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11" r:id="rId2"/>
  </p:sldIdLst>
  <p:sldSz cx="30279975" cy="42808525"/>
  <p:notesSz cx="6797675" cy="9926638"/>
  <p:defaultTextStyle>
    <a:defPPr>
      <a:defRPr lang="de-DE"/>
    </a:defPPr>
    <a:lvl1pPr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0">
          <p15:clr>
            <a:srgbClr val="A4A3A4"/>
          </p15:clr>
        </p15:guide>
        <p15:guide id="2" orient="horz" pos="4723">
          <p15:clr>
            <a:srgbClr val="A4A3A4"/>
          </p15:clr>
        </p15:guide>
        <p15:guide id="3" orient="horz" pos="2528">
          <p15:clr>
            <a:srgbClr val="A4A3A4"/>
          </p15:clr>
        </p15:guide>
        <p15:guide id="4" orient="horz" pos="6772">
          <p15:clr>
            <a:srgbClr val="A4A3A4"/>
          </p15:clr>
        </p15:guide>
        <p15:guide id="5" pos="18478">
          <p15:clr>
            <a:srgbClr val="A4A3A4"/>
          </p15:clr>
        </p15:guide>
        <p15:guide id="6" pos="676">
          <p15:clr>
            <a:srgbClr val="A4A3A4"/>
          </p15:clr>
        </p15:guide>
        <p15:guide id="7" pos="6980">
          <p15:clr>
            <a:srgbClr val="A4A3A4"/>
          </p15:clr>
        </p15:guide>
        <p15:guide id="8" pos="5392">
          <p15:clr>
            <a:srgbClr val="A4A3A4"/>
          </p15:clr>
        </p15:guide>
        <p15:guide id="9" pos="7510">
          <p15:clr>
            <a:srgbClr val="A4A3A4"/>
          </p15:clr>
        </p15:guide>
        <p15:guide id="10" pos="47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6EAACC"/>
    <a:srgbClr val="A2C3FF"/>
    <a:srgbClr val="98C5E6"/>
    <a:srgbClr val="CF6809"/>
    <a:srgbClr val="CF6800"/>
    <a:srgbClr val="C6DDEA"/>
    <a:srgbClr val="BAD6E6"/>
    <a:srgbClr val="CFEAFF"/>
    <a:srgbClr val="89B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283" autoAdjust="0"/>
    <p:restoredTop sz="95736" autoAdjust="0"/>
  </p:normalViewPr>
  <p:slideViewPr>
    <p:cSldViewPr snapToGrid="0">
      <p:cViewPr>
        <p:scale>
          <a:sx n="50" d="100"/>
          <a:sy n="50" d="100"/>
        </p:scale>
        <p:origin x="-66" y="102"/>
      </p:cViewPr>
      <p:guideLst>
        <p:guide orient="horz" pos="1430"/>
        <p:guide orient="horz" pos="4723"/>
        <p:guide orient="horz" pos="2528"/>
        <p:guide orient="horz" pos="6772"/>
        <p:guide pos="18478"/>
        <p:guide pos="676"/>
        <p:guide pos="6980"/>
        <p:guide pos="5392"/>
        <p:guide pos="7510"/>
        <p:guide pos="4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4388" y="744538"/>
            <a:ext cx="263048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298876-0AA6-4E87-BC09-2B2250179B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4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201" y="1493783"/>
            <a:ext cx="18681700" cy="2952093"/>
          </a:xfr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4995" y="4129800"/>
            <a:ext cx="18382812" cy="9144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Sub-topic/ </a:t>
            </a:r>
            <a:r>
              <a:rPr lang="en-US" sz="4800" dirty="0" err="1" smtClean="0"/>
              <a:t>Workpackage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57633" y="3500548"/>
            <a:ext cx="6148387" cy="7556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tmp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spect="1" noChangeArrowheads="1"/>
          </p:cNvSpPr>
          <p:nvPr userDrawn="1"/>
        </p:nvSpPr>
        <p:spPr bwMode="auto">
          <a:xfrm>
            <a:off x="0" y="42268775"/>
            <a:ext cx="16071850" cy="539750"/>
          </a:xfrm>
          <a:prstGeom prst="rect">
            <a:avLst/>
          </a:prstGeom>
          <a:solidFill>
            <a:srgbClr val="CF68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1"/>
          <p:cNvSpPr>
            <a:spLocks noChangeAspect="1" noChangeArrowheads="1"/>
          </p:cNvSpPr>
          <p:nvPr userDrawn="1"/>
        </p:nvSpPr>
        <p:spPr bwMode="auto">
          <a:xfrm>
            <a:off x="0" y="41729025"/>
            <a:ext cx="20202525" cy="539750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2"/>
          <p:cNvSpPr>
            <a:spLocks noChangeAspect="1" noChangeArrowheads="1"/>
          </p:cNvSpPr>
          <p:nvPr userDrawn="1"/>
        </p:nvSpPr>
        <p:spPr bwMode="auto">
          <a:xfrm>
            <a:off x="20072350" y="42270363"/>
            <a:ext cx="10207625" cy="53816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3"/>
          <p:cNvSpPr>
            <a:spLocks noChangeAspect="1" noChangeArrowheads="1"/>
          </p:cNvSpPr>
          <p:nvPr userDrawn="1"/>
        </p:nvSpPr>
        <p:spPr bwMode="auto">
          <a:xfrm>
            <a:off x="10064750" y="42270363"/>
            <a:ext cx="10140950" cy="538162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" name="Group 35"/>
          <p:cNvGrpSpPr>
            <a:grpSpLocks/>
          </p:cNvGrpSpPr>
          <p:nvPr userDrawn="1"/>
        </p:nvGrpSpPr>
        <p:grpSpPr bwMode="auto">
          <a:xfrm>
            <a:off x="0" y="5137150"/>
            <a:ext cx="30403800" cy="1063625"/>
            <a:chOff x="0" y="2445"/>
            <a:chExt cx="19152" cy="670"/>
          </a:xfrm>
        </p:grpSpPr>
        <p:sp>
          <p:nvSpPr>
            <p:cNvPr id="1035" name="Rectangle 22"/>
            <p:cNvSpPr>
              <a:spLocks noChangeAspect="1" noChangeArrowheads="1"/>
            </p:cNvSpPr>
            <p:nvPr userDrawn="1"/>
          </p:nvSpPr>
          <p:spPr bwMode="auto">
            <a:xfrm>
              <a:off x="0" y="2775"/>
              <a:ext cx="10124" cy="340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23"/>
            <p:cNvSpPr>
              <a:spLocks noChangeAspect="1" noChangeArrowheads="1"/>
            </p:cNvSpPr>
            <p:nvPr userDrawn="1"/>
          </p:nvSpPr>
          <p:spPr bwMode="auto">
            <a:xfrm>
              <a:off x="0" y="2445"/>
              <a:ext cx="12723" cy="34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24"/>
            <p:cNvSpPr>
              <a:spLocks noChangeAspect="1" noChangeArrowheads="1"/>
            </p:cNvSpPr>
            <p:nvPr userDrawn="1"/>
          </p:nvSpPr>
          <p:spPr bwMode="auto">
            <a:xfrm>
              <a:off x="12722" y="2775"/>
              <a:ext cx="6430" cy="339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5"/>
            <p:cNvSpPr>
              <a:spLocks noChangeAspect="1" noChangeArrowheads="1"/>
            </p:cNvSpPr>
            <p:nvPr userDrawn="1"/>
          </p:nvSpPr>
          <p:spPr bwMode="auto">
            <a:xfrm>
              <a:off x="6340" y="2776"/>
              <a:ext cx="6382" cy="339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spect="1" noChangeArrowheads="1"/>
          </p:cNvSpPr>
          <p:nvPr userDrawn="1"/>
        </p:nvSpPr>
        <p:spPr bwMode="auto">
          <a:xfrm>
            <a:off x="0" y="0"/>
            <a:ext cx="20196175" cy="538163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6"/>
          <p:cNvSpPr>
            <a:spLocks noChangeAspect="1" noChangeArrowheads="1"/>
          </p:cNvSpPr>
          <p:nvPr userDrawn="1"/>
        </p:nvSpPr>
        <p:spPr bwMode="auto">
          <a:xfrm>
            <a:off x="0" y="538163"/>
            <a:ext cx="30279975" cy="4613275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6" name="Rectangle 16"/>
          <p:cNvSpPr>
            <a:spLocks noChangeArrowheads="1"/>
          </p:cNvSpPr>
          <p:nvPr userDrawn="1"/>
        </p:nvSpPr>
        <p:spPr bwMode="auto">
          <a:xfrm>
            <a:off x="257582" y="-218500"/>
            <a:ext cx="16455072" cy="18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8459" tIns="199229" rIns="398459" bIns="199229" anchor="t"/>
          <a:lstStyle>
            <a:lvl1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1pPr>
            <a:lvl2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2pPr>
            <a:lvl3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3pPr>
            <a:lvl4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4pPr>
            <a:lvl5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5pPr>
            <a:lvl6pPr marL="4572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6pPr>
            <a:lvl7pPr marL="9144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7pPr>
            <a:lvl8pPr marL="13716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8pPr>
            <a:lvl9pPr marL="18288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4800" dirty="0" smtClean="0">
                <a:solidFill>
                  <a:schemeClr val="bg1"/>
                </a:solidFill>
              </a:rPr>
              <a:t>Programme Matter </a:t>
            </a:r>
            <a:r>
              <a:rPr lang="de-DE" altLang="de-DE" sz="4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4800" dirty="0" smtClean="0">
                <a:solidFill>
                  <a:schemeClr val="bg1"/>
                </a:solidFill>
              </a:rPr>
              <a:t> Technologies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endParaRPr lang="de-DE" altLang="de-DE" dirty="0" smtClean="0">
              <a:solidFill>
                <a:schemeClr val="bg1"/>
              </a:solidFill>
            </a:endParaRPr>
          </a:p>
        </p:txBody>
      </p:sp>
      <p:pic>
        <p:nvPicPr>
          <p:cNvPr id="1034" name="Picture 37" descr="HG_LOGO_S_ENG_RGB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5200" y="39443025"/>
            <a:ext cx="56483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20652828" y="973137"/>
            <a:ext cx="9147941" cy="2148435"/>
            <a:chOff x="22456028" y="973136"/>
            <a:chExt cx="7533927" cy="1871664"/>
          </a:xfrm>
        </p:grpSpPr>
        <p:pic>
          <p:nvPicPr>
            <p:cNvPr id="1039" name="Picture 15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483387" y="39857309"/>
            <a:ext cx="19375472" cy="1901278"/>
            <a:chOff x="830228" y="39289751"/>
            <a:chExt cx="19375472" cy="1901278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830228" y="39289751"/>
              <a:ext cx="19375472" cy="1901278"/>
              <a:chOff x="64546" y="5940809"/>
              <a:chExt cx="7244779" cy="841741"/>
            </a:xfrm>
          </p:grpSpPr>
          <p:pic>
            <p:nvPicPr>
              <p:cNvPr id="20" name="Grafik 6" descr="Bildschirmausschnitt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0050" y="6096357"/>
                <a:ext cx="1323666" cy="510566"/>
              </a:xfrm>
              <a:prstGeom prst="rect">
                <a:avLst/>
              </a:prstGeom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46" y="5970478"/>
                <a:ext cx="599360" cy="70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0713" y="6116154"/>
                <a:ext cx="898612" cy="415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 descr="C:\Users\Behnke\AppData\Local\Temp\hzb_logo_cmyk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409" y="5940809"/>
                <a:ext cx="1657382" cy="841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123" y="6147817"/>
                <a:ext cx="864789" cy="294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9" name="Picture 13"/>
            <p:cNvPicPr>
              <a:picLocks noChangeAspect="1" noChangeArrowheads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407" y="39321283"/>
              <a:ext cx="4247692" cy="1408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 userDrawn="1"/>
        </p:nvCxnSpPr>
        <p:spPr bwMode="auto">
          <a:xfrm flipV="1">
            <a:off x="-851338" y="39443025"/>
            <a:ext cx="34368828" cy="4458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6201" y="1714500"/>
            <a:ext cx="18681700" cy="295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8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2pPr>
      <a:lvl3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3pPr>
      <a:lvl4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4pPr>
      <a:lvl5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5pPr>
      <a:lvl6pPr marL="4572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6pPr>
      <a:lvl7pPr marL="9144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7pPr>
      <a:lvl8pPr marL="13716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8pPr>
      <a:lvl9pPr marL="18288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9pPr>
    </p:titleStyle>
    <p:bodyStyle>
      <a:lvl1pPr marL="342900" indent="-3429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3576638" indent="-12446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2pPr>
      <a:lvl3pPr marL="5354638" indent="-99695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3pPr>
      <a:lvl4pPr marL="7132638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4pPr>
      <a:lvl5pPr marL="8964613" indent="-995363" algn="l" defTabSz="3984625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5pPr>
      <a:lvl6pPr marL="94218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98790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03362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07934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01" y="1638161"/>
            <a:ext cx="18681700" cy="29520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Advanced laser concepts for </a:t>
            </a:r>
            <a:br>
              <a:rPr lang="en-US" dirty="0" smtClean="0"/>
            </a:br>
            <a:r>
              <a:rPr lang="en-US" dirty="0" smtClean="0"/>
              <a:t>laser particle acceleration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ARD – ST </a:t>
            </a:r>
            <a:r>
              <a:rPr lang="en-US" dirty="0" smtClean="0"/>
              <a:t>4: </a:t>
            </a:r>
            <a:r>
              <a:rPr lang="en-US" dirty="0"/>
              <a:t>Novel acceleration concepts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Arno Klenke – HI Jena</a:t>
            </a:r>
            <a:endParaRPr lang="en-US" dirty="0"/>
          </a:p>
        </p:txBody>
      </p:sp>
      <p:sp>
        <p:nvSpPr>
          <p:cNvPr id="152" name="Textfeld 9"/>
          <p:cNvSpPr txBox="1">
            <a:spLocks noChangeArrowheads="1"/>
          </p:cNvSpPr>
          <p:nvPr/>
        </p:nvSpPr>
        <p:spPr bwMode="auto">
          <a:xfrm>
            <a:off x="1400399" y="30096221"/>
            <a:ext cx="16327729" cy="1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4800" b="1" dirty="0" err="1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Towards</a:t>
            </a:r>
            <a:r>
              <a:rPr lang="de-DE" altLang="de-DE" sz="4800" b="1" dirty="0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 TW </a:t>
            </a:r>
            <a:r>
              <a:rPr lang="de-DE" altLang="de-DE" sz="4800" b="1" dirty="0" err="1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lasers</a:t>
            </a:r>
            <a:r>
              <a:rPr lang="de-DE" altLang="de-DE" sz="4800" b="1" dirty="0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4800" b="1" dirty="0" err="1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with</a:t>
            </a:r>
            <a:r>
              <a:rPr lang="de-DE" altLang="de-DE" sz="4800" b="1" dirty="0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4800" b="1" dirty="0" err="1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very</a:t>
            </a:r>
            <a:r>
              <a:rPr lang="de-DE" altLang="de-DE" sz="4800" b="1" dirty="0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 high </a:t>
            </a:r>
            <a:r>
              <a:rPr lang="de-DE" altLang="de-DE" sz="4800" b="1" dirty="0" err="1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repetition</a:t>
            </a:r>
            <a:r>
              <a:rPr lang="de-DE" altLang="de-DE" sz="4800" b="1" dirty="0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4800" b="1" dirty="0" err="1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rates</a:t>
            </a:r>
            <a:endParaRPr lang="en-US" altLang="de-DE" sz="4800" b="1" dirty="0">
              <a:solidFill>
                <a:srgbClr val="005B8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0" name="Textfeld 4"/>
          <p:cNvSpPr txBox="1">
            <a:spLocks noChangeArrowheads="1"/>
          </p:cNvSpPr>
          <p:nvPr/>
        </p:nvSpPr>
        <p:spPr bwMode="auto">
          <a:xfrm>
            <a:off x="1643135" y="31262107"/>
            <a:ext cx="68532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Advanced</a:t>
            </a:r>
            <a:r>
              <a:rPr kumimoji="0" lang="de-DE" sz="4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de-DE" sz="4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fiber</a:t>
            </a:r>
            <a:r>
              <a:rPr kumimoji="0" lang="de-DE" sz="4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de-DE" sz="4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designs</a:t>
            </a:r>
            <a:r>
              <a:rPr kumimoji="0" lang="de-DE" sz="4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de-DE" sz="4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for</a:t>
            </a:r>
            <a:r>
              <a:rPr kumimoji="0" lang="de-DE" sz="4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mode-area </a:t>
            </a:r>
            <a:r>
              <a:rPr kumimoji="0" lang="de-DE" sz="4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scaling</a:t>
            </a:r>
            <a:endParaRPr kumimoji="0" lang="de-DE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feld 143"/>
          <p:cNvSpPr txBox="1">
            <a:spLocks noChangeArrowheads="1"/>
          </p:cNvSpPr>
          <p:nvPr/>
        </p:nvSpPr>
        <p:spPr bwMode="auto">
          <a:xfrm>
            <a:off x="1199932" y="37387981"/>
            <a:ext cx="7103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kern="0" dirty="0" smtClean="0">
                <a:solidFill>
                  <a:srgbClr val="000000"/>
                </a:solidFill>
              </a:rPr>
              <a:t>More </a:t>
            </a:r>
            <a:r>
              <a:rPr lang="de-DE" sz="2800" kern="0" dirty="0" err="1" smtClean="0">
                <a:solidFill>
                  <a:srgbClr val="000000"/>
                </a:solidFill>
              </a:rPr>
              <a:t>than</a:t>
            </a:r>
            <a:r>
              <a:rPr lang="de-DE" sz="2800" kern="0" dirty="0" smtClean="0">
                <a:solidFill>
                  <a:srgbClr val="000000"/>
                </a:solidFill>
              </a:rPr>
              <a:t> </a:t>
            </a:r>
            <a:r>
              <a:rPr kumimoji="0" lang="de-DE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100µm mode-</a:t>
            </a:r>
            <a:r>
              <a:rPr kumimoji="0" lang="de-DE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field</a:t>
            </a:r>
            <a:r>
              <a:rPr kumimoji="0" lang="de-DE" sz="2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28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diameter</a:t>
            </a:r>
            <a:r>
              <a:rPr kumimoji="0" lang="de-DE" sz="2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28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with</a:t>
            </a:r>
            <a:r>
              <a:rPr kumimoji="0" lang="de-DE" sz="2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28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diffraction</a:t>
            </a:r>
            <a:r>
              <a:rPr kumimoji="0" lang="de-DE" sz="2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-limited beam </a:t>
            </a:r>
            <a:r>
              <a:rPr kumimoji="0" lang="de-DE" sz="28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quality</a:t>
            </a:r>
            <a:endParaRPr kumimoji="0" lang="de-DE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30" y="33087588"/>
            <a:ext cx="9559360" cy="3756067"/>
          </a:xfrm>
          <a:prstGeom prst="rect">
            <a:avLst/>
          </a:prstGeom>
        </p:spPr>
      </p:pic>
      <p:sp>
        <p:nvSpPr>
          <p:cNvPr id="484" name="Textfeld 4"/>
          <p:cNvSpPr txBox="1">
            <a:spLocks noChangeArrowheads="1"/>
          </p:cNvSpPr>
          <p:nvPr/>
        </p:nvSpPr>
        <p:spPr bwMode="auto">
          <a:xfrm>
            <a:off x="11186366" y="31822547"/>
            <a:ext cx="184666" cy="10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de-DE" sz="2400" b="1" dirty="0"/>
          </a:p>
        </p:txBody>
      </p:sp>
      <p:sp>
        <p:nvSpPr>
          <p:cNvPr id="485" name="Textfeld 4"/>
          <p:cNvSpPr txBox="1">
            <a:spLocks noChangeArrowheads="1"/>
          </p:cNvSpPr>
          <p:nvPr/>
        </p:nvSpPr>
        <p:spPr bwMode="auto">
          <a:xfrm>
            <a:off x="9915080" y="31268158"/>
            <a:ext cx="8802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Coherent</a:t>
            </a:r>
            <a:r>
              <a:rPr kumimoji="0" lang="de-D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de-DE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combination</a:t>
            </a:r>
            <a:r>
              <a:rPr kumimoji="0" lang="de-D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of</a:t>
            </a:r>
            <a:r>
              <a:rPr kumimoji="0" lang="de-DE" sz="4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multiple parallel </a:t>
            </a:r>
            <a:r>
              <a:rPr kumimoji="0" lang="de-DE" sz="4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amplifiers</a:t>
            </a:r>
            <a:endParaRPr kumimoji="0" lang="de-DE" sz="4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916636" y="37387982"/>
            <a:ext cx="8384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800" dirty="0" err="1" smtClean="0">
                <a:solidFill>
                  <a:srgbClr val="000000"/>
                </a:solidFill>
              </a:rPr>
              <a:t>Combination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of</a:t>
            </a:r>
            <a:r>
              <a:rPr lang="de-DE" sz="2800" dirty="0" smtClean="0">
                <a:solidFill>
                  <a:srgbClr val="000000"/>
                </a:solidFill>
              </a:rPr>
              <a:t> 4 </a:t>
            </a:r>
            <a:r>
              <a:rPr lang="de-DE" sz="2800" dirty="0" err="1" smtClean="0">
                <a:solidFill>
                  <a:srgbClr val="000000"/>
                </a:solidFill>
              </a:rPr>
              <a:t>amplifiers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with</a:t>
            </a:r>
            <a:r>
              <a:rPr lang="de-DE" sz="2800" dirty="0" smtClean="0">
                <a:solidFill>
                  <a:srgbClr val="000000"/>
                </a:solidFill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</a:rPr>
              <a:t>mJ</a:t>
            </a:r>
            <a:r>
              <a:rPr lang="de-DE" sz="2800" dirty="0" smtClean="0">
                <a:solidFill>
                  <a:srgbClr val="000000"/>
                </a:solidFill>
              </a:rPr>
              <a:t> pulse </a:t>
            </a:r>
            <a:r>
              <a:rPr lang="de-DE" sz="2800" dirty="0" err="1" smtClean="0">
                <a:solidFill>
                  <a:srgbClr val="000000"/>
                </a:solidFill>
              </a:rPr>
              <a:t>energies</a:t>
            </a:r>
            <a:r>
              <a:rPr lang="de-DE" sz="2800" dirty="0" smtClean="0">
                <a:solidFill>
                  <a:srgbClr val="000000"/>
                </a:solidFill>
              </a:rPr>
              <a:t> at 530W </a:t>
            </a:r>
            <a:r>
              <a:rPr lang="de-DE" sz="2800" dirty="0" err="1" smtClean="0">
                <a:solidFill>
                  <a:srgbClr val="000000"/>
                </a:solidFill>
              </a:rPr>
              <a:t>average</a:t>
            </a:r>
            <a:r>
              <a:rPr lang="de-DE" sz="2800" dirty="0" smtClean="0">
                <a:solidFill>
                  <a:srgbClr val="000000"/>
                </a:solidFill>
              </a:rPr>
              <a:t> power </a:t>
            </a:r>
            <a:r>
              <a:rPr lang="de-DE" sz="2800" dirty="0" err="1" smtClean="0">
                <a:solidFill>
                  <a:srgbClr val="000000"/>
                </a:solidFill>
              </a:rPr>
              <a:t>demonstrated</a:t>
            </a:r>
            <a:endParaRPr lang="de-DE" sz="2800" dirty="0">
              <a:solidFill>
                <a:srgbClr val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379081" y="30744400"/>
            <a:ext cx="818729" cy="0"/>
          </a:xfrm>
          <a:prstGeom prst="line">
            <a:avLst/>
          </a:prstGeom>
          <a:noFill/>
          <a:ln w="57150" cap="flat" cmpd="sng" algn="ctr">
            <a:solidFill>
              <a:srgbClr val="005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6" name="Gerade Verbindung 525"/>
          <p:cNvCxnSpPr/>
          <p:nvPr/>
        </p:nvCxnSpPr>
        <p:spPr bwMode="auto">
          <a:xfrm>
            <a:off x="16349815" y="30802670"/>
            <a:ext cx="13477766" cy="0"/>
          </a:xfrm>
          <a:prstGeom prst="line">
            <a:avLst/>
          </a:prstGeom>
          <a:noFill/>
          <a:ln w="57150" cap="flat" cmpd="sng" algn="ctr">
            <a:solidFill>
              <a:srgbClr val="005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7" name="Textfeld 9"/>
          <p:cNvSpPr txBox="1">
            <a:spLocks noChangeArrowheads="1"/>
          </p:cNvSpPr>
          <p:nvPr/>
        </p:nvSpPr>
        <p:spPr bwMode="auto">
          <a:xfrm>
            <a:off x="3540711" y="6402973"/>
            <a:ext cx="6270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4800" b="1" dirty="0" smtClean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Motivation</a:t>
            </a:r>
            <a:endParaRPr lang="en-US" altLang="de-DE" sz="4800" b="1" dirty="0">
              <a:solidFill>
                <a:srgbClr val="005B82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28" name="Gerade Verbindung 527"/>
          <p:cNvCxnSpPr/>
          <p:nvPr/>
        </p:nvCxnSpPr>
        <p:spPr bwMode="auto">
          <a:xfrm>
            <a:off x="466119" y="6879892"/>
            <a:ext cx="2755484" cy="0"/>
          </a:xfrm>
          <a:prstGeom prst="line">
            <a:avLst/>
          </a:prstGeom>
          <a:noFill/>
          <a:ln w="57150" cap="flat" cmpd="sng" algn="ctr">
            <a:solidFill>
              <a:srgbClr val="005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9" name="Gerade Verbindung 528"/>
          <p:cNvCxnSpPr/>
          <p:nvPr/>
        </p:nvCxnSpPr>
        <p:spPr bwMode="auto">
          <a:xfrm flipV="1">
            <a:off x="7077413" y="6873540"/>
            <a:ext cx="22521568" cy="6352"/>
          </a:xfrm>
          <a:prstGeom prst="line">
            <a:avLst/>
          </a:prstGeom>
          <a:noFill/>
          <a:ln w="57150" cap="flat" cmpd="sng" algn="ctr">
            <a:solidFill>
              <a:srgbClr val="005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0" name="Gerade Verbindung 529"/>
          <p:cNvCxnSpPr/>
          <p:nvPr/>
        </p:nvCxnSpPr>
        <p:spPr bwMode="auto">
          <a:xfrm>
            <a:off x="16534698" y="12321822"/>
            <a:ext cx="0" cy="8354029"/>
          </a:xfrm>
          <a:prstGeom prst="line">
            <a:avLst/>
          </a:prstGeom>
          <a:noFill/>
          <a:ln w="38100" cap="flat" cmpd="sng" algn="ctr">
            <a:solidFill>
              <a:srgbClr val="005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>
          <a:xfrm>
            <a:off x="19515354" y="31268158"/>
            <a:ext cx="10257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4000" b="1" dirty="0" err="1" smtClean="0">
                <a:solidFill>
                  <a:schemeClr val="tx1"/>
                </a:solidFill>
              </a:rPr>
              <a:t>Enhancement</a:t>
            </a:r>
            <a:r>
              <a:rPr lang="de-DE" sz="4000" b="1" dirty="0" smtClean="0">
                <a:solidFill>
                  <a:schemeClr val="tx1"/>
                </a:solidFill>
              </a:rPr>
              <a:t>  in a passive </a:t>
            </a:r>
            <a:r>
              <a:rPr lang="de-DE" sz="4000" b="1" dirty="0" err="1" smtClean="0">
                <a:solidFill>
                  <a:schemeClr val="tx1"/>
                </a:solidFill>
              </a:rPr>
              <a:t>cavity</a:t>
            </a:r>
            <a:endParaRPr lang="de-DE" sz="4000" b="1" dirty="0">
              <a:solidFill>
                <a:schemeClr val="tx1"/>
              </a:solidFill>
            </a:endParaRPr>
          </a:p>
        </p:txBody>
      </p:sp>
      <p:cxnSp>
        <p:nvCxnSpPr>
          <p:cNvPr id="533" name="Gerade Verbindung 532"/>
          <p:cNvCxnSpPr/>
          <p:nvPr/>
        </p:nvCxnSpPr>
        <p:spPr bwMode="auto">
          <a:xfrm>
            <a:off x="484541" y="11703055"/>
            <a:ext cx="2737062" cy="0"/>
          </a:xfrm>
          <a:prstGeom prst="line">
            <a:avLst/>
          </a:prstGeom>
          <a:noFill/>
          <a:ln w="57150" cap="flat" cmpd="sng" algn="ctr">
            <a:solidFill>
              <a:srgbClr val="005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9" name="Text Box 8309"/>
          <p:cNvSpPr txBox="1">
            <a:spLocks noChangeArrowheads="1"/>
          </p:cNvSpPr>
          <p:nvPr/>
        </p:nvSpPr>
        <p:spPr bwMode="auto">
          <a:xfrm>
            <a:off x="7998006" y="19210413"/>
            <a:ext cx="66433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54013" indent="-354013" eaLnBrk="1" hangingPunct="1">
              <a:lnSpc>
                <a:spcPct val="100000"/>
              </a:lnSpc>
              <a:buFontTx/>
              <a:buChar char="•"/>
            </a:pPr>
            <a:endParaRPr lang="en-US" sz="2600" dirty="0">
              <a:latin typeface="+mn-lt"/>
            </a:endParaRPr>
          </a:p>
        </p:txBody>
      </p:sp>
      <p:sp>
        <p:nvSpPr>
          <p:cNvPr id="540" name="Text Box 8309"/>
          <p:cNvSpPr txBox="1">
            <a:spLocks noChangeArrowheads="1"/>
          </p:cNvSpPr>
          <p:nvPr/>
        </p:nvSpPr>
        <p:spPr bwMode="auto">
          <a:xfrm>
            <a:off x="8249178" y="17910082"/>
            <a:ext cx="7682849" cy="276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54013" indent="-354013" eaLnBrk="1" hangingPunct="1">
              <a:lnSpc>
                <a:spcPct val="100000"/>
              </a:lnSpc>
              <a:buFontTx/>
              <a:buChar char="•"/>
            </a:pPr>
            <a:r>
              <a:rPr lang="en-US" sz="2800" dirty="0" smtClean="0">
                <a:latin typeface="+mj-lt"/>
              </a:rPr>
              <a:t>Novel method to measure ASE intensity contrast spanning several milliseconds and more than 16 orders of magnitude</a:t>
            </a:r>
          </a:p>
          <a:p>
            <a:pPr lvl="0" eaLnBrk="1" hangingPunct="1">
              <a:lnSpc>
                <a:spcPct val="100000"/>
              </a:lnSpc>
            </a:pPr>
            <a:endParaRPr lang="en-US" sz="2800" dirty="0">
              <a:latin typeface="+mj-lt"/>
            </a:endParaRPr>
          </a:p>
          <a:p>
            <a:pPr marL="354013" indent="-354013" eaLnBrk="1" hangingPunct="1">
              <a:lnSpc>
                <a:spcPct val="100000"/>
              </a:lnSpc>
              <a:buFontTx/>
              <a:buChar char="•"/>
            </a:pPr>
            <a:r>
              <a:rPr lang="en-US" sz="2800" dirty="0">
                <a:latin typeface="+mj-lt"/>
              </a:rPr>
              <a:t>Future project: generation of 2</a:t>
            </a:r>
            <a:r>
              <a:rPr lang="en-US" sz="2800" baseline="30000" dirty="0">
                <a:latin typeface="+mj-lt"/>
              </a:rPr>
              <a:t>nd</a:t>
            </a:r>
            <a:r>
              <a:rPr lang="en-US" sz="2800" dirty="0">
                <a:latin typeface="+mj-lt"/>
              </a:rPr>
              <a:t> harmonic of compressed pulses</a:t>
            </a:r>
          </a:p>
          <a:p>
            <a:pPr marL="354013" lvl="0" indent="-354013" eaLnBrk="1" hangingPunct="1">
              <a:lnSpc>
                <a:spcPct val="100000"/>
              </a:lnSpc>
              <a:buFontTx/>
              <a:buChar char="•"/>
            </a:pPr>
            <a:endParaRPr lang="en-US" sz="2800" dirty="0"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en-US" sz="2800" dirty="0">
              <a:latin typeface="+mj-lt"/>
            </a:endParaRPr>
          </a:p>
          <a:p>
            <a:pPr eaLnBrk="1" hangingPunct="1">
              <a:lnSpc>
                <a:spcPct val="100000"/>
              </a:lnSpc>
            </a:pPr>
            <a:endParaRPr lang="en-US" sz="2800" dirty="0" smtClean="0">
              <a:latin typeface="+mj-lt"/>
            </a:endParaRPr>
          </a:p>
          <a:p>
            <a:pPr marL="354013" indent="-354013" eaLnBrk="1" hangingPunct="1">
              <a:lnSpc>
                <a:spcPct val="100000"/>
              </a:lnSpc>
              <a:buFontTx/>
              <a:buChar char="•"/>
            </a:pPr>
            <a:endParaRPr lang="en-US" sz="2800" dirty="0" smtClean="0">
              <a:latin typeface="+mj-lt"/>
            </a:endParaRPr>
          </a:p>
        </p:txBody>
      </p:sp>
      <p:sp>
        <p:nvSpPr>
          <p:cNvPr id="542" name="Textfeld 9"/>
          <p:cNvSpPr txBox="1">
            <a:spLocks noChangeArrowheads="1"/>
          </p:cNvSpPr>
          <p:nvPr/>
        </p:nvSpPr>
        <p:spPr bwMode="auto">
          <a:xfrm>
            <a:off x="1824313" y="12229929"/>
            <a:ext cx="78360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4000" b="1" dirty="0" smtClean="0">
                <a:latin typeface="+mj-lt"/>
                <a:cs typeface="Arial" panose="020B0604020202020204" pitchFamily="34" charset="0"/>
              </a:rPr>
              <a:t>Pulse </a:t>
            </a:r>
            <a:r>
              <a:rPr lang="de-DE" altLang="de-DE" sz="4000" b="1" dirty="0" err="1" smtClean="0">
                <a:latin typeface="+mj-lt"/>
                <a:cs typeface="Arial" panose="020B0604020202020204" pitchFamily="34" charset="0"/>
              </a:rPr>
              <a:t>contrast</a:t>
            </a:r>
            <a:r>
              <a:rPr lang="de-DE" altLang="de-DE" sz="4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4000" b="1" dirty="0" err="1" smtClean="0">
                <a:latin typeface="+mj-lt"/>
                <a:cs typeface="Arial" panose="020B0604020202020204" pitchFamily="34" charset="0"/>
              </a:rPr>
              <a:t>enhancement</a:t>
            </a:r>
            <a:endParaRPr lang="en-US" altLang="de-DE" sz="4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43" name="Textfeld 9"/>
          <p:cNvSpPr txBox="1">
            <a:spLocks noChangeArrowheads="1"/>
          </p:cNvSpPr>
          <p:nvPr/>
        </p:nvSpPr>
        <p:spPr bwMode="auto">
          <a:xfrm>
            <a:off x="3507392" y="11287556"/>
            <a:ext cx="12135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4800" b="1" dirty="0">
                <a:solidFill>
                  <a:srgbClr val="005B82"/>
                </a:solidFill>
                <a:latin typeface="+mj-lt"/>
                <a:cs typeface="Arial" panose="020B0604020202020204" pitchFamily="34" charset="0"/>
              </a:rPr>
              <a:t>High</a:t>
            </a:r>
            <a:r>
              <a:rPr lang="de-DE" altLang="de-DE" sz="4800" b="1" dirty="0">
                <a:solidFill>
                  <a:srgbClr val="005B8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4800" b="1" dirty="0" err="1" smtClean="0">
                <a:solidFill>
                  <a:srgbClr val="005B82"/>
                </a:solidFill>
                <a:latin typeface="+mn-lt"/>
                <a:cs typeface="Arial" panose="020B0604020202020204" pitchFamily="34" charset="0"/>
              </a:rPr>
              <a:t>repetition</a:t>
            </a:r>
            <a:r>
              <a:rPr lang="de-DE" altLang="de-DE" sz="4800" b="1" dirty="0">
                <a:solidFill>
                  <a:srgbClr val="005B8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4800" b="1" dirty="0" smtClean="0">
                <a:solidFill>
                  <a:srgbClr val="005B82"/>
                </a:solidFill>
                <a:latin typeface="+mn-lt"/>
                <a:cs typeface="Arial" panose="020B0604020202020204" pitchFamily="34" charset="0"/>
              </a:rPr>
              <a:t>rate PW solid-</a:t>
            </a:r>
            <a:r>
              <a:rPr lang="de-DE" altLang="de-DE" sz="4800" b="1" dirty="0" err="1" smtClean="0">
                <a:solidFill>
                  <a:srgbClr val="005B82"/>
                </a:solidFill>
                <a:latin typeface="+mn-lt"/>
                <a:cs typeface="Arial" panose="020B0604020202020204" pitchFamily="34" charset="0"/>
              </a:rPr>
              <a:t>state</a:t>
            </a:r>
            <a:r>
              <a:rPr lang="de-DE" altLang="de-DE" sz="4800" b="1" dirty="0" smtClean="0">
                <a:solidFill>
                  <a:srgbClr val="005B8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4800" b="1" dirty="0" err="1" smtClean="0">
                <a:solidFill>
                  <a:srgbClr val="005B82"/>
                </a:solidFill>
                <a:latin typeface="+mn-lt"/>
                <a:cs typeface="Arial" panose="020B0604020202020204" pitchFamily="34" charset="0"/>
              </a:rPr>
              <a:t>lasers</a:t>
            </a:r>
            <a:endParaRPr lang="en-US" altLang="de-DE" sz="4800" b="1" dirty="0">
              <a:solidFill>
                <a:srgbClr val="005B82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545" name="Gerade Verbindung 544"/>
          <p:cNvCxnSpPr/>
          <p:nvPr/>
        </p:nvCxnSpPr>
        <p:spPr bwMode="auto">
          <a:xfrm>
            <a:off x="15932027" y="11821453"/>
            <a:ext cx="13810891" cy="0"/>
          </a:xfrm>
          <a:prstGeom prst="line">
            <a:avLst/>
          </a:prstGeom>
          <a:noFill/>
          <a:ln w="57150" cap="flat" cmpd="sng" algn="ctr">
            <a:solidFill>
              <a:srgbClr val="005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 Box 8309"/>
          <p:cNvSpPr txBox="1">
            <a:spLocks noChangeArrowheads="1"/>
          </p:cNvSpPr>
          <p:nvPr/>
        </p:nvSpPr>
        <p:spPr bwMode="auto">
          <a:xfrm>
            <a:off x="7829403" y="7208556"/>
            <a:ext cx="12043449" cy="396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3200" b="1" dirty="0" smtClean="0">
                <a:latin typeface="+mn-lt"/>
              </a:rPr>
              <a:t>State of the art lasers for particle acceleration</a:t>
            </a:r>
          </a:p>
          <a:p>
            <a:pPr eaLnBrk="1" hangingPunct="1">
              <a:lnSpc>
                <a:spcPct val="100000"/>
              </a:lnSpc>
            </a:pPr>
            <a:endParaRPr lang="en-US" sz="2600" b="1" dirty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Multi J pulse energies</a:t>
            </a:r>
          </a:p>
          <a:p>
            <a:pPr eaLnBrk="1" hangingPunct="1">
              <a:lnSpc>
                <a:spcPct val="100000"/>
              </a:lnSpc>
            </a:pPr>
            <a:endParaRPr lang="en-US" sz="2800" dirty="0" smtClean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Sub-100fs pulse durations</a:t>
            </a:r>
          </a:p>
          <a:p>
            <a:pPr eaLnBrk="1" hangingPunct="1">
              <a:lnSpc>
                <a:spcPct val="100000"/>
              </a:lnSpc>
            </a:pPr>
            <a:endParaRPr lang="en-US" sz="2800" dirty="0" smtClean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Repetition rates </a:t>
            </a:r>
            <a:r>
              <a:rPr lang="en-US" sz="2800" smtClean="0">
                <a:latin typeface="+mn-lt"/>
              </a:rPr>
              <a:t>of ≤ 1Hz</a:t>
            </a:r>
            <a:endParaRPr lang="en-US" sz="2800" dirty="0" smtClean="0"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en-US" sz="2600" dirty="0" smtClean="0"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en-US" sz="2600" dirty="0" smtClean="0"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en-US" sz="2600" dirty="0"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en-US" sz="2600" dirty="0" smtClean="0">
              <a:latin typeface="+mn-lt"/>
            </a:endParaRPr>
          </a:p>
        </p:txBody>
      </p:sp>
      <p:sp>
        <p:nvSpPr>
          <p:cNvPr id="89" name="Text Box 8309"/>
          <p:cNvSpPr txBox="1">
            <a:spLocks noChangeArrowheads="1"/>
          </p:cNvSpPr>
          <p:nvPr/>
        </p:nvSpPr>
        <p:spPr bwMode="auto">
          <a:xfrm>
            <a:off x="19782628" y="7225295"/>
            <a:ext cx="9626521" cy="394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3200" b="1" dirty="0" smtClean="0">
                <a:latin typeface="+mn-lt"/>
              </a:rPr>
              <a:t>Desired parameters for future applications</a:t>
            </a:r>
          </a:p>
          <a:p>
            <a:pPr eaLnBrk="1" hangingPunct="1">
              <a:lnSpc>
                <a:spcPct val="100000"/>
              </a:lnSpc>
            </a:pPr>
            <a:endParaRPr lang="en-US" sz="3200" b="1" dirty="0">
              <a:latin typeface="+mn-lt"/>
            </a:endParaRPr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Multi kHz repetition rates</a:t>
            </a:r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High average powers</a:t>
            </a:r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High pulse </a:t>
            </a:r>
            <a:r>
              <a:rPr lang="en-US" sz="2800" dirty="0" smtClean="0"/>
              <a:t>contrast</a:t>
            </a:r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Efficient operation</a:t>
            </a:r>
            <a:endParaRPr lang="en-US" sz="2800" dirty="0"/>
          </a:p>
          <a:p>
            <a:pPr eaLnBrk="1" hangingPunct="1">
              <a:lnSpc>
                <a:spcPct val="100000"/>
              </a:lnSpc>
            </a:pPr>
            <a:endParaRPr lang="en-US" sz="3200" b="1" dirty="0" smtClean="0"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en-US" sz="2600" b="1" dirty="0"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en-US" sz="2600" dirty="0" smtClean="0">
              <a:latin typeface="+mn-lt"/>
            </a:endParaRPr>
          </a:p>
        </p:txBody>
      </p:sp>
      <p:sp>
        <p:nvSpPr>
          <p:cNvPr id="98" name="Textfeld 9"/>
          <p:cNvSpPr txBox="1">
            <a:spLocks noChangeArrowheads="1"/>
          </p:cNvSpPr>
          <p:nvPr/>
        </p:nvSpPr>
        <p:spPr bwMode="auto">
          <a:xfrm>
            <a:off x="1783999" y="20801438"/>
            <a:ext cx="85177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4000" b="1" dirty="0">
                <a:latin typeface="+mj-lt"/>
                <a:cs typeface="Arial" panose="020B0604020202020204" pitchFamily="34" charset="0"/>
              </a:rPr>
              <a:t>E</a:t>
            </a:r>
            <a:r>
              <a:rPr lang="de-DE" altLang="de-DE" sz="4000" b="1" dirty="0" smtClean="0">
                <a:latin typeface="+mj-lt"/>
                <a:cs typeface="Arial" panose="020B0604020202020204" pitchFamily="34" charset="0"/>
              </a:rPr>
              <a:t>fficiency </a:t>
            </a:r>
            <a:r>
              <a:rPr lang="de-DE" altLang="de-DE" sz="4000" b="1" dirty="0" err="1" smtClean="0">
                <a:latin typeface="+mj-lt"/>
                <a:cs typeface="Arial" panose="020B0604020202020204" pitchFamily="34" charset="0"/>
              </a:rPr>
              <a:t>enhancement</a:t>
            </a:r>
            <a:endParaRPr lang="en-US" altLang="de-DE" sz="4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2" name="Textfeld 4"/>
          <p:cNvSpPr txBox="1">
            <a:spLocks noChangeArrowheads="1"/>
          </p:cNvSpPr>
          <p:nvPr/>
        </p:nvSpPr>
        <p:spPr bwMode="auto">
          <a:xfrm>
            <a:off x="12530128" y="21725988"/>
            <a:ext cx="6370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 err="1" smtClean="0">
                <a:solidFill>
                  <a:srgbClr val="000000"/>
                </a:solidFill>
                <a:latin typeface="+mj-lt"/>
              </a:rPr>
              <a:t>Cryogenically</a:t>
            </a:r>
            <a:r>
              <a:rPr lang="de-DE" sz="3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3200" b="1" dirty="0" err="1" smtClean="0">
                <a:solidFill>
                  <a:srgbClr val="000000"/>
                </a:solidFill>
                <a:latin typeface="+mj-lt"/>
              </a:rPr>
              <a:t>cooled</a:t>
            </a:r>
            <a:r>
              <a:rPr lang="de-DE" sz="3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3200" b="1" dirty="0" err="1" smtClean="0">
                <a:solidFill>
                  <a:srgbClr val="000000"/>
                </a:solidFill>
                <a:latin typeface="+mj-lt"/>
              </a:rPr>
              <a:t>amplifiers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3" name="Textfeld 4"/>
          <p:cNvSpPr txBox="1">
            <a:spLocks noChangeArrowheads="1"/>
          </p:cNvSpPr>
          <p:nvPr/>
        </p:nvSpPr>
        <p:spPr bwMode="auto">
          <a:xfrm>
            <a:off x="21323146" y="21725987"/>
            <a:ext cx="84497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 smtClean="0">
                <a:solidFill>
                  <a:srgbClr val="000000"/>
                </a:solidFill>
                <a:latin typeface="+mj-lt"/>
              </a:rPr>
              <a:t>Development </a:t>
            </a:r>
            <a:r>
              <a:rPr lang="de-DE" sz="3200" b="1" dirty="0" err="1" smtClean="0">
                <a:solidFill>
                  <a:srgbClr val="000000"/>
                </a:solidFill>
                <a:latin typeface="+mj-lt"/>
              </a:rPr>
              <a:t>of</a:t>
            </a:r>
            <a:r>
              <a:rPr lang="de-DE" sz="3200" b="1" dirty="0" smtClean="0">
                <a:solidFill>
                  <a:srgbClr val="000000"/>
                </a:solidFill>
                <a:latin typeface="+mj-lt"/>
              </a:rPr>
              <a:t> burst-mode </a:t>
            </a:r>
            <a:r>
              <a:rPr lang="de-DE" sz="3200" b="1" dirty="0" err="1" smtClean="0">
                <a:solidFill>
                  <a:srgbClr val="000000"/>
                </a:solidFill>
                <a:latin typeface="+mj-lt"/>
              </a:rPr>
              <a:t>laser</a:t>
            </a:r>
            <a:r>
              <a:rPr lang="de-DE" sz="32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3200" b="1" dirty="0" err="1" smtClean="0">
                <a:solidFill>
                  <a:srgbClr val="000000"/>
                </a:solidFill>
                <a:latin typeface="+mj-lt"/>
              </a:rPr>
              <a:t>systems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5" name="Abgerundetes Rechteck 154"/>
          <p:cNvSpPr/>
          <p:nvPr/>
        </p:nvSpPr>
        <p:spPr>
          <a:xfrm>
            <a:off x="5187170" y="33720799"/>
            <a:ext cx="2274643" cy="2534840"/>
          </a:xfrm>
          <a:prstGeom prst="roundRect">
            <a:avLst/>
          </a:prstGeom>
          <a:solidFill>
            <a:srgbClr val="216592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6" name="Textfeld 165"/>
          <p:cNvSpPr txBox="1"/>
          <p:nvPr/>
        </p:nvSpPr>
        <p:spPr>
          <a:xfrm>
            <a:off x="5352684" y="35867292"/>
            <a:ext cx="1943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charset="-128"/>
              </a:rPr>
              <a:t>Large-pitch fiber</a:t>
            </a:r>
            <a:endParaRPr lang="en-US" sz="1400" i="1" dirty="0">
              <a:solidFill>
                <a:srgbClr val="FFFFFF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129" name="Grafik 1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3079" y="13674947"/>
            <a:ext cx="5134687" cy="6846249"/>
          </a:xfrm>
          <a:prstGeom prst="rect">
            <a:avLst/>
          </a:prstGeom>
        </p:spPr>
      </p:pic>
      <p:sp>
        <p:nvSpPr>
          <p:cNvPr id="130" name="Text Box 8309"/>
          <p:cNvSpPr txBox="1">
            <a:spLocks noChangeArrowheads="1"/>
          </p:cNvSpPr>
          <p:nvPr/>
        </p:nvSpPr>
        <p:spPr bwMode="auto">
          <a:xfrm>
            <a:off x="23196189" y="17123071"/>
            <a:ext cx="6004683" cy="330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54013" indent="-354013" eaLnBrk="1" hangingPunct="1">
              <a:lnSpc>
                <a:spcPct val="100000"/>
              </a:lnSpc>
              <a:buFontTx/>
              <a:buChar char="•"/>
            </a:pPr>
            <a:r>
              <a:rPr lang="en-US" sz="2800" dirty="0" smtClean="0">
                <a:latin typeface="+mn-lt"/>
              </a:rPr>
              <a:t>Gas or liquid facet cooling of multi-slab gain media </a:t>
            </a:r>
          </a:p>
          <a:p>
            <a:pPr eaLnBrk="1" hangingPunct="1">
              <a:lnSpc>
                <a:spcPct val="100000"/>
              </a:lnSpc>
            </a:pPr>
            <a:endParaRPr lang="en-US" sz="2800" dirty="0" smtClean="0">
              <a:latin typeface="+mn-lt"/>
            </a:endParaRPr>
          </a:p>
          <a:p>
            <a:pPr marL="354013" indent="-354013" eaLnBrk="1" hangingPunct="1">
              <a:lnSpc>
                <a:spcPct val="100000"/>
              </a:lnSpc>
              <a:buFontTx/>
              <a:buChar char="•"/>
            </a:pPr>
            <a:r>
              <a:rPr lang="en-US" sz="2800" dirty="0" smtClean="0">
                <a:latin typeface="+mn-lt"/>
              </a:rPr>
              <a:t>Liquid coolant: 1J, 10Hz operation achieved</a:t>
            </a:r>
          </a:p>
        </p:txBody>
      </p:sp>
      <p:sp>
        <p:nvSpPr>
          <p:cNvPr id="132" name="Text Box 8309"/>
          <p:cNvSpPr txBox="1">
            <a:spLocks noChangeArrowheads="1"/>
          </p:cNvSpPr>
          <p:nvPr/>
        </p:nvSpPr>
        <p:spPr bwMode="auto">
          <a:xfrm>
            <a:off x="976731" y="27970256"/>
            <a:ext cx="10592133" cy="175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54013" indent="-354013" eaLnBrk="1" hangingPunct="1">
              <a:lnSpc>
                <a:spcPct val="100000"/>
              </a:lnSpc>
              <a:buFontTx/>
              <a:buChar char="•"/>
            </a:pPr>
            <a:r>
              <a:rPr lang="en-US" sz="2800" dirty="0" smtClean="0">
                <a:latin typeface="+mn-lt"/>
              </a:rPr>
              <a:t>High brightness (3MW/cm</a:t>
            </a:r>
            <a:r>
              <a:rPr lang="en-US" sz="2800" baseline="30000" dirty="0" smtClean="0">
                <a:latin typeface="+mn-lt"/>
              </a:rPr>
              <a:t>2</a:t>
            </a:r>
            <a:r>
              <a:rPr lang="en-US" sz="2800" dirty="0" smtClean="0">
                <a:latin typeface="+mn-lt"/>
              </a:rPr>
              <a:t>/</a:t>
            </a:r>
            <a:r>
              <a:rPr lang="en-US" sz="2800" dirty="0" err="1" smtClean="0">
                <a:latin typeface="+mn-lt"/>
              </a:rPr>
              <a:t>sr</a:t>
            </a:r>
            <a:r>
              <a:rPr lang="en-US" sz="2800" dirty="0" smtClean="0">
                <a:latin typeface="+mn-lt"/>
              </a:rPr>
              <a:t>) laser diodes and brightness conservative imaging and homogenization for compact high-energy amplifiers</a:t>
            </a:r>
          </a:p>
          <a:p>
            <a:pPr eaLnBrk="1" hangingPunct="1">
              <a:lnSpc>
                <a:spcPct val="100000"/>
              </a:lnSpc>
            </a:pPr>
            <a:endParaRPr lang="en-US" sz="2800" dirty="0" smtClean="0">
              <a:latin typeface="+mn-lt"/>
            </a:endParaRPr>
          </a:p>
          <a:p>
            <a:pPr marL="354013" indent="-354013" eaLnBrk="1" hangingPunct="1">
              <a:lnSpc>
                <a:spcPct val="100000"/>
              </a:lnSpc>
              <a:buFontTx/>
              <a:buChar char="•"/>
            </a:pPr>
            <a:r>
              <a:rPr lang="en-US" sz="2800" dirty="0" smtClean="0">
                <a:latin typeface="+mn-lt"/>
              </a:rPr>
              <a:t>Efficiency enhancement due to multi-pass pumping</a:t>
            </a:r>
          </a:p>
        </p:txBody>
      </p:sp>
      <p:pic>
        <p:nvPicPr>
          <p:cNvPr id="133" name="Grafik 1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619" y="22511004"/>
            <a:ext cx="7589679" cy="5170448"/>
          </a:xfrm>
          <a:prstGeom prst="rect">
            <a:avLst/>
          </a:prstGeom>
        </p:spPr>
      </p:pic>
      <p:cxnSp>
        <p:nvCxnSpPr>
          <p:cNvPr id="137" name="Gerade Verbindung 531"/>
          <p:cNvCxnSpPr/>
          <p:nvPr/>
        </p:nvCxnSpPr>
        <p:spPr bwMode="auto">
          <a:xfrm>
            <a:off x="8249178" y="21120196"/>
            <a:ext cx="20951694" cy="0"/>
          </a:xfrm>
          <a:prstGeom prst="line">
            <a:avLst/>
          </a:prstGeom>
          <a:noFill/>
          <a:ln w="38100" cap="flat" cmpd="sng" algn="ctr">
            <a:solidFill>
              <a:srgbClr val="005B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3332" y="14031688"/>
            <a:ext cx="4632606" cy="2161882"/>
          </a:xfrm>
          <a:prstGeom prst="rect">
            <a:avLst/>
          </a:prstGeom>
        </p:spPr>
      </p:pic>
      <p:sp>
        <p:nvSpPr>
          <p:cNvPr id="82" name="Textfeld 143"/>
          <p:cNvSpPr txBox="1">
            <a:spLocks noChangeArrowheads="1"/>
          </p:cNvSpPr>
          <p:nvPr/>
        </p:nvSpPr>
        <p:spPr bwMode="auto">
          <a:xfrm>
            <a:off x="19771243" y="37387981"/>
            <a:ext cx="99716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kern="0" noProof="0" dirty="0" err="1" smtClean="0">
                <a:solidFill>
                  <a:srgbClr val="000000"/>
                </a:solidFill>
              </a:rPr>
              <a:t>fs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pulses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stretched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to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the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ns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-regime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are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stacked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to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one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oscillating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pulse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before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it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is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</a:t>
            </a:r>
            <a:r>
              <a:rPr lang="de-DE" sz="2800" kern="0" noProof="0" dirty="0" err="1" smtClean="0">
                <a:solidFill>
                  <a:srgbClr val="000000"/>
                </a:solidFill>
              </a:rPr>
              <a:t>switched</a:t>
            </a:r>
            <a:r>
              <a:rPr lang="de-DE" sz="2800" kern="0" noProof="0" dirty="0" smtClean="0">
                <a:solidFill>
                  <a:srgbClr val="000000"/>
                </a:solidFill>
              </a:rPr>
              <a:t> out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800" kern="0" noProof="0" dirty="0" smtClean="0">
              <a:solidFill>
                <a:srgbClr val="00000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kern="0" dirty="0" err="1" smtClean="0">
                <a:solidFill>
                  <a:srgbClr val="000000"/>
                </a:solidFill>
              </a:rPr>
              <a:t>Scaling</a:t>
            </a:r>
            <a:r>
              <a:rPr lang="de-DE" sz="2800" kern="0" dirty="0" smtClean="0">
                <a:solidFill>
                  <a:srgbClr val="000000"/>
                </a:solidFill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</a:rPr>
              <a:t>from</a:t>
            </a:r>
            <a:r>
              <a:rPr lang="de-DE" sz="2800" kern="0" dirty="0" smtClean="0">
                <a:solidFill>
                  <a:srgbClr val="000000"/>
                </a:solidFill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</a:rPr>
              <a:t>mJ</a:t>
            </a:r>
            <a:r>
              <a:rPr lang="de-DE" sz="2800" kern="0" dirty="0" smtClean="0">
                <a:solidFill>
                  <a:srgbClr val="000000"/>
                </a:solidFill>
              </a:rPr>
              <a:t>-level pulse </a:t>
            </a:r>
            <a:r>
              <a:rPr lang="de-DE" sz="2800" kern="0" dirty="0" err="1" smtClean="0">
                <a:solidFill>
                  <a:srgbClr val="000000"/>
                </a:solidFill>
              </a:rPr>
              <a:t>energies</a:t>
            </a:r>
            <a:r>
              <a:rPr lang="de-DE" sz="2800" kern="0" dirty="0" smtClean="0">
                <a:solidFill>
                  <a:srgbClr val="000000"/>
                </a:solidFill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</a:rPr>
              <a:t>to</a:t>
            </a:r>
            <a:r>
              <a:rPr lang="de-DE" sz="2800" kern="0" dirty="0" smtClean="0">
                <a:solidFill>
                  <a:srgbClr val="000000"/>
                </a:solidFill>
              </a:rPr>
              <a:t> </a:t>
            </a:r>
            <a:r>
              <a:rPr lang="de-DE" sz="2800" kern="0" dirty="0" err="1" smtClean="0">
                <a:solidFill>
                  <a:srgbClr val="000000"/>
                </a:solidFill>
              </a:rPr>
              <a:t>the</a:t>
            </a:r>
            <a:r>
              <a:rPr lang="de-DE" sz="2800" kern="0" dirty="0" smtClean="0">
                <a:solidFill>
                  <a:srgbClr val="000000"/>
                </a:solidFill>
              </a:rPr>
              <a:t> J-level</a:t>
            </a:r>
            <a:endParaRPr lang="de-DE" sz="2800" kern="0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>
            <a:off x="16246069" y="8593975"/>
            <a:ext cx="2158628" cy="1371600"/>
          </a:xfrm>
          <a:prstGeom prst="rightArrow">
            <a:avLst/>
          </a:prstGeom>
          <a:solidFill>
            <a:srgbClr val="005B8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1"/>
          <a:stretch/>
        </p:blipFill>
        <p:spPr>
          <a:xfrm>
            <a:off x="2376519" y="13170103"/>
            <a:ext cx="11647007" cy="470495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702723" y="17903981"/>
            <a:ext cx="7546455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lnSpc>
                <a:spcPct val="10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Combination </a:t>
            </a:r>
            <a:r>
              <a:rPr lang="en-US" sz="2800" dirty="0">
                <a:solidFill>
                  <a:schemeClr val="tx1"/>
                </a:solidFill>
              </a:rPr>
              <a:t>of double-CPA technique with non-linear filtering (OPA, XPW etc.): improvement of ASE contrast by </a:t>
            </a:r>
            <a:r>
              <a:rPr lang="en-US" sz="2800" b="1" dirty="0">
                <a:solidFill>
                  <a:schemeClr val="tx1"/>
                </a:solidFill>
              </a:rPr>
              <a:t>4 orders of magnitude </a:t>
            </a:r>
            <a:r>
              <a:rPr lang="en-US" sz="2800" dirty="0">
                <a:solidFill>
                  <a:schemeClr val="tx1"/>
                </a:solidFill>
              </a:rPr>
              <a:t>and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shortening of main </a:t>
            </a:r>
            <a:r>
              <a:rPr lang="en-US" sz="2800" dirty="0" smtClean="0">
                <a:solidFill>
                  <a:schemeClr val="tx1"/>
                </a:solidFill>
              </a:rPr>
              <a:t>pulse</a:t>
            </a:r>
          </a:p>
          <a:p>
            <a:pPr marL="354013" indent="-354013">
              <a:lnSpc>
                <a:spcPct val="100000"/>
              </a:lnSpc>
              <a:buFontTx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54013" lvl="0" indent="-354013">
              <a:lnSpc>
                <a:spcPct val="100000"/>
              </a:lnSpc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Arial"/>
              </a:rPr>
              <a:t>Suppression of </a:t>
            </a:r>
            <a:r>
              <a:rPr lang="en-US" sz="2800" dirty="0" smtClean="0">
                <a:solidFill>
                  <a:schemeClr val="tx1"/>
                </a:solidFill>
                <a:latin typeface="Arial"/>
              </a:rPr>
              <a:t>fs-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</a:rPr>
              <a:t>prepulses</a:t>
            </a:r>
            <a:endParaRPr lang="en-US" sz="280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02" y="7287536"/>
            <a:ext cx="5331034" cy="3984479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22" name="Gruppieren 21"/>
          <p:cNvGrpSpPr/>
          <p:nvPr/>
        </p:nvGrpSpPr>
        <p:grpSpPr>
          <a:xfrm>
            <a:off x="20365914" y="32593673"/>
            <a:ext cx="8164522" cy="4048505"/>
            <a:chOff x="19847609" y="31696978"/>
            <a:chExt cx="8164522" cy="4048505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19847609" y="31696978"/>
              <a:ext cx="8164522" cy="4048505"/>
              <a:chOff x="1854129" y="35535269"/>
              <a:chExt cx="8164522" cy="4048505"/>
            </a:xfrm>
          </p:grpSpPr>
          <p:pic>
            <p:nvPicPr>
              <p:cNvPr id="195" name="Picture 3" descr="\\IKARUS\User\breitkopf\+++KonfisTagungenPaper\2013-11-ASSL\talk\SnD-step5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1747" y="35535269"/>
                <a:ext cx="8136904" cy="4048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6" name="Text Box 4"/>
              <p:cNvSpPr txBox="1">
                <a:spLocks noChangeArrowheads="1"/>
              </p:cNvSpPr>
              <p:nvPr/>
            </p:nvSpPr>
            <p:spPr bwMode="auto">
              <a:xfrm>
                <a:off x="1854129" y="36699263"/>
                <a:ext cx="1920236" cy="436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6741" tIns="48370" rIns="96741" bIns="48370">
                <a:spAutoFit/>
              </a:bodyPr>
              <a:lstStyle/>
              <a:p>
                <a:pPr defTabSz="457200">
                  <a:lnSpc>
                    <a:spcPct val="100000"/>
                  </a:lnSpc>
                  <a:spcBef>
                    <a:spcPct val="50000"/>
                  </a:spcBef>
                  <a:defRPr/>
                </a:pPr>
                <a:r>
                  <a:rPr lang="de-DE" sz="2200" i="1" dirty="0" err="1">
                    <a:solidFill>
                      <a:prstClr val="black"/>
                    </a:solidFill>
                    <a:latin typeface="+mj-lt"/>
                    <a:ea typeface="ＭＳ Ｐゴシック" charset="0"/>
                    <a:cs typeface="Calibri"/>
                  </a:rPr>
                  <a:t>f</a:t>
                </a:r>
                <a:r>
                  <a:rPr lang="de-DE" sz="2200" baseline="-25000" dirty="0" err="1">
                    <a:solidFill>
                      <a:prstClr val="black"/>
                    </a:solidFill>
                    <a:latin typeface="+mj-lt"/>
                    <a:ea typeface="ＭＳ Ｐゴシック" charset="0"/>
                    <a:cs typeface="Calibri"/>
                  </a:rPr>
                  <a:t>rep</a:t>
                </a:r>
                <a:r>
                  <a:rPr lang="de-DE" sz="2200" dirty="0">
                    <a:solidFill>
                      <a:prstClr val="black"/>
                    </a:solidFill>
                    <a:latin typeface="+mj-lt"/>
                    <a:ea typeface="ＭＳ Ｐゴシック" charset="0"/>
                    <a:cs typeface="Calibri"/>
                  </a:rPr>
                  <a:t> = </a:t>
                </a:r>
                <a:r>
                  <a:rPr lang="de-DE" sz="2200" dirty="0" smtClean="0">
                    <a:solidFill>
                      <a:prstClr val="black"/>
                    </a:solidFill>
                    <a:latin typeface="+mj-lt"/>
                    <a:ea typeface="ＭＳ Ｐゴシック" charset="0"/>
                    <a:cs typeface="Calibri"/>
                  </a:rPr>
                  <a:t>10 MHz</a:t>
                </a:r>
                <a:endParaRPr lang="de-DE" sz="2200" dirty="0">
                  <a:solidFill>
                    <a:prstClr val="black"/>
                  </a:solidFill>
                  <a:latin typeface="+mj-lt"/>
                  <a:ea typeface="ＭＳ Ｐゴシック" charset="0"/>
                  <a:cs typeface="Calibri"/>
                </a:endParaRPr>
              </a:p>
            </p:txBody>
          </p:sp>
          <p:cxnSp>
            <p:nvCxnSpPr>
              <p:cNvPr id="197" name="Gerade Verbindung mit Pfeil 196"/>
              <p:cNvCxnSpPr/>
              <p:nvPr/>
            </p:nvCxnSpPr>
            <p:spPr>
              <a:xfrm>
                <a:off x="2142161" y="37207510"/>
                <a:ext cx="74732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99" name="Gerade Verbindung mit Pfeil 198"/>
              <p:cNvCxnSpPr/>
              <p:nvPr/>
            </p:nvCxnSpPr>
            <p:spPr>
              <a:xfrm>
                <a:off x="8110821" y="36662945"/>
                <a:ext cx="1520172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arrow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200" name="Text Box 4"/>
              <p:cNvSpPr txBox="1">
                <a:spLocks noChangeArrowheads="1"/>
              </p:cNvSpPr>
              <p:nvPr/>
            </p:nvSpPr>
            <p:spPr bwMode="auto">
              <a:xfrm>
                <a:off x="7889757" y="36129595"/>
                <a:ext cx="2060654" cy="436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6741" tIns="48370" rIns="96741" bIns="48370">
                <a:spAutoFit/>
              </a:bodyPr>
              <a:lstStyle/>
              <a:p>
                <a:pPr defTabSz="457200">
                  <a:lnSpc>
                    <a:spcPct val="100000"/>
                  </a:lnSpc>
                  <a:spcBef>
                    <a:spcPct val="50000"/>
                  </a:spcBef>
                  <a:defRPr/>
                </a:pPr>
                <a:r>
                  <a:rPr lang="de-DE" sz="2200" i="1" dirty="0" err="1" smtClean="0">
                    <a:solidFill>
                      <a:prstClr val="black"/>
                    </a:solidFill>
                    <a:latin typeface="+mj-lt"/>
                    <a:ea typeface="ＭＳ Ｐゴシック" charset="0"/>
                    <a:cs typeface="Calibri"/>
                  </a:rPr>
                  <a:t>f</a:t>
                </a:r>
                <a:r>
                  <a:rPr lang="de-DE" sz="2200" baseline="-25000" dirty="0" err="1" smtClean="0">
                    <a:solidFill>
                      <a:prstClr val="black"/>
                    </a:solidFill>
                    <a:latin typeface="+mj-lt"/>
                    <a:ea typeface="ＭＳ Ｐゴシック" charset="0"/>
                    <a:cs typeface="Calibri"/>
                  </a:rPr>
                  <a:t>switch</a:t>
                </a:r>
                <a:r>
                  <a:rPr lang="de-DE" sz="2200" dirty="0" smtClean="0">
                    <a:solidFill>
                      <a:prstClr val="black"/>
                    </a:solidFill>
                    <a:latin typeface="+mj-lt"/>
                    <a:ea typeface="ＭＳ Ｐゴシック" charset="0"/>
                    <a:cs typeface="Calibri"/>
                  </a:rPr>
                  <a:t> </a:t>
                </a:r>
                <a:r>
                  <a:rPr lang="de-DE" sz="2200" dirty="0">
                    <a:solidFill>
                      <a:prstClr val="black"/>
                    </a:solidFill>
                    <a:latin typeface="+mj-lt"/>
                    <a:ea typeface="ＭＳ Ｐゴシック" charset="0"/>
                    <a:cs typeface="Calibri"/>
                  </a:rPr>
                  <a:t>= </a:t>
                </a:r>
                <a:r>
                  <a:rPr lang="de-DE" sz="2200" dirty="0" smtClean="0">
                    <a:solidFill>
                      <a:prstClr val="black"/>
                    </a:solidFill>
                    <a:latin typeface="+mj-lt"/>
                    <a:ea typeface="ＭＳ Ｐゴシック" charset="0"/>
                    <a:cs typeface="Calibri"/>
                  </a:rPr>
                  <a:t>15 kHz</a:t>
                </a:r>
                <a:endParaRPr lang="de-DE" sz="2200" dirty="0">
                  <a:solidFill>
                    <a:prstClr val="black"/>
                  </a:solidFill>
                  <a:latin typeface="+mj-lt"/>
                  <a:ea typeface="ＭＳ Ｐゴシック" charset="0"/>
                  <a:cs typeface="Calibri"/>
                </a:endParaRPr>
              </a:p>
            </p:txBody>
          </p:sp>
          <p:sp>
            <p:nvSpPr>
              <p:cNvPr id="201" name="Textfeld 200"/>
              <p:cNvSpPr txBox="1"/>
              <p:nvPr/>
            </p:nvSpPr>
            <p:spPr>
              <a:xfrm>
                <a:off x="1854129" y="36312960"/>
                <a:ext cx="25410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de-DE" sz="2200" dirty="0" err="1" smtClean="0">
                    <a:solidFill>
                      <a:prstClr val="black"/>
                    </a:solidFill>
                    <a:latin typeface="+mj-lt"/>
                    <a:ea typeface="ＭＳ Ｐゴシック" charset="0"/>
                  </a:rPr>
                  <a:t>stretched</a:t>
                </a:r>
                <a:r>
                  <a:rPr lang="de-DE" sz="2200" dirty="0" smtClean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 </a:t>
                </a:r>
                <a:r>
                  <a:rPr lang="de-DE" sz="2200" dirty="0" err="1" smtClean="0">
                    <a:solidFill>
                      <a:prstClr val="black"/>
                    </a:solidFill>
                    <a:latin typeface="+mj-lt"/>
                    <a:ea typeface="ＭＳ Ｐゴシック" charset="0"/>
                  </a:rPr>
                  <a:t>fs</a:t>
                </a:r>
                <a:r>
                  <a:rPr lang="de-DE" sz="2200" dirty="0" smtClean="0">
                    <a:solidFill>
                      <a:prstClr val="black"/>
                    </a:solidFill>
                    <a:latin typeface="+mj-lt"/>
                    <a:ea typeface="ＭＳ Ｐゴシック" charset="0"/>
                  </a:rPr>
                  <a:t>-pulses</a:t>
                </a:r>
                <a:endParaRPr lang="de-DE" sz="2200" dirty="0">
                  <a:solidFill>
                    <a:prstClr val="black"/>
                  </a:solidFill>
                  <a:latin typeface="+mj-lt"/>
                  <a:ea typeface="ＭＳ Ｐゴシック" charset="0"/>
                </a:endParaRPr>
              </a:p>
            </p:txBody>
          </p:sp>
        </p:grpSp>
        <p:sp>
          <p:nvSpPr>
            <p:cNvPr id="198" name="Text Box 4"/>
            <p:cNvSpPr txBox="1">
              <a:spLocks noChangeArrowheads="1"/>
            </p:cNvSpPr>
            <p:nvPr/>
          </p:nvSpPr>
          <p:spPr bwMode="auto">
            <a:xfrm>
              <a:off x="23196189" y="35142426"/>
              <a:ext cx="1793140" cy="436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6741" tIns="48370" rIns="96741" bIns="48370">
              <a:spAutoFit/>
            </a:bodyPr>
            <a:lstStyle/>
            <a:p>
              <a:pPr algn="ctr" defTabSz="457200">
                <a:lnSpc>
                  <a:spcPct val="100000"/>
                </a:lnSpc>
                <a:spcBef>
                  <a:spcPct val="50000"/>
                </a:spcBef>
                <a:defRPr/>
              </a:pPr>
              <a:r>
                <a:rPr lang="de-DE" sz="2200" dirty="0" smtClean="0">
                  <a:solidFill>
                    <a:prstClr val="black"/>
                  </a:solidFill>
                  <a:latin typeface="Calibri"/>
                  <a:ea typeface="ＭＳ Ｐゴシック" charset="0"/>
                  <a:cs typeface="Calibri"/>
                </a:rPr>
                <a:t>Switch</a:t>
              </a:r>
              <a:endParaRPr lang="de-DE" sz="22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</p:grpSp>
      <p:sp>
        <p:nvSpPr>
          <p:cNvPr id="157" name="Gleichschenkliges Dreieck 156"/>
          <p:cNvSpPr/>
          <p:nvPr/>
        </p:nvSpPr>
        <p:spPr>
          <a:xfrm rot="16200000">
            <a:off x="3588432" y="33153257"/>
            <a:ext cx="1800759" cy="3435206"/>
          </a:xfrm>
          <a:custGeom>
            <a:avLst/>
            <a:gdLst>
              <a:gd name="connsiteX0" fmla="*/ 0 w 1800759"/>
              <a:gd name="connsiteY0" fmla="*/ 2464805 h 2464805"/>
              <a:gd name="connsiteX1" fmla="*/ 900380 w 1800759"/>
              <a:gd name="connsiteY1" fmla="*/ 0 h 2464805"/>
              <a:gd name="connsiteX2" fmla="*/ 1800759 w 1800759"/>
              <a:gd name="connsiteY2" fmla="*/ 2464805 h 2464805"/>
              <a:gd name="connsiteX3" fmla="*/ 0 w 1800759"/>
              <a:gd name="connsiteY3" fmla="*/ 2464805 h 2464805"/>
              <a:gd name="connsiteX0" fmla="*/ 0 w 1800759"/>
              <a:gd name="connsiteY0" fmla="*/ 2255255 h 2255255"/>
              <a:gd name="connsiteX1" fmla="*/ 909905 w 1800759"/>
              <a:gd name="connsiteY1" fmla="*/ 0 h 2255255"/>
              <a:gd name="connsiteX2" fmla="*/ 1800759 w 1800759"/>
              <a:gd name="connsiteY2" fmla="*/ 2255255 h 2255255"/>
              <a:gd name="connsiteX3" fmla="*/ 0 w 1800759"/>
              <a:gd name="connsiteY3" fmla="*/ 2255255 h 225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759" h="2255255">
                <a:moveTo>
                  <a:pt x="0" y="2255255"/>
                </a:moveTo>
                <a:lnTo>
                  <a:pt x="909905" y="0"/>
                </a:lnTo>
                <a:lnTo>
                  <a:pt x="1800759" y="2255255"/>
                </a:lnTo>
                <a:lnTo>
                  <a:pt x="0" y="2255255"/>
                </a:lnTo>
                <a:close/>
              </a:path>
            </a:pathLst>
          </a:custGeom>
          <a:solidFill>
            <a:srgbClr val="FFFFFF">
              <a:lumMod val="65000"/>
              <a:alpha val="50000"/>
            </a:srgbClr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8" name="Picture 2" descr="Z:\stutzki\Publications\2012-01 ASP Seminar\pics\LPF75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364" y="33922547"/>
            <a:ext cx="1917773" cy="189991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" name="Trapezoid 23"/>
          <p:cNvSpPr/>
          <p:nvPr/>
        </p:nvSpPr>
        <p:spPr bwMode="auto">
          <a:xfrm>
            <a:off x="1490926" y="31737137"/>
            <a:ext cx="1577457" cy="627919"/>
          </a:xfrm>
          <a:prstGeom prst="trapezoi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56" name="Abgerundetes Rechteck 155"/>
          <p:cNvSpPr/>
          <p:nvPr/>
        </p:nvSpPr>
        <p:spPr>
          <a:xfrm>
            <a:off x="1631842" y="34094516"/>
            <a:ext cx="1401010" cy="1462970"/>
          </a:xfrm>
          <a:prstGeom prst="roundRect">
            <a:avLst/>
          </a:prstGeom>
          <a:solidFill>
            <a:srgbClr val="216592"/>
          </a:soli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59" name="Gruppierung 46"/>
          <p:cNvGrpSpPr/>
          <p:nvPr/>
        </p:nvGrpSpPr>
        <p:grpSpPr>
          <a:xfrm>
            <a:off x="2194890" y="34753512"/>
            <a:ext cx="236942" cy="234707"/>
            <a:chOff x="1331640" y="2492896"/>
            <a:chExt cx="288032" cy="288032"/>
          </a:xfrm>
        </p:grpSpPr>
        <p:sp>
          <p:nvSpPr>
            <p:cNvPr id="160" name="Oval 43"/>
            <p:cNvSpPr/>
            <p:nvPr/>
          </p:nvSpPr>
          <p:spPr>
            <a:xfrm>
              <a:off x="1331640" y="2492896"/>
              <a:ext cx="288032" cy="288032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" name="Oval 44"/>
            <p:cNvSpPr/>
            <p:nvPr/>
          </p:nvSpPr>
          <p:spPr>
            <a:xfrm>
              <a:off x="1439652" y="2600908"/>
              <a:ext cx="72008" cy="7200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67" name="Textfeld 166"/>
          <p:cNvSpPr txBox="1"/>
          <p:nvPr/>
        </p:nvSpPr>
        <p:spPr>
          <a:xfrm>
            <a:off x="1703197" y="34189408"/>
            <a:ext cx="119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charset="-128"/>
              </a:rPr>
              <a:t>Standard</a:t>
            </a:r>
            <a:br>
              <a:rPr lang="en-US" sz="1400" dirty="0" smtClean="0">
                <a:solidFill>
                  <a:srgbClr val="FFFFFF"/>
                </a:solidFill>
                <a:latin typeface="+mj-lt"/>
                <a:ea typeface="ＭＳ Ｐゴシック" charset="-128"/>
              </a:rPr>
            </a:b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charset="-128"/>
              </a:rPr>
              <a:t>fiber</a:t>
            </a:r>
            <a:endParaRPr lang="en-US" sz="1400" i="1" dirty="0">
              <a:solidFill>
                <a:srgbClr val="FFFFFF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88" name="Textfeld 9"/>
          <p:cNvSpPr txBox="1">
            <a:spLocks noChangeArrowheads="1"/>
          </p:cNvSpPr>
          <p:nvPr/>
        </p:nvSpPr>
        <p:spPr bwMode="auto">
          <a:xfrm>
            <a:off x="18089058" y="12370541"/>
            <a:ext cx="92167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4000" b="1" dirty="0" smtClean="0">
                <a:latin typeface="+mj-lt"/>
                <a:cs typeface="Arial" panose="020B0604020202020204" pitchFamily="34" charset="0"/>
              </a:rPr>
              <a:t>Pulse </a:t>
            </a:r>
            <a:r>
              <a:rPr lang="de-DE" altLang="de-DE" sz="4000" b="1" dirty="0" err="1" smtClean="0">
                <a:latin typeface="+mj-lt"/>
                <a:cs typeface="Arial" panose="020B0604020202020204" pitchFamily="34" charset="0"/>
              </a:rPr>
              <a:t>repetition</a:t>
            </a:r>
            <a:r>
              <a:rPr lang="de-DE" altLang="de-DE" sz="4000" b="1" dirty="0" smtClean="0">
                <a:latin typeface="+mj-lt"/>
                <a:cs typeface="Arial" panose="020B0604020202020204" pitchFamily="34" charset="0"/>
              </a:rPr>
              <a:t> rate </a:t>
            </a:r>
            <a:r>
              <a:rPr lang="de-DE" altLang="de-DE" sz="4000" b="1" dirty="0" err="1" smtClean="0">
                <a:latin typeface="+mj-lt"/>
                <a:cs typeface="Arial" panose="020B0604020202020204" pitchFamily="34" charset="0"/>
              </a:rPr>
              <a:t>enhancement</a:t>
            </a:r>
            <a:endParaRPr lang="en-US" altLang="de-DE" sz="4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5" name="Textfeld 4"/>
          <p:cNvSpPr txBox="1">
            <a:spLocks noChangeArrowheads="1"/>
          </p:cNvSpPr>
          <p:nvPr/>
        </p:nvSpPr>
        <p:spPr bwMode="auto">
          <a:xfrm>
            <a:off x="2557007" y="21720972"/>
            <a:ext cx="6370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 smtClean="0">
                <a:solidFill>
                  <a:srgbClr val="000000"/>
                </a:solidFill>
                <a:latin typeface="+mj-lt"/>
              </a:rPr>
              <a:t>High </a:t>
            </a:r>
            <a:r>
              <a:rPr lang="de-DE" sz="3200" b="1" dirty="0" err="1" smtClean="0">
                <a:solidFill>
                  <a:srgbClr val="000000"/>
                </a:solidFill>
                <a:latin typeface="+mj-lt"/>
              </a:rPr>
              <a:t>brightness</a:t>
            </a:r>
            <a:r>
              <a:rPr lang="de-DE" sz="3200" b="1" dirty="0" smtClean="0">
                <a:solidFill>
                  <a:srgbClr val="000000"/>
                </a:solidFill>
                <a:latin typeface="+mj-lt"/>
              </a:rPr>
              <a:t> pump </a:t>
            </a:r>
            <a:r>
              <a:rPr lang="de-DE" sz="3200" b="1" dirty="0" err="1" smtClean="0">
                <a:solidFill>
                  <a:srgbClr val="000000"/>
                </a:solidFill>
                <a:latin typeface="+mj-lt"/>
              </a:rPr>
              <a:t>engines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6" name="Rechteck 4"/>
          <p:cNvSpPr>
            <a:spLocks noChangeArrowheads="1"/>
          </p:cNvSpPr>
          <p:nvPr/>
        </p:nvSpPr>
        <p:spPr bwMode="auto">
          <a:xfrm rot="21000000">
            <a:off x="915378" y="12408099"/>
            <a:ext cx="360000" cy="360000"/>
          </a:xfrm>
          <a:prstGeom prst="rect">
            <a:avLst/>
          </a:prstGeom>
          <a:solidFill>
            <a:srgbClr val="CF6800"/>
          </a:solidFill>
          <a:ln w="12700" algn="ctr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97" name="Rechteck 4"/>
          <p:cNvSpPr>
            <a:spLocks noChangeArrowheads="1"/>
          </p:cNvSpPr>
          <p:nvPr/>
        </p:nvSpPr>
        <p:spPr bwMode="auto">
          <a:xfrm rot="21000000">
            <a:off x="17145382" y="12606442"/>
            <a:ext cx="360000" cy="360000"/>
          </a:xfrm>
          <a:prstGeom prst="rect">
            <a:avLst/>
          </a:prstGeom>
          <a:solidFill>
            <a:srgbClr val="CF6800"/>
          </a:solidFill>
          <a:ln w="12700" algn="ctr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99" name="Rechteck 4"/>
          <p:cNvSpPr>
            <a:spLocks noChangeArrowheads="1"/>
          </p:cNvSpPr>
          <p:nvPr/>
        </p:nvSpPr>
        <p:spPr bwMode="auto">
          <a:xfrm rot="21000000">
            <a:off x="915376" y="20949351"/>
            <a:ext cx="360000" cy="360000"/>
          </a:xfrm>
          <a:prstGeom prst="rect">
            <a:avLst/>
          </a:prstGeom>
          <a:solidFill>
            <a:srgbClr val="CF6800"/>
          </a:solidFill>
          <a:ln w="12700" algn="ctr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04" name="Rechteck 4"/>
          <p:cNvSpPr>
            <a:spLocks noChangeArrowheads="1"/>
          </p:cNvSpPr>
          <p:nvPr/>
        </p:nvSpPr>
        <p:spPr bwMode="auto">
          <a:xfrm rot="21000000">
            <a:off x="1023539" y="31458451"/>
            <a:ext cx="360000" cy="360000"/>
          </a:xfrm>
          <a:prstGeom prst="rect">
            <a:avLst/>
          </a:prstGeom>
          <a:solidFill>
            <a:srgbClr val="CF6800"/>
          </a:solidFill>
          <a:ln w="12700" algn="ctr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18" name="Rechteck 4"/>
          <p:cNvSpPr>
            <a:spLocks noChangeArrowheads="1"/>
          </p:cNvSpPr>
          <p:nvPr/>
        </p:nvSpPr>
        <p:spPr bwMode="auto">
          <a:xfrm rot="21000000">
            <a:off x="9480364" y="31499988"/>
            <a:ext cx="360000" cy="360000"/>
          </a:xfrm>
          <a:prstGeom prst="rect">
            <a:avLst/>
          </a:prstGeom>
          <a:solidFill>
            <a:srgbClr val="CF6800"/>
          </a:solidFill>
          <a:ln w="12700" algn="ctr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21" name="Rechteck 4"/>
          <p:cNvSpPr>
            <a:spLocks noChangeArrowheads="1"/>
          </p:cNvSpPr>
          <p:nvPr/>
        </p:nvSpPr>
        <p:spPr bwMode="auto">
          <a:xfrm rot="21000000">
            <a:off x="19774950" y="31499988"/>
            <a:ext cx="360000" cy="360000"/>
          </a:xfrm>
          <a:prstGeom prst="rect">
            <a:avLst/>
          </a:prstGeom>
          <a:solidFill>
            <a:srgbClr val="CF6800"/>
          </a:solidFill>
          <a:ln w="12700" algn="ctr">
            <a:solidFill>
              <a:srgbClr val="F79646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5" name="Text Box 8309"/>
          <p:cNvSpPr txBox="1">
            <a:spLocks noChangeArrowheads="1"/>
          </p:cNvSpPr>
          <p:nvPr/>
        </p:nvSpPr>
        <p:spPr bwMode="auto">
          <a:xfrm>
            <a:off x="11544801" y="22636834"/>
            <a:ext cx="9266238" cy="17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54013" indent="-354013" eaLnBrk="1" hangingPunct="1">
              <a:lnSpc>
                <a:spcPct val="100000"/>
              </a:lnSpc>
              <a:buFontTx/>
              <a:buChar char="•"/>
            </a:pPr>
            <a:r>
              <a:rPr lang="en-US" sz="2800" dirty="0" smtClean="0">
                <a:latin typeface="+mj-lt"/>
              </a:rPr>
              <a:t>Improvement of thermo-mechanical properties of laser materials (e.g. Yb:CaF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 or YAG)  @ 100 K (LN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)</a:t>
            </a:r>
          </a:p>
          <a:p>
            <a:pPr marL="354013" indent="-354013" eaLnBrk="1" hangingPunct="1">
              <a:lnSpc>
                <a:spcPct val="100000"/>
              </a:lnSpc>
              <a:buFontTx/>
              <a:buChar char="•"/>
            </a:pPr>
            <a:endParaRPr lang="en-US" sz="2800" dirty="0" smtClean="0">
              <a:latin typeface="+mj-lt"/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12515701" y="28280012"/>
            <a:ext cx="7230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/>
              <a:t>Efficiency </a:t>
            </a:r>
            <a:r>
              <a:rPr lang="en-US" sz="1800" dirty="0"/>
              <a:t>for </a:t>
            </a:r>
            <a:r>
              <a:rPr lang="en-US" sz="1800" dirty="0" err="1"/>
              <a:t>Yb:YAG</a:t>
            </a:r>
            <a:r>
              <a:rPr lang="en-US" sz="1800" dirty="0"/>
              <a:t> and Yb:CaF</a:t>
            </a:r>
            <a:r>
              <a:rPr lang="en-US" sz="1800" baseline="-25000" dirty="0"/>
              <a:t>2</a:t>
            </a:r>
            <a:r>
              <a:rPr lang="en-US" sz="1800" dirty="0"/>
              <a:t> as a function of temperature. Values are simulation results for a 1J </a:t>
            </a:r>
            <a:r>
              <a:rPr lang="en-US" sz="1800" dirty="0" smtClean="0"/>
              <a:t>amplifier </a:t>
            </a:r>
            <a:r>
              <a:rPr lang="en-US" sz="1800" dirty="0"/>
              <a:t>extracting with 5J/cm² </a:t>
            </a:r>
            <a:r>
              <a:rPr lang="en-US" sz="1800" dirty="0" smtClean="0"/>
              <a:t>and a fixed gain of 100. 4 extraction passes </a:t>
            </a:r>
            <a:r>
              <a:rPr lang="en-US" sz="1800" dirty="0"/>
              <a:t>in case of </a:t>
            </a:r>
            <a:r>
              <a:rPr lang="en-US" sz="1800" dirty="0" err="1"/>
              <a:t>Yb:YAG</a:t>
            </a:r>
            <a:r>
              <a:rPr lang="en-US" sz="1800" dirty="0"/>
              <a:t> and 24 in </a:t>
            </a:r>
            <a:r>
              <a:rPr lang="en-US" sz="1800" dirty="0" smtClean="0"/>
              <a:t>case </a:t>
            </a:r>
            <a:r>
              <a:rPr lang="en-US" sz="1800" dirty="0"/>
              <a:t>of </a:t>
            </a:r>
            <a:r>
              <a:rPr lang="en-US" sz="1800" dirty="0" smtClean="0"/>
              <a:t>Yb:CaF</a:t>
            </a:r>
            <a:r>
              <a:rPr lang="en-US" sz="1800" baseline="-25000" dirty="0" smtClean="0"/>
              <a:t>2</a:t>
            </a:r>
            <a:r>
              <a:rPr lang="en-US" sz="1800" dirty="0"/>
              <a:t>.</a:t>
            </a:r>
            <a:endParaRPr lang="de-DE" sz="1800" dirty="0"/>
          </a:p>
        </p:txBody>
      </p:sp>
      <p:sp>
        <p:nvSpPr>
          <p:cNvPr id="90" name="Textfeld 89"/>
          <p:cNvSpPr txBox="1"/>
          <p:nvPr/>
        </p:nvSpPr>
        <p:spPr>
          <a:xfrm>
            <a:off x="21182713" y="27120327"/>
            <a:ext cx="8560205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Reduced LIDT due to distribution of extraction </a:t>
            </a:r>
            <a:r>
              <a:rPr lang="en-US" sz="2800" dirty="0" err="1" smtClean="0">
                <a:solidFill>
                  <a:schemeClr val="tx1"/>
                </a:solidFill>
              </a:rPr>
              <a:t>fluence</a:t>
            </a:r>
            <a:r>
              <a:rPr lang="en-US" sz="2800" dirty="0" smtClean="0">
                <a:solidFill>
                  <a:schemeClr val="tx1"/>
                </a:solidFill>
              </a:rPr>
              <a:t> over many pulses</a:t>
            </a:r>
          </a:p>
          <a:p>
            <a:pPr marL="457200" lvl="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10 Hz bursts with individual 1-TW pulses (100’s fs and 100’s </a:t>
            </a:r>
            <a:r>
              <a:rPr lang="en-US" sz="2800" dirty="0" err="1">
                <a:solidFill>
                  <a:srgbClr val="000000"/>
                </a:solidFill>
              </a:rPr>
              <a:t>mJ</a:t>
            </a:r>
            <a:r>
              <a:rPr lang="en-US" sz="2800" dirty="0">
                <a:solidFill>
                  <a:srgbClr val="000000"/>
                </a:solidFill>
              </a:rPr>
              <a:t>) @ up to 1 MHz possible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34589" y="23503790"/>
            <a:ext cx="2609285" cy="19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Gerade Verbindung 48"/>
          <p:cNvCxnSpPr/>
          <p:nvPr/>
        </p:nvCxnSpPr>
        <p:spPr>
          <a:xfrm flipV="1">
            <a:off x="25964120" y="23472916"/>
            <a:ext cx="181610" cy="19669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51"/>
          <p:cNvCxnSpPr/>
          <p:nvPr/>
        </p:nvCxnSpPr>
        <p:spPr>
          <a:xfrm>
            <a:off x="26135295" y="23485606"/>
            <a:ext cx="316867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54"/>
          <p:cNvCxnSpPr/>
          <p:nvPr/>
        </p:nvCxnSpPr>
        <p:spPr>
          <a:xfrm flipH="1" flipV="1">
            <a:off x="29303973" y="23484578"/>
            <a:ext cx="184440" cy="1930203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86150" y="23484578"/>
            <a:ext cx="2609285" cy="19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Gerade Verbindung 48"/>
          <p:cNvCxnSpPr/>
          <p:nvPr/>
        </p:nvCxnSpPr>
        <p:spPr>
          <a:xfrm flipV="1">
            <a:off x="21515767" y="23453705"/>
            <a:ext cx="181524" cy="1979093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51"/>
          <p:cNvCxnSpPr/>
          <p:nvPr/>
        </p:nvCxnSpPr>
        <p:spPr>
          <a:xfrm>
            <a:off x="21686856" y="23466394"/>
            <a:ext cx="316867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54"/>
          <p:cNvCxnSpPr/>
          <p:nvPr/>
        </p:nvCxnSpPr>
        <p:spPr>
          <a:xfrm flipH="1" flipV="1">
            <a:off x="24855534" y="23465366"/>
            <a:ext cx="184440" cy="1930203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>
            <a:off x="21645634" y="24505382"/>
            <a:ext cx="79817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/>
          <p:cNvCxnSpPr/>
          <p:nvPr/>
        </p:nvCxnSpPr>
        <p:spPr bwMode="auto">
          <a:xfrm>
            <a:off x="21493608" y="25418417"/>
            <a:ext cx="8075467" cy="28763"/>
          </a:xfrm>
          <a:prstGeom prst="line">
            <a:avLst/>
          </a:prstGeom>
          <a:noFill/>
          <a:ln w="762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Textfeld 93"/>
          <p:cNvSpPr txBox="1"/>
          <p:nvPr/>
        </p:nvSpPr>
        <p:spPr>
          <a:xfrm>
            <a:off x="21663938" y="24410861"/>
            <a:ext cx="727081" cy="559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3200" dirty="0" err="1" smtClean="0">
                <a:latin typeface="Symbol" panose="05050102010706020507" pitchFamily="18" charset="2"/>
              </a:rPr>
              <a:t>t</a:t>
            </a:r>
            <a:r>
              <a:rPr lang="de-DE" sz="3200" baseline="-25000" dirty="0" err="1" smtClean="0"/>
              <a:t>pre</a:t>
            </a:r>
            <a:endParaRPr lang="de-DE" sz="3200" baseline="-25000" dirty="0"/>
          </a:p>
        </p:txBody>
      </p:sp>
      <p:cxnSp>
        <p:nvCxnSpPr>
          <p:cNvPr id="100" name="Gerade Verbindung 64"/>
          <p:cNvCxnSpPr/>
          <p:nvPr/>
        </p:nvCxnSpPr>
        <p:spPr>
          <a:xfrm>
            <a:off x="24525531" y="25982628"/>
            <a:ext cx="128663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/>
          <p:cNvSpPr txBox="1"/>
          <p:nvPr/>
        </p:nvSpPr>
        <p:spPr>
          <a:xfrm>
            <a:off x="25894458" y="25719085"/>
            <a:ext cx="158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i="1" dirty="0" smtClean="0"/>
              <a:t>pump</a:t>
            </a:r>
            <a:endParaRPr lang="de-DE" sz="2800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25059917" y="23540617"/>
            <a:ext cx="825867" cy="1208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0" b="1" dirty="0" smtClean="0">
                <a:solidFill>
                  <a:schemeClr val="tx1"/>
                </a:solidFill>
              </a:rPr>
              <a:t>…</a:t>
            </a:r>
            <a:endParaRPr lang="de-DE" sz="5000" b="1" dirty="0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598" y="23877733"/>
            <a:ext cx="6800592" cy="41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ter and Technology">
  <a:themeElements>
    <a:clrScheme name="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</Words>
  <Application>Microsoft Office PowerPoint</Application>
  <PresentationFormat>Benutzerdefiniert</PresentationFormat>
  <Paragraphs>66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Symbol</vt:lpstr>
      <vt:lpstr>Times</vt:lpstr>
      <vt:lpstr>Wingdings</vt:lpstr>
      <vt:lpstr>Matter and Technology</vt:lpstr>
      <vt:lpstr>Advanced laser concepts for  laser particle acceleration</vt:lpstr>
    </vt:vector>
  </TitlesOfParts>
  <Company>HGF BONN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franziska roeder</dc:creator>
  <cp:lastModifiedBy>Arno Klenke</cp:lastModifiedBy>
  <cp:revision>1295</cp:revision>
  <dcterms:created xsi:type="dcterms:W3CDTF">2006-03-03T09:51:24Z</dcterms:created>
  <dcterms:modified xsi:type="dcterms:W3CDTF">2014-02-20T08:27:41Z</dcterms:modified>
</cp:coreProperties>
</file>