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311" r:id="rId2"/>
  </p:sldIdLst>
  <p:sldSz cx="30279975" cy="42808525"/>
  <p:notesSz cx="29464000" cy="41744900"/>
  <p:defaultTextStyle>
    <a:defPPr>
      <a:defRPr lang="de-DE"/>
    </a:defPPr>
    <a:lvl1pPr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1pPr>
    <a:lvl2pPr marL="457200"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2pPr>
    <a:lvl3pPr marL="914400"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3pPr>
    <a:lvl4pPr marL="1371600"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4pPr>
    <a:lvl5pPr marL="1828800"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500" kern="1200">
        <a:solidFill>
          <a:srgbClr val="51515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500" kern="1200">
        <a:solidFill>
          <a:srgbClr val="51515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500" kern="1200">
        <a:solidFill>
          <a:srgbClr val="51515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500" kern="1200">
        <a:solidFill>
          <a:srgbClr val="51515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9C"/>
    <a:srgbClr val="CF6800"/>
    <a:srgbClr val="FFD54F"/>
    <a:srgbClr val="CF6809"/>
    <a:srgbClr val="6EAACC"/>
    <a:srgbClr val="CFEAFF"/>
    <a:srgbClr val="C6DDEA"/>
    <a:srgbClr val="BAD6E6"/>
    <a:srgbClr val="89B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5" autoAdjust="0"/>
    <p:restoredTop sz="95706" autoAdjust="0"/>
  </p:normalViewPr>
  <p:slideViewPr>
    <p:cSldViewPr snapToGrid="0">
      <p:cViewPr>
        <p:scale>
          <a:sx n="50" d="100"/>
          <a:sy n="50" d="100"/>
        </p:scale>
        <p:origin x="-342" y="7614"/>
      </p:cViewPr>
      <p:guideLst>
        <p:guide orient="horz" pos="1430"/>
        <p:guide orient="horz" pos="4723"/>
        <p:guide orient="horz" pos="2528"/>
        <p:guide orient="horz" pos="6772"/>
        <p:guide pos="18478"/>
        <p:guide pos="676"/>
        <p:guide pos="6980"/>
        <p:guide pos="5392"/>
        <p:guide pos="7510"/>
        <p:guide pos="47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2"/>
            <a:ext cx="12770945" cy="208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9292" tIns="194648" rIns="389292" bIns="194648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5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6686177" y="2"/>
            <a:ext cx="12770945" cy="208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9292" tIns="194648" rIns="389292" bIns="194648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5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7975" y="3133725"/>
            <a:ext cx="11072813" cy="15654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1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945026" y="19827665"/>
            <a:ext cx="23573953" cy="1878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9292" tIns="194648" rIns="389292" bIns="1946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211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39648645"/>
            <a:ext cx="12770945" cy="208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9292" tIns="194648" rIns="389292" bIns="194648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5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11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6686177" y="39648645"/>
            <a:ext cx="12770945" cy="208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9292" tIns="194648" rIns="389292" bIns="194648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5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1298876-0AA6-4E87-BC09-2B2250179B0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8494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6201" y="1493783"/>
            <a:ext cx="18681700" cy="2952093"/>
          </a:xfr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4995" y="4129800"/>
            <a:ext cx="18382812" cy="914400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4800" dirty="0" smtClean="0"/>
              <a:t>Click to enter Sub-topic/ </a:t>
            </a:r>
            <a:r>
              <a:rPr lang="en-US" sz="4800" dirty="0" err="1" smtClean="0"/>
              <a:t>Workpackage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0557633" y="3500548"/>
            <a:ext cx="6148387" cy="75565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4800" dirty="0" smtClean="0"/>
              <a:t>Click to enter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19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tmp"/><Relationship Id="rId12" Type="http://schemas.openxmlformats.org/officeDocument/2006/relationships/image" Target="../media/image10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spect="1" noChangeArrowheads="1"/>
          </p:cNvSpPr>
          <p:nvPr userDrawn="1"/>
        </p:nvSpPr>
        <p:spPr bwMode="auto">
          <a:xfrm>
            <a:off x="0" y="42268775"/>
            <a:ext cx="16071850" cy="539750"/>
          </a:xfrm>
          <a:prstGeom prst="rect">
            <a:avLst/>
          </a:prstGeom>
          <a:solidFill>
            <a:srgbClr val="CF68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11"/>
          <p:cNvSpPr>
            <a:spLocks noChangeAspect="1" noChangeArrowheads="1"/>
          </p:cNvSpPr>
          <p:nvPr userDrawn="1"/>
        </p:nvSpPr>
        <p:spPr bwMode="auto">
          <a:xfrm>
            <a:off x="0" y="41729025"/>
            <a:ext cx="20202525" cy="539750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12"/>
          <p:cNvSpPr>
            <a:spLocks noChangeAspect="1" noChangeArrowheads="1"/>
          </p:cNvSpPr>
          <p:nvPr userDrawn="1"/>
        </p:nvSpPr>
        <p:spPr bwMode="auto">
          <a:xfrm>
            <a:off x="20072350" y="42270363"/>
            <a:ext cx="10207625" cy="538162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13"/>
          <p:cNvSpPr>
            <a:spLocks noChangeAspect="1" noChangeArrowheads="1"/>
          </p:cNvSpPr>
          <p:nvPr userDrawn="1"/>
        </p:nvSpPr>
        <p:spPr bwMode="auto">
          <a:xfrm>
            <a:off x="10064750" y="42270363"/>
            <a:ext cx="10140950" cy="538162"/>
          </a:xfrm>
          <a:prstGeom prst="rect">
            <a:avLst/>
          </a:prstGeom>
          <a:solidFill>
            <a:srgbClr val="003E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0" name="Group 35"/>
          <p:cNvGrpSpPr>
            <a:grpSpLocks/>
          </p:cNvGrpSpPr>
          <p:nvPr userDrawn="1"/>
        </p:nvGrpSpPr>
        <p:grpSpPr bwMode="auto">
          <a:xfrm>
            <a:off x="0" y="5137152"/>
            <a:ext cx="30403800" cy="1077913"/>
            <a:chOff x="0" y="2445"/>
            <a:chExt cx="19152" cy="679"/>
          </a:xfrm>
        </p:grpSpPr>
        <p:sp>
          <p:nvSpPr>
            <p:cNvPr id="1035" name="Rectangle 22"/>
            <p:cNvSpPr>
              <a:spLocks noChangeAspect="1" noChangeArrowheads="1"/>
            </p:cNvSpPr>
            <p:nvPr userDrawn="1"/>
          </p:nvSpPr>
          <p:spPr bwMode="auto">
            <a:xfrm>
              <a:off x="0" y="2775"/>
              <a:ext cx="10124" cy="340"/>
            </a:xfrm>
            <a:prstGeom prst="rect">
              <a:avLst/>
            </a:prstGeom>
            <a:solidFill>
              <a:srgbClr val="CF68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Rectangle 23"/>
            <p:cNvSpPr>
              <a:spLocks noChangeAspect="1" noChangeArrowheads="1"/>
            </p:cNvSpPr>
            <p:nvPr userDrawn="1"/>
          </p:nvSpPr>
          <p:spPr bwMode="auto">
            <a:xfrm>
              <a:off x="0" y="2445"/>
              <a:ext cx="12723" cy="340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Rectangle 24"/>
            <p:cNvSpPr>
              <a:spLocks noChangeAspect="1" noChangeArrowheads="1"/>
            </p:cNvSpPr>
            <p:nvPr userDrawn="1"/>
          </p:nvSpPr>
          <p:spPr bwMode="auto">
            <a:xfrm>
              <a:off x="12722" y="2785"/>
              <a:ext cx="6430" cy="339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Rectangle 25"/>
            <p:cNvSpPr>
              <a:spLocks noChangeAspect="1" noChangeArrowheads="1"/>
            </p:cNvSpPr>
            <p:nvPr userDrawn="1"/>
          </p:nvSpPr>
          <p:spPr bwMode="auto">
            <a:xfrm>
              <a:off x="6340" y="2776"/>
              <a:ext cx="6382" cy="339"/>
            </a:xfrm>
            <a:prstGeom prst="rect">
              <a:avLst/>
            </a:prstGeom>
            <a:solidFill>
              <a:srgbClr val="003E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1" name="Rectangle 34"/>
          <p:cNvSpPr>
            <a:spLocks noChangeAspect="1" noChangeArrowheads="1"/>
          </p:cNvSpPr>
          <p:nvPr userDrawn="1"/>
        </p:nvSpPr>
        <p:spPr bwMode="auto">
          <a:xfrm>
            <a:off x="0" y="0"/>
            <a:ext cx="20196175" cy="538163"/>
          </a:xfrm>
          <a:prstGeom prst="rect">
            <a:avLst/>
          </a:prstGeom>
          <a:solidFill>
            <a:srgbClr val="003E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36"/>
          <p:cNvSpPr>
            <a:spLocks noChangeAspect="1" noChangeArrowheads="1"/>
          </p:cNvSpPr>
          <p:nvPr userDrawn="1"/>
        </p:nvSpPr>
        <p:spPr bwMode="auto">
          <a:xfrm>
            <a:off x="0" y="538163"/>
            <a:ext cx="30279975" cy="4613275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76" name="Rectangle 16"/>
          <p:cNvSpPr>
            <a:spLocks noChangeArrowheads="1"/>
          </p:cNvSpPr>
          <p:nvPr userDrawn="1"/>
        </p:nvSpPr>
        <p:spPr bwMode="auto">
          <a:xfrm>
            <a:off x="257582" y="-218500"/>
            <a:ext cx="16455072" cy="180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98459" tIns="199229" rIns="398459" bIns="199229" anchor="t"/>
          <a:lstStyle>
            <a:lvl1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1pPr>
            <a:lvl2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2pPr>
            <a:lvl3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3pPr>
            <a:lvl4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4pPr>
            <a:lvl5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5pPr>
            <a:lvl6pPr marL="457200" defTabSz="3984625" fontAlgn="base">
              <a:lnSpc>
                <a:spcPts val="1395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9B509"/>
                </a:solidFill>
                <a:latin typeface="Arial" charset="0"/>
              </a:defRPr>
            </a:lvl6pPr>
            <a:lvl7pPr marL="914400" defTabSz="3984625" fontAlgn="base">
              <a:lnSpc>
                <a:spcPts val="1395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9B509"/>
                </a:solidFill>
                <a:latin typeface="Arial" charset="0"/>
              </a:defRPr>
            </a:lvl7pPr>
            <a:lvl8pPr marL="1371600" defTabSz="3984625" fontAlgn="base">
              <a:lnSpc>
                <a:spcPts val="1395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9B509"/>
                </a:solidFill>
                <a:latin typeface="Arial" charset="0"/>
              </a:defRPr>
            </a:lvl8pPr>
            <a:lvl9pPr marL="1828800" defTabSz="3984625" fontAlgn="base">
              <a:lnSpc>
                <a:spcPts val="1395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9B50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de-DE" altLang="de-DE" sz="4800" dirty="0" smtClean="0">
                <a:solidFill>
                  <a:schemeClr val="bg1"/>
                </a:solidFill>
              </a:rPr>
              <a:t>Programme Matter </a:t>
            </a:r>
            <a:r>
              <a:rPr lang="de-DE" altLang="de-DE" sz="4800" dirty="0" err="1" smtClean="0">
                <a:solidFill>
                  <a:schemeClr val="bg1"/>
                </a:solidFill>
              </a:rPr>
              <a:t>and</a:t>
            </a:r>
            <a:r>
              <a:rPr lang="de-DE" altLang="de-DE" sz="4800" dirty="0" smtClean="0">
                <a:solidFill>
                  <a:schemeClr val="bg1"/>
                </a:solidFill>
              </a:rPr>
              <a:t> Technologies</a:t>
            </a:r>
            <a:r>
              <a:rPr lang="de-DE" altLang="de-DE" dirty="0" smtClean="0">
                <a:solidFill>
                  <a:schemeClr val="bg1"/>
                </a:solidFill>
              </a:rPr>
              <a:t/>
            </a:r>
            <a:br>
              <a:rPr lang="de-DE" altLang="de-DE" dirty="0" smtClean="0">
                <a:solidFill>
                  <a:schemeClr val="bg1"/>
                </a:solidFill>
              </a:rPr>
            </a:br>
            <a:endParaRPr lang="de-DE" altLang="de-DE" dirty="0" smtClean="0">
              <a:solidFill>
                <a:schemeClr val="bg1"/>
              </a:solidFill>
            </a:endParaRPr>
          </a:p>
        </p:txBody>
      </p:sp>
      <p:pic>
        <p:nvPicPr>
          <p:cNvPr id="1034" name="Picture 37" descr="HG_LOGO_S_ENG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200" y="39443025"/>
            <a:ext cx="5648325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 userDrawn="1"/>
        </p:nvGrpSpPr>
        <p:grpSpPr>
          <a:xfrm>
            <a:off x="20652828" y="973137"/>
            <a:ext cx="9147941" cy="2148435"/>
            <a:chOff x="22456028" y="973136"/>
            <a:chExt cx="7533927" cy="1871664"/>
          </a:xfrm>
        </p:grpSpPr>
        <p:pic>
          <p:nvPicPr>
            <p:cNvPr id="1039" name="Picture 15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6028" y="973136"/>
              <a:ext cx="2498569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0" name="Picture 16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18343" y="973137"/>
              <a:ext cx="237807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1" name="Picture 17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9480" y="973137"/>
              <a:ext cx="253047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 userDrawn="1"/>
        </p:nvGrpSpPr>
        <p:grpSpPr>
          <a:xfrm>
            <a:off x="483387" y="39857309"/>
            <a:ext cx="19375472" cy="1901278"/>
            <a:chOff x="830228" y="39289751"/>
            <a:chExt cx="19375472" cy="1901278"/>
          </a:xfrm>
        </p:grpSpPr>
        <p:grpSp>
          <p:nvGrpSpPr>
            <p:cNvPr id="19" name="Group 18"/>
            <p:cNvGrpSpPr/>
            <p:nvPr userDrawn="1"/>
          </p:nvGrpSpPr>
          <p:grpSpPr>
            <a:xfrm>
              <a:off x="830228" y="39289751"/>
              <a:ext cx="19375472" cy="1901278"/>
              <a:chOff x="64546" y="5940809"/>
              <a:chExt cx="7244779" cy="841741"/>
            </a:xfrm>
          </p:grpSpPr>
          <p:pic>
            <p:nvPicPr>
              <p:cNvPr id="20" name="Grafik 6" descr="Bildschirmausschnitt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050" y="6096357"/>
                <a:ext cx="1323666" cy="510566"/>
              </a:xfrm>
              <a:prstGeom prst="rect">
                <a:avLst/>
              </a:prstGeom>
            </p:spPr>
          </p:pic>
          <p:pic>
            <p:nvPicPr>
              <p:cNvPr id="22" name="Picture 4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46" y="5970478"/>
                <a:ext cx="599360" cy="705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6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0713" y="6116154"/>
                <a:ext cx="898612" cy="415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" name="Picture 2" descr="C:\Users\Behnke\AppData\Local\Temp\hzb_logo_cmyk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2409" y="5940809"/>
                <a:ext cx="1657382" cy="8417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5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8123" y="6147817"/>
                <a:ext cx="864789" cy="294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9" name="Picture 13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2407" y="39321283"/>
              <a:ext cx="4247692" cy="1408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5" name="Straight Connector 4"/>
          <p:cNvCxnSpPr/>
          <p:nvPr userDrawn="1"/>
        </p:nvCxnSpPr>
        <p:spPr bwMode="auto">
          <a:xfrm flipV="1">
            <a:off x="-851338" y="39443025"/>
            <a:ext cx="34368828" cy="445816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726201" y="1714500"/>
            <a:ext cx="18681700" cy="2952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8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2pPr>
      <a:lvl3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3pPr>
      <a:lvl4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4pPr>
      <a:lvl5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5pPr>
      <a:lvl6pPr marL="457200" algn="l" defTabSz="3984625" rtl="0" fontAlgn="base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6pPr>
      <a:lvl7pPr marL="914400" algn="l" defTabSz="3984625" rtl="0" fontAlgn="base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7pPr>
      <a:lvl8pPr marL="1371600" algn="l" defTabSz="3984625" rtl="0" fontAlgn="base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8pPr>
      <a:lvl9pPr marL="1828800" algn="l" defTabSz="3984625" rtl="0" fontAlgn="base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9pPr>
    </p:titleStyle>
    <p:bodyStyle>
      <a:lvl1pPr marL="342900" indent="-342900" algn="l" defTabSz="3984625" rtl="0" eaLnBrk="0" fontAlgn="base" hangingPunct="0">
        <a:lnSpc>
          <a:spcPts val="13075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11300">
          <a:solidFill>
            <a:schemeClr val="tx1"/>
          </a:solidFill>
          <a:latin typeface="+mn-lt"/>
          <a:ea typeface="+mn-ea"/>
          <a:cs typeface="+mn-cs"/>
        </a:defRPr>
      </a:lvl1pPr>
      <a:lvl2pPr marL="3576638" indent="-1244600" algn="l" defTabSz="3984625" rtl="0" eaLnBrk="0" fontAlgn="base" hangingPunct="0">
        <a:lnSpc>
          <a:spcPts val="13075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11300">
          <a:solidFill>
            <a:schemeClr val="tx1"/>
          </a:solidFill>
          <a:latin typeface="+mn-lt"/>
        </a:defRPr>
      </a:lvl2pPr>
      <a:lvl3pPr marL="5354638" indent="-996950" algn="l" defTabSz="3984625" rtl="0" eaLnBrk="0" fontAlgn="base" hangingPunct="0">
        <a:lnSpc>
          <a:spcPts val="13075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11300">
          <a:solidFill>
            <a:schemeClr val="tx1"/>
          </a:solidFill>
          <a:latin typeface="+mn-lt"/>
        </a:defRPr>
      </a:lvl3pPr>
      <a:lvl4pPr marL="7132638" indent="-996950" algn="l" defTabSz="3984625" rtl="0" eaLnBrk="0" fontAlgn="base" hangingPunct="0">
        <a:spcBef>
          <a:spcPct val="20000"/>
        </a:spcBef>
        <a:spcAft>
          <a:spcPct val="0"/>
        </a:spcAft>
        <a:buChar char="–"/>
        <a:defRPr sz="8700">
          <a:solidFill>
            <a:schemeClr val="tx1"/>
          </a:solidFill>
          <a:latin typeface="+mn-lt"/>
        </a:defRPr>
      </a:lvl4pPr>
      <a:lvl5pPr marL="8964613" indent="-995363" algn="l" defTabSz="3984625" rtl="0" eaLnBrk="0" fontAlgn="base" hangingPunct="0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5pPr>
      <a:lvl6pPr marL="9421813" indent="-995363" algn="l" defTabSz="3984625" rtl="0" fontAlgn="base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6pPr>
      <a:lvl7pPr marL="9879013" indent="-995363" algn="l" defTabSz="3984625" rtl="0" fontAlgn="base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7pPr>
      <a:lvl8pPr marL="10336213" indent="-995363" algn="l" defTabSz="3984625" rtl="0" fontAlgn="base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8pPr>
      <a:lvl9pPr marL="10793413" indent="-995363" algn="l" defTabSz="3984625" rtl="0" fontAlgn="base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jpe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316800" y="6398272"/>
            <a:ext cx="29584800" cy="9634767"/>
            <a:chOff x="335053" y="5567133"/>
            <a:chExt cx="29584800" cy="9634767"/>
          </a:xfrm>
        </p:grpSpPr>
        <p:grpSp>
          <p:nvGrpSpPr>
            <p:cNvPr id="22" name="Gruppieren 14"/>
            <p:cNvGrpSpPr>
              <a:grpSpLocks/>
            </p:cNvGrpSpPr>
            <p:nvPr/>
          </p:nvGrpSpPr>
          <p:grpSpPr bwMode="auto">
            <a:xfrm>
              <a:off x="336544" y="6490463"/>
              <a:ext cx="29566261" cy="8711437"/>
              <a:chOff x="1130572" y="7482692"/>
              <a:chExt cx="16694277" cy="11120254"/>
            </a:xfrm>
          </p:grpSpPr>
          <p:sp>
            <p:nvSpPr>
              <p:cNvPr id="23" name="Abgerundetes Rechteck 10"/>
              <p:cNvSpPr>
                <a:spLocks noChangeArrowheads="1"/>
              </p:cNvSpPr>
              <p:nvPr/>
            </p:nvSpPr>
            <p:spPr bwMode="auto">
              <a:xfrm>
                <a:off x="1130572" y="7482692"/>
                <a:ext cx="16694276" cy="11120254"/>
              </a:xfrm>
              <a:prstGeom prst="rect">
                <a:avLst/>
              </a:prstGeom>
              <a:solidFill>
                <a:schemeClr val="bg1"/>
              </a:solidFill>
              <a:ln w="25400" cap="flat" algn="ctr">
                <a:solidFill>
                  <a:srgbClr val="00589C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marL="857250" indent="-8572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9pPr>
              </a:lstStyle>
              <a:p>
                <a:pPr>
                  <a:buFont typeface="Arial" charset="0"/>
                  <a:buChar char="•"/>
                </a:pPr>
                <a:endParaRPr lang="en-US" altLang="de-DE" sz="4800" dirty="0"/>
              </a:p>
            </p:txBody>
          </p:sp>
          <p:sp>
            <p:nvSpPr>
              <p:cNvPr id="24" name="Textfeld 13"/>
              <p:cNvSpPr txBox="1">
                <a:spLocks noChangeArrowheads="1"/>
              </p:cNvSpPr>
              <p:nvPr/>
            </p:nvSpPr>
            <p:spPr bwMode="auto">
              <a:xfrm>
                <a:off x="1130574" y="7482692"/>
                <a:ext cx="16694275" cy="1178642"/>
              </a:xfrm>
              <a:prstGeom prst="rect">
                <a:avLst/>
              </a:prstGeom>
              <a:solidFill>
                <a:srgbClr val="00589C"/>
              </a:solidFill>
              <a:ln w="9525" cap="flat">
                <a:noFill/>
                <a:miter lim="800000"/>
                <a:headEnd/>
                <a:tailEnd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de-DE" altLang="de-DE" sz="5400" dirty="0" err="1" smtClean="0">
                    <a:solidFill>
                      <a:schemeClr val="bg1"/>
                    </a:solidFill>
                  </a:rPr>
                  <a:t>Ionization</a:t>
                </a:r>
                <a:r>
                  <a:rPr lang="de-DE" altLang="de-DE" sz="5400" dirty="0" smtClean="0">
                    <a:solidFill>
                      <a:schemeClr val="bg1"/>
                    </a:solidFill>
                  </a:rPr>
                  <a:t> Beam Loss </a:t>
                </a:r>
                <a:r>
                  <a:rPr lang="de-DE" altLang="de-DE" sz="5400" dirty="0" err="1" smtClean="0">
                    <a:solidFill>
                      <a:schemeClr val="bg1"/>
                    </a:solidFill>
                  </a:rPr>
                  <a:t>is</a:t>
                </a:r>
                <a:r>
                  <a:rPr lang="de-DE" altLang="de-DE" sz="5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altLang="de-DE" sz="5400" dirty="0" err="1" smtClean="0">
                    <a:solidFill>
                      <a:schemeClr val="bg1"/>
                    </a:solidFill>
                  </a:rPr>
                  <a:t>the</a:t>
                </a:r>
                <a:r>
                  <a:rPr lang="de-DE" altLang="de-DE" sz="5400" dirty="0" smtClean="0">
                    <a:solidFill>
                      <a:schemeClr val="bg1"/>
                    </a:solidFill>
                  </a:rPr>
                  <a:t> Main Loss </a:t>
                </a:r>
                <a:r>
                  <a:rPr lang="de-DE" altLang="de-DE" sz="5400" dirty="0" err="1" smtClean="0">
                    <a:solidFill>
                      <a:schemeClr val="bg1"/>
                    </a:solidFill>
                  </a:rPr>
                  <a:t>Mechanism</a:t>
                </a:r>
                <a:r>
                  <a:rPr lang="de-DE" altLang="de-DE" sz="5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altLang="de-DE" sz="5400" dirty="0" err="1" smtClean="0">
                    <a:solidFill>
                      <a:schemeClr val="bg1"/>
                    </a:solidFill>
                  </a:rPr>
                  <a:t>and</a:t>
                </a:r>
                <a:r>
                  <a:rPr lang="de-DE" altLang="de-DE" sz="5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altLang="de-DE" sz="5400" dirty="0" err="1" smtClean="0">
                    <a:solidFill>
                      <a:schemeClr val="bg1"/>
                    </a:solidFill>
                  </a:rPr>
                  <a:t>Intensity</a:t>
                </a:r>
                <a:r>
                  <a:rPr lang="de-DE" altLang="de-DE" sz="5400" dirty="0" smtClean="0">
                    <a:solidFill>
                      <a:schemeClr val="bg1"/>
                    </a:solidFill>
                  </a:rPr>
                  <a:t> Limitation </a:t>
                </a:r>
                <a:r>
                  <a:rPr lang="de-DE" altLang="de-DE" sz="5400" dirty="0" err="1" smtClean="0">
                    <a:solidFill>
                      <a:schemeClr val="bg1"/>
                    </a:solidFill>
                  </a:rPr>
                  <a:t>for</a:t>
                </a:r>
                <a:r>
                  <a:rPr lang="de-DE" altLang="de-DE" sz="5400" dirty="0" smtClean="0">
                    <a:solidFill>
                      <a:schemeClr val="bg1"/>
                    </a:solidFill>
                  </a:rPr>
                  <a:t> Heavy Ion </a:t>
                </a:r>
                <a:r>
                  <a:rPr lang="de-DE" altLang="de-DE" sz="5400" dirty="0" err="1" smtClean="0">
                    <a:solidFill>
                      <a:schemeClr val="bg1"/>
                    </a:solidFill>
                  </a:rPr>
                  <a:t>Beams</a:t>
                </a:r>
                <a:endParaRPr lang="de-DE" altLang="de-DE" sz="5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4" name="Textfeld 13"/>
            <p:cNvSpPr txBox="1">
              <a:spLocks noChangeArrowheads="1"/>
            </p:cNvSpPr>
            <p:nvPr/>
          </p:nvSpPr>
          <p:spPr bwMode="auto">
            <a:xfrm>
              <a:off x="335053" y="5567133"/>
              <a:ext cx="29584800" cy="923330"/>
            </a:xfrm>
            <a:prstGeom prst="rect">
              <a:avLst/>
            </a:prstGeom>
            <a:solidFill>
              <a:srgbClr val="CF6800"/>
            </a:solidFill>
            <a:ln cap="flat">
              <a:noFill/>
              <a:miter lim="800000"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de-DE" altLang="de-DE" sz="5400" dirty="0" smtClean="0"/>
                <a:t>Motivation</a:t>
              </a:r>
              <a:endParaRPr lang="de-DE" altLang="de-DE" sz="5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Ultimate Heavy Ion Intensities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ST2: Concepts and Technologies for Hadron Accelerators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Lars Bozyk (GSI)</a:t>
            </a:r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185" y="8426894"/>
            <a:ext cx="13360400" cy="440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feld 64"/>
          <p:cNvSpPr txBox="1"/>
          <p:nvPr/>
        </p:nvSpPr>
        <p:spPr>
          <a:xfrm>
            <a:off x="439289" y="8244932"/>
            <a:ext cx="10716861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de-DE" sz="3600" dirty="0" smtClean="0">
                <a:solidFill>
                  <a:schemeClr val="tx1"/>
                </a:solidFill>
              </a:rPr>
              <a:t>FAIR-goal: Highest intensities</a:t>
            </a: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de-DE" sz="3600" dirty="0" smtClean="0">
                <a:solidFill>
                  <a:schemeClr val="tx1"/>
                </a:solidFill>
              </a:rPr>
              <a:t>Medium </a:t>
            </a:r>
            <a:r>
              <a:rPr lang="en-US" altLang="de-DE" sz="3600" dirty="0">
                <a:solidFill>
                  <a:schemeClr val="tx1"/>
                </a:solidFill>
              </a:rPr>
              <a:t>charge state heavy </a:t>
            </a:r>
            <a:br>
              <a:rPr lang="en-US" altLang="de-DE" sz="3600" dirty="0">
                <a:solidFill>
                  <a:schemeClr val="tx1"/>
                </a:solidFill>
              </a:rPr>
            </a:br>
            <a:r>
              <a:rPr lang="en-US" altLang="de-DE" sz="3600" dirty="0" smtClean="0">
                <a:solidFill>
                  <a:schemeClr val="tx1"/>
                </a:solidFill>
              </a:rPr>
              <a:t>ions (U</a:t>
            </a:r>
            <a:r>
              <a:rPr lang="en-US" altLang="de-DE" sz="3600" baseline="30000" dirty="0" smtClean="0">
                <a:solidFill>
                  <a:schemeClr val="tx1"/>
                </a:solidFill>
              </a:rPr>
              <a:t>28+</a:t>
            </a:r>
            <a:r>
              <a:rPr lang="en-US" altLang="de-DE" sz="3600" dirty="0" smtClean="0">
                <a:solidFill>
                  <a:schemeClr val="tx1"/>
                </a:solidFill>
              </a:rPr>
              <a:t>) have to be </a:t>
            </a:r>
            <a:r>
              <a:rPr lang="en-US" altLang="de-DE" sz="3600" dirty="0">
                <a:solidFill>
                  <a:schemeClr val="tx1"/>
                </a:solidFill>
              </a:rPr>
              <a:t>u</a:t>
            </a:r>
            <a:r>
              <a:rPr lang="en-US" altLang="de-DE" sz="3600" dirty="0" smtClean="0">
                <a:solidFill>
                  <a:schemeClr val="tx1"/>
                </a:solidFill>
              </a:rPr>
              <a:t>sed </a:t>
            </a:r>
            <a:r>
              <a:rPr lang="en-US" altLang="de-DE" sz="3600" dirty="0">
                <a:solidFill>
                  <a:schemeClr val="tx1"/>
                </a:solidFill>
              </a:rPr>
              <a:t>to </a:t>
            </a:r>
            <a:r>
              <a:rPr lang="en-US" altLang="de-DE" sz="3600" dirty="0" smtClean="0">
                <a:solidFill>
                  <a:schemeClr val="tx1"/>
                </a:solidFill>
              </a:rPr>
              <a:t/>
            </a:r>
            <a:br>
              <a:rPr lang="en-US" altLang="de-DE" sz="3600" dirty="0" smtClean="0">
                <a:solidFill>
                  <a:schemeClr val="tx1"/>
                </a:solidFill>
              </a:rPr>
            </a:br>
            <a:r>
              <a:rPr lang="en-US" altLang="de-DE" sz="3600" dirty="0" smtClean="0">
                <a:solidFill>
                  <a:schemeClr val="tx1"/>
                </a:solidFill>
              </a:rPr>
              <a:t>achieve highest </a:t>
            </a:r>
            <a:r>
              <a:rPr lang="en-US" altLang="de-DE" sz="3600" dirty="0">
                <a:solidFill>
                  <a:schemeClr val="tx1"/>
                </a:solidFill>
              </a:rPr>
              <a:t>intensities</a:t>
            </a:r>
          </a:p>
          <a:p>
            <a:pPr marL="1143000" lvl="1" indent="-6858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altLang="de-DE" sz="3600" dirty="0" smtClean="0">
                <a:solidFill>
                  <a:schemeClr val="tx1"/>
                </a:solidFill>
              </a:rPr>
              <a:t>Lower stripping </a:t>
            </a:r>
            <a:r>
              <a:rPr lang="en-US" altLang="de-DE" sz="3600" dirty="0">
                <a:solidFill>
                  <a:schemeClr val="tx1"/>
                </a:solidFill>
              </a:rPr>
              <a:t>losses</a:t>
            </a:r>
          </a:p>
          <a:p>
            <a:pPr marL="1143000" lvl="1" indent="-6858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altLang="de-DE" sz="3600" dirty="0" smtClean="0">
                <a:solidFill>
                  <a:schemeClr val="tx1"/>
                </a:solidFill>
              </a:rPr>
              <a:t>Higher space charge limit</a:t>
            </a: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de-DE" sz="3600" dirty="0" smtClean="0">
                <a:solidFill>
                  <a:schemeClr val="tx1"/>
                </a:solidFill>
              </a:rPr>
              <a:t>Charge </a:t>
            </a:r>
            <a:r>
              <a:rPr lang="en-US" altLang="de-DE" sz="3600" dirty="0">
                <a:solidFill>
                  <a:schemeClr val="tx1"/>
                </a:solidFill>
              </a:rPr>
              <a:t>state can change in </a:t>
            </a:r>
            <a:r>
              <a:rPr lang="en-US" altLang="de-DE" sz="3600" dirty="0" smtClean="0">
                <a:solidFill>
                  <a:schemeClr val="tx1"/>
                </a:solidFill>
              </a:rPr>
              <a:t/>
            </a:r>
            <a:br>
              <a:rPr lang="en-US" altLang="de-DE" sz="3600" dirty="0" smtClean="0">
                <a:solidFill>
                  <a:schemeClr val="tx1"/>
                </a:solidFill>
              </a:rPr>
            </a:br>
            <a:r>
              <a:rPr lang="en-US" altLang="de-DE" sz="3600" dirty="0" smtClean="0">
                <a:solidFill>
                  <a:schemeClr val="tx1"/>
                </a:solidFill>
              </a:rPr>
              <a:t>collision </a:t>
            </a:r>
            <a:r>
              <a:rPr lang="en-US" altLang="de-DE" sz="3600" dirty="0">
                <a:solidFill>
                  <a:schemeClr val="tx1"/>
                </a:solidFill>
              </a:rPr>
              <a:t>with rest gas</a:t>
            </a: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de-DE" sz="3600" dirty="0">
                <a:solidFill>
                  <a:schemeClr val="tx1"/>
                </a:solidFill>
              </a:rPr>
              <a:t>Self amplification of beam loss </a:t>
            </a:r>
            <a:r>
              <a:rPr lang="en-US" altLang="de-DE" sz="3600" dirty="0" smtClean="0">
                <a:solidFill>
                  <a:schemeClr val="tx1"/>
                </a:solidFill>
              </a:rPr>
              <a:t/>
            </a:r>
            <a:br>
              <a:rPr lang="en-US" altLang="de-DE" sz="3600" dirty="0" smtClean="0">
                <a:solidFill>
                  <a:schemeClr val="tx1"/>
                </a:solidFill>
              </a:rPr>
            </a:br>
            <a:r>
              <a:rPr lang="en-US" altLang="de-DE" sz="3600" dirty="0" smtClean="0">
                <a:solidFill>
                  <a:schemeClr val="tx1"/>
                </a:solidFill>
              </a:rPr>
              <a:t>via </a:t>
            </a:r>
            <a:r>
              <a:rPr lang="en-US" altLang="de-DE" sz="3600" dirty="0">
                <a:solidFill>
                  <a:schemeClr val="tx1"/>
                </a:solidFill>
              </a:rPr>
              <a:t>ion-impact stimulated desorption </a:t>
            </a:r>
            <a:r>
              <a:rPr lang="en-US" altLang="de-DE" sz="3600" dirty="0" smtClean="0">
                <a:solidFill>
                  <a:schemeClr val="tx1"/>
                </a:solidFill>
              </a:rPr>
              <a:t>possible</a:t>
            </a: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de-DE" sz="2000" dirty="0" smtClean="0">
              <a:solidFill>
                <a:schemeClr val="tx1"/>
              </a:solidFill>
            </a:endParaRP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de-DE" sz="3600" dirty="0">
                <a:solidFill>
                  <a:schemeClr val="tx1"/>
                </a:solidFill>
              </a:rPr>
              <a:t>Worldwide unique parameter range for heavy ion beams at </a:t>
            </a:r>
            <a:r>
              <a:rPr lang="en-US" altLang="de-DE" sz="3600" dirty="0" smtClean="0">
                <a:solidFill>
                  <a:schemeClr val="tx1"/>
                </a:solidFill>
              </a:rPr>
              <a:t>GSI</a:t>
            </a:r>
            <a:endParaRPr lang="en-US" altLang="de-DE" sz="3600" dirty="0">
              <a:solidFill>
                <a:schemeClr val="tx1"/>
              </a:solidFill>
            </a:endParaRPr>
          </a:p>
        </p:txBody>
      </p:sp>
      <p:grpSp>
        <p:nvGrpSpPr>
          <p:cNvPr id="79" name="Gruppieren 14"/>
          <p:cNvGrpSpPr>
            <a:grpSpLocks/>
          </p:cNvGrpSpPr>
          <p:nvPr/>
        </p:nvGrpSpPr>
        <p:grpSpPr bwMode="auto">
          <a:xfrm>
            <a:off x="318298" y="29970391"/>
            <a:ext cx="29566256" cy="9901259"/>
            <a:chOff x="1149103" y="7482693"/>
            <a:chExt cx="16673716" cy="12639077"/>
          </a:xfrm>
        </p:grpSpPr>
        <p:sp>
          <p:nvSpPr>
            <p:cNvPr id="80" name="Abgerundetes Rechteck 10"/>
            <p:cNvSpPr>
              <a:spLocks noChangeArrowheads="1"/>
            </p:cNvSpPr>
            <p:nvPr/>
          </p:nvSpPr>
          <p:spPr bwMode="auto">
            <a:xfrm>
              <a:off x="1149103" y="7482693"/>
              <a:ext cx="16673716" cy="12639077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00589C"/>
              </a:solidFill>
              <a:round/>
              <a:headEnd/>
              <a:tailEnd/>
            </a:ln>
          </p:spPr>
          <p:txBody>
            <a:bodyPr/>
            <a:lstStyle>
              <a:lvl1pPr marL="857250" indent="-8572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9pPr>
            </a:lstStyle>
            <a:p>
              <a:pPr>
                <a:buFont typeface="Arial" charset="0"/>
                <a:buChar char="•"/>
              </a:pPr>
              <a:endParaRPr lang="en-US" altLang="de-DE" sz="4800" dirty="0"/>
            </a:p>
          </p:txBody>
        </p:sp>
        <p:sp>
          <p:nvSpPr>
            <p:cNvPr id="81" name="Textfeld 13"/>
            <p:cNvSpPr txBox="1">
              <a:spLocks noChangeArrowheads="1"/>
            </p:cNvSpPr>
            <p:nvPr/>
          </p:nvSpPr>
          <p:spPr bwMode="auto">
            <a:xfrm>
              <a:off x="1149103" y="7488743"/>
              <a:ext cx="16673714" cy="1178642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de-DE" altLang="de-DE" sz="5400" dirty="0" smtClean="0">
                  <a:solidFill>
                    <a:schemeClr val="bg1"/>
                  </a:solidFill>
                </a:rPr>
                <a:t>Measurement </a:t>
              </a:r>
              <a:r>
                <a:rPr lang="de-DE" altLang="de-DE" sz="5400" dirty="0" err="1" smtClean="0">
                  <a:solidFill>
                    <a:schemeClr val="bg1"/>
                  </a:solidFill>
                </a:rPr>
                <a:t>of</a:t>
              </a:r>
              <a:r>
                <a:rPr lang="de-DE" altLang="de-DE" sz="5400" dirty="0" smtClean="0">
                  <a:solidFill>
                    <a:schemeClr val="bg1"/>
                  </a:solidFill>
                </a:rPr>
                <a:t>      </a:t>
              </a:r>
              <a:r>
                <a:rPr lang="de-DE" altLang="de-DE" sz="5400" dirty="0" err="1">
                  <a:solidFill>
                    <a:schemeClr val="bg1"/>
                  </a:solidFill>
                </a:rPr>
                <a:t>C</a:t>
              </a:r>
              <a:r>
                <a:rPr lang="de-DE" altLang="de-DE" sz="5400" dirty="0" err="1" smtClean="0">
                  <a:solidFill>
                    <a:schemeClr val="bg1"/>
                  </a:solidFill>
                </a:rPr>
                <a:t>ryogenic</a:t>
              </a:r>
              <a:r>
                <a:rPr lang="de-DE" altLang="de-DE" sz="5400" dirty="0" smtClean="0">
                  <a:solidFill>
                    <a:schemeClr val="bg1"/>
                  </a:solidFill>
                </a:rPr>
                <a:t> Desorption            </a:t>
              </a:r>
              <a:r>
                <a:rPr lang="de-DE" altLang="de-DE" sz="5400" dirty="0" err="1" smtClean="0">
                  <a:solidFill>
                    <a:schemeClr val="bg1"/>
                  </a:solidFill>
                </a:rPr>
                <a:t>and</a:t>
              </a:r>
              <a:r>
                <a:rPr lang="de-DE" altLang="de-DE" sz="5400" dirty="0" smtClean="0">
                  <a:solidFill>
                    <a:schemeClr val="bg1"/>
                  </a:solidFill>
                </a:rPr>
                <a:t>        </a:t>
              </a:r>
              <a:r>
                <a:rPr lang="de-DE" altLang="de-DE" sz="5400" dirty="0" err="1" smtClean="0">
                  <a:solidFill>
                    <a:schemeClr val="bg1"/>
                  </a:solidFill>
                </a:rPr>
                <a:t>Cryogenic</a:t>
              </a:r>
              <a:r>
                <a:rPr lang="de-DE" altLang="de-DE" sz="5400" dirty="0" smtClean="0">
                  <a:solidFill>
                    <a:schemeClr val="bg1"/>
                  </a:solidFill>
                </a:rPr>
                <a:t> </a:t>
              </a:r>
              <a:r>
                <a:rPr lang="de-DE" altLang="de-DE" sz="5400" dirty="0" err="1" smtClean="0">
                  <a:solidFill>
                    <a:schemeClr val="bg1"/>
                  </a:solidFill>
                </a:rPr>
                <a:t>Pumping</a:t>
              </a:r>
              <a:r>
                <a:rPr lang="de-DE" altLang="de-DE" sz="5400" dirty="0" smtClean="0">
                  <a:solidFill>
                    <a:schemeClr val="bg1"/>
                  </a:solidFill>
                </a:rPr>
                <a:t> Properties</a:t>
              </a:r>
              <a:endParaRPr lang="de-DE" altLang="de-DE" sz="5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Gruppieren 14"/>
          <p:cNvGrpSpPr>
            <a:grpSpLocks/>
          </p:cNvGrpSpPr>
          <p:nvPr/>
        </p:nvGrpSpPr>
        <p:grpSpPr bwMode="auto">
          <a:xfrm>
            <a:off x="318296" y="17185930"/>
            <a:ext cx="14425200" cy="11679061"/>
            <a:chOff x="1151706" y="7482690"/>
            <a:chExt cx="16696477" cy="14908464"/>
          </a:xfrm>
        </p:grpSpPr>
        <p:sp>
          <p:nvSpPr>
            <p:cNvPr id="83" name="Abgerundetes Rechteck 10"/>
            <p:cNvSpPr>
              <a:spLocks noChangeArrowheads="1"/>
            </p:cNvSpPr>
            <p:nvPr/>
          </p:nvSpPr>
          <p:spPr bwMode="auto">
            <a:xfrm>
              <a:off x="1151706" y="7482690"/>
              <a:ext cx="16675358" cy="14908464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00589C"/>
              </a:solidFill>
              <a:round/>
              <a:headEnd/>
              <a:tailEnd/>
            </a:ln>
          </p:spPr>
          <p:txBody>
            <a:bodyPr/>
            <a:lstStyle>
              <a:lvl1pPr marL="857250" indent="-8572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9pPr>
            </a:lstStyle>
            <a:p>
              <a:pPr marL="571500" indent="-5715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endParaRPr lang="en-US" altLang="de-DE" sz="4000" dirty="0" smtClean="0"/>
            </a:p>
            <a:p>
              <a:pPr marL="571500" indent="-5715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endParaRPr lang="en-US" altLang="de-DE" sz="4000" dirty="0"/>
            </a:p>
            <a:p>
              <a:pPr marL="571500" indent="-5715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altLang="de-DE" sz="3600" dirty="0" smtClean="0"/>
                <a:t>Key technologies for high intensity heavy ion synchrotrons have been developed at GSI</a:t>
              </a:r>
            </a:p>
            <a:p>
              <a:pPr marL="571500" indent="-5715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endParaRPr lang="en-US" altLang="de-DE" sz="1400" dirty="0"/>
            </a:p>
            <a:p>
              <a:pPr marL="571500" indent="-5715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altLang="de-DE" sz="3600" dirty="0" smtClean="0"/>
                <a:t>SIS18 upgrade program for booster operation:</a:t>
              </a:r>
            </a:p>
            <a:p>
              <a:pPr marL="857250" lvl="2" indent="-571500">
                <a:lnSpc>
                  <a:spcPct val="100000"/>
                </a:lnSpc>
                <a:spcBef>
                  <a:spcPts val="0"/>
                </a:spcBef>
                <a:buFont typeface="Symbol" panose="05050102010706020507" pitchFamily="18" charset="2"/>
                <a:buChar char="-"/>
              </a:pPr>
              <a:r>
                <a:rPr lang="en-US" altLang="de-DE" sz="3600" dirty="0" err="1"/>
                <a:t>Rf</a:t>
              </a:r>
              <a:r>
                <a:rPr lang="en-US" altLang="de-DE" sz="3600" dirty="0"/>
                <a:t> </a:t>
              </a:r>
              <a:r>
                <a:rPr lang="en-US" altLang="de-DE" sz="3600" dirty="0" smtClean="0"/>
                <a:t>upgrade</a:t>
              </a:r>
              <a:r>
                <a:rPr lang="en-US" altLang="de-DE" sz="3600" dirty="0"/>
                <a:t>, h=2 acceleration</a:t>
              </a:r>
            </a:p>
            <a:p>
              <a:pPr marL="857250" lvl="2" indent="-571500">
                <a:lnSpc>
                  <a:spcPct val="100000"/>
                </a:lnSpc>
                <a:spcBef>
                  <a:spcPts val="0"/>
                </a:spcBef>
                <a:buFont typeface="Symbol" panose="05050102010706020507" pitchFamily="18" charset="2"/>
                <a:buChar char="-"/>
              </a:pPr>
              <a:r>
                <a:rPr lang="en-US" altLang="de-DE" sz="3600" dirty="0"/>
                <a:t>Power</a:t>
              </a:r>
              <a:r>
                <a:rPr lang="en-US" altLang="de-DE" sz="3600" dirty="0" smtClean="0"/>
                <a:t> </a:t>
              </a:r>
              <a:r>
                <a:rPr lang="en-US" altLang="de-DE" sz="3600" dirty="0"/>
                <a:t>converters, ramping rate 10 T/s</a:t>
              </a:r>
            </a:p>
            <a:p>
              <a:pPr marL="857250" lvl="2" indent="-571500">
                <a:lnSpc>
                  <a:spcPct val="100000"/>
                </a:lnSpc>
                <a:spcBef>
                  <a:spcPts val="0"/>
                </a:spcBef>
                <a:buFont typeface="Symbol" panose="05050102010706020507" pitchFamily="18" charset="2"/>
                <a:buChar char="-"/>
              </a:pPr>
              <a:r>
                <a:rPr lang="en-US" altLang="de-DE" sz="3600" dirty="0"/>
                <a:t>Injection / </a:t>
              </a:r>
              <a:r>
                <a:rPr lang="en-US" altLang="de-DE" sz="3600" dirty="0" smtClean="0"/>
                <a:t>Extraction: Minimization if in-ring losses</a:t>
              </a:r>
              <a:endParaRPr lang="en-US" altLang="de-DE" sz="3600" dirty="0"/>
            </a:p>
            <a:p>
              <a:pPr marL="857250" lvl="2" indent="-571500">
                <a:lnSpc>
                  <a:spcPct val="100000"/>
                </a:lnSpc>
                <a:spcBef>
                  <a:spcPts val="0"/>
                </a:spcBef>
                <a:buFont typeface="Symbol" panose="05050102010706020507" pitchFamily="18" charset="2"/>
                <a:buChar char="-"/>
              </a:pPr>
              <a:r>
                <a:rPr lang="en-US" altLang="de-DE" sz="3600" dirty="0"/>
                <a:t>UHV upgrade – minimization of ionization loss</a:t>
              </a:r>
            </a:p>
            <a:p>
              <a:pPr marL="857250" lvl="2" indent="-571500">
                <a:lnSpc>
                  <a:spcPct val="100000"/>
                </a:lnSpc>
                <a:spcBef>
                  <a:spcPts val="0"/>
                </a:spcBef>
                <a:buFont typeface="Symbol" panose="05050102010706020507" pitchFamily="18" charset="2"/>
                <a:buChar char="-"/>
              </a:pPr>
              <a:r>
                <a:rPr lang="en-US" altLang="de-DE" sz="3600" dirty="0"/>
                <a:t>Low desorption ion </a:t>
              </a:r>
              <a:r>
                <a:rPr lang="en-US" altLang="de-DE" sz="3600" dirty="0" smtClean="0"/>
                <a:t>catcher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buFont typeface="Arial" charset="0"/>
                <a:buChar char="•"/>
              </a:pPr>
              <a:endParaRPr lang="en-US" altLang="de-DE" sz="4000" dirty="0" smtClean="0"/>
            </a:p>
            <a:p>
              <a:pPr lvl="1">
                <a:buFont typeface="Arial" charset="0"/>
                <a:buChar char="•"/>
              </a:pPr>
              <a:endParaRPr lang="en-US" altLang="de-DE" sz="4800" dirty="0"/>
            </a:p>
          </p:txBody>
        </p:sp>
        <p:sp>
          <p:nvSpPr>
            <p:cNvPr id="84" name="Textfeld 13"/>
            <p:cNvSpPr txBox="1">
              <a:spLocks noChangeArrowheads="1"/>
            </p:cNvSpPr>
            <p:nvPr/>
          </p:nvSpPr>
          <p:spPr bwMode="auto">
            <a:xfrm>
              <a:off x="1151706" y="7482693"/>
              <a:ext cx="16696477" cy="1178642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de-DE" altLang="de-DE" sz="5400" dirty="0" err="1" smtClean="0">
                  <a:solidFill>
                    <a:schemeClr val="bg1"/>
                  </a:solidFill>
                </a:rPr>
                <a:t>Intense</a:t>
              </a:r>
              <a:r>
                <a:rPr lang="de-DE" altLang="de-DE" sz="5400" dirty="0" smtClean="0">
                  <a:solidFill>
                    <a:schemeClr val="bg1"/>
                  </a:solidFill>
                </a:rPr>
                <a:t> Heavy Ion </a:t>
              </a:r>
              <a:r>
                <a:rPr lang="de-DE" altLang="de-DE" sz="5400" dirty="0" err="1" smtClean="0">
                  <a:solidFill>
                    <a:schemeClr val="bg1"/>
                  </a:solidFill>
                </a:rPr>
                <a:t>Beams</a:t>
              </a:r>
              <a:r>
                <a:rPr lang="de-DE" altLang="de-DE" sz="5400" dirty="0" smtClean="0">
                  <a:solidFill>
                    <a:schemeClr val="bg1"/>
                  </a:solidFill>
                </a:rPr>
                <a:t> in </a:t>
              </a:r>
              <a:r>
                <a:rPr lang="de-DE" altLang="de-DE" sz="5400" dirty="0" smtClean="0">
                  <a:solidFill>
                    <a:schemeClr val="bg1"/>
                  </a:solidFill>
                </a:rPr>
                <a:t>SIS18</a:t>
              </a:r>
              <a:endParaRPr lang="de-DE" altLang="de-DE" sz="5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5" name="Gruppieren 14"/>
          <p:cNvGrpSpPr>
            <a:grpSpLocks/>
          </p:cNvGrpSpPr>
          <p:nvPr/>
        </p:nvGrpSpPr>
        <p:grpSpPr bwMode="auto">
          <a:xfrm>
            <a:off x="14947561" y="17185932"/>
            <a:ext cx="14954039" cy="11679059"/>
            <a:chOff x="1130574" y="7482692"/>
            <a:chExt cx="16709517" cy="14908459"/>
          </a:xfrm>
        </p:grpSpPr>
        <p:sp>
          <p:nvSpPr>
            <p:cNvPr id="86" name="Abgerundetes Rechteck 10"/>
            <p:cNvSpPr>
              <a:spLocks noChangeArrowheads="1"/>
            </p:cNvSpPr>
            <p:nvPr/>
          </p:nvSpPr>
          <p:spPr bwMode="auto">
            <a:xfrm>
              <a:off x="1130574" y="7482692"/>
              <a:ext cx="16690465" cy="14908459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00589C"/>
              </a:solidFill>
              <a:round/>
              <a:headEnd/>
              <a:tailEnd/>
            </a:ln>
          </p:spPr>
          <p:txBody>
            <a:bodyPr/>
            <a:lstStyle>
              <a:lvl1pPr marL="857250" indent="-8572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9pPr>
            </a:lstStyle>
            <a:p>
              <a:pPr>
                <a:buFont typeface="Arial" charset="0"/>
                <a:buChar char="•"/>
              </a:pPr>
              <a:endParaRPr lang="en-US" altLang="de-DE" sz="4800" dirty="0"/>
            </a:p>
          </p:txBody>
        </p:sp>
        <p:sp>
          <p:nvSpPr>
            <p:cNvPr id="87" name="Textfeld 13"/>
            <p:cNvSpPr txBox="1">
              <a:spLocks noChangeArrowheads="1"/>
            </p:cNvSpPr>
            <p:nvPr/>
          </p:nvSpPr>
          <p:spPr bwMode="auto">
            <a:xfrm>
              <a:off x="1133312" y="7482692"/>
              <a:ext cx="16706779" cy="1178642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80" charset="-128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de-DE" altLang="de-DE" sz="5400" dirty="0" smtClean="0">
                  <a:solidFill>
                    <a:schemeClr val="bg1"/>
                  </a:solidFill>
                </a:rPr>
                <a:t>Simulation </a:t>
              </a:r>
              <a:r>
                <a:rPr lang="de-DE" altLang="de-DE" sz="5400" dirty="0" err="1" smtClean="0">
                  <a:solidFill>
                    <a:schemeClr val="bg1"/>
                  </a:solidFill>
                </a:rPr>
                <a:t>of</a:t>
              </a:r>
              <a:r>
                <a:rPr lang="de-DE" altLang="de-DE" sz="5400" dirty="0" smtClean="0">
                  <a:solidFill>
                    <a:schemeClr val="bg1"/>
                  </a:solidFill>
                </a:rPr>
                <a:t> </a:t>
              </a:r>
              <a:r>
                <a:rPr lang="de-DE" altLang="de-DE" sz="5400" dirty="0" err="1" smtClean="0">
                  <a:solidFill>
                    <a:schemeClr val="bg1"/>
                  </a:solidFill>
                </a:rPr>
                <a:t>Ionization</a:t>
              </a:r>
              <a:r>
                <a:rPr lang="de-DE" altLang="de-DE" sz="5400" dirty="0" smtClean="0">
                  <a:solidFill>
                    <a:schemeClr val="bg1"/>
                  </a:solidFill>
                </a:rPr>
                <a:t> Loss </a:t>
              </a:r>
              <a:r>
                <a:rPr lang="de-DE" altLang="de-DE" sz="5400" dirty="0" err="1" smtClean="0">
                  <a:solidFill>
                    <a:schemeClr val="bg1"/>
                  </a:solidFill>
                </a:rPr>
                <a:t>with</a:t>
              </a:r>
              <a:r>
                <a:rPr lang="de-DE" altLang="de-DE" sz="5400" dirty="0" smtClean="0">
                  <a:solidFill>
                    <a:schemeClr val="bg1"/>
                  </a:solidFill>
                </a:rPr>
                <a:t> "</a:t>
              </a:r>
              <a:r>
                <a:rPr lang="de-DE" altLang="de-DE" sz="5400" dirty="0" err="1" smtClean="0">
                  <a:solidFill>
                    <a:schemeClr val="bg1"/>
                  </a:solidFill>
                </a:rPr>
                <a:t>StrahlSim</a:t>
              </a:r>
              <a:r>
                <a:rPr lang="de-DE" altLang="de-DE" sz="5400" dirty="0" smtClean="0">
                  <a:solidFill>
                    <a:schemeClr val="bg1"/>
                  </a:solidFill>
                </a:rPr>
                <a:t>"</a:t>
              </a:r>
              <a:endParaRPr lang="de-DE" altLang="de-DE" sz="5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93" name="Picture 2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573" y="12107528"/>
            <a:ext cx="6102029" cy="436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2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79" y="11125093"/>
            <a:ext cx="7204470" cy="490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9756" y="18109262"/>
            <a:ext cx="5877451" cy="400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5483" y="22113195"/>
            <a:ext cx="5891724" cy="401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311" y="26144517"/>
            <a:ext cx="4672067" cy="240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uppieren 30"/>
          <p:cNvGrpSpPr/>
          <p:nvPr/>
        </p:nvGrpSpPr>
        <p:grpSpPr>
          <a:xfrm>
            <a:off x="15207360" y="25041367"/>
            <a:ext cx="9102940" cy="3581458"/>
            <a:chOff x="-16391129" y="19963435"/>
            <a:chExt cx="9102940" cy="3581458"/>
          </a:xfrm>
        </p:grpSpPr>
        <p:pic>
          <p:nvPicPr>
            <p:cNvPr id="1055" name="Picture 31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391129" y="19963435"/>
              <a:ext cx="4613265" cy="3140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901454" y="19963435"/>
              <a:ext cx="4613265" cy="3140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feld 10"/>
            <p:cNvSpPr txBox="1"/>
            <p:nvPr/>
          </p:nvSpPr>
          <p:spPr>
            <a:xfrm>
              <a:off x="-15010834" y="22336870"/>
              <a:ext cx="1383712" cy="1208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Simulation</a:t>
              </a:r>
              <a:endParaRPr lang="de-DE" sz="2000" dirty="0"/>
            </a:p>
          </p:txBody>
        </p:sp>
        <p:sp>
          <p:nvSpPr>
            <p:cNvPr id="78" name="Textfeld 77"/>
            <p:cNvSpPr txBox="1"/>
            <p:nvPr/>
          </p:nvSpPr>
          <p:spPr>
            <a:xfrm>
              <a:off x="-10346890" y="22336870"/>
              <a:ext cx="1750800" cy="987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Measurement</a:t>
              </a:r>
              <a:endParaRPr lang="de-DE" sz="2000" dirty="0"/>
            </a:p>
          </p:txBody>
        </p:sp>
      </p:grpSp>
      <p:sp>
        <p:nvSpPr>
          <p:cNvPr id="97" name="Textfeld 96"/>
          <p:cNvSpPr txBox="1"/>
          <p:nvPr/>
        </p:nvSpPr>
        <p:spPr>
          <a:xfrm>
            <a:off x="22147245" y="8253329"/>
            <a:ext cx="775190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de-DE" sz="3600" dirty="0" smtClean="0">
                <a:solidFill>
                  <a:schemeClr val="tx1"/>
                </a:solidFill>
              </a:rPr>
              <a:t>Generation </a:t>
            </a:r>
            <a:r>
              <a:rPr lang="en-US" altLang="de-DE" sz="3600" dirty="0">
                <a:solidFill>
                  <a:schemeClr val="tx1"/>
                </a:solidFill>
              </a:rPr>
              <a:t>of ultimate intensity heavy ion beams requires fundamental understanding of ionization loss mechanism</a:t>
            </a: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de-DE" sz="4000" dirty="0">
              <a:solidFill>
                <a:schemeClr val="tx1"/>
              </a:solidFill>
            </a:endParaRPr>
          </a:p>
        </p:txBody>
      </p:sp>
      <p:grpSp>
        <p:nvGrpSpPr>
          <p:cNvPr id="98" name="Gruppieren 97"/>
          <p:cNvGrpSpPr/>
          <p:nvPr/>
        </p:nvGrpSpPr>
        <p:grpSpPr>
          <a:xfrm>
            <a:off x="25627212" y="31394600"/>
            <a:ext cx="4239384" cy="7726120"/>
            <a:chOff x="9220518" y="28642668"/>
            <a:chExt cx="5027295" cy="9162057"/>
          </a:xfrm>
        </p:grpSpPr>
        <p:pic>
          <p:nvPicPr>
            <p:cNvPr id="99" name="Picture 22" descr="\\winfilesvh\B$Group\1_FAIRGSI$docu\6_Organization\6300_Primary_Beams\SI_Special_Installations\Projekte\ARD\PoF\schicke bilder cryopumping\20130925_173822_bearbeitet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0518" y="28642668"/>
              <a:ext cx="5027295" cy="6703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21" descr="\\winfilesvh\B$Group\1_FAIRGSI$docu\6_Organization\6300_Primary_Beams\SI_Special_Installations\Projekte\ARD\PoF\schicke bilder cryopumping\Gesamtansicht seitlich.pn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3976" y="33468469"/>
              <a:ext cx="3791433" cy="4336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1" name="Textfeld 100"/>
          <p:cNvSpPr txBox="1"/>
          <p:nvPr/>
        </p:nvSpPr>
        <p:spPr>
          <a:xfrm>
            <a:off x="15780439" y="30898460"/>
            <a:ext cx="10550528" cy="48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de-DE" sz="3600" dirty="0">
                <a:solidFill>
                  <a:schemeClr val="tx1"/>
                </a:solidFill>
                <a:ea typeface="ＭＳ Ｐゴシック" pitchFamily="-80" charset="-128"/>
              </a:rPr>
              <a:t>Pumping </a:t>
            </a:r>
            <a:r>
              <a:rPr lang="en-US" altLang="de-DE" sz="3600" dirty="0" smtClean="0">
                <a:solidFill>
                  <a:schemeClr val="tx1"/>
                </a:solidFill>
                <a:ea typeface="ＭＳ Ｐゴシック" pitchFamily="-80" charset="-128"/>
              </a:rPr>
              <a:t>properties of </a:t>
            </a:r>
            <a:r>
              <a:rPr lang="en-US" altLang="de-DE" sz="3600" dirty="0">
                <a:solidFill>
                  <a:schemeClr val="tx1"/>
                </a:solidFill>
                <a:ea typeface="ＭＳ Ｐゴシック" pitchFamily="-80" charset="-128"/>
              </a:rPr>
              <a:t>cryogenic surfaces </a:t>
            </a:r>
            <a:r>
              <a:rPr lang="en-US" altLang="de-DE" sz="3600" dirty="0" smtClean="0">
                <a:solidFill>
                  <a:schemeClr val="tx1"/>
                </a:solidFill>
                <a:ea typeface="ＭＳ Ｐゴシック" pitchFamily="-80" charset="-128"/>
              </a:rPr>
              <a:t>are described </a:t>
            </a:r>
            <a:r>
              <a:rPr lang="en-US" altLang="de-DE" sz="3600" dirty="0">
                <a:solidFill>
                  <a:schemeClr val="tx1"/>
                </a:solidFill>
                <a:ea typeface="ＭＳ Ｐゴシック" pitchFamily="-80" charset="-128"/>
              </a:rPr>
              <a:t>by </a:t>
            </a:r>
            <a:r>
              <a:rPr lang="en-US" altLang="de-DE" sz="3600" i="1" dirty="0">
                <a:solidFill>
                  <a:schemeClr val="tx1"/>
                </a:solidFill>
                <a:ea typeface="ＭＳ Ｐゴシック" pitchFamily="-80" charset="-128"/>
              </a:rPr>
              <a:t>sticking coefficient</a:t>
            </a:r>
            <a:r>
              <a:rPr lang="en-US" altLang="de-DE" sz="3600" dirty="0">
                <a:solidFill>
                  <a:schemeClr val="tx1"/>
                </a:solidFill>
                <a:ea typeface="ＭＳ Ｐゴシック" pitchFamily="-80" charset="-128"/>
              </a:rPr>
              <a:t> and </a:t>
            </a:r>
            <a:r>
              <a:rPr lang="en-US" altLang="de-DE" sz="3600" i="1" dirty="0">
                <a:solidFill>
                  <a:schemeClr val="tx1"/>
                </a:solidFill>
                <a:ea typeface="ＭＳ Ｐゴシック" pitchFamily="-80" charset="-128"/>
              </a:rPr>
              <a:t>mean </a:t>
            </a:r>
            <a:r>
              <a:rPr lang="en-US" altLang="de-DE" sz="3600" i="1" dirty="0" smtClean="0">
                <a:solidFill>
                  <a:schemeClr val="tx1"/>
                </a:solidFill>
                <a:ea typeface="ＭＳ Ｐゴシック" pitchFamily="-80" charset="-128"/>
              </a:rPr>
              <a:t>sojourn </a:t>
            </a:r>
            <a:r>
              <a:rPr lang="en-US" altLang="de-DE" sz="3600" i="1" dirty="0">
                <a:solidFill>
                  <a:schemeClr val="tx1"/>
                </a:solidFill>
                <a:ea typeface="ＭＳ Ｐゴシック" pitchFamily="-80" charset="-128"/>
              </a:rPr>
              <a:t>time</a:t>
            </a:r>
          </a:p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de-DE" sz="3600" dirty="0">
                <a:solidFill>
                  <a:schemeClr val="tx1"/>
                </a:solidFill>
                <a:ea typeface="ＭＳ Ｐゴシック" pitchFamily="-80" charset="-128"/>
              </a:rPr>
              <a:t>Both depend on </a:t>
            </a:r>
            <a:r>
              <a:rPr lang="en-US" altLang="de-DE" sz="3600" dirty="0" smtClean="0">
                <a:solidFill>
                  <a:schemeClr val="tx1"/>
                </a:solidFill>
                <a:ea typeface="ＭＳ Ｐゴシック" pitchFamily="-80" charset="-128"/>
              </a:rPr>
              <a:t>surface</a:t>
            </a:r>
            <a:br>
              <a:rPr lang="en-US" altLang="de-DE" sz="3600" dirty="0" smtClean="0">
                <a:solidFill>
                  <a:schemeClr val="tx1"/>
                </a:solidFill>
                <a:ea typeface="ＭＳ Ｐゴシック" pitchFamily="-80" charset="-128"/>
              </a:rPr>
            </a:br>
            <a:r>
              <a:rPr lang="en-US" altLang="de-DE" sz="3600" dirty="0" smtClean="0">
                <a:solidFill>
                  <a:schemeClr val="tx1"/>
                </a:solidFill>
                <a:ea typeface="ＭＳ Ｐゴシック" pitchFamily="-80" charset="-128"/>
              </a:rPr>
              <a:t> temperature </a:t>
            </a:r>
            <a:r>
              <a:rPr lang="en-US" altLang="de-DE" sz="3600" dirty="0">
                <a:solidFill>
                  <a:schemeClr val="tx1"/>
                </a:solidFill>
                <a:ea typeface="ＭＳ Ｐゴシック" pitchFamily="-80" charset="-128"/>
              </a:rPr>
              <a:t>and coverage</a:t>
            </a:r>
          </a:p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de-DE" sz="3600" dirty="0">
                <a:solidFill>
                  <a:schemeClr val="tx1"/>
                </a:solidFill>
                <a:ea typeface="ＭＳ Ｐゴシック" pitchFamily="-80" charset="-128"/>
              </a:rPr>
              <a:t>Dedicated test setup for </a:t>
            </a:r>
            <a:r>
              <a:rPr lang="en-US" altLang="de-DE" sz="3600" dirty="0" smtClean="0">
                <a:solidFill>
                  <a:schemeClr val="tx1"/>
                </a:solidFill>
                <a:ea typeface="ＭＳ Ｐゴシック" pitchFamily="-80" charset="-128"/>
              </a:rPr>
              <a:t/>
            </a:r>
            <a:br>
              <a:rPr lang="en-US" altLang="de-DE" sz="3600" dirty="0" smtClean="0">
                <a:solidFill>
                  <a:schemeClr val="tx1"/>
                </a:solidFill>
                <a:ea typeface="ＭＳ Ｐゴシック" pitchFamily="-80" charset="-128"/>
              </a:rPr>
            </a:br>
            <a:r>
              <a:rPr lang="en-US" altLang="de-DE" sz="3600" dirty="0" smtClean="0">
                <a:solidFill>
                  <a:schemeClr val="tx1"/>
                </a:solidFill>
                <a:ea typeface="ＭＳ Ｐゴシック" pitchFamily="-80" charset="-128"/>
              </a:rPr>
              <a:t>systematic </a:t>
            </a:r>
            <a:r>
              <a:rPr lang="en-US" altLang="de-DE" sz="3600" dirty="0">
                <a:solidFill>
                  <a:schemeClr val="tx1"/>
                </a:solidFill>
                <a:ea typeface="ＭＳ Ｐゴシック" pitchFamily="-80" charset="-128"/>
              </a:rPr>
              <a:t>measurement</a:t>
            </a:r>
          </a:p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de-DE" sz="3600" dirty="0">
                <a:solidFill>
                  <a:schemeClr val="tx1"/>
                </a:solidFill>
                <a:ea typeface="ＭＳ Ｐゴシック" pitchFamily="-80" charset="-128"/>
              </a:rPr>
              <a:t>Results will improve </a:t>
            </a:r>
            <a:r>
              <a:rPr lang="en-US" altLang="de-DE" sz="3600" dirty="0" smtClean="0">
                <a:solidFill>
                  <a:schemeClr val="tx1"/>
                </a:solidFill>
                <a:ea typeface="ＭＳ Ｐゴシック" pitchFamily="-80" charset="-128"/>
              </a:rPr>
              <a:t>the simulation data basis</a:t>
            </a:r>
            <a:endParaRPr lang="en-US" altLang="de-DE" sz="3600" dirty="0">
              <a:solidFill>
                <a:schemeClr val="tx1"/>
              </a:solidFill>
              <a:ea typeface="ＭＳ Ｐゴシック" pitchFamily="-80" charset="-128"/>
            </a:endParaRPr>
          </a:p>
        </p:txBody>
      </p:sp>
      <p:pic>
        <p:nvPicPr>
          <p:cNvPr id="102" name="Picture 2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3178" y="36262907"/>
            <a:ext cx="7512869" cy="375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2227" y="36177159"/>
            <a:ext cx="4528923" cy="339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7947794" y="30598323"/>
            <a:ext cx="7854406" cy="5318774"/>
            <a:chOff x="7273926" y="22417933"/>
            <a:chExt cx="7191375" cy="4899025"/>
          </a:xfrm>
        </p:grpSpPr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3926" y="22417933"/>
              <a:ext cx="7191375" cy="4899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2" descr="F:\lbozyk\dynvak\dissLars\06_DesignKryokollimator\3dBild.pn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3437" y="25871105"/>
              <a:ext cx="1146175" cy="838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9549" y="22948160"/>
              <a:ext cx="1175938" cy="117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44" name="Picture 20"/>
          <p:cNvPicPr>
            <a:picLocks noChangeAspect="1" noChangeArrowheads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0" t="18441" r="9269" b="24840"/>
          <a:stretch/>
        </p:blipFill>
        <p:spPr bwMode="auto">
          <a:xfrm>
            <a:off x="7357726" y="36177159"/>
            <a:ext cx="4800318" cy="369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18299" y="30898460"/>
            <a:ext cx="7629496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de-DE" sz="3600" dirty="0">
                <a:solidFill>
                  <a:schemeClr val="tx1"/>
                </a:solidFill>
                <a:ea typeface="ＭＳ Ｐゴシック" pitchFamily="-80" charset="-128"/>
              </a:rPr>
              <a:t>Experiments on ion impact </a:t>
            </a:r>
            <a:r>
              <a:rPr lang="en-US" altLang="de-DE" sz="3600" dirty="0" smtClean="0">
                <a:solidFill>
                  <a:schemeClr val="tx1"/>
                </a:solidFill>
                <a:ea typeface="ＭＳ Ｐゴシック" pitchFamily="-80" charset="-128"/>
              </a:rPr>
              <a:t>stimulated desorption from cryogenic surface found an unexpected energy scaling of the desorption yield</a:t>
            </a:r>
            <a:endParaRPr lang="en-US" altLang="de-DE" sz="3600" dirty="0">
              <a:solidFill>
                <a:schemeClr val="tx1"/>
              </a:solidFill>
              <a:ea typeface="ＭＳ Ｐゴシック" pitchFamily="-80" charset="-128"/>
            </a:endParaRP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de-DE" sz="3600" dirty="0">
                <a:solidFill>
                  <a:schemeClr val="tx1"/>
                </a:solidFill>
                <a:ea typeface="ＭＳ Ｐゴシック" pitchFamily="-80" charset="-128"/>
              </a:rPr>
              <a:t>New experiments </a:t>
            </a:r>
            <a:r>
              <a:rPr lang="en-US" altLang="de-DE" sz="3600" dirty="0" smtClean="0">
                <a:solidFill>
                  <a:schemeClr val="tx1"/>
                </a:solidFill>
                <a:ea typeface="ＭＳ Ｐゴシック" pitchFamily="-80" charset="-128"/>
              </a:rPr>
              <a:t>on </a:t>
            </a:r>
            <a:r>
              <a:rPr lang="en-US" altLang="de-DE" sz="3600" dirty="0">
                <a:solidFill>
                  <a:schemeClr val="tx1"/>
                </a:solidFill>
                <a:ea typeface="ＭＳ Ｐゴシック" pitchFamily="-80" charset="-128"/>
              </a:rPr>
              <a:t>cryogenic desorption </a:t>
            </a:r>
            <a:r>
              <a:rPr lang="en-US" altLang="de-DE" sz="3600" dirty="0" smtClean="0">
                <a:solidFill>
                  <a:schemeClr val="tx1"/>
                </a:solidFill>
                <a:ea typeface="ＭＳ Ｐゴシック" pitchFamily="-80" charset="-128"/>
              </a:rPr>
              <a:t>ongoing</a:t>
            </a:r>
          </a:p>
          <a:p>
            <a:pPr marL="1143000" lvl="1" indent="-6858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altLang="de-DE" sz="3600" dirty="0" smtClean="0">
                <a:solidFill>
                  <a:schemeClr val="tx1"/>
                </a:solidFill>
                <a:ea typeface="ＭＳ Ｐゴシック" pitchFamily="-80" charset="-128"/>
              </a:rPr>
              <a:t>Understanding of cryogenic desorption</a:t>
            </a:r>
          </a:p>
          <a:p>
            <a:pPr marL="1143000" lvl="1" indent="-6858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altLang="de-DE" sz="3600" dirty="0" smtClean="0">
                <a:solidFill>
                  <a:schemeClr val="tx1"/>
                </a:solidFill>
                <a:ea typeface="ＭＳ Ｐゴシック" pitchFamily="-80" charset="-128"/>
              </a:rPr>
              <a:t>Optimization of cryogenic ion catcher</a:t>
            </a: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ea typeface="ＭＳ Ｐゴシック" pitchFamily="-80" charset="-128"/>
              </a:rPr>
              <a:t>Low desorption materials at cryogenic temperatures for SIS100 and higher energies are developed</a:t>
            </a:r>
            <a:endParaRPr lang="de-DE" sz="3600" dirty="0">
              <a:solidFill>
                <a:schemeClr val="tx1"/>
              </a:solidFill>
              <a:ea typeface="ＭＳ Ｐゴシック" pitchFamily="-8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406" y="23274004"/>
            <a:ext cx="7421309" cy="505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86" y="23210944"/>
            <a:ext cx="7397845" cy="517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Textfeld 105"/>
          <p:cNvSpPr txBox="1"/>
          <p:nvPr/>
        </p:nvSpPr>
        <p:spPr>
          <a:xfrm>
            <a:off x="15022771" y="18311830"/>
            <a:ext cx="821822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de-DE" sz="3600" dirty="0">
                <a:solidFill>
                  <a:schemeClr val="tx1"/>
                </a:solidFill>
              </a:rPr>
              <a:t>Unique code for the simulation of dynamic vacuum </a:t>
            </a:r>
            <a:r>
              <a:rPr lang="en-US" altLang="de-DE" sz="3600" dirty="0" smtClean="0">
                <a:solidFill>
                  <a:schemeClr val="tx1"/>
                </a:solidFill>
              </a:rPr>
              <a:t>effects</a:t>
            </a: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de-DE" sz="3600" dirty="0" smtClean="0">
                <a:solidFill>
                  <a:schemeClr val="tx1"/>
                </a:solidFill>
              </a:rPr>
              <a:t>Self </a:t>
            </a:r>
            <a:r>
              <a:rPr lang="en-US" altLang="de-DE" sz="3600" dirty="0">
                <a:solidFill>
                  <a:schemeClr val="tx1"/>
                </a:solidFill>
              </a:rPr>
              <a:t>consistent simulation of pressure profiles </a:t>
            </a:r>
            <a:endParaRPr lang="en-US" altLang="de-DE" sz="3600" dirty="0" smtClean="0">
              <a:solidFill>
                <a:schemeClr val="tx1"/>
              </a:solidFill>
            </a:endParaRPr>
          </a:p>
          <a:p>
            <a:pPr marL="1143000" lvl="1" indent="-6858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altLang="de-DE" sz="3600" dirty="0" smtClean="0">
                <a:solidFill>
                  <a:schemeClr val="tx1"/>
                </a:solidFill>
              </a:rPr>
              <a:t>Pumping and </a:t>
            </a:r>
            <a:r>
              <a:rPr lang="en-US" altLang="de-DE" sz="3600" dirty="0" err="1" smtClean="0">
                <a:solidFill>
                  <a:schemeClr val="tx1"/>
                </a:solidFill>
              </a:rPr>
              <a:t>outgasing</a:t>
            </a:r>
            <a:endParaRPr lang="en-US" altLang="de-DE" sz="3600" dirty="0">
              <a:solidFill>
                <a:schemeClr val="tx1"/>
              </a:solidFill>
            </a:endParaRP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de-DE" sz="3600" dirty="0">
                <a:solidFill>
                  <a:schemeClr val="tx1"/>
                </a:solidFill>
              </a:rPr>
              <a:t>Ionization of beam ions and subsequent loss</a:t>
            </a: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de-DE" sz="3600" dirty="0">
                <a:solidFill>
                  <a:schemeClr val="tx1"/>
                </a:solidFill>
              </a:rPr>
              <a:t>Simulation of feedback between vacuum and </a:t>
            </a:r>
            <a:r>
              <a:rPr lang="en-US" altLang="de-DE" sz="3600" dirty="0" smtClean="0">
                <a:solidFill>
                  <a:schemeClr val="tx1"/>
                </a:solidFill>
              </a:rPr>
              <a:t>heavy ion beam</a:t>
            </a:r>
            <a:endParaRPr lang="en-US" altLang="de-DE" sz="3600" dirty="0">
              <a:solidFill>
                <a:schemeClr val="tx1"/>
              </a:solidFill>
            </a:endParaRP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de-DE" sz="3600" dirty="0">
                <a:solidFill>
                  <a:schemeClr val="tx1"/>
                </a:solidFill>
              </a:rPr>
              <a:t>Simulation of catcher currents </a:t>
            </a:r>
            <a:endParaRPr lang="en-US" altLang="de-DE" sz="3600" dirty="0" smtClean="0">
              <a:solidFill>
                <a:schemeClr val="tx1"/>
              </a:solidFill>
            </a:endParaRPr>
          </a:p>
          <a:p>
            <a:pPr marL="685800" indent="-68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de-DE" sz="3600" dirty="0" smtClean="0">
                <a:solidFill>
                  <a:schemeClr val="tx1"/>
                </a:solidFill>
              </a:rPr>
              <a:t>Benchmarks with SIS18</a:t>
            </a:r>
            <a:endParaRPr lang="en-US" altLang="de-DE" sz="3600" dirty="0">
              <a:solidFill>
                <a:schemeClr val="tx1"/>
              </a:solidFill>
            </a:endParaRPr>
          </a:p>
        </p:txBody>
      </p:sp>
      <p:sp>
        <p:nvSpPr>
          <p:cNvPr id="56" name="Textfeld 13"/>
          <p:cNvSpPr txBox="1">
            <a:spLocks noChangeArrowheads="1"/>
          </p:cNvSpPr>
          <p:nvPr/>
        </p:nvSpPr>
        <p:spPr bwMode="auto">
          <a:xfrm>
            <a:off x="316800" y="16262602"/>
            <a:ext cx="29584800" cy="923330"/>
          </a:xfrm>
          <a:prstGeom prst="rect">
            <a:avLst/>
          </a:prstGeom>
          <a:solidFill>
            <a:srgbClr val="CF68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de-DE" altLang="de-DE" sz="5400" dirty="0" err="1" smtClean="0"/>
              <a:t>Achieved</a:t>
            </a:r>
            <a:r>
              <a:rPr lang="de-DE" altLang="de-DE" sz="5400" dirty="0" smtClean="0"/>
              <a:t> so </a:t>
            </a:r>
            <a:r>
              <a:rPr lang="de-DE" altLang="de-DE" sz="5400" dirty="0" err="1" smtClean="0"/>
              <a:t>far</a:t>
            </a:r>
            <a:r>
              <a:rPr lang="de-DE" altLang="de-DE" sz="5400" dirty="0" smtClean="0"/>
              <a:t>: High </a:t>
            </a:r>
            <a:r>
              <a:rPr lang="de-DE" altLang="de-DE" sz="5400" dirty="0" err="1" smtClean="0"/>
              <a:t>Intensity</a:t>
            </a:r>
            <a:r>
              <a:rPr lang="de-DE" altLang="de-DE" sz="5400" dirty="0" smtClean="0"/>
              <a:t> Heavy Ion </a:t>
            </a:r>
            <a:r>
              <a:rPr lang="de-DE" altLang="de-DE" sz="5400" dirty="0" err="1" smtClean="0"/>
              <a:t>Beams</a:t>
            </a:r>
            <a:r>
              <a:rPr lang="de-DE" altLang="de-DE" sz="5400" dirty="0" smtClean="0"/>
              <a:t> – World Records</a:t>
            </a:r>
            <a:endParaRPr lang="de-DE" altLang="de-DE" sz="5400" dirty="0"/>
          </a:p>
        </p:txBody>
      </p:sp>
      <p:sp>
        <p:nvSpPr>
          <p:cNvPr id="57" name="Textfeld 13"/>
          <p:cNvSpPr txBox="1">
            <a:spLocks noChangeArrowheads="1"/>
          </p:cNvSpPr>
          <p:nvPr/>
        </p:nvSpPr>
        <p:spPr bwMode="auto">
          <a:xfrm>
            <a:off x="316800" y="29047060"/>
            <a:ext cx="29584800" cy="923330"/>
          </a:xfrm>
          <a:prstGeom prst="rect">
            <a:avLst/>
          </a:prstGeom>
          <a:solidFill>
            <a:srgbClr val="CF68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de-DE" altLang="de-DE" sz="5400" dirty="0" smtClean="0"/>
              <a:t>R&amp;D-</a:t>
            </a:r>
            <a:r>
              <a:rPr lang="de-DE" altLang="de-DE" sz="5400" dirty="0" err="1" smtClean="0"/>
              <a:t>Program</a:t>
            </a:r>
            <a:r>
              <a:rPr lang="de-DE" altLang="de-DE" sz="5400" dirty="0" smtClean="0"/>
              <a:t> </a:t>
            </a:r>
            <a:r>
              <a:rPr lang="de-DE" altLang="de-DE" sz="5400" dirty="0" err="1" smtClean="0"/>
              <a:t>for</a:t>
            </a:r>
            <a:r>
              <a:rPr lang="de-DE" altLang="de-DE" sz="5400" dirty="0" smtClean="0"/>
              <a:t> High </a:t>
            </a:r>
            <a:r>
              <a:rPr lang="de-DE" altLang="de-DE" sz="5400" dirty="0" err="1" smtClean="0"/>
              <a:t>Intensity</a:t>
            </a:r>
            <a:r>
              <a:rPr lang="de-DE" altLang="de-DE" sz="5400" dirty="0" smtClean="0"/>
              <a:t> Heavy Ion </a:t>
            </a:r>
            <a:r>
              <a:rPr lang="de-DE" altLang="de-DE" sz="5400" dirty="0" err="1" smtClean="0"/>
              <a:t>Beams</a:t>
            </a:r>
            <a:r>
              <a:rPr lang="de-DE" altLang="de-DE" sz="5400" dirty="0" smtClean="0"/>
              <a:t> in </a:t>
            </a:r>
            <a:r>
              <a:rPr lang="de-DE" altLang="de-DE" sz="5400" dirty="0" err="1" smtClean="0"/>
              <a:t>Superconducting</a:t>
            </a:r>
            <a:r>
              <a:rPr lang="de-DE" altLang="de-DE" sz="5400" dirty="0" smtClean="0"/>
              <a:t> Synchrotrons </a:t>
            </a:r>
            <a:r>
              <a:rPr lang="de-DE" altLang="de-DE" sz="5400" dirty="0" err="1" smtClean="0"/>
              <a:t>and</a:t>
            </a:r>
            <a:r>
              <a:rPr lang="de-DE" altLang="de-DE" sz="5400" dirty="0" smtClean="0"/>
              <a:t> </a:t>
            </a:r>
            <a:r>
              <a:rPr lang="de-DE" altLang="de-DE" sz="5400" dirty="0" err="1" smtClean="0"/>
              <a:t>Results</a:t>
            </a:r>
            <a:endParaRPr lang="de-DE" altLang="de-DE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17928602" y="13690290"/>
                <a:ext cx="389202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de-DE" sz="3600" dirty="0" smtClean="0">
                    <a:solidFill>
                      <a:schemeClr val="tx1"/>
                    </a:solidFill>
                  </a:rPr>
                  <a:t>5</a:t>
                </a:r>
                <a14:m>
                  <m:oMath xmlns:m="http://schemas.openxmlformats.org/officeDocument/2006/math">
                    <m:r>
                      <a:rPr lang="de-DE" sz="36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de-DE" sz="3600" dirty="0" smtClean="0">
                    <a:solidFill>
                      <a:schemeClr val="tx1"/>
                    </a:solidFill>
                  </a:rPr>
                  <a:t>10</a:t>
                </a:r>
                <a:r>
                  <a:rPr lang="de-DE" sz="3600" baseline="30000" dirty="0" smtClean="0">
                    <a:solidFill>
                      <a:schemeClr val="tx1"/>
                    </a:solidFill>
                  </a:rPr>
                  <a:t>11</a:t>
                </a:r>
                <a:r>
                  <a:rPr lang="de-DE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sz="3600" dirty="0" err="1" smtClean="0">
                    <a:solidFill>
                      <a:schemeClr val="tx1"/>
                    </a:solidFill>
                  </a:rPr>
                  <a:t>particles</a:t>
                </a:r>
                <a:r>
                  <a:rPr lang="de-DE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sz="3600" dirty="0" err="1" smtClean="0">
                    <a:solidFill>
                      <a:schemeClr val="tx1"/>
                    </a:solidFill>
                  </a:rPr>
                  <a:t>of</a:t>
                </a:r>
                <a:r>
                  <a:rPr lang="de-DE" sz="36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de-DE" sz="3600" dirty="0" smtClean="0">
                    <a:solidFill>
                      <a:schemeClr val="tx1"/>
                    </a:solidFill>
                  </a:rPr>
                  <a:t>U</a:t>
                </a:r>
                <a:r>
                  <a:rPr lang="de-DE" sz="3600" baseline="30000" dirty="0" smtClean="0">
                    <a:solidFill>
                      <a:schemeClr val="tx1"/>
                    </a:solidFill>
                  </a:rPr>
                  <a:t>28+</a:t>
                </a:r>
                <a:r>
                  <a:rPr lang="de-DE" sz="3600" dirty="0" smtClean="0">
                    <a:solidFill>
                      <a:schemeClr val="tx1"/>
                    </a:solidFill>
                  </a:rPr>
                  <a:t> per pulse</a:t>
                </a:r>
                <a:endParaRPr lang="de-DE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8602" y="13690290"/>
                <a:ext cx="3892027" cy="1200329"/>
              </a:xfrm>
              <a:prstGeom prst="rect">
                <a:avLst/>
              </a:prstGeom>
              <a:blipFill rotWithShape="1">
                <a:blip r:embed="rId20"/>
                <a:stretch>
                  <a:fillRect l="-4702" t="-7614" r="-784" b="-182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/>
          <p:cNvSpPr txBox="1"/>
          <p:nvPr/>
        </p:nvSpPr>
        <p:spPr>
          <a:xfrm>
            <a:off x="24210033" y="10628510"/>
            <a:ext cx="4241867" cy="1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>
                <a:solidFill>
                  <a:schemeClr val="tx1"/>
                </a:solidFill>
              </a:rPr>
              <a:t>Ionization</a:t>
            </a:r>
            <a:r>
              <a:rPr lang="de-DE" sz="2800" dirty="0" smtClean="0">
                <a:solidFill>
                  <a:schemeClr val="tx1"/>
                </a:solidFill>
              </a:rPr>
              <a:t> Cross </a:t>
            </a:r>
            <a:r>
              <a:rPr lang="de-DE" sz="2800" dirty="0" err="1" smtClean="0">
                <a:solidFill>
                  <a:schemeClr val="tx1"/>
                </a:solidFill>
              </a:rPr>
              <a:t>Sections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1495187" y="22763211"/>
            <a:ext cx="4546437" cy="1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tx1"/>
                </a:solidFill>
              </a:rPr>
              <a:t>U</a:t>
            </a:r>
            <a:r>
              <a:rPr lang="de-DE" sz="2800" baseline="30000" dirty="0" smtClean="0">
                <a:solidFill>
                  <a:schemeClr val="tx1"/>
                </a:solidFill>
              </a:rPr>
              <a:t>28+</a:t>
            </a:r>
            <a:r>
              <a:rPr lang="de-DE" sz="2800" dirty="0" smtClean="0">
                <a:solidFill>
                  <a:schemeClr val="tx1"/>
                </a:solidFill>
              </a:rPr>
              <a:t> beam </a:t>
            </a:r>
            <a:r>
              <a:rPr lang="de-DE" sz="2800" dirty="0" err="1" smtClean="0">
                <a:solidFill>
                  <a:schemeClr val="tx1"/>
                </a:solidFill>
              </a:rPr>
              <a:t>lifetime</a:t>
            </a:r>
            <a:r>
              <a:rPr lang="de-DE" sz="2800" dirty="0" smtClean="0">
                <a:solidFill>
                  <a:schemeClr val="tx1"/>
                </a:solidFill>
              </a:rPr>
              <a:t> in SIS18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9552339" y="22736118"/>
            <a:ext cx="4320413" cy="1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>
                <a:solidFill>
                  <a:schemeClr val="tx1"/>
                </a:solidFill>
              </a:rPr>
              <a:t>Accelerated</a:t>
            </a:r>
            <a:r>
              <a:rPr lang="de-DE" sz="2800" dirty="0" smtClean="0">
                <a:solidFill>
                  <a:schemeClr val="tx1"/>
                </a:solidFill>
              </a:rPr>
              <a:t> Ions in SIS18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63" name="Textfeld 62"/>
          <p:cNvSpPr txBox="1"/>
          <p:nvPr/>
        </p:nvSpPr>
        <p:spPr>
          <a:xfrm rot="247213">
            <a:off x="10543827" y="24402176"/>
            <a:ext cx="2337435" cy="1010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</a:rPr>
              <a:t>World </a:t>
            </a:r>
            <a:r>
              <a:rPr lang="de-DE" sz="2800" dirty="0" err="1" smtClean="0">
                <a:solidFill>
                  <a:srgbClr val="FF0000"/>
                </a:solidFill>
              </a:rPr>
              <a:t>record</a:t>
            </a:r>
            <a:r>
              <a:rPr lang="de-DE" sz="2800" dirty="0" smtClean="0">
                <a:solidFill>
                  <a:srgbClr val="FF0000"/>
                </a:solidFill>
              </a:rPr>
              <a:t>!</a:t>
            </a:r>
            <a:endParaRPr lang="de-D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1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ter and Technology">
  <a:themeElements>
    <a:clrScheme name="Folie FB Schlüsseltechnolog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lie FB Schlüsseltechnolog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55563" algn="l" defTabSz="3984625" rtl="0" eaLnBrk="1" fontAlgn="base" latinLnBrk="0" hangingPunct="1">
          <a:lnSpc>
            <a:spcPts val="8713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05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55563" algn="l" defTabSz="3984625" rtl="0" eaLnBrk="1" fontAlgn="base" latinLnBrk="0" hangingPunct="1">
          <a:lnSpc>
            <a:spcPts val="8713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05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olie FB Schlüsseltechnolog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284</Words>
  <Application>Microsoft Office PowerPoint</Application>
  <PresentationFormat>Benutzerdefiniert</PresentationFormat>
  <Paragraphs>53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Matter and Technology</vt:lpstr>
      <vt:lpstr>Ultimate Heavy Ion Intensities</vt:lpstr>
    </vt:vector>
  </TitlesOfParts>
  <Company>HGF BONN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franziska roeder</dc:creator>
  <cp:lastModifiedBy>Bozyk, Lars</cp:lastModifiedBy>
  <cp:revision>1242</cp:revision>
  <cp:lastPrinted>2014-02-21T14:10:52Z</cp:lastPrinted>
  <dcterms:created xsi:type="dcterms:W3CDTF">2006-03-03T09:51:24Z</dcterms:created>
  <dcterms:modified xsi:type="dcterms:W3CDTF">2014-02-21T14:14:10Z</dcterms:modified>
</cp:coreProperties>
</file>