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2" r:id="rId2"/>
  </p:sldIdLst>
  <p:sldSz cx="30279975" cy="42808525"/>
  <p:notesSz cx="6797675" cy="9926638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809"/>
    <a:srgbClr val="CF6800"/>
    <a:srgbClr val="C6DDEA"/>
    <a:srgbClr val="BAD6E6"/>
    <a:srgbClr val="CFEAFF"/>
    <a:srgbClr val="6EAACC"/>
    <a:srgbClr val="89BAD5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5736" autoAdjust="0"/>
  </p:normalViewPr>
  <p:slideViewPr>
    <p:cSldViewPr snapToGrid="0">
      <p:cViewPr varScale="1">
        <p:scale>
          <a:sx n="16" d="100"/>
          <a:sy n="16" d="100"/>
        </p:scale>
        <p:origin x="-2292" y="-168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304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823" y="1493783"/>
            <a:ext cx="18681700" cy="26210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0617" y="3600414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topic/ sub-topic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72737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37" y="40467561"/>
            <a:ext cx="4808788" cy="21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42137691"/>
            <a:ext cx="30279975" cy="685800"/>
            <a:chOff x="0" y="41729025"/>
            <a:chExt cx="30279975" cy="1079500"/>
          </a:xfrm>
        </p:grpSpPr>
        <p:sp>
          <p:nvSpPr>
            <p:cNvPr id="1026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9525" y="3962"/>
            <a:ext cx="20196175" cy="365760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369722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386941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652828" y="804696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638967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546059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3665889" y="40760987"/>
            <a:ext cx="12870745" cy="1296302"/>
            <a:chOff x="1013231" y="3338791"/>
            <a:chExt cx="4886347" cy="5142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 userDrawn="1"/>
        </p:nvGrpSpPr>
        <p:grpSpPr>
          <a:xfrm>
            <a:off x="0" y="4982997"/>
            <a:ext cx="30279975" cy="685800"/>
            <a:chOff x="0" y="41729025"/>
            <a:chExt cx="30279975" cy="1079500"/>
          </a:xfrm>
        </p:grpSpPr>
        <p:sp>
          <p:nvSpPr>
            <p:cNvPr id="48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99089" y="1671150"/>
            <a:ext cx="19673976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smtClean="0">
                <a:solidFill>
                  <a:schemeClr val="bg1"/>
                </a:solidFill>
              </a:rPr>
              <a:t>From Alchemy to Understanding – </a:t>
            </a:r>
          </a:p>
          <a:p>
            <a:r>
              <a:rPr lang="de-DE" sz="6000" b="1" smtClean="0">
                <a:solidFill>
                  <a:schemeClr val="bg1"/>
                </a:solidFill>
              </a:rPr>
              <a:t>Photocathodes for High Brightness Electron Sources</a:t>
            </a:r>
            <a:endParaRPr lang="de-DE" sz="6000" b="1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5212" y="4193981"/>
            <a:ext cx="14981423" cy="12080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4000">
                <a:solidFill>
                  <a:schemeClr val="bg1"/>
                </a:solidFill>
              </a:rPr>
              <a:t>ARD – </a:t>
            </a:r>
            <a:r>
              <a:rPr lang="de-DE" sz="4000" smtClean="0">
                <a:solidFill>
                  <a:schemeClr val="bg1"/>
                </a:solidFill>
              </a:rPr>
              <a:t>ST1  </a:t>
            </a:r>
            <a:r>
              <a:rPr lang="de-DE" sz="4000" smtClean="0">
                <a:solidFill>
                  <a:schemeClr val="bg1"/>
                </a:solidFill>
              </a:rPr>
              <a:t>Superconducting RF </a:t>
            </a:r>
            <a:r>
              <a:rPr lang="de-DE" sz="4000" smtClean="0">
                <a:solidFill>
                  <a:schemeClr val="bg1"/>
                </a:solidFill>
              </a:rPr>
              <a:t>Science and Technology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584509" y="3914476"/>
            <a:ext cx="6854762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smtClean="0">
                <a:solidFill>
                  <a:schemeClr val="bg1"/>
                </a:solidFill>
              </a:rPr>
              <a:t>Susanne Schubert, HZB/BNL</a:t>
            </a:r>
            <a:endParaRPr lang="de-DE" sz="400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913" y="32926357"/>
            <a:ext cx="1280971" cy="624202"/>
          </a:xfrm>
          <a:prstGeom prst="rect">
            <a:avLst/>
          </a:prstGeom>
        </p:spPr>
      </p:pic>
      <p:grpSp>
        <p:nvGrpSpPr>
          <p:cNvPr id="27" name="Gruppieren 16"/>
          <p:cNvGrpSpPr>
            <a:grpSpLocks noChangeAspect="1"/>
          </p:cNvGrpSpPr>
          <p:nvPr/>
        </p:nvGrpSpPr>
        <p:grpSpPr>
          <a:xfrm>
            <a:off x="1197087" y="22028110"/>
            <a:ext cx="13283501" cy="6047421"/>
            <a:chOff x="1681547" y="32015442"/>
            <a:chExt cx="11936641" cy="5458307"/>
          </a:xfrm>
        </p:grpSpPr>
        <p:pic>
          <p:nvPicPr>
            <p:cNvPr id="28" name="Immagin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547" y="32498934"/>
              <a:ext cx="6853763" cy="4974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magin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92"/>
            <a:stretch>
              <a:fillRect/>
            </a:stretch>
          </p:blipFill>
          <p:spPr bwMode="auto">
            <a:xfrm>
              <a:off x="8803236" y="33949895"/>
              <a:ext cx="4814952" cy="351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/>
            <a:stretch>
              <a:fillRect/>
            </a:stretch>
          </p:blipFill>
          <p:spPr bwMode="auto">
            <a:xfrm>
              <a:off x="11230195" y="32961209"/>
              <a:ext cx="2154627" cy="109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Pfeil nach rechts 380"/>
            <p:cNvSpPr/>
            <p:nvPr/>
          </p:nvSpPr>
          <p:spPr>
            <a:xfrm>
              <a:off x="8423470" y="34897223"/>
              <a:ext cx="541584" cy="1158906"/>
            </a:xfrm>
            <a:prstGeom prst="right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Rechteck 381"/>
            <p:cNvSpPr/>
            <p:nvPr/>
          </p:nvSpPr>
          <p:spPr>
            <a:xfrm>
              <a:off x="1730984" y="32098884"/>
              <a:ext cx="6364849" cy="46227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3" name="Gruppieren 53"/>
            <p:cNvGrpSpPr/>
            <p:nvPr/>
          </p:nvGrpSpPr>
          <p:grpSpPr>
            <a:xfrm>
              <a:off x="2432402" y="32452128"/>
              <a:ext cx="10858810" cy="474135"/>
              <a:chOff x="539552" y="5229200"/>
              <a:chExt cx="8352928" cy="364719"/>
            </a:xfrm>
          </p:grpSpPr>
          <p:cxnSp>
            <p:nvCxnSpPr>
              <p:cNvPr id="36" name="Gerade Verbindung mit Pfeil 396"/>
              <p:cNvCxnSpPr/>
              <p:nvPr/>
            </p:nvCxnSpPr>
            <p:spPr>
              <a:xfrm>
                <a:off x="539552" y="5392680"/>
                <a:ext cx="82809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7" name="Textfeld 397"/>
              <p:cNvSpPr txBox="1"/>
              <p:nvPr/>
            </p:nvSpPr>
            <p:spPr>
              <a:xfrm>
                <a:off x="713806" y="5238792"/>
                <a:ext cx="381268" cy="3551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Sb</a:t>
                </a:r>
              </a:p>
            </p:txBody>
          </p:sp>
          <p:cxnSp>
            <p:nvCxnSpPr>
              <p:cNvPr id="38" name="Gerade Verbindung mit Pfeil 398"/>
              <p:cNvCxnSpPr/>
              <p:nvPr/>
            </p:nvCxnSpPr>
            <p:spPr>
              <a:xfrm>
                <a:off x="1367644" y="5392680"/>
                <a:ext cx="142023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9" name="Textfeld 399"/>
              <p:cNvSpPr txBox="1"/>
              <p:nvPr/>
            </p:nvSpPr>
            <p:spPr>
              <a:xfrm>
                <a:off x="1877282" y="5238792"/>
                <a:ext cx="271525" cy="3551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</a:t>
                </a:r>
              </a:p>
            </p:txBody>
          </p:sp>
          <p:cxnSp>
            <p:nvCxnSpPr>
              <p:cNvPr id="40" name="Gerade Verbindung mit Pfeil 400"/>
              <p:cNvCxnSpPr/>
              <p:nvPr/>
            </p:nvCxnSpPr>
            <p:spPr>
              <a:xfrm>
                <a:off x="2787883" y="5392680"/>
                <a:ext cx="2216165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1" name="Textfeld 401"/>
              <p:cNvSpPr txBox="1"/>
              <p:nvPr/>
            </p:nvSpPr>
            <p:spPr>
              <a:xfrm>
                <a:off x="3779912" y="5238792"/>
                <a:ext cx="362772" cy="3551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Cs</a:t>
                </a:r>
              </a:p>
            </p:txBody>
          </p:sp>
          <p:cxnSp>
            <p:nvCxnSpPr>
              <p:cNvPr id="42" name="Gerade Verbindung 402"/>
              <p:cNvCxnSpPr/>
              <p:nvPr/>
            </p:nvCxnSpPr>
            <p:spPr>
              <a:xfrm>
                <a:off x="1367644" y="5337212"/>
                <a:ext cx="0" cy="1080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Gerade Verbindung 403"/>
              <p:cNvCxnSpPr/>
              <p:nvPr/>
            </p:nvCxnSpPr>
            <p:spPr>
              <a:xfrm>
                <a:off x="2771800" y="5337212"/>
                <a:ext cx="0" cy="1080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Gerade Verbindung mit Pfeil 404"/>
              <p:cNvCxnSpPr/>
              <p:nvPr/>
            </p:nvCxnSpPr>
            <p:spPr>
              <a:xfrm>
                <a:off x="5904148" y="5386422"/>
                <a:ext cx="576064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5" name="Textfeld 405"/>
              <p:cNvSpPr txBox="1"/>
              <p:nvPr/>
            </p:nvSpPr>
            <p:spPr>
              <a:xfrm>
                <a:off x="5976156" y="5229200"/>
                <a:ext cx="381268" cy="3551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Sb</a:t>
                </a:r>
              </a:p>
            </p:txBody>
          </p:sp>
          <p:cxnSp>
            <p:nvCxnSpPr>
              <p:cNvPr id="46" name="Gerade Verbindung mit Pfeil 406"/>
              <p:cNvCxnSpPr/>
              <p:nvPr/>
            </p:nvCxnSpPr>
            <p:spPr>
              <a:xfrm flipV="1">
                <a:off x="6480212" y="5385691"/>
                <a:ext cx="972108" cy="146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7" name="Textfeld 407"/>
              <p:cNvSpPr txBox="1"/>
              <p:nvPr/>
            </p:nvSpPr>
            <p:spPr>
              <a:xfrm>
                <a:off x="6809830" y="5229200"/>
                <a:ext cx="271525" cy="3551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</a:t>
                </a:r>
              </a:p>
            </p:txBody>
          </p:sp>
          <p:cxnSp>
            <p:nvCxnSpPr>
              <p:cNvPr id="48" name="Gerade Verbindung mit Pfeil 408"/>
              <p:cNvCxnSpPr/>
              <p:nvPr/>
            </p:nvCxnSpPr>
            <p:spPr>
              <a:xfrm>
                <a:off x="7459128" y="5386422"/>
                <a:ext cx="143335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9" name="Textfeld 409"/>
              <p:cNvSpPr txBox="1"/>
              <p:nvPr/>
            </p:nvSpPr>
            <p:spPr>
              <a:xfrm>
                <a:off x="7884368" y="5229200"/>
                <a:ext cx="362772" cy="3551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Cs</a:t>
                </a:r>
              </a:p>
            </p:txBody>
          </p:sp>
          <p:cxnSp>
            <p:nvCxnSpPr>
              <p:cNvPr id="50" name="Gerade Verbindung 410"/>
              <p:cNvCxnSpPr/>
              <p:nvPr/>
            </p:nvCxnSpPr>
            <p:spPr>
              <a:xfrm>
                <a:off x="6480212" y="5332416"/>
                <a:ext cx="0" cy="1080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1" name="Gerade Verbindung 411"/>
              <p:cNvCxnSpPr/>
              <p:nvPr/>
            </p:nvCxnSpPr>
            <p:spPr>
              <a:xfrm>
                <a:off x="7459128" y="5332416"/>
                <a:ext cx="0" cy="1080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2" name="Gerade Verbindung 412"/>
              <p:cNvCxnSpPr/>
              <p:nvPr/>
            </p:nvCxnSpPr>
            <p:spPr>
              <a:xfrm>
                <a:off x="5904148" y="5332416"/>
                <a:ext cx="0" cy="1080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3" name="Gerade Verbindung 413"/>
              <p:cNvCxnSpPr/>
              <p:nvPr/>
            </p:nvCxnSpPr>
            <p:spPr>
              <a:xfrm>
                <a:off x="539552" y="5338674"/>
                <a:ext cx="0" cy="1080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34" name="Textfeld 386"/>
            <p:cNvSpPr txBox="1"/>
            <p:nvPr/>
          </p:nvSpPr>
          <p:spPr>
            <a:xfrm>
              <a:off x="3557538" y="32015442"/>
              <a:ext cx="36663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rPr>
                <a:t>Growing of 1st cathode</a:t>
              </a:r>
            </a:p>
          </p:txBody>
        </p:sp>
        <p:sp>
          <p:nvSpPr>
            <p:cNvPr id="35" name="Textfeld 387"/>
            <p:cNvSpPr txBox="1"/>
            <p:nvPr/>
          </p:nvSpPr>
          <p:spPr>
            <a:xfrm>
              <a:off x="9039618" y="32015442"/>
              <a:ext cx="4467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rPr>
                <a:t>Growing of 2nd on top of 1st</a:t>
              </a:r>
            </a:p>
          </p:txBody>
        </p:sp>
      </p:grpSp>
      <p:sp>
        <p:nvSpPr>
          <p:cNvPr id="58" name="Titel 1"/>
          <p:cNvSpPr txBox="1">
            <a:spLocks/>
          </p:cNvSpPr>
          <p:nvPr/>
        </p:nvSpPr>
        <p:spPr>
          <a:xfrm>
            <a:off x="15753621" y="15268927"/>
            <a:ext cx="13318677" cy="5783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understand correlations between photocathode growth and electron bunch properties after </a:t>
            </a:r>
            <a:r>
              <a:rPr lang="en-US" sz="36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photoemission, and to study limits from unwanted beam generation.</a:t>
            </a:r>
          </a:p>
          <a:p>
            <a:pPr marL="571500" lvl="0" indent="-5715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of UHV photocathode preparation and analysis chamber for high quantum efficiency photocathodes including load-lock for UHV cathode transfer.</a:t>
            </a:r>
          </a:p>
          <a:p>
            <a:pPr marL="571500" lvl="0" indent="-5715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growth and analysis experiments at synchrotron radiation source beamline.</a:t>
            </a:r>
          </a:p>
          <a:p>
            <a:pPr marL="571500" lvl="0" indent="-5715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tests in high brightness SRF gun test facilities at GunLab/BERLinPro (HZB) and ELBE (HZDR).</a:t>
            </a:r>
            <a:endParaRPr lang="en-US" sz="3600" b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uppieren 96"/>
          <p:cNvGrpSpPr/>
          <p:nvPr/>
        </p:nvGrpSpPr>
        <p:grpSpPr>
          <a:xfrm>
            <a:off x="820463" y="13742669"/>
            <a:ext cx="14061307" cy="7548815"/>
            <a:chOff x="820463" y="14230349"/>
            <a:chExt cx="14061307" cy="7548815"/>
          </a:xfrm>
        </p:grpSpPr>
        <p:grpSp>
          <p:nvGrpSpPr>
            <p:cNvPr id="9" name="Gruppo 2"/>
            <p:cNvGrpSpPr>
              <a:grpSpLocks noChangeAspect="1"/>
            </p:cNvGrpSpPr>
            <p:nvPr/>
          </p:nvGrpSpPr>
          <p:grpSpPr bwMode="auto">
            <a:xfrm>
              <a:off x="1072665" y="16495601"/>
              <a:ext cx="4130582" cy="3478800"/>
              <a:chOff x="11358217" y="5539160"/>
              <a:chExt cx="6696765" cy="5486400"/>
            </a:xfrm>
          </p:grpSpPr>
          <p:pic>
            <p:nvPicPr>
              <p:cNvPr id="10" name="Immagin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8217" y="5539160"/>
                <a:ext cx="6696765" cy="548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magin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8218" y="9090660"/>
                <a:ext cx="156845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feld 358"/>
            <p:cNvSpPr txBox="1"/>
            <p:nvPr/>
          </p:nvSpPr>
          <p:spPr>
            <a:xfrm>
              <a:off x="1042031" y="20146076"/>
              <a:ext cx="459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X21 </a:t>
              </a:r>
              <a:r>
                <a:rPr lang="de-DE" sz="240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 </a:t>
              </a:r>
              <a:r>
                <a:rPr lang="de-DE" sz="24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setup at </a:t>
              </a:r>
              <a:r>
                <a:rPr lang="de-DE" sz="240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NSLS/BNL </a:t>
              </a:r>
              <a:r>
                <a:rPr lang="de-DE" sz="240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CHESS/Cornell</a:t>
              </a:r>
              <a:endParaRPr lang="de-DE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5634265" y="16345543"/>
              <a:ext cx="8862252" cy="5433621"/>
              <a:chOff x="5862865" y="16402693"/>
              <a:chExt cx="8862252" cy="5433621"/>
            </a:xfrm>
          </p:grpSpPr>
          <p:grpSp>
            <p:nvGrpSpPr>
              <p:cNvPr id="15" name="Gruppieren 335"/>
              <p:cNvGrpSpPr/>
              <p:nvPr/>
            </p:nvGrpSpPr>
            <p:grpSpPr>
              <a:xfrm>
                <a:off x="7735499" y="16714520"/>
                <a:ext cx="6173805" cy="4699117"/>
                <a:chOff x="471653" y="1973733"/>
                <a:chExt cx="5321253" cy="4119563"/>
              </a:xfrm>
            </p:grpSpPr>
            <p:pic>
              <p:nvPicPr>
                <p:cNvPr id="22" name="Picture 2" descr="C:\Users\jxie\Pictures\My research picture\X-ray Geometry2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53" y="1973733"/>
                  <a:ext cx="4895850" cy="4119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3" name="Gerade Verbindung mit Pfeil 337"/>
                <p:cNvCxnSpPr/>
                <p:nvPr/>
              </p:nvCxnSpPr>
              <p:spPr>
                <a:xfrm flipH="1">
                  <a:off x="4640594" y="4941168"/>
                  <a:ext cx="1152312" cy="360040"/>
                </a:xfrm>
                <a:prstGeom prst="straightConnector1">
                  <a:avLst/>
                </a:prstGeom>
                <a:noFill/>
                <a:ln w="50800" cap="flat" cmpd="sng" algn="ctr">
                  <a:solidFill>
                    <a:srgbClr val="C0504D"/>
                  </a:solidFill>
                  <a:prstDash val="solid"/>
                  <a:tailEnd type="arrow"/>
                </a:ln>
                <a:effectLst/>
              </p:spPr>
            </p:cxnSp>
          </p:grpSp>
          <p:sp>
            <p:nvSpPr>
              <p:cNvPr id="16" name="Textfeld 338"/>
              <p:cNvSpPr txBox="1"/>
              <p:nvPr/>
            </p:nvSpPr>
            <p:spPr>
              <a:xfrm>
                <a:off x="13400715" y="19420433"/>
                <a:ext cx="13244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1" smtClean="0">
                    <a:solidFill>
                      <a:srgbClr val="C0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Incoming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1" smtClean="0">
                    <a:solidFill>
                      <a:srgbClr val="C0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X-ray</a:t>
                </a:r>
                <a:endParaRPr lang="de-DE" sz="2000" b="1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bgerundete rechteckige Legende 355"/>
              <p:cNvSpPr/>
              <p:nvPr/>
            </p:nvSpPr>
            <p:spPr>
              <a:xfrm>
                <a:off x="7094563" y="16402693"/>
                <a:ext cx="2279608" cy="1054364"/>
              </a:xfrm>
              <a:prstGeom prst="wedgeRoundRectCallout">
                <a:avLst>
                  <a:gd name="adj1" fmla="val 73272"/>
                  <a:gd name="adj2" fmla="val -1922"/>
                  <a:gd name="adj3" fmla="val 16667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Out-of-plane</a:t>
                </a:r>
                <a:r>
                  <a:rPr kumimoji="0" lang="de-DE" sz="1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XRD to monitor lattice information</a:t>
                </a:r>
              </a:p>
            </p:txBody>
          </p:sp>
          <p:sp>
            <p:nvSpPr>
              <p:cNvPr id="18" name="Abgerundete rechteckige Legende 356"/>
              <p:cNvSpPr/>
              <p:nvPr/>
            </p:nvSpPr>
            <p:spPr>
              <a:xfrm>
                <a:off x="5862865" y="17720897"/>
                <a:ext cx="1917668" cy="3143291"/>
              </a:xfrm>
              <a:prstGeom prst="wedgeRoundRectCallout">
                <a:avLst>
                  <a:gd name="adj1" fmla="val 78385"/>
                  <a:gd name="adj2" fmla="val -5027"/>
                  <a:gd name="adj3" fmla="val 16667"/>
                </a:avLst>
              </a:prstGeom>
              <a:noFill/>
              <a:ln w="381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GiSAXS, XRR and XRD to monitor morphology, growth mechanism, roughness, thickness and preferred orientations </a:t>
                </a:r>
              </a:p>
            </p:txBody>
          </p:sp>
          <p:sp>
            <p:nvSpPr>
              <p:cNvPr id="19" name="Abgerundete rechteckige Legende 357"/>
              <p:cNvSpPr/>
              <p:nvPr/>
            </p:nvSpPr>
            <p:spPr>
              <a:xfrm>
                <a:off x="7281784" y="21328976"/>
                <a:ext cx="3496677" cy="507338"/>
              </a:xfrm>
              <a:prstGeom prst="wedgeRoundRectCallout">
                <a:avLst>
                  <a:gd name="adj1" fmla="val 51791"/>
                  <a:gd name="adj2" fmla="val -85821"/>
                  <a:gd name="adj3" fmla="val 16667"/>
                </a:avLst>
              </a:prstGeom>
              <a:noFill/>
              <a:ln w="381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Photocurrent to</a:t>
                </a:r>
                <a:r>
                  <a:rPr kumimoji="0" lang="de-DE" sz="1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kern="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</a:t>
                </a: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QE</a:t>
                </a:r>
              </a:p>
            </p:txBody>
          </p:sp>
          <p:pic>
            <p:nvPicPr>
              <p:cNvPr id="20" name="Picture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4097" y="16455345"/>
                <a:ext cx="1491644" cy="545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5322" y="17097293"/>
                <a:ext cx="1960419" cy="353041"/>
              </a:xfrm>
              <a:prstGeom prst="rect">
                <a:avLst/>
              </a:prstGeom>
            </p:spPr>
          </p:pic>
        </p:grpSp>
        <p:sp>
          <p:nvSpPr>
            <p:cNvPr id="59" name="Titel 1"/>
            <p:cNvSpPr txBox="1">
              <a:spLocks/>
            </p:cNvSpPr>
            <p:nvPr/>
          </p:nvSpPr>
          <p:spPr>
            <a:xfrm>
              <a:off x="820463" y="14230349"/>
              <a:ext cx="14061307" cy="175685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6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Understanding the growth mechanism, function of the individual materials, and bulk crystal structure with X-Ray Diffraction (XRD) measurements. A collaborative effort with US labs at BNL.</a:t>
              </a:r>
            </a:p>
          </p:txBody>
        </p:sp>
      </p:grpSp>
      <p:sp>
        <p:nvSpPr>
          <p:cNvPr id="60" name="Titel 1"/>
          <p:cNvSpPr txBox="1">
            <a:spLocks/>
          </p:cNvSpPr>
          <p:nvPr/>
        </p:nvSpPr>
        <p:spPr>
          <a:xfrm>
            <a:off x="829988" y="28489668"/>
            <a:ext cx="14061307" cy="35528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600" b="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XPS studies allow to look into the chemical composition of the surface and bulk of the photocathode material </a:t>
            </a:r>
            <a:r>
              <a:rPr lang="de-DE" sz="3600" b="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 surface is Cs enriched with a stoichiometry close to Cs</a:t>
            </a:r>
            <a:r>
              <a:rPr lang="de-DE" sz="3600" b="0" baseline="-2500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3600" b="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KSb.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600" b="0" dirty="0" smtClean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XRR gives average roughness, measuring the height difference of the particles on the surface, not sensitive to properties of single emitters  field emission measurements.</a:t>
            </a:r>
            <a:endParaRPr lang="de-DE" sz="3600" b="0" dirty="0" smtClean="0">
              <a:solidFill>
                <a:srgbClr val="0058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797084" y="32458717"/>
            <a:ext cx="14147032" cy="7930706"/>
            <a:chOff x="797084" y="31788157"/>
            <a:chExt cx="14147032" cy="7930706"/>
          </a:xfrm>
        </p:grpSpPr>
        <p:pic>
          <p:nvPicPr>
            <p:cNvPr id="25" name="Picture 2" descr="http://sitemason.vanderbilt.edu/files/hCEs5q/vu07a.gif/main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564" y="34664208"/>
              <a:ext cx="2830984" cy="128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komm-mach-mint.de/var/mint/storage/images/node_43/logos-partner-und-mint-projekte/bergische-universitaet-wuppertal-logo/76097-1-ger-DE/Bergische-Universitaet-Wuppertal-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052" y="34831432"/>
              <a:ext cx="2749053" cy="95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itel 1"/>
            <p:cNvSpPr txBox="1">
              <a:spLocks/>
            </p:cNvSpPr>
            <p:nvPr/>
          </p:nvSpPr>
          <p:spPr>
            <a:xfrm>
              <a:off x="797084" y="31788157"/>
              <a:ext cx="14061307" cy="310633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600" b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emission (generating unwanted beam) from single emitters or surface structure is a fundamental limit for operation of electron gun: dark current, particle losses and multipactoring sources.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3600" b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 setup and field emission scanning microscope experiments to learn about FE sources and strategies to mitigate FE.</a:t>
              </a:r>
              <a:endParaRPr lang="de-DE" sz="3600" b="0" noProof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Gruppieren 268"/>
            <p:cNvGrpSpPr/>
            <p:nvPr/>
          </p:nvGrpSpPr>
          <p:grpSpPr>
            <a:xfrm>
              <a:off x="1045751" y="35078677"/>
              <a:ext cx="7797058" cy="4592738"/>
              <a:chOff x="16163440" y="32115804"/>
              <a:chExt cx="7797058" cy="4592738"/>
            </a:xfrm>
          </p:grpSpPr>
          <p:grpSp>
            <p:nvGrpSpPr>
              <p:cNvPr id="63" name="Gruppieren 267"/>
              <p:cNvGrpSpPr/>
              <p:nvPr/>
            </p:nvGrpSpPr>
            <p:grpSpPr>
              <a:xfrm>
                <a:off x="16163440" y="32115804"/>
                <a:ext cx="7797058" cy="4592738"/>
                <a:chOff x="15684478" y="32188374"/>
                <a:chExt cx="7797058" cy="4592738"/>
              </a:xfrm>
            </p:grpSpPr>
            <p:pic>
              <p:nvPicPr>
                <p:cNvPr id="65" name="Grafik 13" descr="DSCN0186.jp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84478" y="32210875"/>
                  <a:ext cx="5069018" cy="3804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2" descr="Mb10_5,0kV_50um_1nA_91px101p_a150_s100_9x10mm^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65" t="9929" r="11780"/>
                <a:stretch>
                  <a:fillRect/>
                </a:stretch>
              </p:blipFill>
              <p:spPr bwMode="auto">
                <a:xfrm>
                  <a:off x="18460532" y="34536877"/>
                  <a:ext cx="3026498" cy="224423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</p:pic>
            <p:grpSp>
              <p:nvGrpSpPr>
                <p:cNvPr id="67" name="Gruppieren 261"/>
                <p:cNvGrpSpPr/>
                <p:nvPr/>
              </p:nvGrpSpPr>
              <p:grpSpPr>
                <a:xfrm>
                  <a:off x="21061728" y="32188374"/>
                  <a:ext cx="2419808" cy="3813874"/>
                  <a:chOff x="20570821" y="32116332"/>
                  <a:chExt cx="2924175" cy="4783945"/>
                </a:xfrm>
              </p:grpSpPr>
              <p:pic>
                <p:nvPicPr>
                  <p:cNvPr id="73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89871" y="32116332"/>
                    <a:ext cx="2886075" cy="22955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70821" y="34509502"/>
                    <a:ext cx="2924175" cy="2390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8" name="Textfeld 185"/>
                <p:cNvSpPr txBox="1"/>
                <p:nvPr/>
              </p:nvSpPr>
              <p:spPr>
                <a:xfrm>
                  <a:off x="17181066" y="33168801"/>
                  <a:ext cx="974315" cy="400110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2000" b="1" dirty="0" smtClean="0">
                      <a:solidFill>
                        <a:srgbClr val="FF0000"/>
                      </a:solidFill>
                      <a:latin typeface="Calibri"/>
                    </a:rPr>
                    <a:t>Anode</a:t>
                  </a:r>
                </a:p>
              </p:txBody>
            </p:sp>
            <p:sp>
              <p:nvSpPr>
                <p:cNvPr id="69" name="Textfeld 186"/>
                <p:cNvSpPr txBox="1"/>
                <p:nvPr/>
              </p:nvSpPr>
              <p:spPr>
                <a:xfrm>
                  <a:off x="22131720" y="36080631"/>
                  <a:ext cx="128639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2000" b="1" smtClean="0">
                      <a:solidFill>
                        <a:schemeClr val="tx1"/>
                      </a:solidFill>
                      <a:latin typeface="Calibri"/>
                    </a:rPr>
                    <a:t>SEM</a:t>
                  </a:r>
                </a:p>
              </p:txBody>
            </p:sp>
            <p:sp>
              <p:nvSpPr>
                <p:cNvPr id="70" name="Textfeld 187"/>
                <p:cNvSpPr txBox="1"/>
                <p:nvPr/>
              </p:nvSpPr>
              <p:spPr>
                <a:xfrm>
                  <a:off x="18806677" y="34011368"/>
                  <a:ext cx="974315" cy="400110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2000" b="1" smtClean="0">
                      <a:solidFill>
                        <a:srgbClr val="FF0000"/>
                      </a:solidFill>
                      <a:latin typeface="Calibri"/>
                    </a:rPr>
                    <a:t>Sample</a:t>
                  </a:r>
                </a:p>
              </p:txBody>
            </p:sp>
            <p:cxnSp>
              <p:nvCxnSpPr>
                <p:cNvPr id="71" name="Gerade Verbindung mit Pfeil 263"/>
                <p:cNvCxnSpPr>
                  <a:stCxn id="68" idx="2"/>
                </p:cNvCxnSpPr>
                <p:nvPr/>
              </p:nvCxnSpPr>
              <p:spPr bwMode="auto">
                <a:xfrm>
                  <a:off x="17668224" y="33568911"/>
                  <a:ext cx="633659" cy="64251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Gerade Verbindung mit Pfeil 191"/>
                <p:cNvCxnSpPr>
                  <a:stCxn id="70" idx="1"/>
                </p:cNvCxnSpPr>
                <p:nvPr/>
              </p:nvCxnSpPr>
              <p:spPr bwMode="auto">
                <a:xfrm flipH="1">
                  <a:off x="18454283" y="34211423"/>
                  <a:ext cx="352394" cy="152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4" name="Textfeld 194"/>
              <p:cNvSpPr txBox="1"/>
              <p:nvPr/>
            </p:nvSpPr>
            <p:spPr>
              <a:xfrm>
                <a:off x="19500646" y="35687494"/>
                <a:ext cx="1522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b="1" smtClean="0">
                    <a:solidFill>
                      <a:schemeClr val="accent3">
                        <a:lumMod val="95000"/>
                      </a:schemeClr>
                    </a:solidFill>
                    <a:latin typeface="Calibri"/>
                  </a:rPr>
                  <a:t>Mo FE map at 100 MV/m</a:t>
                </a:r>
              </a:p>
            </p:txBody>
          </p:sp>
        </p:grpSp>
        <p:sp>
          <p:nvSpPr>
            <p:cNvPr id="75" name="Textfeld 170"/>
            <p:cNvSpPr txBox="1"/>
            <p:nvPr/>
          </p:nvSpPr>
          <p:spPr>
            <a:xfrm>
              <a:off x="9115847" y="36179433"/>
              <a:ext cx="5828269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FESM: </a:t>
              </a:r>
              <a:r>
                <a:rPr lang="de-DE" sz="320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</a:t>
              </a:r>
              <a:r>
                <a:rPr lang="de-DE" sz="3200" dirty="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 morphology and chemical composition of emitters with SEM and EDX. Investigate effect of dry-ice cleaning and heat treatment.</a:t>
              </a: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20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de-DE" sz="3200" dirty="0">
                <a:solidFill>
                  <a:srgbClr val="CF6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uppieren 98"/>
          <p:cNvGrpSpPr/>
          <p:nvPr/>
        </p:nvGrpSpPr>
        <p:grpSpPr>
          <a:xfrm>
            <a:off x="15713378" y="21235630"/>
            <a:ext cx="13347375" cy="4524315"/>
            <a:chOff x="15713378" y="21723310"/>
            <a:chExt cx="13347375" cy="4524315"/>
          </a:xfrm>
        </p:grpSpPr>
        <p:pic>
          <p:nvPicPr>
            <p:cNvPr id="13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9073" y="21785565"/>
              <a:ext cx="3681680" cy="3681680"/>
            </a:xfrm>
            <a:prstGeom prst="rect">
              <a:avLst/>
            </a:prstGeom>
          </p:spPr>
        </p:pic>
        <p:sp>
          <p:nvSpPr>
            <p:cNvPr id="76" name="Textfeld 417"/>
            <p:cNvSpPr txBox="1"/>
            <p:nvPr/>
          </p:nvSpPr>
          <p:spPr>
            <a:xfrm>
              <a:off x="15713378" y="21723310"/>
              <a:ext cx="926747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UHV-AFM:</a:t>
              </a:r>
            </a:p>
            <a:p>
              <a:pPr marL="571500" indent="-5715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3600" dirty="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Measurement of the film morphology after deposition.</a:t>
              </a:r>
            </a:p>
            <a:p>
              <a:pPr marL="571500" indent="-5715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3600" dirty="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 shows rms roughness of 25 nm.</a:t>
              </a:r>
            </a:p>
            <a:p>
              <a:pPr marL="571500" indent="-5715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3600" dirty="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electron gun with gradients &gt; 3 MV/m this roughness would be the dominate intrinsic source of emittance.</a:t>
              </a: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16025064" y="25839204"/>
            <a:ext cx="13614587" cy="3970318"/>
            <a:chOff x="16025064" y="26083044"/>
            <a:chExt cx="13614587" cy="3970318"/>
          </a:xfrm>
        </p:grpSpPr>
        <p:pic>
          <p:nvPicPr>
            <p:cNvPr id="54" name="Immagine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5064" y="26140194"/>
              <a:ext cx="2891491" cy="38553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7" name="Rectangle 89"/>
            <p:cNvSpPr/>
            <p:nvPr/>
          </p:nvSpPr>
          <p:spPr>
            <a:xfrm>
              <a:off x="19244027" y="26083044"/>
              <a:ext cx="1039562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Collaboration with industry (Photonis):</a:t>
              </a:r>
              <a:endParaRPr lang="de-DE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lvl="0" indent="-5715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Multi-alkali antimonide cathodes commonly used in PMTs.</a:t>
              </a:r>
            </a:p>
            <a:p>
              <a:pPr marL="571500" lvl="0" indent="-5715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Photonis interested in XRD analysis and layer-by-layer growth procedure.</a:t>
              </a:r>
            </a:p>
            <a:p>
              <a:pPr marL="571500" lvl="0" indent="-5715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Photonis cathode has reliable high QE (4.6% at 532nm) but exhibits rough surface.</a:t>
              </a:r>
              <a:endParaRPr lang="de-DE" sz="3600" dirty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feld 417"/>
          <p:cNvSpPr txBox="1"/>
          <p:nvPr/>
        </p:nvSpPr>
        <p:spPr>
          <a:xfrm>
            <a:off x="15723784" y="30403033"/>
            <a:ext cx="12075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preparation approaches:</a:t>
            </a:r>
          </a:p>
          <a:p>
            <a:pPr marL="57150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rgbClr val="CF6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sputter targets from powder, prepared from stoichiometric mixture of the elements (yield 96%).</a:t>
            </a:r>
          </a:p>
          <a:p>
            <a:pPr marL="57150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rgbClr val="CF6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Sputtered films are expected to show lower surface rougness than evaporated films.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itel 1"/>
          <p:cNvSpPr txBox="1">
            <a:spLocks/>
          </p:cNvSpPr>
          <p:nvPr/>
        </p:nvSpPr>
        <p:spPr>
          <a:xfrm>
            <a:off x="15713378" y="33943074"/>
            <a:ext cx="13318677" cy="5783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involved:</a:t>
            </a:r>
          </a:p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Schubert, T.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Kamps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Barday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US" sz="3600" b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Jankowiak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Klemz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Knobloch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Panofski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Schmeißer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Völker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(HZB), C.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Choi (U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Vanderbildt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Lagotsky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Müller (U Wuppertal), M. Ruiz-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Oses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Smedley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(BNL), J. </a:t>
            </a:r>
            <a:r>
              <a:rPr lang="en-US" sz="3600" b="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Teichert</a:t>
            </a:r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Xiang (HZDR) </a:t>
            </a:r>
          </a:p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publications:</a:t>
            </a:r>
          </a:p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Schubert, et al., APL Materials 1, 032119 (2013) </a:t>
            </a:r>
          </a:p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Barday</a:t>
            </a: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Phys. Rev. ST </a:t>
            </a: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</a:t>
            </a: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Beams 16, 123402</a:t>
            </a:r>
          </a:p>
          <a:p>
            <a:pPr lvl="0"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Kamps</a:t>
            </a: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arXiv:1307.1571 [</a:t>
            </a:r>
            <a:r>
              <a:rPr lang="en-US" sz="3600" b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physics.acc-ph</a:t>
            </a:r>
            <a:r>
              <a:rPr lang="en-US" sz="36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Gruppieren 94"/>
          <p:cNvGrpSpPr/>
          <p:nvPr/>
        </p:nvGrpSpPr>
        <p:grpSpPr>
          <a:xfrm>
            <a:off x="810938" y="6069329"/>
            <a:ext cx="14129268" cy="7288190"/>
            <a:chOff x="810938" y="6861809"/>
            <a:chExt cx="14129268" cy="7288190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793" y="8238773"/>
              <a:ext cx="3753452" cy="3310567"/>
            </a:xfrm>
            <a:prstGeom prst="rect">
              <a:avLst/>
            </a:prstGeom>
          </p:spPr>
        </p:pic>
        <p:sp>
          <p:nvSpPr>
            <p:cNvPr id="57" name="Titel 1"/>
            <p:cNvSpPr txBox="1">
              <a:spLocks/>
            </p:cNvSpPr>
            <p:nvPr/>
          </p:nvSpPr>
          <p:spPr>
            <a:xfrm>
              <a:off x="810938" y="6861809"/>
              <a:ext cx="14061307" cy="728819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400" b="1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6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Photoelectron emission from laser driven photocathode embedded in SRF cavity allows generation and acceleration of high brightness electron bunches.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3600" b="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 candidate materials for photocathodes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DE" sz="3600" b="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are multi-alkali antimonides like CsK</a:t>
              </a:r>
              <a:r>
                <a:rPr lang="de-DE" sz="3600" b="0" baseline="-2500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sz="3600" b="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 or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DE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sz="3600" b="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de-DE" sz="3600" b="0" baseline="-2500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DE" sz="3600" b="0" noProof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KSb.</a:t>
              </a:r>
            </a:p>
            <a:p>
              <a:pPr marL="571500" lvl="0" indent="-571500" algn="l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understanding the growth and properties </a:t>
              </a:r>
              <a:endParaRPr lang="en-US" sz="3600" b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of </a:t>
              </a: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materials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optimization </a:t>
              </a: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possible </a:t>
              </a:r>
              <a:endParaRPr lang="en-US" sz="3600" b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towards </a:t>
              </a: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excellent performance in the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SRF </a:t>
              </a:r>
            </a:p>
            <a:p>
              <a:pPr lvl="0" algn="l"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gun environment.</a:t>
              </a:r>
            </a:p>
            <a:p>
              <a:pPr marL="571500" lvl="0" indent="-571500" algn="l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Therefore a variety of materials and surface science tools on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todays synchrotron </a:t>
              </a:r>
              <a:r>
                <a:rPr lang="en-US" sz="3600" b="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 sources are used to enable the next generation particle </a:t>
              </a:r>
              <a:r>
                <a:rPr lang="en-US" sz="3600" b="0" dirty="0" smtClea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accelerators.</a:t>
              </a:r>
              <a:endParaRPr lang="de-DE" sz="3600" b="0" noProof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2"/>
            <p:cNvSpPr txBox="1"/>
            <p:nvPr/>
          </p:nvSpPr>
          <p:spPr>
            <a:xfrm>
              <a:off x="10664677" y="11523940"/>
              <a:ext cx="4275529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/>
                <a:t>CsK</a:t>
              </a:r>
              <a:r>
                <a:rPr lang="en-US" sz="1800" baseline="-25000" dirty="0" smtClean="0"/>
                <a:t>2</a:t>
              </a:r>
              <a:r>
                <a:rPr lang="en-US" sz="1800" dirty="0" smtClean="0"/>
                <a:t>Sb structure : brown- Sb, blue – K,</a:t>
              </a:r>
            </a:p>
            <a:p>
              <a:pPr>
                <a:lnSpc>
                  <a:spcPct val="100000"/>
                </a:lnSpc>
              </a:pPr>
              <a:r>
                <a:rPr lang="en-US" sz="1800" dirty="0" smtClean="0"/>
                <a:t>purple-Cs.</a:t>
              </a:r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15706636" y="6168170"/>
            <a:ext cx="14105707" cy="8634548"/>
            <a:chOff x="15706636" y="6838730"/>
            <a:chExt cx="14105707" cy="8634548"/>
          </a:xfrm>
        </p:grpSpPr>
        <p:sp>
          <p:nvSpPr>
            <p:cNvPr id="55" name="Rectangle 89"/>
            <p:cNvSpPr/>
            <p:nvPr/>
          </p:nvSpPr>
          <p:spPr>
            <a:xfrm>
              <a:off x="21059775" y="6838730"/>
              <a:ext cx="857987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Preparation chamber:</a:t>
              </a:r>
            </a:p>
            <a:p>
              <a:pPr lv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dirty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Four </a:t>
              </a:r>
              <a:r>
                <a:rPr lang="de-DE" sz="360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evaporation </a:t>
              </a: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sources, </a:t>
              </a:r>
              <a:r>
                <a:rPr lang="de-DE" sz="3600" dirty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 spectrometer, two quartz crystal microbalances, photo </a:t>
              </a:r>
              <a:r>
                <a:rPr lang="de-DE" sz="360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</a:t>
              </a: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meter, </a:t>
              </a:r>
              <a:r>
                <a:rPr lang="de-DE" sz="3600" dirty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sputter gun for substrate preparation</a:t>
              </a:r>
            </a:p>
          </p:txBody>
        </p:sp>
        <p:sp>
          <p:nvSpPr>
            <p:cNvPr id="56" name="Textfeld 417"/>
            <p:cNvSpPr txBox="1"/>
            <p:nvPr/>
          </p:nvSpPr>
          <p:spPr>
            <a:xfrm>
              <a:off x="21059775" y="9666755"/>
              <a:ext cx="801252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chamber:</a:t>
              </a:r>
            </a:p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dirty="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XPS, LEIS, </a:t>
              </a:r>
              <a:r>
                <a:rPr lang="de-DE" sz="360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analyzer for </a:t>
              </a:r>
              <a:r>
                <a:rPr lang="de-DE" sz="3600" dirty="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composition, depth profiling, surface composition, deposition rate, </a:t>
              </a:r>
              <a:r>
                <a:rPr lang="de-DE" sz="3600" smtClean="0">
                  <a:solidFill>
                    <a:srgbClr val="CF6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spectral response.</a:t>
              </a:r>
              <a:endParaRPr lang="de-DE" sz="3600" dirty="0" smtClean="0">
                <a:solidFill>
                  <a:srgbClr val="CF6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89"/>
            <p:cNvSpPr/>
            <p:nvPr/>
          </p:nvSpPr>
          <p:spPr>
            <a:xfrm>
              <a:off x="24793644" y="12517338"/>
              <a:ext cx="501869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Transverse energy distribution of photoelectrons </a:t>
              </a:r>
              <a:r>
                <a:rPr lang="de-DE" sz="3600" smtClean="0">
                  <a:solidFill>
                    <a:srgbClr val="00589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intrinsic source emittance.</a:t>
              </a:r>
              <a:endParaRPr lang="de-DE" sz="3600" dirty="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89"/>
            <p:cNvSpPr/>
            <p:nvPr/>
          </p:nvSpPr>
          <p:spPr>
            <a:xfrm>
              <a:off x="21056725" y="12517337"/>
              <a:ext cx="5018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360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Momentratron:</a:t>
              </a:r>
              <a:endParaRPr lang="de-DE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6636" y="7262441"/>
              <a:ext cx="5029200" cy="666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uppieren 83"/>
            <p:cNvGrpSpPr/>
            <p:nvPr/>
          </p:nvGrpSpPr>
          <p:grpSpPr>
            <a:xfrm>
              <a:off x="20108834" y="13168627"/>
              <a:ext cx="4699324" cy="2304651"/>
              <a:chOff x="20994188" y="13843378"/>
              <a:chExt cx="4044721" cy="1872473"/>
            </a:xfrm>
          </p:grpSpPr>
          <p:pic>
            <p:nvPicPr>
              <p:cNvPr id="85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8"/>
              <a:stretch>
                <a:fillRect/>
              </a:stretch>
            </p:blipFill>
            <p:spPr bwMode="auto">
              <a:xfrm flipH="1">
                <a:off x="21033753" y="13843378"/>
                <a:ext cx="3913661" cy="1872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CustomShape 3"/>
              <p:cNvSpPr>
                <a:spLocks noChangeArrowheads="1"/>
              </p:cNvSpPr>
              <p:nvPr/>
            </p:nvSpPr>
            <p:spPr bwMode="auto">
              <a:xfrm flipH="1">
                <a:off x="22003587" y="13882689"/>
                <a:ext cx="1187191" cy="330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view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screen</a:t>
                </a:r>
                <a:endPara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7" name="CustomShape 4"/>
              <p:cNvSpPr>
                <a:spLocks noChangeArrowheads="1"/>
              </p:cNvSpPr>
              <p:nvPr/>
            </p:nvSpPr>
            <p:spPr bwMode="auto">
              <a:xfrm flipH="1">
                <a:off x="21433135" y="13994253"/>
                <a:ext cx="459510" cy="364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grid</a:t>
                </a:r>
                <a:endParaRPr kumimoji="0" lang="de-DE" alt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CustomShape 5"/>
              <p:cNvSpPr>
                <a:spLocks noChangeArrowheads="1"/>
              </p:cNvSpPr>
              <p:nvPr/>
            </p:nvSpPr>
            <p:spPr bwMode="auto">
              <a:xfrm flipH="1">
                <a:off x="23585830" y="15281838"/>
                <a:ext cx="1347069" cy="38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laser viewport</a:t>
                </a:r>
                <a:endPara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9" name="CustomShape 8"/>
              <p:cNvSpPr>
                <a:spLocks noChangeArrowheads="1"/>
              </p:cNvSpPr>
              <p:nvPr/>
            </p:nvSpPr>
            <p:spPr bwMode="auto">
              <a:xfrm flipH="1">
                <a:off x="24039091" y="14440613"/>
                <a:ext cx="999818" cy="638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camera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viewport</a:t>
                </a:r>
                <a:endParaRPr kumimoji="0" lang="de-DE" altLang="de-DE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0" name="Line 9"/>
              <p:cNvSpPr>
                <a:spLocks noChangeShapeType="1"/>
              </p:cNvSpPr>
              <p:nvPr/>
            </p:nvSpPr>
            <p:spPr bwMode="auto">
              <a:xfrm flipH="1">
                <a:off x="21746674" y="14292066"/>
                <a:ext cx="488286" cy="299124"/>
              </a:xfrm>
              <a:prstGeom prst="line">
                <a:avLst/>
              </a:prstGeom>
              <a:noFill/>
              <a:ln w="34925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1" name="Line 10"/>
              <p:cNvSpPr>
                <a:spLocks noChangeShapeType="1"/>
              </p:cNvSpPr>
              <p:nvPr/>
            </p:nvSpPr>
            <p:spPr bwMode="auto">
              <a:xfrm flipH="1">
                <a:off x="21490907" y="14248842"/>
                <a:ext cx="188966" cy="276528"/>
              </a:xfrm>
              <a:prstGeom prst="line">
                <a:avLst/>
              </a:prstGeom>
              <a:noFill/>
              <a:ln w="34925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2" name="Rechteck 433"/>
              <p:cNvSpPr/>
              <p:nvPr/>
            </p:nvSpPr>
            <p:spPr bwMode="auto">
              <a:xfrm flipH="1">
                <a:off x="21429966" y="14521789"/>
                <a:ext cx="23663" cy="21029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3" name="CustomShape 4"/>
              <p:cNvSpPr>
                <a:spLocks noChangeArrowheads="1"/>
              </p:cNvSpPr>
              <p:nvPr/>
            </p:nvSpPr>
            <p:spPr bwMode="auto">
              <a:xfrm flipH="1">
                <a:off x="20994188" y="14788308"/>
                <a:ext cx="873138" cy="406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rPr>
                  <a:t>sample</a:t>
                </a:r>
                <a:endPara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cxnSp>
            <p:nvCxnSpPr>
              <p:cNvPr id="94" name="Gerade Verbindung mit Pfeil 93"/>
              <p:cNvCxnSpPr/>
              <p:nvPr/>
            </p:nvCxnSpPr>
            <p:spPr bwMode="auto">
              <a:xfrm flipH="1" flipV="1">
                <a:off x="21263429" y="14626935"/>
                <a:ext cx="2322401" cy="84544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789625461"/>
      </p:ext>
    </p:extLst>
  </p:cSld>
  <p:clrMapOvr>
    <a:masterClrMapping/>
  </p:clrMapOvr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737</Words>
  <Application>Microsoft Office PowerPoint</Application>
  <PresentationFormat>Benutzerdefiniert</PresentationFormat>
  <Paragraphs>74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Matter and Technology</vt:lpstr>
      <vt:lpstr>PowerPoint-Präsentation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Kamps, Thorsten</cp:lastModifiedBy>
  <cp:revision>1193</cp:revision>
  <dcterms:created xsi:type="dcterms:W3CDTF">2006-03-03T09:51:24Z</dcterms:created>
  <dcterms:modified xsi:type="dcterms:W3CDTF">2014-02-17T12:49:52Z</dcterms:modified>
</cp:coreProperties>
</file>