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3" r:id="rId2"/>
    <p:sldId id="266" r:id="rId3"/>
    <p:sldId id="267" r:id="rId4"/>
    <p:sldId id="268" r:id="rId5"/>
    <p:sldId id="269" r:id="rId6"/>
    <p:sldId id="282" r:id="rId7"/>
    <p:sldId id="275" r:id="rId8"/>
    <p:sldId id="273" r:id="rId9"/>
    <p:sldId id="272" r:id="rId10"/>
    <p:sldId id="271" r:id="rId11"/>
    <p:sldId id="283" r:id="rId12"/>
    <p:sldId id="276" r:id="rId13"/>
    <p:sldId id="277" r:id="rId14"/>
    <p:sldId id="280" r:id="rId15"/>
    <p:sldId id="278" r:id="rId16"/>
    <p:sldId id="281" r:id="rId17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B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79" d="100"/>
          <a:sy n="79" d="100"/>
        </p:scale>
        <p:origin x="-1422" y="-9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6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Peter Peier </a:t>
            </a:r>
            <a:r>
              <a:rPr lang="en-GB" sz="900" dirty="0" smtClean="0">
                <a:solidFill>
                  <a:schemeClr val="bg2"/>
                </a:solidFill>
              </a:rPr>
              <a:t>|  Compact Laser Synchronization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26.02.2014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Compact Laser </a:t>
            </a:r>
            <a:r>
              <a:rPr lang="en-US" dirty="0"/>
              <a:t>S</a:t>
            </a:r>
            <a:r>
              <a:rPr lang="en-US" dirty="0" smtClean="0"/>
              <a:t>ynchronization</a:t>
            </a:r>
            <a:endParaRPr lang="en-US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smtClean="0"/>
              <a:t>MTCA.4 </a:t>
            </a:r>
            <a:r>
              <a:rPr lang="en-US" smtClean="0"/>
              <a:t>Based </a:t>
            </a:r>
            <a:r>
              <a:rPr lang="en-US" smtClean="0"/>
              <a:t>Laser to RF </a:t>
            </a:r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Peter Peier</a:t>
            </a:r>
          </a:p>
          <a:p>
            <a:r>
              <a:rPr lang="en-US" dirty="0" smtClean="0"/>
              <a:t>Compact Laser Synchronization</a:t>
            </a:r>
          </a:p>
          <a:p>
            <a:r>
              <a:rPr lang="en-US" dirty="0" smtClean="0"/>
              <a:t>Dresden, 26. February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Blockdiagram</a:t>
            </a:r>
            <a:r>
              <a:rPr lang="en-US" dirty="0" smtClean="0"/>
              <a:t> of Signal Processing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1" y="1133348"/>
            <a:ext cx="5998856" cy="47926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83097" y="1239496"/>
            <a:ext cx="2560320" cy="43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PI: PI controller</a:t>
            </a:r>
          </a:p>
          <a:p>
            <a:r>
              <a:rPr lang="en-US" sz="1400" dirty="0" smtClean="0"/>
              <a:t>PCIe: Peripheral Component Interconnect express</a:t>
            </a:r>
          </a:p>
          <a:p>
            <a:r>
              <a:rPr lang="en-US" sz="1400" dirty="0" smtClean="0"/>
              <a:t>MGT: Multi-gigabit transceiver</a:t>
            </a:r>
          </a:p>
          <a:p>
            <a:r>
              <a:rPr lang="en-US" sz="1400" dirty="0" smtClean="0"/>
              <a:t>LLL: Low Latency Link</a:t>
            </a:r>
          </a:p>
          <a:p>
            <a:r>
              <a:rPr lang="en-US" sz="1400" dirty="0" smtClean="0"/>
              <a:t>SPI: Serial Peripheral Interface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94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 Control System – Server and Panel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DESY\WP-18\EOD\Laser_measurements\Dwcs_Laser_Lock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820840"/>
            <a:ext cx="8877121" cy="52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Noise and Baseband Noise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794"/>
            <a:ext cx="9144000" cy="5329634"/>
          </a:xfrm>
        </p:spPr>
      </p:pic>
    </p:spTree>
    <p:extLst>
      <p:ext uri="{BB962C8B-B14F-4D97-AF65-F5344CB8AC3E}">
        <p14:creationId xmlns:p14="http://schemas.microsoft.com/office/powerpoint/2010/main" val="25095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ppeier\Desktop\ppeier\EO\messungen\long_term_locking\2014-02-21T05.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2" y="921860"/>
            <a:ext cx="8519310" cy="25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peier\Desktop\ppeier\EO\messungen\long_term_locking\2014-02-21T05.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8" y="3565559"/>
            <a:ext cx="8292973" cy="25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841972" y="1189025"/>
            <a:ext cx="77135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41971" y="3097707"/>
            <a:ext cx="77135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24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to RF synchronization with MTCA.4 components successfully tested!</a:t>
            </a:r>
          </a:p>
          <a:p>
            <a:r>
              <a:rPr lang="en-US" dirty="0" smtClean="0"/>
              <a:t>Short and long term measurements carried out on the EOD Laser.</a:t>
            </a:r>
          </a:p>
          <a:p>
            <a:r>
              <a:rPr lang="en-US" dirty="0" smtClean="0"/>
              <a:t>Competitive jitter numbers measured.</a:t>
            </a:r>
          </a:p>
          <a:p>
            <a:r>
              <a:rPr lang="en-US" dirty="0" smtClean="0"/>
              <a:t>System was also tested with commercial laser (Gun Laser 3).</a:t>
            </a:r>
          </a:p>
          <a:p>
            <a:endParaRPr lang="en-US" dirty="0"/>
          </a:p>
          <a:p>
            <a:r>
              <a:rPr lang="en-US" dirty="0" smtClean="0"/>
              <a:t>Second revision of Piezo driver board will arrive in March.</a:t>
            </a:r>
          </a:p>
          <a:p>
            <a:r>
              <a:rPr lang="en-US" dirty="0" smtClean="0"/>
              <a:t>EOD measurements at FLASH planned.</a:t>
            </a:r>
          </a:p>
          <a:p>
            <a:r>
              <a:rPr lang="en-US" dirty="0" smtClean="0"/>
              <a:t>Merge RF Box and </a:t>
            </a:r>
            <a:r>
              <a:rPr lang="en-US" dirty="0" err="1" smtClean="0"/>
              <a:t>downconverter</a:t>
            </a:r>
            <a:r>
              <a:rPr lang="en-US" dirty="0" smtClean="0"/>
              <a:t> RTM to a new RTM.</a:t>
            </a:r>
          </a:p>
          <a:p>
            <a:r>
              <a:rPr lang="en-US" dirty="0" smtClean="0"/>
              <a:t>Control motor with DFMC-MD22 on DAMC-FMC20.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“Laser </a:t>
            </a:r>
            <a:r>
              <a:rPr lang="en-US" dirty="0" smtClean="0"/>
              <a:t>Synchronization </a:t>
            </a:r>
            <a:r>
              <a:rPr lang="en-US" smtClean="0"/>
              <a:t>Task Force”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Uroš</a:t>
            </a:r>
            <a:r>
              <a:rPr lang="en-US" dirty="0"/>
              <a:t> </a:t>
            </a:r>
            <a:r>
              <a:rPr lang="en-US" dirty="0" err="1"/>
              <a:t>Mavrič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Konrad </a:t>
            </a:r>
            <a:r>
              <a:rPr lang="en-US" dirty="0" err="1" smtClean="0"/>
              <a:t>Przygoda</a:t>
            </a:r>
            <a:endParaRPr lang="en-US" dirty="0" smtClean="0"/>
          </a:p>
          <a:p>
            <a:r>
              <a:rPr lang="en-US" dirty="0" smtClean="0"/>
              <a:t>Lukasz </a:t>
            </a:r>
            <a:r>
              <a:rPr lang="en-US" dirty="0"/>
              <a:t>Butkowski</a:t>
            </a:r>
          </a:p>
          <a:p>
            <a:r>
              <a:rPr lang="en-US" dirty="0"/>
              <a:t>Hans-Thomas </a:t>
            </a:r>
            <a:r>
              <a:rPr lang="en-US" dirty="0" err="1"/>
              <a:t>Duhme</a:t>
            </a:r>
            <a:endParaRPr lang="en-US" dirty="0"/>
          </a:p>
          <a:p>
            <a:r>
              <a:rPr lang="en-US" dirty="0"/>
              <a:t>Matthias Felber</a:t>
            </a:r>
          </a:p>
          <a:p>
            <a:r>
              <a:rPr lang="en-US" dirty="0"/>
              <a:t>Michael Fenner</a:t>
            </a:r>
          </a:p>
          <a:p>
            <a:r>
              <a:rPr lang="en-US" dirty="0"/>
              <a:t>Christopher Gerth</a:t>
            </a:r>
          </a:p>
          <a:p>
            <a:r>
              <a:rPr lang="en-US" dirty="0"/>
              <a:t>Tomasz Kozak</a:t>
            </a:r>
          </a:p>
          <a:p>
            <a:r>
              <a:rPr lang="en-US" dirty="0" err="1" smtClean="0"/>
              <a:t>Paweł</a:t>
            </a:r>
            <a:r>
              <a:rPr lang="en-US" dirty="0" smtClean="0"/>
              <a:t> </a:t>
            </a:r>
            <a:r>
              <a:rPr lang="en-US" dirty="0" err="1"/>
              <a:t>Prędki</a:t>
            </a:r>
            <a:endParaRPr lang="en-US" dirty="0"/>
          </a:p>
          <a:p>
            <a:r>
              <a:rPr lang="en-US" dirty="0" err="1" smtClean="0"/>
              <a:t>Holger</a:t>
            </a:r>
            <a:r>
              <a:rPr lang="en-US" dirty="0" smtClean="0"/>
              <a:t> </a:t>
            </a:r>
            <a:r>
              <a:rPr lang="en-US" dirty="0"/>
              <a:t>Schlarb</a:t>
            </a:r>
          </a:p>
          <a:p>
            <a:r>
              <a:rPr lang="en-US" dirty="0"/>
              <a:t>Bernd </a:t>
            </a:r>
            <a:r>
              <a:rPr lang="en-US" dirty="0" smtClean="0"/>
              <a:t>Steffen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3151823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Thank you for your attention!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92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Electro-Optic Bunch Length Measurement</a:t>
            </a:r>
          </a:p>
          <a:p>
            <a:r>
              <a:rPr lang="en-US" dirty="0" smtClean="0"/>
              <a:t>Laser</a:t>
            </a:r>
            <a:r>
              <a:rPr lang="de-DE" dirty="0" smtClean="0"/>
              <a:t> </a:t>
            </a:r>
            <a:r>
              <a:rPr lang="en-US" dirty="0" smtClean="0"/>
              <a:t>Synchronization</a:t>
            </a:r>
            <a:r>
              <a:rPr lang="de-DE" dirty="0" smtClean="0"/>
              <a:t> </a:t>
            </a:r>
            <a:r>
              <a:rPr lang="en-US" dirty="0" smtClean="0"/>
              <a:t>Scheme</a:t>
            </a:r>
          </a:p>
          <a:p>
            <a:r>
              <a:rPr lang="en-US" dirty="0" smtClean="0"/>
              <a:t>MTCA.4 Components</a:t>
            </a:r>
          </a:p>
          <a:p>
            <a:r>
              <a:rPr lang="en-US" dirty="0" smtClean="0"/>
              <a:t>Data Transmission</a:t>
            </a:r>
          </a:p>
          <a:p>
            <a:r>
              <a:rPr lang="en-US" dirty="0" smtClean="0"/>
              <a:t>Short and Long Term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Lasers at Accelerators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71604" y="2580263"/>
            <a:ext cx="8528364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673876" y="2102332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Accelerator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71604" y="4626320"/>
            <a:ext cx="84287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932294" y="4822315"/>
            <a:ext cx="2928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Timing and Synchronization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1603" y="2867270"/>
            <a:ext cx="697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Gun</a:t>
            </a:r>
          </a:p>
          <a:p>
            <a:r>
              <a:rPr lang="en-US" dirty="0" smtClean="0"/>
              <a:t>Laser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4450" y="2866517"/>
            <a:ext cx="8002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</a:p>
          <a:p>
            <a:r>
              <a:rPr lang="en-US" dirty="0" smtClean="0"/>
              <a:t>Heater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3876" y="2866515"/>
            <a:ext cx="11400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</a:p>
          <a:p>
            <a:r>
              <a:rPr lang="en-US" dirty="0" smtClean="0"/>
              <a:t>Diagnostic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7901" y="2867266"/>
            <a:ext cx="93487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Seeding</a:t>
            </a:r>
          </a:p>
          <a:p>
            <a:r>
              <a:rPr lang="en-US" dirty="0" smtClean="0"/>
              <a:t>Laser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4311" y="2867267"/>
            <a:ext cx="13356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Pump-Probe</a:t>
            </a:r>
          </a:p>
          <a:p>
            <a:r>
              <a:rPr lang="en-US" dirty="0" smtClean="0"/>
              <a:t>Laser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584204" y="2634581"/>
            <a:ext cx="1" cy="2689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254558" y="2634580"/>
            <a:ext cx="1" cy="2689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4229071" y="2634579"/>
            <a:ext cx="1" cy="2689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5997229" y="2634578"/>
            <a:ext cx="1" cy="2689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7626342" y="2634424"/>
            <a:ext cx="1" cy="2689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84203" y="3422215"/>
            <a:ext cx="0" cy="12041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2254558" y="3422215"/>
            <a:ext cx="0" cy="12041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223290" y="3422214"/>
            <a:ext cx="0" cy="12041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015336" y="3422213"/>
            <a:ext cx="0" cy="12041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643502" y="3433184"/>
            <a:ext cx="0" cy="12041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3035807" y="2525512"/>
            <a:ext cx="234087" cy="10950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 bwMode="auto">
          <a:xfrm flipV="1">
            <a:off x="3269894" y="2580262"/>
            <a:ext cx="29260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981168" y="257758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453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Electro-Optic Bunch Length Measurement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89321" y="5286058"/>
            <a:ext cx="3341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en-US" sz="1400" dirty="0">
                <a:latin typeface="+mn-lt"/>
              </a:rPr>
              <a:t>Synchronized Ytterbium fiber laser is modulated by Coulomb field of the electrons (</a:t>
            </a:r>
            <a:r>
              <a:rPr lang="en-US" sz="1400" dirty="0" err="1">
                <a:latin typeface="+mn-lt"/>
              </a:rPr>
              <a:t>E</a:t>
            </a:r>
            <a:r>
              <a:rPr lang="en-US" sz="1400" baseline="-25000" dirty="0" err="1">
                <a:latin typeface="+mn-lt"/>
              </a:rPr>
              <a:t>THz</a:t>
            </a:r>
            <a:r>
              <a:rPr lang="en-US" sz="1400" dirty="0">
                <a:latin typeface="+mn-lt"/>
              </a:rPr>
              <a:t>) in EO crystal (</a:t>
            </a:r>
            <a:r>
              <a:rPr lang="en-US" sz="1400" dirty="0" err="1">
                <a:latin typeface="+mn-lt"/>
              </a:rPr>
              <a:t>GaP</a:t>
            </a:r>
            <a:r>
              <a:rPr lang="en-US" sz="1400" dirty="0">
                <a:latin typeface="+mn-lt"/>
              </a:rPr>
              <a:t>)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6425" y="1196975"/>
            <a:ext cx="4789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2000" b="1">
              <a:solidFill>
                <a:srgbClr val="606060"/>
              </a:solidFill>
              <a:latin typeface="+mn-l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106988" y="1196975"/>
            <a:ext cx="1439862" cy="1331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 anchor="ctr"/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latin typeface="+mn-lt"/>
              </a:rPr>
              <a:t>oscillator</a:t>
            </a:r>
            <a:endParaRPr lang="en-US" sz="180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06988" y="3035300"/>
            <a:ext cx="1439862" cy="1330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 anchor="ctr"/>
          <a:lstStyle/>
          <a:p>
            <a:pPr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sz="1800" b="1" dirty="0">
                <a:latin typeface="+mn-lt"/>
              </a:rPr>
              <a:t>amplifier</a:t>
            </a:r>
            <a:endParaRPr lang="en-US" sz="1800" dirty="0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3717925" y="3716338"/>
            <a:ext cx="1389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548438" y="2060575"/>
            <a:ext cx="755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04088" y="2060575"/>
            <a:ext cx="0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6548438" y="3716338"/>
            <a:ext cx="755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42938" y="1412875"/>
            <a:ext cx="446405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051675" y="2565400"/>
            <a:ext cx="593432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de-CH" dirty="0">
                <a:latin typeface="+mn-lt"/>
              </a:rPr>
              <a:t>AOM</a:t>
            </a:r>
            <a:endParaRPr lang="en-US" dirty="0">
              <a:latin typeface="+mn-lt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42938" y="2719288"/>
            <a:ext cx="6408737" cy="255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05075" y="1258986"/>
            <a:ext cx="1428596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latin typeface="+mn-lt"/>
              </a:rPr>
              <a:t>synchronization</a:t>
            </a:r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622529"/>
              </p:ext>
            </p:extLst>
          </p:nvPr>
        </p:nvGraphicFramePr>
        <p:xfrm>
          <a:off x="6581775" y="1412875"/>
          <a:ext cx="1485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3" imgW="1091880" imgH="241200" progId="Equation.3">
                  <p:embed/>
                </p:oleObj>
              </mc:Choice>
              <mc:Fallback>
                <p:oleObj name="Equation" r:id="rId3" imgW="1091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1412875"/>
                        <a:ext cx="14859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75363"/>
              </p:ext>
            </p:extLst>
          </p:nvPr>
        </p:nvGraphicFramePr>
        <p:xfrm>
          <a:off x="6594475" y="3906838"/>
          <a:ext cx="20748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5" imgW="1523880" imgH="241200" progId="Equation.3">
                  <p:embed/>
                </p:oleObj>
              </mc:Choice>
              <mc:Fallback>
                <p:oleObj name="Equation" r:id="rId5" imgW="152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3906838"/>
                        <a:ext cx="20748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Gerade Verbindung 25"/>
          <p:cNvCxnSpPr/>
          <p:nvPr/>
        </p:nvCxnSpPr>
        <p:spPr>
          <a:xfrm flipV="1">
            <a:off x="1073150" y="5516563"/>
            <a:ext cx="4322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6"/>
          <p:cNvCxnSpPr/>
          <p:nvPr/>
        </p:nvCxnSpPr>
        <p:spPr>
          <a:xfrm>
            <a:off x="1073150" y="5876925"/>
            <a:ext cx="4322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27"/>
          <p:cNvSpPr/>
          <p:nvPr/>
        </p:nvSpPr>
        <p:spPr>
          <a:xfrm>
            <a:off x="3214688" y="4557713"/>
            <a:ext cx="503237" cy="720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Ellipse 28"/>
          <p:cNvSpPr/>
          <p:nvPr/>
        </p:nvSpPr>
        <p:spPr>
          <a:xfrm>
            <a:off x="2263775" y="5661025"/>
            <a:ext cx="482600" cy="71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echteck 29"/>
          <p:cNvSpPr/>
          <p:nvPr/>
        </p:nvSpPr>
        <p:spPr>
          <a:xfrm>
            <a:off x="3411538" y="5516563"/>
            <a:ext cx="109537" cy="144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Rechteck 30"/>
          <p:cNvSpPr/>
          <p:nvPr/>
        </p:nvSpPr>
        <p:spPr>
          <a:xfrm>
            <a:off x="3214688" y="5249863"/>
            <a:ext cx="503237" cy="266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4" name="Gerade Verbindung 41"/>
          <p:cNvCxnSpPr>
            <a:stCxn id="8" idx="0"/>
            <a:endCxn id="22" idx="2"/>
          </p:cNvCxnSpPr>
          <p:nvPr/>
        </p:nvCxnSpPr>
        <p:spPr>
          <a:xfrm flipH="1">
            <a:off x="3465513" y="3716338"/>
            <a:ext cx="252412" cy="1944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44"/>
          <p:cNvCxnSpPr/>
          <p:nvPr/>
        </p:nvCxnSpPr>
        <p:spPr>
          <a:xfrm>
            <a:off x="3240088" y="3748088"/>
            <a:ext cx="241300" cy="1931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1851025" y="3748088"/>
            <a:ext cx="1389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7" name="Textfeld 48"/>
          <p:cNvSpPr txBox="1">
            <a:spLocks noChangeArrowheads="1"/>
          </p:cNvSpPr>
          <p:nvPr/>
        </p:nvSpPr>
        <p:spPr bwMode="auto">
          <a:xfrm>
            <a:off x="3765550" y="4603750"/>
            <a:ext cx="1428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800" b="1" dirty="0">
                <a:latin typeface="+mn-lt"/>
              </a:rPr>
              <a:t>compact </a:t>
            </a:r>
          </a:p>
          <a:p>
            <a:pPr eaLnBrk="1" hangingPunct="1">
              <a:buNone/>
            </a:pPr>
            <a:r>
              <a:rPr lang="en-US" sz="1800" b="1" dirty="0">
                <a:latin typeface="+mn-lt"/>
              </a:rPr>
              <a:t>EO Monitor</a:t>
            </a:r>
            <a:endParaRPr lang="en-US" sz="1800" dirty="0">
              <a:latin typeface="+mn-lt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55650" y="3492500"/>
            <a:ext cx="1095375" cy="512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 anchor="ctr"/>
          <a:lstStyle/>
          <a:p>
            <a:pPr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sz="1800" b="1" dirty="0">
                <a:latin typeface="+mn-lt"/>
              </a:rPr>
              <a:t>detector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2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90097"/>
              </p:ext>
            </p:extLst>
          </p:nvPr>
        </p:nvGraphicFramePr>
        <p:xfrm>
          <a:off x="2093119" y="5876925"/>
          <a:ext cx="200580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7" imgW="1333440" imgH="241200" progId="Equation.3">
                  <p:embed/>
                </p:oleObj>
              </mc:Choice>
              <mc:Fallback>
                <p:oleObj name="Equation" r:id="rId7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119" y="5876925"/>
                        <a:ext cx="2005806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505075" y="2590899"/>
            <a:ext cx="662361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 smtClean="0">
                <a:latin typeface="+mn-lt"/>
              </a:rPr>
              <a:t>timing</a:t>
            </a:r>
            <a:endParaRPr lang="en-US" dirty="0">
              <a:latin typeface="+mn-lt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42938" y="1435728"/>
            <a:ext cx="423514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 smtClean="0">
                <a:latin typeface="+mn-lt"/>
              </a:rPr>
              <a:t>RF</a:t>
            </a:r>
            <a:endParaRPr lang="en-US" dirty="0">
              <a:latin typeface="+mn-lt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642938" y="2374999"/>
            <a:ext cx="1180131" cy="30777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iming signal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of EOD Laser</a:t>
            </a:r>
            <a:endParaRPr lang="en-US" dirty="0"/>
          </a:p>
        </p:txBody>
      </p:sp>
      <p:pic>
        <p:nvPicPr>
          <p:cNvPr id="2050" name="Picture 2" descr="C:\Users\ppeier\Desktop\ppeier\DESY\annual report\2013_Highlight_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0" y="818427"/>
            <a:ext cx="329012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57" y="943586"/>
            <a:ext cx="2476349" cy="51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EOD Laser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574"/>
            <a:ext cx="5388460" cy="27853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23" y="830637"/>
            <a:ext cx="3093047" cy="31692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8137" y="4129000"/>
            <a:ext cx="7418116" cy="6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/>
              <a:t>Optimized laser for electro-optical bunch length measurement at </a:t>
            </a:r>
            <a:r>
              <a:rPr lang="en-US" sz="1400" dirty="0" smtClean="0"/>
              <a:t>XFEL</a:t>
            </a:r>
          </a:p>
          <a:p>
            <a:r>
              <a:rPr lang="en-US" sz="1400" dirty="0"/>
              <a:t>Mode locked Yb fiber laser developed at PSI and assembled at </a:t>
            </a:r>
            <a:r>
              <a:rPr lang="en-US" sz="1400" dirty="0" smtClean="0"/>
              <a:t>DESY</a:t>
            </a:r>
            <a:endParaRPr lang="en-US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8137" y="4784297"/>
            <a:ext cx="7418116" cy="6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/>
              <a:t>Specifications</a:t>
            </a:r>
            <a:r>
              <a:rPr lang="en-US" sz="1400" dirty="0" smtClean="0"/>
              <a:t>:</a:t>
            </a:r>
          </a:p>
          <a:p>
            <a:pPr lvl="1"/>
            <a:r>
              <a:rPr lang="en-US" sz="1200" dirty="0" smtClean="0"/>
              <a:t>Wavelength: 1030nm</a:t>
            </a:r>
          </a:p>
          <a:p>
            <a:pPr lvl="1"/>
            <a:r>
              <a:rPr lang="en-US" sz="1200" dirty="0"/>
              <a:t>Bandwidth: 25-50nm (amplified: 100nm)</a:t>
            </a:r>
          </a:p>
          <a:p>
            <a:pPr lvl="1"/>
            <a:r>
              <a:rPr lang="en-US" sz="1200" dirty="0"/>
              <a:t>Pulse length: 5ps (compressible to &lt;100fs)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r>
              <a:rPr lang="en-US" sz="1200" dirty="0" smtClean="0"/>
              <a:t>Pulse </a:t>
            </a:r>
            <a:r>
              <a:rPr lang="en-US" sz="1200" dirty="0"/>
              <a:t>energy: 1-2nJ (amplified: 100nJ)</a:t>
            </a:r>
          </a:p>
          <a:p>
            <a:pPr lvl="1"/>
            <a:r>
              <a:rPr lang="en-US" sz="1200" dirty="0"/>
              <a:t>Repetition rate: 54MHz (amplified: 4.5MHz)</a:t>
            </a:r>
          </a:p>
          <a:p>
            <a:pPr lvl="1"/>
            <a:r>
              <a:rPr lang="en-US" sz="1200" dirty="0"/>
              <a:t>Temperature stabilized to 0.1°C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83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Generation and Detection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490262" y="1558325"/>
            <a:ext cx="4578333" cy="3066222"/>
            <a:chOff x="552727" y="2018398"/>
            <a:chExt cx="3500876" cy="23446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1003974" y="2018398"/>
              <a:ext cx="2650132" cy="2344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634" y="2117587"/>
              <a:ext cx="1701834" cy="1019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758864" y="2388897"/>
              <a:ext cx="120395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787727" y="3985280"/>
              <a:ext cx="122208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009812" y="2457318"/>
              <a:ext cx="0" cy="15279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094895" y="2396517"/>
              <a:ext cx="192797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>
            <a:xfrm>
              <a:off x="615352" y="3644464"/>
              <a:ext cx="470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LO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727" y="2021915"/>
              <a:ext cx="457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RF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6195" y="2434729"/>
              <a:ext cx="3674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I</a:t>
              </a:r>
              <a:r>
                <a:rPr lang="en-US" b="1" dirty="0" smtClean="0">
                  <a:solidFill>
                    <a:srgbClr val="FFC000"/>
                  </a:solidFill>
                </a:rPr>
                <a:t>F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94" y="2829777"/>
            <a:ext cx="3250234" cy="2152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2" y="1140963"/>
            <a:ext cx="4352499" cy="14045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34583" y="950162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DRTM-DWC10</a:t>
            </a:r>
            <a:endParaRPr lang="en-US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48137" y="5181424"/>
            <a:ext cx="7418116" cy="97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RF generation Box (19”) to generate sinusoidal RF signals from laser pulses</a:t>
            </a:r>
          </a:p>
          <a:p>
            <a:r>
              <a:rPr lang="en-US" sz="1400" dirty="0" smtClean="0"/>
              <a:t>10 </a:t>
            </a:r>
            <a:r>
              <a:rPr lang="en-US" sz="1400" dirty="0"/>
              <a:t>channel high-frequency </a:t>
            </a:r>
            <a:r>
              <a:rPr lang="en-US" sz="1400" dirty="0" smtClean="0"/>
              <a:t>down-conversion from </a:t>
            </a:r>
            <a:r>
              <a:rPr lang="en-US" sz="1400" dirty="0"/>
              <a:t>1GHz – 4GHz</a:t>
            </a:r>
          </a:p>
          <a:p>
            <a:r>
              <a:rPr lang="en-US" sz="1400" dirty="0"/>
              <a:t>Merge 19” RF </a:t>
            </a:r>
            <a:r>
              <a:rPr lang="en-US" sz="1400" dirty="0" smtClean="0"/>
              <a:t>box </a:t>
            </a:r>
            <a:r>
              <a:rPr lang="en-US" sz="1400" dirty="0"/>
              <a:t>and </a:t>
            </a:r>
            <a:r>
              <a:rPr lang="en-US" sz="1400" dirty="0" err="1" smtClean="0"/>
              <a:t>downconverter</a:t>
            </a:r>
            <a:r>
              <a:rPr lang="en-US" sz="1400" dirty="0" smtClean="0"/>
              <a:t> board to </a:t>
            </a:r>
            <a:r>
              <a:rPr lang="en-US" sz="1400" dirty="0"/>
              <a:t>a single RTM unit</a:t>
            </a:r>
          </a:p>
        </p:txBody>
      </p:sp>
    </p:spTree>
    <p:extLst>
      <p:ext uri="{BB962C8B-B14F-4D97-AF65-F5344CB8AC3E}">
        <p14:creationId xmlns:p14="http://schemas.microsoft.com/office/powerpoint/2010/main" val="520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Digitizing and Signal Processin</a:t>
            </a:r>
            <a:r>
              <a:rPr lang="en-US" dirty="0"/>
              <a:t>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5075" y="1707464"/>
            <a:ext cx="3874956" cy="34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779101" y="2510532"/>
            <a:ext cx="105896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838064" y="2571187"/>
            <a:ext cx="0" cy="4419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942224" y="3186403"/>
            <a:ext cx="746482" cy="502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79101" y="4078899"/>
            <a:ext cx="15363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114027" y="3688973"/>
            <a:ext cx="598921" cy="173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29949" y="3342373"/>
            <a:ext cx="850642" cy="2772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 rot="16200000">
            <a:off x="-182722" y="3856993"/>
            <a:ext cx="1414888" cy="385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PCIe</a:t>
            </a:r>
            <a:r>
              <a:rPr lang="en-US" b="1" dirty="0" smtClean="0">
                <a:solidFill>
                  <a:srgbClr val="FFC000"/>
                </a:solidFill>
              </a:rPr>
              <a:t> &amp; </a:t>
            </a:r>
            <a:r>
              <a:rPr lang="en-US" b="1" dirty="0" err="1" smtClean="0">
                <a:solidFill>
                  <a:srgbClr val="FFC000"/>
                </a:solidFill>
              </a:rPr>
              <a:t>PtP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897" y="1940308"/>
            <a:ext cx="692418" cy="38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IF in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583" y="3149881"/>
            <a:ext cx="714330" cy="38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ADC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5443" y="3786781"/>
            <a:ext cx="858584" cy="38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FPGA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4808" y="3303990"/>
            <a:ext cx="714330" cy="38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DAC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005" y="1368910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SIS8300-L</a:t>
            </a:r>
            <a:endParaRPr lang="en-US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324963" y="1733417"/>
            <a:ext cx="3328919" cy="283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/>
              <a:t>10 channel, 16 bit digitizer (AC or DC coupled) – low noise design</a:t>
            </a:r>
            <a:endParaRPr lang="en-US" sz="1400" dirty="0" smtClean="0"/>
          </a:p>
          <a:p>
            <a:r>
              <a:rPr lang="en-US" sz="1400" dirty="0"/>
              <a:t>10 MS/s to 125 MS/s</a:t>
            </a:r>
            <a:endParaRPr lang="en-US" sz="1400" dirty="0" smtClean="0"/>
          </a:p>
          <a:p>
            <a:r>
              <a:rPr lang="en-US" sz="1400" dirty="0" err="1" smtClean="0"/>
              <a:t>Virtex</a:t>
            </a:r>
            <a:r>
              <a:rPr lang="en-US" sz="1400" dirty="0" smtClean="0"/>
              <a:t> 6 FPGA</a:t>
            </a:r>
          </a:p>
          <a:p>
            <a:r>
              <a:rPr lang="en-US" sz="1400" dirty="0" smtClean="0"/>
              <a:t>Two 16bit DACs</a:t>
            </a:r>
            <a:endParaRPr lang="en-US" sz="1200" dirty="0"/>
          </a:p>
          <a:p>
            <a:endParaRPr lang="pl-PL" sz="1100" dirty="0" smtClean="0"/>
          </a:p>
        </p:txBody>
      </p:sp>
    </p:spTree>
    <p:extLst>
      <p:ext uri="{BB962C8B-B14F-4D97-AF65-F5344CB8AC3E}">
        <p14:creationId xmlns:p14="http://schemas.microsoft.com/office/powerpoint/2010/main" val="33697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MTCA.4 4-Channel Piezo Driver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5580995" y="1733417"/>
            <a:ext cx="3328919" cy="283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4 power amplifier with 0-100V, -85V/+85V</a:t>
            </a:r>
          </a:p>
          <a:p>
            <a:r>
              <a:rPr lang="en-US" sz="1400" dirty="0" smtClean="0"/>
              <a:t>DAC outputs +/-5V, +/-10V, 0/5V, 0/10V</a:t>
            </a:r>
          </a:p>
          <a:p>
            <a:r>
              <a:rPr lang="en-US" sz="1400" dirty="0" smtClean="0"/>
              <a:t>Each power amplifier can drive up to 10uF capacitance.</a:t>
            </a:r>
          </a:p>
          <a:p>
            <a:r>
              <a:rPr lang="en-US" sz="1400" dirty="0"/>
              <a:t>Applications:</a:t>
            </a:r>
          </a:p>
          <a:p>
            <a:pPr lvl="1"/>
            <a:r>
              <a:rPr lang="en-US" sz="1200" dirty="0"/>
              <a:t>Cavity fine tuning</a:t>
            </a:r>
          </a:p>
          <a:p>
            <a:pPr lvl="1"/>
            <a:r>
              <a:rPr lang="en-US" sz="1200" dirty="0"/>
              <a:t>Laser to RF synchronization</a:t>
            </a:r>
          </a:p>
          <a:p>
            <a:pPr lvl="1"/>
            <a:r>
              <a:rPr lang="en-US" sz="1200" dirty="0"/>
              <a:t>Link Stabilization</a:t>
            </a:r>
          </a:p>
          <a:p>
            <a:endParaRPr lang="pl-PL" sz="11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261264" y="1232700"/>
            <a:ext cx="5232196" cy="3837811"/>
            <a:chOff x="284791" y="1255397"/>
            <a:chExt cx="4853565" cy="349712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5"/>
            <a:stretch/>
          </p:blipFill>
          <p:spPr bwMode="auto">
            <a:xfrm>
              <a:off x="772368" y="1519629"/>
              <a:ext cx="4280927" cy="323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5" t="43056" r="13646" b="46249"/>
            <a:stretch/>
          </p:blipFill>
          <p:spPr>
            <a:xfrm rot="16200000" flipV="1">
              <a:off x="-1128461" y="2991605"/>
              <a:ext cx="3174171" cy="34766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>
              <a:off x="3994121" y="2037787"/>
              <a:ext cx="114423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994121" y="2594359"/>
              <a:ext cx="114423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>
            <a:xfrm>
              <a:off x="3595511" y="2653370"/>
              <a:ext cx="6270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DAC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5031" y="1716110"/>
              <a:ext cx="6270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DAC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8281" y="1995510"/>
              <a:ext cx="6170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PA 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1249680" y="1954742"/>
              <a:ext cx="1471896" cy="7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3994121" y="2199267"/>
              <a:ext cx="114423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3994120" y="2449048"/>
              <a:ext cx="114423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1249680" y="2377092"/>
              <a:ext cx="671269" cy="7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1314359" y="3046943"/>
              <a:ext cx="671269" cy="7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1314360" y="3413766"/>
              <a:ext cx="15984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Rectangle 16"/>
            <p:cNvSpPr/>
            <p:nvPr/>
          </p:nvSpPr>
          <p:spPr>
            <a:xfrm>
              <a:off x="1985628" y="2704862"/>
              <a:ext cx="6170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PA 3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85628" y="2013830"/>
              <a:ext cx="6170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PA 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97688" y="2704862"/>
              <a:ext cx="6170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PA 4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3514717" y="2054664"/>
              <a:ext cx="23337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3514717" y="2594359"/>
              <a:ext cx="269086" cy="1741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912832" y="3136076"/>
              <a:ext cx="0" cy="2776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3505184" y="2270564"/>
              <a:ext cx="23337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3505184" y="2462284"/>
              <a:ext cx="23337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10328" y="4156716"/>
              <a:ext cx="95845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25"/>
            <p:cNvSpPr/>
            <p:nvPr/>
          </p:nvSpPr>
          <p:spPr>
            <a:xfrm>
              <a:off x="1668780" y="3987439"/>
              <a:ext cx="1506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EXT. PS Input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44509" y="1255397"/>
              <a:ext cx="13452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DRTM-PZT4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02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Bildschirmpräsentation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2_DESY_Vortrag_3-1</vt:lpstr>
      <vt:lpstr>Equation</vt:lpstr>
      <vt:lpstr>Compact Laser Synchronization</vt:lpstr>
      <vt:lpstr>Contents</vt:lpstr>
      <vt:lpstr>Motivation – Lasers at Accelerators</vt:lpstr>
      <vt:lpstr>Motivation – Electro-Optic Bunch Length Measurement</vt:lpstr>
      <vt:lpstr>Synchronization of EOD Laser</vt:lpstr>
      <vt:lpstr>EOD Laser</vt:lpstr>
      <vt:lpstr>RF Generation and Detection</vt:lpstr>
      <vt:lpstr>Digitizing and Signal Processing</vt:lpstr>
      <vt:lpstr>MTCA.4 4-Channel Piezo Driver</vt:lpstr>
      <vt:lpstr>Blockdiagram of Signal Processing</vt:lpstr>
      <vt:lpstr>Integration in Control System – Server and Panel</vt:lpstr>
      <vt:lpstr>Phase Noise and Baseband Noise</vt:lpstr>
      <vt:lpstr>Long Term Locking</vt:lpstr>
      <vt:lpstr>Conclusion and Outlook</vt:lpstr>
      <vt:lpstr>“Laser Synchronization Task Force”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Peter Peier</cp:lastModifiedBy>
  <cp:revision>331</cp:revision>
  <dcterms:created xsi:type="dcterms:W3CDTF">2008-04-14T12:45:38Z</dcterms:created>
  <dcterms:modified xsi:type="dcterms:W3CDTF">2014-02-26T09:14:01Z</dcterms:modified>
</cp:coreProperties>
</file>