
<file path=[Content_Types].xml><?xml version="1.0" encoding="utf-8"?>
<Types xmlns="http://schemas.openxmlformats.org/package/2006/content-types"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Masters/slideMaster2.xml" ContentType="application/vnd.openxmlformats-officedocument.presentationml.slideMaster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2" r:id="rId1"/>
    <p:sldMasterId id="2147483674" r:id="rId2"/>
  </p:sldMasterIdLst>
  <p:notesMasterIdLst>
    <p:notesMasterId r:id="rId4"/>
  </p:notesMasterIdLst>
  <p:sldIdLst>
    <p:sldId id="306" r:id="rId3"/>
  </p:sldIdLst>
  <p:sldSz cx="30279975" cy="42808525"/>
  <p:notesSz cx="6797675" cy="9926638"/>
  <p:defaultTextStyle>
    <a:defPPr>
      <a:defRPr lang="de-DE"/>
    </a:defPPr>
    <a:lvl1pPr algn="l" rtl="0" fontAlgn="base">
      <a:lnSpc>
        <a:spcPts val="8713"/>
      </a:lnSpc>
      <a:spcBef>
        <a:spcPct val="20000"/>
      </a:spcBef>
      <a:spcAft>
        <a:spcPct val="0"/>
      </a:spcAft>
      <a:defRPr sz="10500" kern="1200">
        <a:solidFill>
          <a:srgbClr val="515151"/>
        </a:solidFill>
        <a:latin typeface="Arial" pitchFamily="-110" charset="0"/>
        <a:ea typeface="+mn-ea"/>
        <a:cs typeface="+mn-cs"/>
      </a:defRPr>
    </a:lvl1pPr>
    <a:lvl2pPr marL="457200" algn="l" rtl="0" fontAlgn="base">
      <a:lnSpc>
        <a:spcPts val="8713"/>
      </a:lnSpc>
      <a:spcBef>
        <a:spcPct val="20000"/>
      </a:spcBef>
      <a:spcAft>
        <a:spcPct val="0"/>
      </a:spcAft>
      <a:defRPr sz="10500" kern="1200">
        <a:solidFill>
          <a:srgbClr val="515151"/>
        </a:solidFill>
        <a:latin typeface="Arial" pitchFamily="-110" charset="0"/>
        <a:ea typeface="+mn-ea"/>
        <a:cs typeface="+mn-cs"/>
      </a:defRPr>
    </a:lvl2pPr>
    <a:lvl3pPr marL="914400" algn="l" rtl="0" fontAlgn="base">
      <a:lnSpc>
        <a:spcPts val="8713"/>
      </a:lnSpc>
      <a:spcBef>
        <a:spcPct val="20000"/>
      </a:spcBef>
      <a:spcAft>
        <a:spcPct val="0"/>
      </a:spcAft>
      <a:defRPr sz="10500" kern="1200">
        <a:solidFill>
          <a:srgbClr val="515151"/>
        </a:solidFill>
        <a:latin typeface="Arial" pitchFamily="-110" charset="0"/>
        <a:ea typeface="+mn-ea"/>
        <a:cs typeface="+mn-cs"/>
      </a:defRPr>
    </a:lvl3pPr>
    <a:lvl4pPr marL="1371600" algn="l" rtl="0" fontAlgn="base">
      <a:lnSpc>
        <a:spcPts val="8713"/>
      </a:lnSpc>
      <a:spcBef>
        <a:spcPct val="20000"/>
      </a:spcBef>
      <a:spcAft>
        <a:spcPct val="0"/>
      </a:spcAft>
      <a:defRPr sz="10500" kern="1200">
        <a:solidFill>
          <a:srgbClr val="515151"/>
        </a:solidFill>
        <a:latin typeface="Arial" pitchFamily="-110" charset="0"/>
        <a:ea typeface="+mn-ea"/>
        <a:cs typeface="+mn-cs"/>
      </a:defRPr>
    </a:lvl4pPr>
    <a:lvl5pPr marL="1828800" algn="l" rtl="0" fontAlgn="base">
      <a:lnSpc>
        <a:spcPts val="8713"/>
      </a:lnSpc>
      <a:spcBef>
        <a:spcPct val="20000"/>
      </a:spcBef>
      <a:spcAft>
        <a:spcPct val="0"/>
      </a:spcAft>
      <a:defRPr sz="10500" kern="1200">
        <a:solidFill>
          <a:srgbClr val="515151"/>
        </a:solidFill>
        <a:latin typeface="Arial" pitchFamily="-110" charset="0"/>
        <a:ea typeface="+mn-ea"/>
        <a:cs typeface="+mn-cs"/>
      </a:defRPr>
    </a:lvl5pPr>
    <a:lvl6pPr marL="2286000" algn="l" defTabSz="457200" rtl="0" eaLnBrk="1" latinLnBrk="0" hangingPunct="1">
      <a:defRPr sz="10500" kern="1200">
        <a:solidFill>
          <a:srgbClr val="515151"/>
        </a:solidFill>
        <a:latin typeface="Arial" pitchFamily="-110" charset="0"/>
        <a:ea typeface="+mn-ea"/>
        <a:cs typeface="+mn-cs"/>
      </a:defRPr>
    </a:lvl6pPr>
    <a:lvl7pPr marL="2743200" algn="l" defTabSz="457200" rtl="0" eaLnBrk="1" latinLnBrk="0" hangingPunct="1">
      <a:defRPr sz="10500" kern="1200">
        <a:solidFill>
          <a:srgbClr val="515151"/>
        </a:solidFill>
        <a:latin typeface="Arial" pitchFamily="-110" charset="0"/>
        <a:ea typeface="+mn-ea"/>
        <a:cs typeface="+mn-cs"/>
      </a:defRPr>
    </a:lvl7pPr>
    <a:lvl8pPr marL="3200400" algn="l" defTabSz="457200" rtl="0" eaLnBrk="1" latinLnBrk="0" hangingPunct="1">
      <a:defRPr sz="10500" kern="1200">
        <a:solidFill>
          <a:srgbClr val="515151"/>
        </a:solidFill>
        <a:latin typeface="Arial" pitchFamily="-110" charset="0"/>
        <a:ea typeface="+mn-ea"/>
        <a:cs typeface="+mn-cs"/>
      </a:defRPr>
    </a:lvl8pPr>
    <a:lvl9pPr marL="3657600" algn="l" defTabSz="457200" rtl="0" eaLnBrk="1" latinLnBrk="0" hangingPunct="1">
      <a:defRPr sz="10500" kern="1200">
        <a:solidFill>
          <a:srgbClr val="515151"/>
        </a:solidFill>
        <a:latin typeface="Arial" pitchFamily="-11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  <p:clrMru>
    <a:srgbClr val="00559D"/>
    <a:srgbClr val="00629D"/>
    <a:srgbClr val="0062A8"/>
    <a:srgbClr val="006CB9"/>
    <a:srgbClr val="006CAF"/>
    <a:srgbClr val="0063AF"/>
    <a:srgbClr val="CF6809"/>
    <a:srgbClr val="CF6800"/>
    <a:srgbClr val="C6DDEA"/>
    <a:srgbClr val="BAD6E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vertBarState="minimized"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800" y="14016"/>
      </p:cViewPr>
      <p:guideLst>
        <p:guide orient="horz" pos="1430"/>
        <p:guide orient="horz" pos="4723"/>
        <p:guide orient="horz" pos="2528"/>
        <p:guide orient="horz" pos="6772"/>
        <p:guide pos="18478"/>
        <p:guide pos="676"/>
        <p:guide pos="6980"/>
        <p:guide pos="5392"/>
        <p:guide pos="7510"/>
        <p:guide pos="47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-110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-110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4388" y="744538"/>
            <a:ext cx="263048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211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-110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11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-110" charset="0"/>
              </a:defRPr>
            </a:lvl1pPr>
          </a:lstStyle>
          <a:p>
            <a:pPr>
              <a:defRPr/>
            </a:pPr>
            <a:fld id="{5E518D47-8C48-CD48-B5C5-7446216CFCB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7C227F7-CCA9-304B-84BC-8EF2F4B11AD9}" type="slidenum">
              <a:rPr lang="de-DE"/>
              <a:pPr/>
              <a:t>1</a:t>
            </a:fld>
            <a:endParaRPr lang="de-DE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10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51025" cy="7134225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14475" y="9988550"/>
            <a:ext cx="27251025" cy="282511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5663" y="29965650"/>
            <a:ext cx="18167350" cy="3538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5663" y="3824288"/>
            <a:ext cx="18167350" cy="2568575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5663" y="33504188"/>
            <a:ext cx="18167350" cy="502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EA5A7-F5C8-D043-941B-42B7485E9C4C}" type="datetime1">
              <a:rPr lang="de-DE"/>
              <a:pPr>
                <a:defRPr/>
              </a:pPr>
              <a:t>1/19/14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42DE2-4482-6441-843A-01FCB2B1106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DD787-2E81-714F-854B-93C86A41D367}" type="datetime1">
              <a:rPr lang="de-DE"/>
              <a:pPr>
                <a:defRPr/>
              </a:pPr>
              <a:t>1/19/14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B3226-6214-5949-AF7B-29C481E90F9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1953538" y="1714500"/>
            <a:ext cx="6811962" cy="36525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14475" y="1714500"/>
            <a:ext cx="20286663" cy="365252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B70B6-AE37-364B-B04A-DADCA392BB41}" type="datetime1">
              <a:rPr lang="de-DE"/>
              <a:pPr>
                <a:defRPr/>
              </a:pPr>
              <a:t>1/19/14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9D9D5-2888-6B40-8E6C-BB8082983C1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1713" y="13298488"/>
            <a:ext cx="25736550" cy="91757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41838" y="24258588"/>
            <a:ext cx="21196300" cy="109394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B30A3-47C4-CB4E-8AD2-B8E7CD7B6F15}" type="datetime1">
              <a:rPr lang="de-DE"/>
              <a:pPr>
                <a:defRPr/>
              </a:pPr>
              <a:t>1/19/14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D3A8D-89D4-B442-8985-03EE73936CC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6005F-A841-BE43-A4BF-64FF552FAD4F}" type="datetime1">
              <a:rPr lang="de-DE"/>
              <a:pPr>
                <a:defRPr/>
              </a:pPr>
              <a:t>1/19/14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A5877-C1C4-4143-ACED-3F7D27276CA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2363" y="27508200"/>
            <a:ext cx="25738137" cy="85026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2363" y="18143538"/>
            <a:ext cx="25738137" cy="93646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59C35-C2D6-0D45-8159-39EF9FB83D7D}" type="datetime1">
              <a:rPr lang="de-DE"/>
              <a:pPr>
                <a:defRPr/>
              </a:pPr>
              <a:t>1/19/14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5DB6F-BDD2-6E4F-A327-52DCB95BBB1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14475" y="9988550"/>
            <a:ext cx="13549313" cy="2825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216188" y="9988550"/>
            <a:ext cx="13549312" cy="2825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03129-1FF9-1A46-AA59-365095B26014}" type="datetime1">
              <a:rPr lang="de-DE"/>
              <a:pPr>
                <a:defRPr/>
              </a:pPr>
              <a:t>1/19/14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227B-53FC-6A44-BC4B-BFE95A6A0FD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4475" y="9582150"/>
            <a:ext cx="13377863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4475" y="13576300"/>
            <a:ext cx="13377863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81288" y="9582150"/>
            <a:ext cx="13384212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81288" y="13576300"/>
            <a:ext cx="13384212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637AC-5E26-AE44-9284-1DD6E7FFA3A9}" type="datetime1">
              <a:rPr lang="de-DE"/>
              <a:pPr>
                <a:defRPr/>
              </a:pPr>
              <a:t>1/19/14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1F2E4-4075-CD44-830D-D6EB3868757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DF95A-0193-2C49-999F-8CE71CEF9464}" type="datetime1">
              <a:rPr lang="de-DE"/>
              <a:pPr>
                <a:defRPr/>
              </a:pPr>
              <a:t>1/19/14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73C1E-BC6E-7B4D-9D90-51BA33CDBC5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7C520-FEAC-A14E-B768-482684BE7141}" type="datetime1">
              <a:rPr lang="de-DE"/>
              <a:pPr>
                <a:defRPr/>
              </a:pPr>
              <a:t>1/19/14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F2023-34C6-E540-90DA-729D3BAAFA1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04975"/>
            <a:ext cx="9961563" cy="72532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7988" y="1704975"/>
            <a:ext cx="16927512" cy="365347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4475" y="8958263"/>
            <a:ext cx="9961563" cy="292814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EB7F6-C815-A046-99EB-2D0762AD47E7}" type="datetime1">
              <a:rPr lang="de-DE"/>
              <a:pPr>
                <a:defRPr/>
              </a:pPr>
              <a:t>1/19/14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5C3E9-3575-D544-8775-98F99096A68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Relationship Id="rId9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spect="1" noChangeArrowheads="1"/>
          </p:cNvSpPr>
          <p:nvPr userDrawn="1"/>
        </p:nvSpPr>
        <p:spPr bwMode="auto">
          <a:xfrm>
            <a:off x="0" y="42268775"/>
            <a:ext cx="16071850" cy="539750"/>
          </a:xfrm>
          <a:prstGeom prst="rect">
            <a:avLst/>
          </a:prstGeom>
          <a:solidFill>
            <a:srgbClr val="CF6809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27" name="Rectangle 11"/>
          <p:cNvSpPr>
            <a:spLocks noChangeAspect="1" noChangeArrowheads="1"/>
          </p:cNvSpPr>
          <p:nvPr userDrawn="1"/>
        </p:nvSpPr>
        <p:spPr bwMode="auto">
          <a:xfrm>
            <a:off x="0" y="41729025"/>
            <a:ext cx="20202525" cy="539750"/>
          </a:xfrm>
          <a:prstGeom prst="rect">
            <a:avLst/>
          </a:prstGeom>
          <a:solidFill>
            <a:srgbClr val="00589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28" name="Rectangle 12"/>
          <p:cNvSpPr>
            <a:spLocks noChangeAspect="1" noChangeArrowheads="1"/>
          </p:cNvSpPr>
          <p:nvPr userDrawn="1"/>
        </p:nvSpPr>
        <p:spPr bwMode="auto">
          <a:xfrm>
            <a:off x="20072350" y="42270363"/>
            <a:ext cx="10207625" cy="538162"/>
          </a:xfrm>
          <a:prstGeom prst="rect">
            <a:avLst/>
          </a:prstGeom>
          <a:solidFill>
            <a:srgbClr val="00589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29" name="Rectangle 13"/>
          <p:cNvSpPr>
            <a:spLocks noChangeAspect="1" noChangeArrowheads="1"/>
          </p:cNvSpPr>
          <p:nvPr userDrawn="1"/>
        </p:nvSpPr>
        <p:spPr bwMode="auto">
          <a:xfrm>
            <a:off x="10064750" y="42270363"/>
            <a:ext cx="10140950" cy="538162"/>
          </a:xfrm>
          <a:prstGeom prst="rect">
            <a:avLst/>
          </a:prstGeom>
          <a:solidFill>
            <a:srgbClr val="003E6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grpSp>
        <p:nvGrpSpPr>
          <p:cNvPr id="1030" name="Group 35"/>
          <p:cNvGrpSpPr>
            <a:grpSpLocks/>
          </p:cNvGrpSpPr>
          <p:nvPr userDrawn="1"/>
        </p:nvGrpSpPr>
        <p:grpSpPr bwMode="auto">
          <a:xfrm>
            <a:off x="0" y="5137150"/>
            <a:ext cx="30403800" cy="1063625"/>
            <a:chOff x="0" y="2445"/>
            <a:chExt cx="19152" cy="670"/>
          </a:xfrm>
        </p:grpSpPr>
        <p:sp>
          <p:nvSpPr>
            <p:cNvPr id="1035" name="Rectangle 22"/>
            <p:cNvSpPr>
              <a:spLocks noChangeAspect="1" noChangeArrowheads="1"/>
            </p:cNvSpPr>
            <p:nvPr userDrawn="1"/>
          </p:nvSpPr>
          <p:spPr bwMode="auto">
            <a:xfrm>
              <a:off x="0" y="2775"/>
              <a:ext cx="10124" cy="340"/>
            </a:xfrm>
            <a:prstGeom prst="rect">
              <a:avLst/>
            </a:prstGeom>
            <a:solidFill>
              <a:srgbClr val="CF68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Rectangle 23"/>
            <p:cNvSpPr>
              <a:spLocks noChangeAspect="1" noChangeArrowheads="1"/>
            </p:cNvSpPr>
            <p:nvPr userDrawn="1"/>
          </p:nvSpPr>
          <p:spPr bwMode="auto">
            <a:xfrm>
              <a:off x="0" y="2445"/>
              <a:ext cx="12723" cy="340"/>
            </a:xfrm>
            <a:prstGeom prst="rect">
              <a:avLst/>
            </a:prstGeom>
            <a:solidFill>
              <a:srgbClr val="0058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Rectangle 24"/>
            <p:cNvSpPr>
              <a:spLocks noChangeAspect="1" noChangeArrowheads="1"/>
            </p:cNvSpPr>
            <p:nvPr userDrawn="1"/>
          </p:nvSpPr>
          <p:spPr bwMode="auto">
            <a:xfrm>
              <a:off x="12722" y="2775"/>
              <a:ext cx="6430" cy="339"/>
            </a:xfrm>
            <a:prstGeom prst="rect">
              <a:avLst/>
            </a:prstGeom>
            <a:solidFill>
              <a:srgbClr val="00589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Rectangle 25"/>
            <p:cNvSpPr>
              <a:spLocks noChangeAspect="1" noChangeArrowheads="1"/>
            </p:cNvSpPr>
            <p:nvPr userDrawn="1"/>
          </p:nvSpPr>
          <p:spPr bwMode="auto">
            <a:xfrm>
              <a:off x="6340" y="2776"/>
              <a:ext cx="6382" cy="339"/>
            </a:xfrm>
            <a:prstGeom prst="rect">
              <a:avLst/>
            </a:prstGeom>
            <a:solidFill>
              <a:srgbClr val="003E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1" name="Rectangle 34"/>
          <p:cNvSpPr>
            <a:spLocks noChangeAspect="1" noChangeArrowheads="1"/>
          </p:cNvSpPr>
          <p:nvPr userDrawn="1"/>
        </p:nvSpPr>
        <p:spPr bwMode="auto">
          <a:xfrm>
            <a:off x="0" y="0"/>
            <a:ext cx="20196175" cy="538163"/>
          </a:xfrm>
          <a:prstGeom prst="rect">
            <a:avLst/>
          </a:prstGeom>
          <a:solidFill>
            <a:srgbClr val="003E6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2" name="Rectangle 36"/>
          <p:cNvSpPr>
            <a:spLocks noChangeAspect="1" noChangeArrowheads="1"/>
          </p:cNvSpPr>
          <p:nvPr userDrawn="1"/>
        </p:nvSpPr>
        <p:spPr bwMode="auto">
          <a:xfrm>
            <a:off x="0" y="538163"/>
            <a:ext cx="30279975" cy="4613275"/>
          </a:xfrm>
          <a:prstGeom prst="rect">
            <a:avLst/>
          </a:prstGeom>
          <a:solidFill>
            <a:srgbClr val="00589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604176" name="Rectangle 16"/>
          <p:cNvSpPr>
            <a:spLocks noChangeArrowheads="1"/>
          </p:cNvSpPr>
          <p:nvPr userDrawn="1"/>
        </p:nvSpPr>
        <p:spPr bwMode="auto">
          <a:xfrm>
            <a:off x="827088" y="747713"/>
            <a:ext cx="28240037" cy="358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398459" tIns="199229" rIns="398459" bIns="199229" anchor="ctr">
            <a:prstTxWarp prst="textNoShape">
              <a:avLst/>
            </a:prstTxWarp>
          </a:bodyPr>
          <a:lstStyle/>
          <a:p>
            <a:pPr defTabSz="3984625">
              <a:lnSpc>
                <a:spcPts val="13950"/>
              </a:lnSpc>
              <a:spcBef>
                <a:spcPct val="0"/>
              </a:spcBef>
              <a:defRPr/>
            </a:pPr>
            <a:r>
              <a:rPr lang="de-DE" sz="4000" b="1">
                <a:solidFill>
                  <a:srgbClr val="FFFFFF"/>
                </a:solidFill>
              </a:rPr>
              <a:t>Programme Matter and the Universe</a:t>
            </a:r>
            <a:r>
              <a:rPr lang="de-DE" sz="4000" b="1">
                <a:solidFill>
                  <a:srgbClr val="CF6800"/>
                </a:solidFill>
              </a:rPr>
              <a:t/>
            </a:r>
            <a:br>
              <a:rPr lang="de-DE" sz="4000" b="1">
                <a:solidFill>
                  <a:srgbClr val="CF6800"/>
                </a:solidFill>
              </a:rPr>
            </a:br>
            <a:r>
              <a:rPr lang="de-DE" sz="4000" b="1">
                <a:solidFill>
                  <a:srgbClr val="A9B509"/>
                </a:solidFill>
              </a:rPr>
              <a:t/>
            </a:r>
            <a:br>
              <a:rPr lang="de-DE" sz="4000" b="1">
                <a:solidFill>
                  <a:srgbClr val="A9B509"/>
                </a:solidFill>
              </a:rPr>
            </a:br>
            <a:endParaRPr lang="de-DE" sz="4000" b="1">
              <a:solidFill>
                <a:srgbClr val="A9B509"/>
              </a:solidFill>
            </a:endParaRPr>
          </a:p>
        </p:txBody>
      </p:sp>
      <p:pic>
        <p:nvPicPr>
          <p:cNvPr id="1034" name="Picture 37" descr="HG_LOGO_S_E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3825200" y="39443025"/>
            <a:ext cx="5648325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3984625" rtl="0" eaLnBrk="0" fontAlgn="base" hangingPunct="0">
        <a:lnSpc>
          <a:spcPts val="13950"/>
        </a:lnSpc>
        <a:spcBef>
          <a:spcPct val="0"/>
        </a:spcBef>
        <a:spcAft>
          <a:spcPct val="0"/>
        </a:spcAft>
        <a:defRPr sz="13100" b="1">
          <a:solidFill>
            <a:srgbClr val="00589C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l" defTabSz="3984625" rtl="0" eaLnBrk="0" fontAlgn="base" hangingPunct="0">
        <a:lnSpc>
          <a:spcPts val="13950"/>
        </a:lnSpc>
        <a:spcBef>
          <a:spcPct val="0"/>
        </a:spcBef>
        <a:spcAft>
          <a:spcPct val="0"/>
        </a:spcAft>
        <a:defRPr sz="13100" b="1">
          <a:solidFill>
            <a:srgbClr val="00589C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2pPr>
      <a:lvl3pPr algn="l" defTabSz="3984625" rtl="0" eaLnBrk="0" fontAlgn="base" hangingPunct="0">
        <a:lnSpc>
          <a:spcPts val="13950"/>
        </a:lnSpc>
        <a:spcBef>
          <a:spcPct val="0"/>
        </a:spcBef>
        <a:spcAft>
          <a:spcPct val="0"/>
        </a:spcAft>
        <a:defRPr sz="13100" b="1">
          <a:solidFill>
            <a:srgbClr val="00589C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3pPr>
      <a:lvl4pPr algn="l" defTabSz="3984625" rtl="0" eaLnBrk="0" fontAlgn="base" hangingPunct="0">
        <a:lnSpc>
          <a:spcPts val="13950"/>
        </a:lnSpc>
        <a:spcBef>
          <a:spcPct val="0"/>
        </a:spcBef>
        <a:spcAft>
          <a:spcPct val="0"/>
        </a:spcAft>
        <a:defRPr sz="13100" b="1">
          <a:solidFill>
            <a:srgbClr val="00589C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4pPr>
      <a:lvl5pPr algn="l" defTabSz="3984625" rtl="0" eaLnBrk="0" fontAlgn="base" hangingPunct="0">
        <a:lnSpc>
          <a:spcPts val="13950"/>
        </a:lnSpc>
        <a:spcBef>
          <a:spcPct val="0"/>
        </a:spcBef>
        <a:spcAft>
          <a:spcPct val="0"/>
        </a:spcAft>
        <a:defRPr sz="13100" b="1">
          <a:solidFill>
            <a:srgbClr val="00589C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5pPr>
      <a:lvl6pPr marL="457200" algn="l" defTabSz="3984625" rtl="0" fontAlgn="base">
        <a:lnSpc>
          <a:spcPts val="13950"/>
        </a:lnSpc>
        <a:spcBef>
          <a:spcPct val="0"/>
        </a:spcBef>
        <a:spcAft>
          <a:spcPct val="0"/>
        </a:spcAft>
        <a:defRPr sz="13100" b="1">
          <a:solidFill>
            <a:srgbClr val="00589C"/>
          </a:solidFill>
          <a:latin typeface="Arial" charset="0"/>
        </a:defRPr>
      </a:lvl6pPr>
      <a:lvl7pPr marL="914400" algn="l" defTabSz="3984625" rtl="0" fontAlgn="base">
        <a:lnSpc>
          <a:spcPts val="13950"/>
        </a:lnSpc>
        <a:spcBef>
          <a:spcPct val="0"/>
        </a:spcBef>
        <a:spcAft>
          <a:spcPct val="0"/>
        </a:spcAft>
        <a:defRPr sz="13100" b="1">
          <a:solidFill>
            <a:srgbClr val="00589C"/>
          </a:solidFill>
          <a:latin typeface="Arial" charset="0"/>
        </a:defRPr>
      </a:lvl7pPr>
      <a:lvl8pPr marL="1371600" algn="l" defTabSz="3984625" rtl="0" fontAlgn="base">
        <a:lnSpc>
          <a:spcPts val="13950"/>
        </a:lnSpc>
        <a:spcBef>
          <a:spcPct val="0"/>
        </a:spcBef>
        <a:spcAft>
          <a:spcPct val="0"/>
        </a:spcAft>
        <a:defRPr sz="13100" b="1">
          <a:solidFill>
            <a:srgbClr val="00589C"/>
          </a:solidFill>
          <a:latin typeface="Arial" charset="0"/>
        </a:defRPr>
      </a:lvl8pPr>
      <a:lvl9pPr marL="1828800" algn="l" defTabSz="3984625" rtl="0" fontAlgn="base">
        <a:lnSpc>
          <a:spcPts val="13950"/>
        </a:lnSpc>
        <a:spcBef>
          <a:spcPct val="0"/>
        </a:spcBef>
        <a:spcAft>
          <a:spcPct val="0"/>
        </a:spcAft>
        <a:defRPr sz="13100" b="1">
          <a:solidFill>
            <a:srgbClr val="00589C"/>
          </a:solidFill>
          <a:latin typeface="Arial" charset="0"/>
        </a:defRPr>
      </a:lvl9pPr>
    </p:titleStyle>
    <p:bodyStyle>
      <a:lvl1pPr marL="342900" indent="-342900" algn="l" defTabSz="3984625" rtl="0" eaLnBrk="0" fontAlgn="base" hangingPunct="0">
        <a:lnSpc>
          <a:spcPts val="13075"/>
        </a:lnSpc>
        <a:spcBef>
          <a:spcPct val="20000"/>
        </a:spcBef>
        <a:spcAft>
          <a:spcPct val="20000"/>
        </a:spcAft>
        <a:buClr>
          <a:srgbClr val="00589C"/>
        </a:buClr>
        <a:buFont typeface="Wingdings" pitchFamily="-110" charset="2"/>
        <a:defRPr sz="113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3576638" indent="-1244600" algn="l" defTabSz="3984625" rtl="0" eaLnBrk="0" fontAlgn="base" hangingPunct="0">
        <a:lnSpc>
          <a:spcPts val="13075"/>
        </a:lnSpc>
        <a:spcBef>
          <a:spcPct val="20000"/>
        </a:spcBef>
        <a:spcAft>
          <a:spcPct val="20000"/>
        </a:spcAft>
        <a:buClr>
          <a:srgbClr val="00589C"/>
        </a:buClr>
        <a:buFont typeface="Wingdings" pitchFamily="-110" charset="2"/>
        <a:buChar char="§"/>
        <a:defRPr sz="11300">
          <a:solidFill>
            <a:schemeClr val="tx1"/>
          </a:solidFill>
          <a:latin typeface="+mn-lt"/>
          <a:ea typeface="ＭＳ Ｐゴシック" pitchFamily="-110" charset="-128"/>
        </a:defRPr>
      </a:lvl2pPr>
      <a:lvl3pPr marL="5354638" indent="-996950" algn="l" defTabSz="3984625" rtl="0" eaLnBrk="0" fontAlgn="base" hangingPunct="0">
        <a:lnSpc>
          <a:spcPts val="13075"/>
        </a:lnSpc>
        <a:spcBef>
          <a:spcPct val="20000"/>
        </a:spcBef>
        <a:spcAft>
          <a:spcPct val="20000"/>
        </a:spcAft>
        <a:buClr>
          <a:srgbClr val="00589C"/>
        </a:buClr>
        <a:buFont typeface="Wingdings" pitchFamily="-110" charset="2"/>
        <a:buChar char="§"/>
        <a:defRPr sz="11300">
          <a:solidFill>
            <a:schemeClr val="tx1"/>
          </a:solidFill>
          <a:latin typeface="+mn-lt"/>
          <a:ea typeface="ＭＳ Ｐゴシック" pitchFamily="-110" charset="-128"/>
        </a:defRPr>
      </a:lvl3pPr>
      <a:lvl4pPr marL="7132638" indent="-996950" algn="l" defTabSz="3984625" rtl="0" eaLnBrk="0" fontAlgn="base" hangingPunct="0">
        <a:spcBef>
          <a:spcPct val="20000"/>
        </a:spcBef>
        <a:spcAft>
          <a:spcPct val="0"/>
        </a:spcAft>
        <a:buChar char="–"/>
        <a:defRPr sz="8700">
          <a:solidFill>
            <a:schemeClr val="tx1"/>
          </a:solidFill>
          <a:latin typeface="+mn-lt"/>
          <a:ea typeface="ＭＳ Ｐゴシック" pitchFamily="-110" charset="-128"/>
        </a:defRPr>
      </a:lvl4pPr>
      <a:lvl5pPr marL="8964613" indent="-995363" algn="l" defTabSz="3984625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  <a:ea typeface="ＭＳ Ｐゴシック" pitchFamily="-110" charset="-128"/>
        </a:defRPr>
      </a:lvl5pPr>
      <a:lvl6pPr marL="9421813" indent="-995363" algn="l" defTabSz="3984625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6pPr>
      <a:lvl7pPr marL="9879013" indent="-995363" algn="l" defTabSz="3984625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7pPr>
      <a:lvl8pPr marL="10336213" indent="-995363" algn="l" defTabSz="3984625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8pPr>
      <a:lvl9pPr marL="10793413" indent="-995363" algn="l" defTabSz="3984625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1514475" y="1714500"/>
            <a:ext cx="27251025" cy="713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514475" y="9988550"/>
            <a:ext cx="27251025" cy="282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514475" y="39676388"/>
            <a:ext cx="7064375" cy="22796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-110" charset="0"/>
              </a:defRPr>
            </a:lvl1pPr>
          </a:lstStyle>
          <a:p>
            <a:pPr>
              <a:defRPr/>
            </a:pPr>
            <a:fld id="{0025C6FF-E041-D446-B8D4-91F04EF5A4CB}" type="datetime1">
              <a:rPr lang="de-DE"/>
              <a:pPr>
                <a:defRPr/>
              </a:pPr>
              <a:t>1/19/14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345738" y="39676388"/>
            <a:ext cx="9588500" cy="22796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-11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1701125" y="39676388"/>
            <a:ext cx="7064375" cy="22796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pitchFamily="-110" charset="0"/>
              </a:defRPr>
            </a:lvl1pPr>
          </a:lstStyle>
          <a:p>
            <a:pPr>
              <a:defRPr/>
            </a:pPr>
            <a:fld id="{02E14AF4-8E6A-BB44-A2CC-574FBA63D21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-110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-110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-110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-110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-110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Box 181"/>
          <p:cNvSpPr txBox="1"/>
          <p:nvPr/>
        </p:nvSpPr>
        <p:spPr>
          <a:xfrm>
            <a:off x="269409" y="30748639"/>
            <a:ext cx="1516404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176713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Arial"/>
              <a:buChar char="•"/>
              <a:tabLst>
                <a:tab pos="533400" algn="l"/>
              </a:tabLst>
            </a:pPr>
            <a:r>
              <a:rPr lang="de-DE" sz="3000" dirty="0" smtClean="0">
                <a:solidFill>
                  <a:schemeClr val="tx1"/>
                </a:solidFill>
              </a:rPr>
              <a:t> </a:t>
            </a:r>
            <a:r>
              <a:rPr lang="de-DE" sz="3000" dirty="0" err="1" smtClean="0">
                <a:solidFill>
                  <a:schemeClr val="tx1"/>
                </a:solidFill>
              </a:rPr>
              <a:t>Measurement</a:t>
            </a:r>
            <a:r>
              <a:rPr lang="de-DE" sz="3000" dirty="0" smtClean="0">
                <a:solidFill>
                  <a:schemeClr val="tx1"/>
                </a:solidFill>
              </a:rPr>
              <a:t> of </a:t>
            </a:r>
            <a:r>
              <a:rPr lang="de-DE" sz="3000" b="1" dirty="0" err="1" smtClean="0">
                <a:solidFill>
                  <a:schemeClr val="tx1"/>
                </a:solidFill>
              </a:rPr>
              <a:t>femtosecond</a:t>
            </a:r>
            <a:r>
              <a:rPr lang="de-DE" sz="3000" b="1" dirty="0" smtClean="0">
                <a:solidFill>
                  <a:schemeClr val="tx1"/>
                </a:solidFill>
              </a:rPr>
              <a:t> </a:t>
            </a:r>
            <a:r>
              <a:rPr lang="de-DE" sz="3000" b="1" dirty="0" err="1" smtClean="0">
                <a:solidFill>
                  <a:schemeClr val="tx1"/>
                </a:solidFill>
              </a:rPr>
              <a:t>electron</a:t>
            </a:r>
            <a:r>
              <a:rPr lang="de-DE" sz="3000" b="1" dirty="0" smtClean="0">
                <a:solidFill>
                  <a:schemeClr val="tx1"/>
                </a:solidFill>
              </a:rPr>
              <a:t> </a:t>
            </a:r>
            <a:r>
              <a:rPr lang="de-DE" sz="3000" b="1" dirty="0" err="1" smtClean="0">
                <a:solidFill>
                  <a:schemeClr val="tx1"/>
                </a:solidFill>
              </a:rPr>
              <a:t>bunches</a:t>
            </a:r>
            <a:r>
              <a:rPr lang="de-DE" sz="3000" b="1" dirty="0" smtClean="0">
                <a:solidFill>
                  <a:schemeClr val="tx1"/>
                </a:solidFill>
              </a:rPr>
              <a:t> </a:t>
            </a:r>
            <a:r>
              <a:rPr lang="de-DE" sz="3000" dirty="0" err="1" smtClean="0">
                <a:solidFill>
                  <a:schemeClr val="tx1"/>
                </a:solidFill>
              </a:rPr>
              <a:t>poses</a:t>
            </a:r>
            <a:r>
              <a:rPr lang="de-DE" sz="3000" dirty="0" smtClean="0">
                <a:solidFill>
                  <a:schemeClr val="tx1"/>
                </a:solidFill>
              </a:rPr>
              <a:t> a </a:t>
            </a:r>
            <a:r>
              <a:rPr lang="de-DE" sz="3000" dirty="0" err="1" smtClean="0">
                <a:solidFill>
                  <a:schemeClr val="tx1"/>
                </a:solidFill>
              </a:rPr>
              <a:t>particular</a:t>
            </a:r>
            <a:r>
              <a:rPr lang="de-DE" sz="3000" dirty="0" smtClean="0">
                <a:solidFill>
                  <a:schemeClr val="tx1"/>
                </a:solidFill>
              </a:rPr>
              <a:t> </a:t>
            </a:r>
            <a:r>
              <a:rPr lang="de-DE" sz="3000" dirty="0" err="1" smtClean="0">
                <a:solidFill>
                  <a:schemeClr val="tx1"/>
                </a:solidFill>
              </a:rPr>
              <a:t>challenge</a:t>
            </a:r>
            <a:r>
              <a:rPr lang="de-DE" sz="3000" dirty="0" smtClean="0">
                <a:solidFill>
                  <a:schemeClr val="tx1"/>
                </a:solidFill>
              </a:rPr>
              <a:t>.</a:t>
            </a:r>
          </a:p>
          <a:p>
            <a:pPr defTabSz="4176713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tabLst>
                <a:tab pos="533400" algn="l"/>
              </a:tabLst>
            </a:pPr>
            <a:r>
              <a:rPr lang="de-DE" sz="3600" dirty="0" smtClean="0">
                <a:solidFill>
                  <a:schemeClr val="tx1"/>
                </a:solidFill>
              </a:rPr>
              <a:t>		    </a:t>
            </a:r>
            <a:r>
              <a:rPr lang="de-DE" sz="4000" b="1" dirty="0" err="1" smtClean="0">
                <a:solidFill>
                  <a:schemeClr val="tx1"/>
                </a:solidFill>
              </a:rPr>
              <a:t>Transition</a:t>
            </a:r>
            <a:r>
              <a:rPr lang="de-DE" sz="4000" b="1" dirty="0" smtClean="0">
                <a:solidFill>
                  <a:schemeClr val="tx1"/>
                </a:solidFill>
              </a:rPr>
              <a:t> </a:t>
            </a:r>
            <a:r>
              <a:rPr lang="de-DE" sz="4000" b="1" dirty="0" err="1" smtClean="0">
                <a:solidFill>
                  <a:schemeClr val="tx1"/>
                </a:solidFill>
              </a:rPr>
              <a:t>radiation</a:t>
            </a:r>
            <a:r>
              <a:rPr lang="de-DE" sz="4000" b="1" dirty="0" smtClean="0">
                <a:solidFill>
                  <a:schemeClr val="tx1"/>
                </a:solidFill>
              </a:rPr>
              <a:t> as longitudinal </a:t>
            </a:r>
            <a:r>
              <a:rPr lang="de-DE" sz="4000" b="1" dirty="0" err="1" smtClean="0">
                <a:solidFill>
                  <a:schemeClr val="tx1"/>
                </a:solidFill>
              </a:rPr>
              <a:t>bunch</a:t>
            </a:r>
            <a:r>
              <a:rPr lang="de-DE" sz="4000" b="1" dirty="0" smtClean="0">
                <a:solidFill>
                  <a:schemeClr val="tx1"/>
                </a:solidFill>
              </a:rPr>
              <a:t> </a:t>
            </a:r>
            <a:r>
              <a:rPr lang="de-DE" sz="4000" b="1" dirty="0" err="1" smtClean="0">
                <a:solidFill>
                  <a:schemeClr val="tx1"/>
                </a:solidFill>
              </a:rPr>
              <a:t>diagnostic</a:t>
            </a:r>
            <a:r>
              <a:rPr lang="de-DE" sz="4000" b="1" dirty="0" smtClean="0">
                <a:solidFill>
                  <a:schemeClr val="tx1"/>
                </a:solidFill>
              </a:rPr>
              <a:t>.</a:t>
            </a:r>
          </a:p>
          <a:p>
            <a:endParaRPr lang="en-US" sz="3600" dirty="0"/>
          </a:p>
        </p:txBody>
      </p:sp>
      <p:sp>
        <p:nvSpPr>
          <p:cNvPr id="137" name="TextBox 136"/>
          <p:cNvSpPr txBox="1"/>
          <p:nvPr/>
        </p:nvSpPr>
        <p:spPr>
          <a:xfrm>
            <a:off x="752009" y="36942251"/>
            <a:ext cx="14884400" cy="3134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  <a:spcBef>
                <a:spcPct val="0"/>
              </a:spcBef>
            </a:pPr>
            <a:r>
              <a:rPr lang="en-US" sz="3000" b="1" dirty="0" smtClean="0">
                <a:solidFill>
                  <a:srgbClr val="000000"/>
                </a:solidFill>
              </a:rPr>
              <a:t>Additional information from transition radiation:</a:t>
            </a:r>
            <a:r>
              <a:rPr lang="en-US" sz="3000" i="1" dirty="0" smtClean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ts val="3600"/>
              </a:lnSpc>
              <a:spcBef>
                <a:spcPct val="0"/>
              </a:spcBef>
              <a:buFont typeface="Arial" pitchFamily="-110" charset="0"/>
              <a:buChar char="•"/>
            </a:pPr>
            <a:r>
              <a:rPr lang="en-US" sz="3000" dirty="0" smtClean="0">
                <a:solidFill>
                  <a:srgbClr val="000000"/>
                </a:solidFill>
              </a:rPr>
              <a:t> Imaging of incoherent radiation</a:t>
            </a:r>
            <a:r>
              <a:rPr lang="en-US" sz="3000" dirty="0" smtClean="0">
                <a:solidFill>
                  <a:srgbClr val="000000"/>
                </a:solidFill>
              </a:rPr>
              <a:t>            longitudinally integrated transverse profile. </a:t>
            </a:r>
          </a:p>
          <a:p>
            <a:pPr>
              <a:lnSpc>
                <a:spcPts val="3600"/>
              </a:lnSpc>
              <a:spcBef>
                <a:spcPct val="0"/>
              </a:spcBef>
            </a:pPr>
            <a:r>
              <a:rPr lang="en-US" sz="3000" dirty="0" smtClean="0">
                <a:solidFill>
                  <a:srgbClr val="000000"/>
                </a:solidFill>
              </a:rPr>
              <a:t>						             total bunch </a:t>
            </a:r>
            <a:r>
              <a:rPr lang="en-US" sz="3000" dirty="0" smtClean="0">
                <a:solidFill>
                  <a:srgbClr val="000000"/>
                </a:solidFill>
              </a:rPr>
              <a:t>charge.</a:t>
            </a:r>
          </a:p>
          <a:p>
            <a:pPr>
              <a:lnSpc>
                <a:spcPts val="3600"/>
              </a:lnSpc>
              <a:spcBef>
                <a:spcPct val="0"/>
              </a:spcBef>
              <a:buFont typeface="Arial" pitchFamily="-110" charset="0"/>
              <a:buChar char="•"/>
            </a:pP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</a:rPr>
              <a:t>Emittance</a:t>
            </a:r>
            <a:r>
              <a:rPr lang="en-US" sz="3000" dirty="0" smtClean="0">
                <a:solidFill>
                  <a:srgbClr val="000000"/>
                </a:solidFill>
              </a:rPr>
              <a:t> measurement using several screens along the beam </a:t>
            </a:r>
            <a:r>
              <a:rPr lang="en-US" sz="3000" dirty="0" smtClean="0">
                <a:solidFill>
                  <a:srgbClr val="000000"/>
                </a:solidFill>
              </a:rPr>
              <a:t>pipe</a:t>
            </a:r>
            <a:r>
              <a:rPr lang="en-US" sz="3000" baseline="30000" dirty="0" smtClean="0">
                <a:solidFill>
                  <a:srgbClr val="000000"/>
                </a:solidFill>
              </a:rPr>
              <a:t>8</a:t>
            </a:r>
            <a:r>
              <a:rPr lang="en-US" sz="3000" dirty="0" smtClean="0">
                <a:solidFill>
                  <a:srgbClr val="000000"/>
                </a:solidFill>
              </a:rPr>
              <a:t>.</a:t>
            </a:r>
            <a:endParaRPr lang="en-US" sz="3000" dirty="0" smtClean="0">
              <a:solidFill>
                <a:srgbClr val="000000"/>
              </a:solidFill>
            </a:endParaRPr>
          </a:p>
          <a:p>
            <a:pPr>
              <a:lnSpc>
                <a:spcPts val="5000"/>
              </a:lnSpc>
              <a:spcBef>
                <a:spcPct val="0"/>
              </a:spcBef>
            </a:pPr>
            <a:r>
              <a:rPr lang="en-US" sz="3000" dirty="0" smtClean="0">
                <a:solidFill>
                  <a:srgbClr val="000000"/>
                </a:solidFill>
              </a:rPr>
              <a:t>					</a:t>
            </a:r>
          </a:p>
          <a:p>
            <a:pPr>
              <a:lnSpc>
                <a:spcPts val="3600"/>
              </a:lnSpc>
            </a:pPr>
            <a:endParaRPr lang="en-US" sz="3000" dirty="0"/>
          </a:p>
        </p:txBody>
      </p:sp>
      <p:grpSp>
        <p:nvGrpSpPr>
          <p:cNvPr id="114" name="Gruppierung 51"/>
          <p:cNvGrpSpPr/>
          <p:nvPr/>
        </p:nvGrpSpPr>
        <p:grpSpPr>
          <a:xfrm>
            <a:off x="22814625" y="29695711"/>
            <a:ext cx="8940487" cy="8144734"/>
            <a:chOff x="8429283" y="32746007"/>
            <a:chExt cx="5717263" cy="5353052"/>
          </a:xfrm>
        </p:grpSpPr>
        <p:pic>
          <p:nvPicPr>
            <p:cNvPr id="116" name="Picture 38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429283" y="32746007"/>
              <a:ext cx="5717263" cy="53530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7" name="Rechteck 41"/>
            <p:cNvSpPr/>
            <p:nvPr/>
          </p:nvSpPr>
          <p:spPr bwMode="auto">
            <a:xfrm>
              <a:off x="8517170" y="33019184"/>
              <a:ext cx="1608610" cy="4944411"/>
            </a:xfrm>
            <a:prstGeom prst="rect">
              <a:avLst/>
            </a:prstGeom>
            <a:ln/>
            <a:effectLst/>
            <a:extLst>
              <a:ext uri="{909E8E84-426E-40DD-AFC4-6F175D3DCCD1}">
                <a14:hiddenFill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55563" algn="l" defTabSz="3984625" rtl="0" eaLnBrk="1" fontAlgn="base" latinLnBrk="0" hangingPunct="1">
                <a:lnSpc>
                  <a:spcPts val="8713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0500" b="0" i="0" u="none" strike="noStrike" cap="none" normalizeH="0" baseline="0" smtClean="0">
                <a:ln>
                  <a:noFill/>
                </a:ln>
                <a:solidFill>
                  <a:srgbClr val="515151"/>
                </a:solidFill>
                <a:effectLst/>
                <a:latin typeface="Arial" charset="0"/>
              </a:endParaRPr>
            </a:p>
          </p:txBody>
        </p:sp>
        <p:sp>
          <p:nvSpPr>
            <p:cNvPr id="118" name="Rechteck 42"/>
            <p:cNvSpPr/>
            <p:nvPr/>
          </p:nvSpPr>
          <p:spPr bwMode="auto">
            <a:xfrm>
              <a:off x="12039183" y="33019187"/>
              <a:ext cx="2048857" cy="4944411"/>
            </a:xfrm>
            <a:prstGeom prst="rect">
              <a:avLst/>
            </a:prstGeom>
            <a:ln/>
            <a:effectLst/>
            <a:extLst>
              <a:ext uri="{909E8E84-426E-40DD-AFC4-6F175D3DCCD1}">
                <a14:hiddenFill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55563" algn="l" defTabSz="3984625" rtl="0" eaLnBrk="1" fontAlgn="base" latinLnBrk="0" hangingPunct="1">
                <a:lnSpc>
                  <a:spcPts val="8713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0500" b="0" i="0" u="none" strike="noStrike" cap="none" normalizeH="0" baseline="0" smtClean="0">
                <a:ln>
                  <a:noFill/>
                </a:ln>
                <a:solidFill>
                  <a:srgbClr val="515151"/>
                </a:solidFill>
                <a:effectLst/>
                <a:latin typeface="Arial" charset="0"/>
              </a:endParaRPr>
            </a:p>
          </p:txBody>
        </p:sp>
        <p:sp>
          <p:nvSpPr>
            <p:cNvPr id="119" name="Rechteck 43"/>
            <p:cNvSpPr/>
            <p:nvPr/>
          </p:nvSpPr>
          <p:spPr bwMode="auto">
            <a:xfrm>
              <a:off x="9854862" y="37540272"/>
              <a:ext cx="1608610" cy="507987"/>
            </a:xfrm>
            <a:prstGeom prst="rect">
              <a:avLst/>
            </a:prstGeom>
            <a:ln/>
            <a:effectLst/>
            <a:extLst>
              <a:ext uri="{909E8E84-426E-40DD-AFC4-6F175D3DCCD1}">
                <a14:hiddenFill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55563" algn="l" defTabSz="3984625" rtl="0" eaLnBrk="1" fontAlgn="base" latinLnBrk="0" hangingPunct="1">
                <a:lnSpc>
                  <a:spcPts val="8713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0500" b="0" i="0" u="none" strike="noStrike" cap="none" normalizeH="0" baseline="0" smtClean="0">
                <a:ln>
                  <a:noFill/>
                </a:ln>
                <a:solidFill>
                  <a:srgbClr val="515151"/>
                </a:solidFill>
                <a:effectLst/>
                <a:latin typeface="Arial" charset="0"/>
              </a:endParaRPr>
            </a:p>
          </p:txBody>
        </p:sp>
        <p:sp>
          <p:nvSpPr>
            <p:cNvPr id="120" name="Rechteck 44"/>
            <p:cNvSpPr/>
            <p:nvPr/>
          </p:nvSpPr>
          <p:spPr bwMode="auto">
            <a:xfrm>
              <a:off x="9990317" y="33036118"/>
              <a:ext cx="270925" cy="1608630"/>
            </a:xfrm>
            <a:prstGeom prst="rect">
              <a:avLst/>
            </a:prstGeom>
            <a:ln/>
            <a:effectLst/>
            <a:extLst>
              <a:ext uri="{909E8E84-426E-40DD-AFC4-6F175D3DCCD1}">
                <a14:hiddenFill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55563" algn="l" defTabSz="3984625" rtl="0" eaLnBrk="1" fontAlgn="base" latinLnBrk="0" hangingPunct="1">
                <a:lnSpc>
                  <a:spcPts val="8713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0500" b="0" i="0" u="none" strike="noStrike" cap="none" normalizeH="0" baseline="0" smtClean="0">
                <a:ln>
                  <a:noFill/>
                </a:ln>
                <a:solidFill>
                  <a:srgbClr val="515151"/>
                </a:solidFill>
                <a:effectLst/>
                <a:latin typeface="Arial" charset="0"/>
              </a:endParaRPr>
            </a:p>
          </p:txBody>
        </p:sp>
        <p:cxnSp>
          <p:nvCxnSpPr>
            <p:cNvPr id="121" name="Gerade Verbindung mit Pfeil 46"/>
            <p:cNvCxnSpPr/>
            <p:nvPr/>
          </p:nvCxnSpPr>
          <p:spPr bwMode="auto">
            <a:xfrm flipV="1">
              <a:off x="9533133" y="36050175"/>
              <a:ext cx="526906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2" name="Gerade Verbindung mit Pfeil 48"/>
            <p:cNvCxnSpPr/>
            <p:nvPr/>
          </p:nvCxnSpPr>
          <p:spPr bwMode="auto">
            <a:xfrm flipV="1">
              <a:off x="12123848" y="36067111"/>
              <a:ext cx="526906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3" name="Text Box 9"/>
            <p:cNvSpPr txBox="1">
              <a:spLocks noChangeArrowheads="1"/>
            </p:cNvSpPr>
            <p:nvPr/>
          </p:nvSpPr>
          <p:spPr bwMode="auto">
            <a:xfrm>
              <a:off x="9211458" y="35843061"/>
              <a:ext cx="863524" cy="478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 marL="533400" indent="-533400" algn="r" defTabSz="4176713">
                <a:lnSpc>
                  <a:spcPct val="100000"/>
                </a:lnSpc>
                <a:spcBef>
                  <a:spcPct val="50000"/>
                </a:spcBef>
                <a:buClr>
                  <a:srgbClr val="00589C"/>
                </a:buClr>
                <a:buFont typeface="Wingdings" pitchFamily="-102" charset="2"/>
                <a:buNone/>
                <a:tabLst>
                  <a:tab pos="533400" algn="l"/>
                </a:tabLst>
              </a:pPr>
              <a:r>
                <a:rPr lang="en-GB" sz="1600" dirty="0" err="1" smtClean="0">
                  <a:solidFill>
                    <a:schemeClr val="tx1"/>
                  </a:solidFill>
                </a:rPr>
                <a:t>e</a:t>
              </a:r>
              <a:r>
                <a:rPr lang="en-GB" sz="1600" baseline="30000" dirty="0" smtClean="0">
                  <a:solidFill>
                    <a:schemeClr val="tx1"/>
                  </a:solidFill>
                </a:rPr>
                <a:t>-</a:t>
              </a:r>
              <a:r>
                <a:rPr lang="en-GB" sz="1600" dirty="0" smtClean="0">
                  <a:solidFill>
                    <a:schemeClr val="tx1"/>
                  </a:solidFill>
                </a:rPr>
                <a:t> beam in</a:t>
              </a:r>
            </a:p>
            <a:p>
              <a:pPr marL="533400" indent="-533400" algn="r" defTabSz="4176713">
                <a:lnSpc>
                  <a:spcPct val="100000"/>
                </a:lnSpc>
                <a:spcBef>
                  <a:spcPct val="50000"/>
                </a:spcBef>
                <a:buClr>
                  <a:srgbClr val="00589C"/>
                </a:buClr>
                <a:buFont typeface="Wingdings" pitchFamily="-102" charset="2"/>
                <a:buNone/>
                <a:tabLst>
                  <a:tab pos="533400" algn="l"/>
                </a:tabLst>
              </a:pPr>
              <a:r>
                <a:rPr lang="en-GB" sz="1600" dirty="0" smtClean="0">
                  <a:solidFill>
                    <a:schemeClr val="tx1"/>
                  </a:solidFill>
                </a:rPr>
                <a:t>Laser in</a:t>
              </a:r>
            </a:p>
          </p:txBody>
        </p:sp>
        <p:sp>
          <p:nvSpPr>
            <p:cNvPr id="124" name="Text Box 9"/>
            <p:cNvSpPr txBox="1">
              <a:spLocks noChangeArrowheads="1"/>
            </p:cNvSpPr>
            <p:nvPr/>
          </p:nvSpPr>
          <p:spPr bwMode="auto">
            <a:xfrm>
              <a:off x="12123894" y="35843304"/>
              <a:ext cx="863524" cy="478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 marL="533400" indent="-533400" defTabSz="4176713">
                <a:lnSpc>
                  <a:spcPct val="100000"/>
                </a:lnSpc>
                <a:spcBef>
                  <a:spcPct val="50000"/>
                </a:spcBef>
                <a:buClr>
                  <a:srgbClr val="00589C"/>
                </a:buClr>
                <a:buFont typeface="Wingdings" pitchFamily="-102" charset="2"/>
                <a:buNone/>
                <a:tabLst>
                  <a:tab pos="533400" algn="l"/>
                </a:tabLst>
              </a:pPr>
              <a:r>
                <a:rPr lang="en-GB" sz="1600" dirty="0" err="1" smtClean="0">
                  <a:solidFill>
                    <a:schemeClr val="tx1"/>
                  </a:solidFill>
                </a:rPr>
                <a:t>e</a:t>
              </a:r>
              <a:r>
                <a:rPr lang="en-GB" sz="1600" baseline="30000" dirty="0" smtClean="0">
                  <a:solidFill>
                    <a:schemeClr val="tx1"/>
                  </a:solidFill>
                </a:rPr>
                <a:t>-</a:t>
              </a:r>
              <a:r>
                <a:rPr lang="en-GB" sz="1600" dirty="0" smtClean="0">
                  <a:solidFill>
                    <a:schemeClr val="tx1"/>
                  </a:solidFill>
                </a:rPr>
                <a:t> beam out</a:t>
              </a:r>
            </a:p>
            <a:p>
              <a:pPr marL="533400" indent="-533400" defTabSz="4176713">
                <a:lnSpc>
                  <a:spcPct val="100000"/>
                </a:lnSpc>
                <a:spcBef>
                  <a:spcPct val="50000"/>
                </a:spcBef>
                <a:buClr>
                  <a:srgbClr val="00589C"/>
                </a:buClr>
                <a:buFont typeface="Wingdings" pitchFamily="-102" charset="2"/>
                <a:buNone/>
                <a:tabLst>
                  <a:tab pos="533400" algn="l"/>
                </a:tabLst>
              </a:pPr>
              <a:r>
                <a:rPr lang="en-GB" sz="1600" dirty="0" smtClean="0">
                  <a:solidFill>
                    <a:schemeClr val="tx1"/>
                  </a:solidFill>
                </a:rPr>
                <a:t>Laser out</a:t>
              </a:r>
            </a:p>
          </p:txBody>
        </p:sp>
      </p:grpSp>
      <p:pic>
        <p:nvPicPr>
          <p:cNvPr id="138" name="Picture 1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7212" y="10970057"/>
            <a:ext cx="8599989" cy="4750256"/>
          </a:xfrm>
          <a:prstGeom prst="rect">
            <a:avLst/>
          </a:prstGeom>
        </p:spPr>
      </p:pic>
      <p:sp>
        <p:nvSpPr>
          <p:cNvPr id="153" name="Rounded Rectangle 152"/>
          <p:cNvSpPr/>
          <p:nvPr/>
        </p:nvSpPr>
        <p:spPr bwMode="auto">
          <a:xfrm>
            <a:off x="1883618" y="24823527"/>
            <a:ext cx="12377391" cy="3251201"/>
          </a:xfrm>
          <a:prstGeom prst="roundRect">
            <a:avLst>
              <a:gd name="adj" fmla="val 9596"/>
            </a:avLst>
          </a:prstGeom>
          <a:solidFill>
            <a:srgbClr val="00A6EB">
              <a:alpha val="15000"/>
            </a:srgbClr>
          </a:solidFill>
          <a:ln w="44450" cap="flat" cmpd="sng" algn="ctr">
            <a:solidFill>
              <a:srgbClr val="00A6EB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55563" algn="l" defTabSz="3984625" rtl="0" eaLnBrk="1" fontAlgn="base" latinLnBrk="0" hangingPunct="1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0" b="0" i="0" u="none" strike="noStrike" cap="none" normalizeH="0" baseline="0" smtClean="0">
              <a:ln>
                <a:noFill/>
              </a:ln>
              <a:solidFill>
                <a:srgbClr val="515151"/>
              </a:solidFill>
              <a:effectLst/>
              <a:latin typeface="Arial" charset="0"/>
            </a:endParaRPr>
          </a:p>
        </p:txBody>
      </p:sp>
      <p:pic>
        <p:nvPicPr>
          <p:cNvPr id="129" name="Picture 1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592113" y="21898524"/>
            <a:ext cx="7302983" cy="5242177"/>
          </a:xfrm>
          <a:prstGeom prst="rect">
            <a:avLst/>
          </a:prstGeom>
        </p:spPr>
      </p:pic>
      <p:sp>
        <p:nvSpPr>
          <p:cNvPr id="113" name="Rounded Rectangle 112"/>
          <p:cNvSpPr/>
          <p:nvPr/>
        </p:nvSpPr>
        <p:spPr bwMode="auto">
          <a:xfrm>
            <a:off x="13024934" y="8682740"/>
            <a:ext cx="11738662" cy="4286333"/>
          </a:xfrm>
          <a:prstGeom prst="roundRect">
            <a:avLst>
              <a:gd name="adj" fmla="val 9596"/>
            </a:avLst>
          </a:prstGeom>
          <a:solidFill>
            <a:srgbClr val="00A6EB">
              <a:alpha val="15000"/>
            </a:srgbClr>
          </a:solidFill>
          <a:ln w="44450" cap="flat" cmpd="sng" algn="ctr">
            <a:solidFill>
              <a:srgbClr val="00A6EB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55563" algn="l" defTabSz="3984625" rtl="0" eaLnBrk="1" fontAlgn="base" latinLnBrk="0" hangingPunct="1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0" b="0" i="0" u="none" strike="noStrike" cap="none" normalizeH="0" baseline="0" smtClean="0">
              <a:ln>
                <a:noFill/>
              </a:ln>
              <a:solidFill>
                <a:srgbClr val="515151"/>
              </a:solidFill>
              <a:effectLst/>
              <a:latin typeface="Arial" charset="0"/>
            </a:endParaRPr>
          </a:p>
        </p:txBody>
      </p:sp>
      <p:grpSp>
        <p:nvGrpSpPr>
          <p:cNvPr id="16386" name="Group 41"/>
          <p:cNvGrpSpPr>
            <a:grpSpLocks/>
          </p:cNvGrpSpPr>
          <p:nvPr/>
        </p:nvGrpSpPr>
        <p:grpSpPr bwMode="auto">
          <a:xfrm>
            <a:off x="12854795" y="13054521"/>
            <a:ext cx="20905743" cy="7555018"/>
            <a:chOff x="12803441" y="13026799"/>
            <a:chExt cx="21021245" cy="6356766"/>
          </a:xfrm>
        </p:grpSpPr>
        <p:sp>
          <p:nvSpPr>
            <p:cNvPr id="16406" name="TextBox 19"/>
            <p:cNvSpPr txBox="1">
              <a:spLocks noChangeArrowheads="1"/>
            </p:cNvSpPr>
            <p:nvPr/>
          </p:nvSpPr>
          <p:spPr bwMode="auto">
            <a:xfrm>
              <a:off x="27646410" y="16581954"/>
              <a:ext cx="6178276" cy="1088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X-ray diagnostics</a:t>
              </a:r>
            </a:p>
          </p:txBody>
        </p:sp>
        <p:grpSp>
          <p:nvGrpSpPr>
            <p:cNvPr id="16407" name="Group 40"/>
            <p:cNvGrpSpPr>
              <a:grpSpLocks/>
            </p:cNvGrpSpPr>
            <p:nvPr/>
          </p:nvGrpSpPr>
          <p:grpSpPr bwMode="auto">
            <a:xfrm>
              <a:off x="12803441" y="13026799"/>
              <a:ext cx="19921365" cy="6356766"/>
              <a:chOff x="12803441" y="13026799"/>
              <a:chExt cx="19921365" cy="6356766"/>
            </a:xfrm>
          </p:grpSpPr>
          <p:sp>
            <p:nvSpPr>
              <p:cNvPr id="16408" name="TextBox 22"/>
              <p:cNvSpPr txBox="1">
                <a:spLocks noChangeArrowheads="1"/>
              </p:cNvSpPr>
              <p:nvPr/>
            </p:nvSpPr>
            <p:spPr bwMode="auto">
              <a:xfrm>
                <a:off x="26533427" y="16636611"/>
                <a:ext cx="6191379" cy="367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ts val="2000"/>
                  </a:lnSpc>
                  <a:spcBef>
                    <a:spcPct val="0"/>
                  </a:spcBef>
                </a:pPr>
                <a:r>
                  <a:rPr lang="en-US" sz="2400"/>
                  <a:t>Undulator</a:t>
                </a:r>
              </a:p>
            </p:txBody>
          </p:sp>
          <p:grpSp>
            <p:nvGrpSpPr>
              <p:cNvPr id="16409" name="Group 39"/>
              <p:cNvGrpSpPr>
                <a:grpSpLocks/>
              </p:cNvGrpSpPr>
              <p:nvPr/>
            </p:nvGrpSpPr>
            <p:grpSpPr bwMode="auto">
              <a:xfrm>
                <a:off x="12803441" y="13026799"/>
                <a:ext cx="17476534" cy="6356766"/>
                <a:chOff x="12803441" y="13026799"/>
                <a:chExt cx="17476534" cy="6356766"/>
              </a:xfrm>
            </p:grpSpPr>
            <p:pic>
              <p:nvPicPr>
                <p:cNvPr id="16410" name="Picture 15"/>
                <p:cNvPicPr>
                  <a:picLocks noChangeAspect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13265461" y="13026799"/>
                  <a:ext cx="16668155" cy="63567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16411" name="Group 36"/>
                <p:cNvGrpSpPr>
                  <a:grpSpLocks/>
                </p:cNvGrpSpPr>
                <p:nvPr/>
              </p:nvGrpSpPr>
              <p:grpSpPr bwMode="auto">
                <a:xfrm>
                  <a:off x="12803441" y="13529442"/>
                  <a:ext cx="17476534" cy="4800103"/>
                  <a:chOff x="12803441" y="13529442"/>
                  <a:chExt cx="17476534" cy="4800103"/>
                </a:xfrm>
              </p:grpSpPr>
              <p:pic>
                <p:nvPicPr>
                  <p:cNvPr id="16412" name="Picture 26"/>
                  <p:cNvPicPr>
                    <a:picLocks noChangeAspect="1"/>
                  </p:cNvPicPr>
                  <p:nvPr/>
                </p:nvPicPr>
                <p:blipFill>
                  <a:blip r:embed="rId7"/>
                  <a:srcRect/>
                  <a:stretch>
                    <a:fillRect/>
                  </a:stretch>
                </p:blipFill>
                <p:spPr bwMode="auto">
                  <a:xfrm>
                    <a:off x="22377353" y="16229137"/>
                    <a:ext cx="457200" cy="1905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16413" name="Text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11800" y="17240785"/>
                    <a:ext cx="4137068" cy="10887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2400" dirty="0"/>
                      <a:t>Probe/Ionization lasers</a:t>
                    </a:r>
                  </a:p>
                </p:txBody>
              </p:sp>
              <p:sp>
                <p:nvSpPr>
                  <p:cNvPr id="16414" name="Text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950824" y="16585023"/>
                    <a:ext cx="6178276" cy="10887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2400"/>
                      <a:t>Beam matching and focusing section</a:t>
                    </a:r>
                  </a:p>
                </p:txBody>
              </p:sp>
              <p:sp>
                <p:nvSpPr>
                  <p:cNvPr id="16415" name="Text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702706" y="16602730"/>
                    <a:ext cx="6178276" cy="10887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2400"/>
                      <a:t>Beam diagnostics section</a:t>
                    </a:r>
                  </a:p>
                </p:txBody>
              </p:sp>
              <p:pic>
                <p:nvPicPr>
                  <p:cNvPr id="16416" name="Picture 20"/>
                  <p:cNvPicPr>
                    <a:picLocks noChangeAspect="1"/>
                  </p:cNvPicPr>
                  <p:nvPr/>
                </p:nvPicPr>
                <p:blipFill>
                  <a:blip r:embed="rId8"/>
                  <a:srcRect/>
                  <a:stretch>
                    <a:fillRect/>
                  </a:stretch>
                </p:blipFill>
                <p:spPr bwMode="auto">
                  <a:xfrm>
                    <a:off x="28239281" y="16295709"/>
                    <a:ext cx="1355191" cy="56113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16417" name="Text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107839" y="16654318"/>
                    <a:ext cx="2273190" cy="36762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ts val="2000"/>
                      </a:lnSpc>
                      <a:spcBef>
                        <a:spcPct val="0"/>
                      </a:spcBef>
                    </a:pPr>
                    <a:r>
                      <a:rPr lang="en-US" sz="2400"/>
                      <a:t>TDS (optional)</a:t>
                    </a:r>
                  </a:p>
                </p:txBody>
              </p:sp>
              <p:sp>
                <p:nvSpPr>
                  <p:cNvPr id="16418" name="Text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066033" y="16652783"/>
                    <a:ext cx="2273190" cy="36762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ts val="2000"/>
                      </a:lnSpc>
                      <a:spcBef>
                        <a:spcPct val="0"/>
                      </a:spcBef>
                    </a:pPr>
                    <a:r>
                      <a:rPr lang="en-US" sz="2400"/>
                      <a:t>Driver dump</a:t>
                    </a:r>
                  </a:p>
                </p:txBody>
              </p:sp>
              <p:sp>
                <p:nvSpPr>
                  <p:cNvPr id="16419" name="TextBox 25"/>
                  <p:cNvSpPr txBox="1">
                    <a:spLocks noChangeArrowheads="1"/>
                  </p:cNvSpPr>
                  <p:nvPr/>
                </p:nvSpPr>
                <p:spPr bwMode="auto">
                  <a:xfrm rot="-5400000">
                    <a:off x="21487824" y="14919472"/>
                    <a:ext cx="2273190" cy="36762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ts val="2000"/>
                      </a:lnSpc>
                      <a:spcBef>
                        <a:spcPct val="0"/>
                      </a:spcBef>
                    </a:pPr>
                    <a:r>
                      <a:rPr lang="en-US" sz="2400"/>
                      <a:t>Plasma cell</a:t>
                    </a:r>
                  </a:p>
                </p:txBody>
              </p:sp>
              <p:sp>
                <p:nvSpPr>
                  <p:cNvPr id="16420" name="Text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065681" y="14957955"/>
                    <a:ext cx="2834293" cy="76516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ts val="2600"/>
                      </a:lnSpc>
                      <a:spcBef>
                        <a:spcPct val="0"/>
                      </a:spcBef>
                    </a:pPr>
                    <a:r>
                      <a:rPr lang="en-US" sz="2400"/>
                      <a:t>Laser/plasma photon diagnostics</a:t>
                    </a:r>
                  </a:p>
                </p:txBody>
              </p:sp>
              <p:sp>
                <p:nvSpPr>
                  <p:cNvPr id="16421" name="Text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579433" y="14917935"/>
                    <a:ext cx="1700542" cy="76516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ts val="2600"/>
                      </a:lnSpc>
                      <a:spcBef>
                        <a:spcPct val="0"/>
                      </a:spcBef>
                    </a:pPr>
                    <a:r>
                      <a:rPr lang="en-US" sz="2400"/>
                      <a:t>Witness dump</a:t>
                    </a:r>
                  </a:p>
                </p:txBody>
              </p:sp>
              <p:sp>
                <p:nvSpPr>
                  <p:cNvPr id="16422" name="Text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370238" y="15379742"/>
                    <a:ext cx="2834293" cy="76516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ts val="2600"/>
                      </a:lnSpc>
                      <a:spcBef>
                        <a:spcPct val="0"/>
                      </a:spcBef>
                    </a:pPr>
                    <a:r>
                      <a:rPr lang="en-US" sz="2400"/>
                      <a:t>Differential </a:t>
                    </a:r>
                  </a:p>
                  <a:p>
                    <a:pPr>
                      <a:lnSpc>
                        <a:spcPts val="2600"/>
                      </a:lnSpc>
                      <a:spcBef>
                        <a:spcPct val="0"/>
                      </a:spcBef>
                    </a:pPr>
                    <a:r>
                      <a:rPr lang="en-US" sz="2400"/>
                      <a:t>pumping</a:t>
                    </a:r>
                  </a:p>
                </p:txBody>
              </p:sp>
              <p:pic>
                <p:nvPicPr>
                  <p:cNvPr id="16423" name="Picture 30"/>
                  <p:cNvPicPr>
                    <a:picLocks noChangeAspect="1"/>
                  </p:cNvPicPr>
                  <p:nvPr/>
                </p:nvPicPr>
                <p:blipFill>
                  <a:blip r:embed="rId9"/>
                  <a:srcRect/>
                  <a:stretch>
                    <a:fillRect/>
                  </a:stretch>
                </p:blipFill>
                <p:spPr bwMode="auto">
                  <a:xfrm>
                    <a:off x="20958044" y="16222596"/>
                    <a:ext cx="1371600" cy="1651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16424" name="Text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578585" y="14781705"/>
                    <a:ext cx="2834293" cy="43174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ts val="2600"/>
                      </a:lnSpc>
                      <a:spcBef>
                        <a:spcPct val="0"/>
                      </a:spcBef>
                    </a:pPr>
                    <a:r>
                      <a:rPr lang="en-US" sz="2400"/>
                      <a:t>FLASH 2 FEL</a:t>
                    </a:r>
                  </a:p>
                </p:txBody>
              </p: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16210844" y="13529442"/>
                    <a:ext cx="2834293" cy="431742"/>
                  </a:xfrm>
                  <a:prstGeom prst="rect">
                    <a:avLst/>
                  </a:prstGeom>
                  <a:noFill/>
                </p:spPr>
                <p:txBody>
                  <a:bodyPr>
                    <a:spAutoFit/>
                    <a:scene3d>
                      <a:camera prst="orthographicFront">
                        <a:rot lat="0" lon="0" rev="2160000"/>
                      </a:camera>
                      <a:lightRig rig="threePt" dir="t"/>
                    </a:scene3d>
                  </a:bodyPr>
                  <a:lstStyle/>
                  <a:p>
                    <a:pPr>
                      <a:lnSpc>
                        <a:spcPts val="26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sz="2400" dirty="0"/>
                      <a:t>FLASH 1 FEL</a:t>
                    </a:r>
                  </a:p>
                </p:txBody>
              </p:sp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12803441" y="15124988"/>
                    <a:ext cx="3725589" cy="431742"/>
                  </a:xfrm>
                  <a:prstGeom prst="rect">
                    <a:avLst/>
                  </a:prstGeom>
                  <a:noFill/>
                </p:spPr>
                <p:txBody>
                  <a:bodyPr>
                    <a:spAutoFit/>
                    <a:scene3d>
                      <a:camera prst="orthographicFront">
                        <a:rot lat="0" lon="0" rev="2280000"/>
                      </a:camera>
                      <a:lightRig rig="threePt" dir="t"/>
                    </a:scene3d>
                  </a:bodyPr>
                  <a:lstStyle/>
                  <a:p>
                    <a:pPr>
                      <a:lnSpc>
                        <a:spcPts val="26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sz="2400" dirty="0"/>
                      <a:t>FLASH 1 accelerator</a:t>
                    </a:r>
                  </a:p>
                </p:txBody>
              </p:sp>
              <p:sp>
                <p:nvSpPr>
                  <p:cNvPr id="16427" name="Text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402681" y="15472879"/>
                    <a:ext cx="2834293" cy="43174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ts val="2600"/>
                      </a:lnSpc>
                      <a:spcBef>
                        <a:spcPct val="0"/>
                      </a:spcBef>
                    </a:pPr>
                    <a:r>
                      <a:rPr lang="en-US" sz="2400"/>
                      <a:t>Extraction</a:t>
                    </a:r>
                  </a:p>
                </p:txBody>
              </p:sp>
              <p:sp>
                <p:nvSpPr>
                  <p:cNvPr id="16428" name="Text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506714" y="13763418"/>
                    <a:ext cx="2834293" cy="43174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ts val="2600"/>
                      </a:lnSpc>
                      <a:spcBef>
                        <a:spcPct val="0"/>
                      </a:spcBef>
                    </a:pPr>
                    <a:r>
                      <a:rPr lang="en-US" sz="2400"/>
                      <a:t>~ 80 m</a:t>
                    </a:r>
                  </a:p>
                </p:txBody>
              </p:sp>
            </p:grpSp>
          </p:grpSp>
        </p:grpSp>
      </p:grpSp>
      <p:sp>
        <p:nvSpPr>
          <p:cNvPr id="16388" name="Text Box 9"/>
          <p:cNvSpPr txBox="1">
            <a:spLocks noChangeArrowheads="1"/>
          </p:cNvSpPr>
          <p:nvPr/>
        </p:nvSpPr>
        <p:spPr bwMode="auto">
          <a:xfrm>
            <a:off x="811252" y="19372825"/>
            <a:ext cx="27784425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533400" indent="-533400" defTabSz="4176713">
              <a:lnSpc>
                <a:spcPct val="100000"/>
              </a:lnSpc>
              <a:spcBef>
                <a:spcPct val="50000"/>
              </a:spcBef>
              <a:buClr>
                <a:srgbClr val="00589C"/>
              </a:buClr>
              <a:buFont typeface="Wingdings" pitchFamily="-110" charset="2"/>
              <a:buNone/>
              <a:tabLst>
                <a:tab pos="533400" algn="l"/>
              </a:tabLst>
            </a:pPr>
            <a:r>
              <a:rPr lang="de-DE" sz="4400" b="1" dirty="0" err="1">
                <a:solidFill>
                  <a:schemeClr val="tx1"/>
                </a:solidFill>
              </a:rPr>
              <a:t>Controlled</a:t>
            </a:r>
            <a:r>
              <a:rPr lang="de-DE" sz="4400" b="1" dirty="0">
                <a:solidFill>
                  <a:schemeClr val="tx1"/>
                </a:solidFill>
              </a:rPr>
              <a:t> </a:t>
            </a:r>
            <a:r>
              <a:rPr lang="de-DE" sz="4400" b="1" dirty="0" err="1">
                <a:solidFill>
                  <a:schemeClr val="tx1"/>
                </a:solidFill>
              </a:rPr>
              <a:t>injection</a:t>
            </a:r>
            <a:r>
              <a:rPr lang="de-DE" sz="4400" b="1" dirty="0">
                <a:solidFill>
                  <a:schemeClr val="tx1"/>
                </a:solidFill>
              </a:rPr>
              <a:t> of </a:t>
            </a:r>
            <a:r>
              <a:rPr lang="de-DE" sz="4400" b="1" dirty="0" err="1">
                <a:solidFill>
                  <a:schemeClr val="tx1"/>
                </a:solidFill>
              </a:rPr>
              <a:t>electrons</a:t>
            </a:r>
            <a:r>
              <a:rPr lang="de-DE" sz="4400" b="1" dirty="0">
                <a:solidFill>
                  <a:schemeClr val="tx1"/>
                </a:solidFill>
              </a:rPr>
              <a:t> </a:t>
            </a:r>
            <a:r>
              <a:rPr lang="de-DE" sz="4400" b="1" dirty="0" err="1">
                <a:solidFill>
                  <a:schemeClr val="tx1"/>
                </a:solidFill>
              </a:rPr>
              <a:t>from</a:t>
            </a:r>
            <a:r>
              <a:rPr lang="de-DE" sz="4400" b="1" dirty="0">
                <a:solidFill>
                  <a:schemeClr val="tx1"/>
                </a:solidFill>
              </a:rPr>
              <a:t> </a:t>
            </a:r>
            <a:r>
              <a:rPr lang="de-DE" sz="4400" b="1" dirty="0" err="1">
                <a:solidFill>
                  <a:schemeClr val="tx1"/>
                </a:solidFill>
              </a:rPr>
              <a:t>the</a:t>
            </a:r>
            <a:r>
              <a:rPr lang="de-DE" sz="4400" b="1" dirty="0">
                <a:solidFill>
                  <a:schemeClr val="tx1"/>
                </a:solidFill>
              </a:rPr>
              <a:t> </a:t>
            </a:r>
            <a:r>
              <a:rPr lang="de-DE" sz="4400" b="1" dirty="0" err="1">
                <a:solidFill>
                  <a:schemeClr val="tx1"/>
                </a:solidFill>
              </a:rPr>
              <a:t>background</a:t>
            </a:r>
            <a:r>
              <a:rPr lang="de-DE" sz="4400" b="1" dirty="0">
                <a:solidFill>
                  <a:schemeClr val="tx1"/>
                </a:solidFill>
              </a:rPr>
              <a:t> </a:t>
            </a:r>
            <a:r>
              <a:rPr lang="de-DE" sz="4400" b="1" dirty="0" err="1">
                <a:solidFill>
                  <a:schemeClr val="tx1"/>
                </a:solidFill>
              </a:rPr>
              <a:t>plasma</a:t>
            </a:r>
            <a:endParaRPr lang="de-DE" sz="4400" b="1" dirty="0">
              <a:solidFill>
                <a:schemeClr val="tx1"/>
              </a:solidFill>
            </a:endParaRPr>
          </a:p>
          <a:p>
            <a:pPr marL="533400" indent="-533400" defTabSz="4176713">
              <a:lnSpc>
                <a:spcPct val="100000"/>
              </a:lnSpc>
              <a:spcBef>
                <a:spcPct val="50000"/>
              </a:spcBef>
              <a:buClr>
                <a:srgbClr val="00589C"/>
              </a:buClr>
              <a:buFont typeface="Wingdings" pitchFamily="-110" charset="2"/>
              <a:buNone/>
              <a:tabLst>
                <a:tab pos="533400" algn="l"/>
              </a:tabLst>
            </a:pPr>
            <a:endParaRPr lang="de-DE" sz="4400" b="1" dirty="0">
              <a:solidFill>
                <a:schemeClr val="tx1"/>
              </a:solidFill>
            </a:endParaRPr>
          </a:p>
          <a:p>
            <a:pPr marL="533400" indent="-533400" defTabSz="4176713">
              <a:lnSpc>
                <a:spcPct val="100000"/>
              </a:lnSpc>
              <a:spcBef>
                <a:spcPct val="50000"/>
              </a:spcBef>
              <a:buClr>
                <a:srgbClr val="00589C"/>
              </a:buClr>
              <a:buFont typeface="Wingdings" pitchFamily="-110" charset="2"/>
              <a:buNone/>
              <a:tabLst>
                <a:tab pos="533400" algn="l"/>
              </a:tabLst>
            </a:pPr>
            <a:endParaRPr lang="de-DE" sz="4400" dirty="0">
              <a:solidFill>
                <a:schemeClr val="tx1"/>
              </a:solidFill>
            </a:endParaRPr>
          </a:p>
        </p:txBody>
      </p:sp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3521182" y="21299717"/>
            <a:ext cx="8063550" cy="23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de-DE" sz="3600" b="1" dirty="0" err="1" smtClean="0">
                <a:solidFill>
                  <a:srgbClr val="00A6EB"/>
                </a:solidFill>
              </a:rPr>
              <a:t>Density</a:t>
            </a:r>
            <a:r>
              <a:rPr lang="de-DE" sz="3600" b="1" dirty="0" smtClean="0">
                <a:solidFill>
                  <a:srgbClr val="00A6EB"/>
                </a:solidFill>
              </a:rPr>
              <a:t> </a:t>
            </a:r>
            <a:r>
              <a:rPr lang="de-DE" sz="3600" b="1" dirty="0" err="1" smtClean="0">
                <a:solidFill>
                  <a:srgbClr val="00A6EB"/>
                </a:solidFill>
              </a:rPr>
              <a:t>Downramp</a:t>
            </a:r>
            <a:r>
              <a:rPr lang="de-DE" sz="3600" b="1" dirty="0" smtClean="0">
                <a:solidFill>
                  <a:srgbClr val="00A6EB"/>
                </a:solidFill>
              </a:rPr>
              <a:t> </a:t>
            </a:r>
            <a:r>
              <a:rPr lang="de-DE" sz="3600" b="1" dirty="0" smtClean="0">
                <a:solidFill>
                  <a:srgbClr val="00A6EB"/>
                </a:solidFill>
              </a:rPr>
              <a:t>Injection</a:t>
            </a:r>
            <a:r>
              <a:rPr lang="de-DE" sz="3600" b="1" baseline="30000" dirty="0" smtClean="0">
                <a:solidFill>
                  <a:srgbClr val="00A6EB"/>
                </a:solidFill>
              </a:rPr>
              <a:t>4</a:t>
            </a:r>
            <a:r>
              <a:rPr lang="de-DE" sz="3600" b="1" dirty="0" smtClean="0">
                <a:solidFill>
                  <a:srgbClr val="00A6EB"/>
                </a:solidFill>
              </a:rPr>
              <a:t> </a:t>
            </a:r>
          </a:p>
          <a:p>
            <a:endParaRPr lang="en-US" sz="4400" dirty="0"/>
          </a:p>
        </p:txBody>
      </p:sp>
      <p:sp>
        <p:nvSpPr>
          <p:cNvPr id="16393" name="TextBox 16"/>
          <p:cNvSpPr txBox="1">
            <a:spLocks noChangeArrowheads="1"/>
          </p:cNvSpPr>
          <p:nvPr/>
        </p:nvSpPr>
        <p:spPr bwMode="auto">
          <a:xfrm>
            <a:off x="13242151" y="6465939"/>
            <a:ext cx="16392525" cy="1734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ts val="4313"/>
              </a:lnSpc>
              <a:spcBef>
                <a:spcPct val="0"/>
              </a:spcBef>
            </a:pPr>
            <a:r>
              <a:rPr lang="en-US" sz="5400" dirty="0" err="1">
                <a:solidFill>
                  <a:srgbClr val="00A6EB"/>
                </a:solidFill>
              </a:rPr>
              <a:t>FLASHForward</a:t>
            </a:r>
            <a:r>
              <a:rPr lang="en-US" sz="5400" dirty="0">
                <a:solidFill>
                  <a:srgbClr val="F28E00"/>
                </a:solidFill>
              </a:rPr>
              <a:t>‣‣</a:t>
            </a:r>
            <a:r>
              <a:rPr lang="en-US" sz="5400" dirty="0"/>
              <a:t> </a:t>
            </a:r>
          </a:p>
          <a:p>
            <a:pPr>
              <a:lnSpc>
                <a:spcPts val="4313"/>
              </a:lnSpc>
              <a:spcBef>
                <a:spcPct val="0"/>
              </a:spcBef>
            </a:pPr>
            <a:r>
              <a:rPr lang="en-US" sz="3600" dirty="0">
                <a:solidFill>
                  <a:schemeClr val="tx1"/>
                </a:solidFill>
              </a:rPr>
              <a:t>Future-oriented </a:t>
            </a:r>
            <a:r>
              <a:rPr lang="en-US" sz="3600" dirty="0" err="1">
                <a:solidFill>
                  <a:schemeClr val="tx1"/>
                </a:solidFill>
              </a:rPr>
              <a:t>wakefield</a:t>
            </a:r>
            <a:r>
              <a:rPr lang="en-US" sz="3600" dirty="0">
                <a:solidFill>
                  <a:schemeClr val="tx1"/>
                </a:solidFill>
              </a:rPr>
              <a:t>-accelerator research and development at FLASH</a:t>
            </a:r>
          </a:p>
          <a:p>
            <a:pPr>
              <a:lnSpc>
                <a:spcPts val="4313"/>
              </a:lnSpc>
              <a:spcBef>
                <a:spcPct val="0"/>
              </a:spcBef>
              <a:buFont typeface="Arial" pitchFamily="-110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 New </a:t>
            </a:r>
            <a:r>
              <a:rPr lang="en-US" sz="3000" dirty="0" err="1">
                <a:solidFill>
                  <a:schemeClr val="tx1"/>
                </a:solidFill>
              </a:rPr>
              <a:t>beamline</a:t>
            </a:r>
            <a:r>
              <a:rPr lang="en-US" sz="3000" dirty="0">
                <a:solidFill>
                  <a:schemeClr val="tx1"/>
                </a:solidFill>
              </a:rPr>
              <a:t> dedicated to the study of </a:t>
            </a:r>
            <a:r>
              <a:rPr lang="en-US" sz="3000" b="1" dirty="0">
                <a:solidFill>
                  <a:schemeClr val="tx1"/>
                </a:solidFill>
              </a:rPr>
              <a:t>beam-driven plasma </a:t>
            </a:r>
            <a:r>
              <a:rPr lang="en-US" sz="3000" b="1" dirty="0" err="1">
                <a:solidFill>
                  <a:schemeClr val="tx1"/>
                </a:solidFill>
              </a:rPr>
              <a:t>wakefield</a:t>
            </a:r>
            <a:r>
              <a:rPr lang="en-US" sz="3000" b="1" dirty="0">
                <a:solidFill>
                  <a:schemeClr val="tx1"/>
                </a:solidFill>
              </a:rPr>
              <a:t> acceleration</a:t>
            </a:r>
            <a:r>
              <a:rPr lang="en-US" sz="3000" b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3071724" y="9175768"/>
            <a:ext cx="11633914" cy="4033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0"/>
              </a:lnSpc>
            </a:pPr>
            <a:r>
              <a:rPr lang="en-US" sz="3600" b="1" dirty="0" smtClean="0">
                <a:solidFill>
                  <a:srgbClr val="00A6EB"/>
                </a:solidFill>
              </a:rPr>
              <a:t>Main goals:</a:t>
            </a:r>
          </a:p>
          <a:p>
            <a:pPr>
              <a:lnSpc>
                <a:spcPct val="0"/>
              </a:lnSpc>
            </a:pPr>
            <a:endParaRPr lang="en-US" sz="3600" b="1" dirty="0" smtClean="0">
              <a:solidFill>
                <a:srgbClr val="00A6EB"/>
              </a:solidFill>
            </a:endParaRPr>
          </a:p>
          <a:p>
            <a:pPr>
              <a:lnSpc>
                <a:spcPct val="0"/>
              </a:lnSpc>
            </a:pPr>
            <a:endParaRPr lang="en-US" sz="3600" b="1" dirty="0" smtClean="0">
              <a:solidFill>
                <a:srgbClr val="00A6EB"/>
              </a:solidFill>
            </a:endParaRPr>
          </a:p>
          <a:p>
            <a:pPr>
              <a:lnSpc>
                <a:spcPts val="4413"/>
              </a:lnSpc>
              <a:spcBef>
                <a:spcPct val="0"/>
              </a:spcBef>
              <a:buFont typeface="Arial" pitchFamily="-110" charset="0"/>
              <a:buChar char="•"/>
            </a:pPr>
            <a:r>
              <a:rPr lang="en-US" sz="3000" i="1" dirty="0" smtClean="0">
                <a:solidFill>
                  <a:srgbClr val="000000"/>
                </a:solidFill>
              </a:rPr>
              <a:t> </a:t>
            </a:r>
            <a:r>
              <a:rPr lang="en-US" sz="3000" dirty="0" smtClean="0">
                <a:solidFill>
                  <a:srgbClr val="000000"/>
                </a:solidFill>
              </a:rPr>
              <a:t>Novel </a:t>
            </a:r>
            <a:r>
              <a:rPr lang="en-US" sz="3000" dirty="0">
                <a:solidFill>
                  <a:srgbClr val="000000"/>
                </a:solidFill>
              </a:rPr>
              <a:t>witness-bunch generation for unprecedented bunch </a:t>
            </a:r>
            <a:r>
              <a:rPr lang="en-US" sz="3000" dirty="0" smtClean="0">
                <a:solidFill>
                  <a:srgbClr val="000000"/>
                </a:solidFill>
              </a:rPr>
              <a:t>quality:</a:t>
            </a:r>
            <a:r>
              <a:rPr lang="en-US" sz="3000" dirty="0" smtClean="0">
                <a:solidFill>
                  <a:srgbClr val="000000"/>
                </a:solidFill>
              </a:rPr>
              <a:t> 	</a:t>
            </a:r>
            <a:r>
              <a:rPr lang="en-US" sz="3000" b="1" dirty="0" smtClean="0">
                <a:solidFill>
                  <a:schemeClr val="tx1"/>
                </a:solidFill>
              </a:rPr>
              <a:t>Energy </a:t>
            </a:r>
            <a:r>
              <a:rPr lang="en-US" sz="3000" b="1" dirty="0" smtClean="0">
                <a:solidFill>
                  <a:schemeClr val="tx1"/>
                </a:solidFill>
              </a:rPr>
              <a:t>&gt; 4 </a:t>
            </a:r>
            <a:r>
              <a:rPr lang="en-US" sz="3000" b="1" dirty="0" err="1" smtClean="0">
                <a:solidFill>
                  <a:schemeClr val="tx1"/>
                </a:solidFill>
              </a:rPr>
              <a:t>GeV</a:t>
            </a:r>
            <a:r>
              <a:rPr lang="en-US" sz="3000" b="1" dirty="0" smtClean="0">
                <a:solidFill>
                  <a:schemeClr val="tx1"/>
                </a:solidFill>
              </a:rPr>
              <a:t>, Duration ~ </a:t>
            </a:r>
            <a:r>
              <a:rPr lang="en-US" sz="3000" b="1" dirty="0" err="1" smtClean="0">
                <a:solidFill>
                  <a:schemeClr val="tx1"/>
                </a:solidFill>
              </a:rPr>
              <a:t>fs</a:t>
            </a:r>
            <a:r>
              <a:rPr lang="en-US" sz="3000" b="1" dirty="0" smtClean="0">
                <a:solidFill>
                  <a:schemeClr val="tx1"/>
                </a:solidFill>
              </a:rPr>
              <a:t>, Current &gt; 1 </a:t>
            </a:r>
            <a:r>
              <a:rPr lang="en-US" sz="3000" b="1" dirty="0" smtClean="0">
                <a:solidFill>
                  <a:schemeClr val="tx1"/>
                </a:solidFill>
              </a:rPr>
              <a:t>kA, </a:t>
            </a:r>
          </a:p>
          <a:p>
            <a:pPr>
              <a:lnSpc>
                <a:spcPts val="4413"/>
              </a:lnSpc>
              <a:spcBef>
                <a:spcPct val="0"/>
              </a:spcBef>
            </a:pPr>
            <a:r>
              <a:rPr lang="en-US" sz="3000" b="1" dirty="0" smtClean="0">
                <a:solidFill>
                  <a:schemeClr val="tx1"/>
                </a:solidFill>
              </a:rPr>
              <a:t>			</a:t>
            </a:r>
            <a:r>
              <a:rPr lang="en-US" sz="3000" b="1" dirty="0" smtClean="0">
                <a:solidFill>
                  <a:schemeClr val="tx1"/>
                </a:solidFill>
              </a:rPr>
              <a:t>Norm. </a:t>
            </a:r>
            <a:r>
              <a:rPr lang="en-US" sz="3000" b="1" dirty="0" err="1" smtClean="0">
                <a:solidFill>
                  <a:schemeClr val="tx1"/>
                </a:solidFill>
              </a:rPr>
              <a:t>emittance</a:t>
            </a:r>
            <a:r>
              <a:rPr lang="en-US" sz="3000" b="1" dirty="0" smtClean="0">
                <a:solidFill>
                  <a:schemeClr val="tx1"/>
                </a:solidFill>
              </a:rPr>
              <a:t> ~ 100 nm</a:t>
            </a:r>
          </a:p>
          <a:p>
            <a:pPr>
              <a:lnSpc>
                <a:spcPts val="4413"/>
              </a:lnSpc>
              <a:spcBef>
                <a:spcPct val="0"/>
              </a:spcBef>
              <a:buFont typeface="Arial" pitchFamily="-110" charset="0"/>
              <a:buChar char="•"/>
            </a:pP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n-US" sz="3000" dirty="0" smtClean="0">
                <a:solidFill>
                  <a:srgbClr val="000000"/>
                </a:solidFill>
              </a:rPr>
              <a:t>Transformer </a:t>
            </a:r>
            <a:r>
              <a:rPr lang="en-US" sz="3000" dirty="0">
                <a:solidFill>
                  <a:srgbClr val="000000"/>
                </a:solidFill>
              </a:rPr>
              <a:t>ratios of </a:t>
            </a:r>
            <a:r>
              <a:rPr lang="en-US" sz="3000" b="1" dirty="0">
                <a:solidFill>
                  <a:srgbClr val="000000"/>
                </a:solidFill>
              </a:rPr>
              <a:t>greater than</a:t>
            </a:r>
            <a:r>
              <a:rPr lang="en-US" sz="3000" b="1" dirty="0" smtClean="0">
                <a:solidFill>
                  <a:srgbClr val="000000"/>
                </a:solidFill>
              </a:rPr>
              <a:t> 2 </a:t>
            </a:r>
            <a:r>
              <a:rPr lang="en-US" sz="3000" dirty="0">
                <a:solidFill>
                  <a:srgbClr val="000000"/>
                </a:solidFill>
              </a:rPr>
              <a:t>using triangular driver bunch.</a:t>
            </a:r>
            <a:r>
              <a:rPr lang="en-US" sz="3000" dirty="0" smtClean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ts val="4413"/>
              </a:lnSpc>
              <a:spcBef>
                <a:spcPct val="0"/>
              </a:spcBef>
              <a:buFont typeface="Arial" pitchFamily="-110" charset="0"/>
              <a:buChar char="•"/>
            </a:pPr>
            <a:r>
              <a:rPr lang="en-US" sz="3000" dirty="0" smtClean="0">
                <a:solidFill>
                  <a:srgbClr val="000000"/>
                </a:solidFill>
              </a:rPr>
              <a:t> Use of plasma accelerated beams in an </a:t>
            </a:r>
            <a:r>
              <a:rPr lang="en-US" sz="3000" dirty="0" err="1" smtClean="0">
                <a:solidFill>
                  <a:srgbClr val="000000"/>
                </a:solidFill>
              </a:rPr>
              <a:t>undulator</a:t>
            </a:r>
            <a:r>
              <a:rPr lang="en-US" sz="3000" dirty="0" smtClean="0">
                <a:solidFill>
                  <a:srgbClr val="000000"/>
                </a:solidFill>
              </a:rPr>
              <a:t> to generate photon energies up to 1 </a:t>
            </a:r>
            <a:r>
              <a:rPr lang="en-US" sz="3000" dirty="0" err="1" smtClean="0">
                <a:solidFill>
                  <a:srgbClr val="000000"/>
                </a:solidFill>
              </a:rPr>
              <a:t>keV</a:t>
            </a:r>
            <a:r>
              <a:rPr lang="en-US" sz="3000" dirty="0" smtClean="0">
                <a:solidFill>
                  <a:srgbClr val="000000"/>
                </a:solidFill>
              </a:rPr>
              <a:t>.</a:t>
            </a:r>
            <a:endParaRPr lang="en-US" sz="3000" dirty="0">
              <a:solidFill>
                <a:srgbClr val="000000"/>
              </a:solidFill>
            </a:endParaRPr>
          </a:p>
        </p:txBody>
      </p:sp>
      <p:grpSp>
        <p:nvGrpSpPr>
          <p:cNvPr id="91" name="Group 90"/>
          <p:cNvGrpSpPr/>
          <p:nvPr/>
        </p:nvGrpSpPr>
        <p:grpSpPr>
          <a:xfrm>
            <a:off x="-507073" y="15934734"/>
            <a:ext cx="10783380" cy="1203748"/>
            <a:chOff x="666746" y="15120413"/>
            <a:chExt cx="8252949" cy="1203748"/>
          </a:xfrm>
        </p:grpSpPr>
        <p:sp>
          <p:nvSpPr>
            <p:cNvPr id="87" name="TextBox 12"/>
            <p:cNvSpPr txBox="1">
              <a:spLocks noChangeArrowheads="1"/>
            </p:cNvSpPr>
            <p:nvPr/>
          </p:nvSpPr>
          <p:spPr bwMode="auto">
            <a:xfrm>
              <a:off x="666746" y="15120413"/>
              <a:ext cx="4585230" cy="1203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ts val="4413"/>
                </a:lnSpc>
                <a:spcBef>
                  <a:spcPct val="0"/>
                </a:spcBef>
                <a:buFont typeface="Arial" pitchFamily="-110" charset="0"/>
                <a:buChar char="•"/>
              </a:pPr>
              <a:r>
                <a:rPr lang="en-US" sz="3000" dirty="0" smtClean="0">
                  <a:solidFill>
                    <a:srgbClr val="000000"/>
                  </a:solidFill>
                </a:rPr>
                <a:t> Witness bunch duration intrinsically short</a:t>
              </a:r>
              <a:endParaRPr lang="en-US" sz="3000" dirty="0">
                <a:solidFill>
                  <a:srgbClr val="000000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720386" y="15205759"/>
              <a:ext cx="419930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600"/>
                </a:lnSpc>
              </a:pPr>
              <a:r>
                <a:rPr lang="en-US" sz="3000" dirty="0" smtClean="0">
                  <a:solidFill>
                    <a:srgbClr val="000000"/>
                  </a:solidFill>
                </a:rPr>
                <a:t>Measurements</a:t>
              </a:r>
              <a:r>
                <a:rPr lang="en-US" sz="3000" baseline="30000" dirty="0" smtClean="0">
                  <a:solidFill>
                    <a:srgbClr val="000000"/>
                  </a:solidFill>
                </a:rPr>
                <a:t>1</a:t>
              </a:r>
              <a:r>
                <a:rPr lang="en-US" sz="3000" dirty="0" smtClean="0">
                  <a:solidFill>
                    <a:srgbClr val="000000"/>
                  </a:solidFill>
                </a:rPr>
                <a:t> </a:t>
              </a:r>
              <a:r>
                <a:rPr lang="en-US" sz="3000" dirty="0" smtClean="0">
                  <a:solidFill>
                    <a:srgbClr val="000000"/>
                  </a:solidFill>
                </a:rPr>
                <a:t>indicate duration of &lt; 10 </a:t>
              </a:r>
              <a:r>
                <a:rPr lang="en-US" sz="3000" dirty="0" err="1" smtClean="0">
                  <a:solidFill>
                    <a:srgbClr val="000000"/>
                  </a:solidFill>
                </a:rPr>
                <a:t>fs</a:t>
              </a:r>
              <a:r>
                <a:rPr lang="en-US" sz="3000" dirty="0" smtClean="0">
                  <a:solidFill>
                    <a:srgbClr val="000000"/>
                  </a:solidFill>
                </a:rPr>
                <a:t> </a:t>
              </a:r>
              <a:r>
                <a:rPr lang="el-GR" sz="3000" dirty="0" smtClean="0">
                  <a:solidFill>
                    <a:srgbClr val="000000"/>
                  </a:solidFill>
                </a:rPr>
                <a:t>≪</a:t>
              </a:r>
              <a:r>
                <a:rPr lang="en-US" sz="3000" dirty="0" smtClean="0">
                  <a:solidFill>
                    <a:srgbClr val="000000"/>
                  </a:solidFill>
                </a:rPr>
                <a:t> </a:t>
              </a:r>
              <a:r>
                <a:rPr lang="el-GR" sz="3000" dirty="0" smtClean="0">
                  <a:solidFill>
                    <a:srgbClr val="000000"/>
                  </a:solidFill>
                </a:rPr>
                <a:t>λ</a:t>
              </a:r>
              <a:r>
                <a:rPr lang="el-GR" sz="3000" baseline="-25000" dirty="0" smtClean="0">
                  <a:solidFill>
                    <a:srgbClr val="000000"/>
                  </a:solidFill>
                </a:rPr>
                <a:t>p</a:t>
              </a:r>
              <a:endParaRPr lang="en-US" sz="3000" dirty="0"/>
            </a:p>
          </p:txBody>
        </p:sp>
        <p:cxnSp>
          <p:nvCxnSpPr>
            <p:cNvPr id="89" name="Straight Arrow Connector 47"/>
            <p:cNvCxnSpPr>
              <a:cxnSpLocks noChangeShapeType="1"/>
            </p:cNvCxnSpPr>
            <p:nvPr/>
          </p:nvCxnSpPr>
          <p:spPr bwMode="auto">
            <a:xfrm>
              <a:off x="4711958" y="15517453"/>
              <a:ext cx="427420" cy="5417"/>
            </a:xfrm>
            <a:prstGeom prst="straightConnector1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</p:spPr>
        </p:cxnSp>
      </p:grpSp>
      <p:sp>
        <p:nvSpPr>
          <p:cNvPr id="96" name="TextBox 12"/>
          <p:cNvSpPr txBox="1">
            <a:spLocks noChangeArrowheads="1"/>
          </p:cNvSpPr>
          <p:nvPr/>
        </p:nvSpPr>
        <p:spPr bwMode="auto">
          <a:xfrm>
            <a:off x="24663400" y="9164639"/>
            <a:ext cx="6073775" cy="4025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ts val="4413"/>
              </a:lnSpc>
              <a:spcBef>
                <a:spcPct val="0"/>
              </a:spcBef>
            </a:pPr>
            <a:r>
              <a:rPr lang="en-US" sz="3000" dirty="0" smtClean="0">
                <a:solidFill>
                  <a:srgbClr val="000000"/>
                </a:solidFill>
              </a:rPr>
              <a:t> Energy ~ 1.25 </a:t>
            </a:r>
            <a:r>
              <a:rPr lang="en-US" sz="3000" dirty="0" err="1" smtClean="0">
                <a:solidFill>
                  <a:srgbClr val="000000"/>
                </a:solidFill>
              </a:rPr>
              <a:t>GeV</a:t>
            </a:r>
            <a:endParaRPr lang="en-US" sz="3000" dirty="0" smtClean="0">
              <a:solidFill>
                <a:srgbClr val="000000"/>
              </a:solidFill>
            </a:endParaRPr>
          </a:p>
          <a:p>
            <a:pPr>
              <a:lnSpc>
                <a:spcPts val="4413"/>
              </a:lnSpc>
              <a:spcBef>
                <a:spcPct val="0"/>
              </a:spcBef>
            </a:pPr>
            <a:r>
              <a:rPr lang="en-US" sz="3000" dirty="0" smtClean="0">
                <a:solidFill>
                  <a:srgbClr val="000000"/>
                </a:solidFill>
              </a:rPr>
              <a:t> Energy spread ~ 0.1% </a:t>
            </a:r>
            <a:r>
              <a:rPr lang="en-US" sz="3000" dirty="0" err="1" smtClean="0">
                <a:solidFill>
                  <a:srgbClr val="000000"/>
                </a:solidFill>
              </a:rPr>
              <a:t>rms</a:t>
            </a:r>
            <a:endParaRPr lang="en-US" sz="3000" dirty="0" smtClean="0">
              <a:solidFill>
                <a:srgbClr val="000000"/>
              </a:solidFill>
            </a:endParaRPr>
          </a:p>
          <a:p>
            <a:pPr>
              <a:lnSpc>
                <a:spcPts val="4413"/>
              </a:lnSpc>
              <a:spcBef>
                <a:spcPct val="0"/>
              </a:spcBef>
            </a:pPr>
            <a:r>
              <a:rPr lang="en-US" sz="3000" dirty="0" smtClean="0">
                <a:solidFill>
                  <a:srgbClr val="000000"/>
                </a:solidFill>
              </a:rPr>
              <a:t> Trans. norm. </a:t>
            </a:r>
            <a:r>
              <a:rPr lang="en-US" sz="3000" dirty="0" err="1" smtClean="0">
                <a:solidFill>
                  <a:srgbClr val="000000"/>
                </a:solidFill>
              </a:rPr>
              <a:t>emittance</a:t>
            </a:r>
            <a:r>
              <a:rPr lang="en-US" sz="3000" dirty="0" smtClean="0">
                <a:solidFill>
                  <a:srgbClr val="000000"/>
                </a:solidFill>
              </a:rPr>
              <a:t> = 1 </a:t>
            </a:r>
            <a:r>
              <a:rPr lang="en-US" sz="3500" dirty="0" smtClean="0">
                <a:solidFill>
                  <a:srgbClr val="000000"/>
                </a:solidFill>
                <a:latin typeface="Symbol" charset="2"/>
                <a:cs typeface="Symbol" charset="2"/>
              </a:rPr>
              <a:t>m</a:t>
            </a:r>
            <a:r>
              <a:rPr lang="en-US" sz="3000" dirty="0" smtClean="0">
                <a:solidFill>
                  <a:srgbClr val="000000"/>
                </a:solidFill>
              </a:rPr>
              <a:t>m</a:t>
            </a:r>
          </a:p>
          <a:p>
            <a:pPr>
              <a:lnSpc>
                <a:spcPts val="4413"/>
              </a:lnSpc>
              <a:spcBef>
                <a:spcPct val="0"/>
              </a:spcBef>
            </a:pPr>
            <a:r>
              <a:rPr lang="en-US" sz="3000" dirty="0" smtClean="0">
                <a:solidFill>
                  <a:srgbClr val="000000"/>
                </a:solidFill>
              </a:rPr>
              <a:t> Duration 20 – 500 </a:t>
            </a:r>
            <a:r>
              <a:rPr lang="en-US" sz="3000" dirty="0" err="1" smtClean="0">
                <a:solidFill>
                  <a:srgbClr val="000000"/>
                </a:solidFill>
              </a:rPr>
              <a:t>fs</a:t>
            </a:r>
            <a:endParaRPr lang="en-US" sz="3000" dirty="0" smtClean="0">
              <a:solidFill>
                <a:srgbClr val="000000"/>
              </a:solidFill>
            </a:endParaRPr>
          </a:p>
          <a:p>
            <a:pPr>
              <a:lnSpc>
                <a:spcPts val="4413"/>
              </a:lnSpc>
              <a:spcBef>
                <a:spcPct val="0"/>
              </a:spcBef>
            </a:pPr>
            <a:r>
              <a:rPr lang="en-US" sz="3000" dirty="0" smtClean="0">
                <a:solidFill>
                  <a:srgbClr val="000000"/>
                </a:solidFill>
              </a:rPr>
              <a:t> Charge 20 – 500 </a:t>
            </a:r>
            <a:r>
              <a:rPr lang="en-US" sz="3000" dirty="0" err="1" smtClean="0">
                <a:solidFill>
                  <a:srgbClr val="000000"/>
                </a:solidFill>
              </a:rPr>
              <a:t>pC</a:t>
            </a:r>
            <a:endParaRPr lang="en-US" sz="3000" dirty="0" smtClean="0">
              <a:solidFill>
                <a:srgbClr val="000000"/>
              </a:solidFill>
            </a:endParaRPr>
          </a:p>
          <a:p>
            <a:pPr>
              <a:lnSpc>
                <a:spcPts val="4413"/>
              </a:lnSpc>
              <a:spcBef>
                <a:spcPct val="0"/>
              </a:spcBef>
            </a:pPr>
            <a:r>
              <a:rPr lang="en-US" sz="3000" dirty="0" smtClean="0">
                <a:solidFill>
                  <a:srgbClr val="000000"/>
                </a:solidFill>
              </a:rPr>
              <a:t> Repetition rate 10 Hz</a:t>
            </a:r>
          </a:p>
          <a:p>
            <a:pPr algn="ctr">
              <a:lnSpc>
                <a:spcPts val="4413"/>
              </a:lnSpc>
              <a:spcBef>
                <a:spcPct val="0"/>
              </a:spcBef>
              <a:buFont typeface="Arial" pitchFamily="-110" charset="0"/>
              <a:buChar char="•"/>
            </a:pPr>
            <a:endParaRPr lang="en-US" sz="3000" dirty="0">
              <a:solidFill>
                <a:srgbClr val="000000"/>
              </a:solidFill>
            </a:endParaRPr>
          </a:p>
        </p:txBody>
      </p:sp>
      <p:grpSp>
        <p:nvGrpSpPr>
          <p:cNvPr id="168" name="Group 167"/>
          <p:cNvGrpSpPr/>
          <p:nvPr/>
        </p:nvGrpSpPr>
        <p:grpSpPr>
          <a:xfrm>
            <a:off x="4400592" y="7027969"/>
            <a:ext cx="8408690" cy="3978424"/>
            <a:chOff x="4188936" y="7432051"/>
            <a:chExt cx="8408690" cy="3978424"/>
          </a:xfrm>
        </p:grpSpPr>
        <p:pic>
          <p:nvPicPr>
            <p:cNvPr id="164" name="Picture 163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188936" y="7432051"/>
              <a:ext cx="8408690" cy="3978424"/>
            </a:xfrm>
            <a:prstGeom prst="rect">
              <a:avLst/>
            </a:prstGeom>
          </p:spPr>
        </p:pic>
        <p:grpSp>
          <p:nvGrpSpPr>
            <p:cNvPr id="166" name="Group 165"/>
            <p:cNvGrpSpPr/>
            <p:nvPr/>
          </p:nvGrpSpPr>
          <p:grpSpPr>
            <a:xfrm>
              <a:off x="8023988" y="7599798"/>
              <a:ext cx="4119110" cy="2653272"/>
              <a:chOff x="8023988" y="7542072"/>
              <a:chExt cx="4119110" cy="2653272"/>
            </a:xfrm>
          </p:grpSpPr>
          <p:cxnSp>
            <p:nvCxnSpPr>
              <p:cNvPr id="63" name="Straight Arrow Connector 62"/>
              <p:cNvCxnSpPr/>
              <p:nvPr/>
            </p:nvCxnSpPr>
            <p:spPr bwMode="auto">
              <a:xfrm flipV="1">
                <a:off x="11347265" y="9082967"/>
                <a:ext cx="795833" cy="4"/>
              </a:xfrm>
              <a:prstGeom prst="straightConnector1">
                <a:avLst/>
              </a:prstGeom>
              <a:noFill/>
              <a:ln w="857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  <a:extLst>
                <a:ext uri="{909E8E84-426E-40DD-AFC4-6F175D3DCCD1}">
                  <a14:hiddenFill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5" name="TextBox 54"/>
              <p:cNvSpPr txBox="1"/>
              <p:nvPr/>
            </p:nvSpPr>
            <p:spPr>
              <a:xfrm>
                <a:off x="8023988" y="9684093"/>
                <a:ext cx="1904976" cy="5112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3200"/>
                  </a:lnSpc>
                </a:pPr>
                <a:r>
                  <a:rPr lang="en-US" sz="3000" dirty="0" smtClean="0">
                    <a:solidFill>
                      <a:schemeClr val="tx1"/>
                    </a:solidFill>
                  </a:rPr>
                  <a:t>Wakefield</a:t>
                </a:r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8620496" y="7542072"/>
                <a:ext cx="1962703" cy="9216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3200"/>
                  </a:lnSpc>
                </a:pPr>
                <a:r>
                  <a:rPr lang="en-US" sz="3000" dirty="0" smtClean="0">
                    <a:solidFill>
                      <a:schemeClr val="tx1"/>
                    </a:solidFill>
                  </a:rPr>
                  <a:t>Driver bunch </a:t>
                </a:r>
              </a:p>
            </p:txBody>
          </p:sp>
          <p:cxnSp>
            <p:nvCxnSpPr>
              <p:cNvPr id="58" name="Straight Arrow Connector 57"/>
              <p:cNvCxnSpPr/>
              <p:nvPr/>
            </p:nvCxnSpPr>
            <p:spPr bwMode="auto">
              <a:xfrm rot="16200000" flipH="1">
                <a:off x="10131010" y="8476077"/>
                <a:ext cx="442566" cy="230906"/>
              </a:xfrm>
              <a:prstGeom prst="straightConnector1">
                <a:avLst/>
              </a:prstGeom>
              <a:noFill/>
              <a:ln w="539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  <a:extLst>
                <a:ext uri="{909E8E84-426E-40DD-AFC4-6F175D3DCCD1}">
                  <a14:hiddenFill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5" name="Straight Arrow Connector 47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8841784" y="9361207"/>
                <a:ext cx="327113" cy="153938"/>
              </a:xfrm>
              <a:prstGeom prst="straightConnector1">
                <a:avLst/>
              </a:prstGeom>
              <a:noFill/>
              <a:ln w="508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med"/>
              </a:ln>
            </p:spPr>
          </p:cxnSp>
        </p:grpSp>
      </p:grpSp>
      <p:sp>
        <p:nvSpPr>
          <p:cNvPr id="16396" name="TextBox 16"/>
          <p:cNvSpPr txBox="1">
            <a:spLocks noChangeArrowheads="1"/>
          </p:cNvSpPr>
          <p:nvPr/>
        </p:nvSpPr>
        <p:spPr bwMode="auto">
          <a:xfrm>
            <a:off x="462002" y="6464352"/>
            <a:ext cx="12392025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ts val="4313"/>
              </a:lnSpc>
              <a:spcBef>
                <a:spcPct val="0"/>
              </a:spcBef>
            </a:pPr>
            <a:r>
              <a:rPr lang="en-US" sz="4400" b="1" dirty="0">
                <a:solidFill>
                  <a:srgbClr val="000000"/>
                </a:solidFill>
              </a:rPr>
              <a:t>Plasma-based particle acceleration</a:t>
            </a:r>
          </a:p>
        </p:txBody>
      </p:sp>
      <p:grpSp>
        <p:nvGrpSpPr>
          <p:cNvPr id="136" name="Group 135"/>
          <p:cNvGrpSpPr/>
          <p:nvPr/>
        </p:nvGrpSpPr>
        <p:grpSpPr>
          <a:xfrm>
            <a:off x="-558048" y="20099471"/>
            <a:ext cx="30556480" cy="1787246"/>
            <a:chOff x="-558048" y="20137955"/>
            <a:chExt cx="30556480" cy="1787246"/>
          </a:xfrm>
        </p:grpSpPr>
        <p:sp>
          <p:nvSpPr>
            <p:cNvPr id="102" name="TextBox 12"/>
            <p:cNvSpPr txBox="1">
              <a:spLocks noChangeArrowheads="1"/>
            </p:cNvSpPr>
            <p:nvPr/>
          </p:nvSpPr>
          <p:spPr bwMode="auto">
            <a:xfrm>
              <a:off x="10478691" y="20141026"/>
              <a:ext cx="7743625" cy="1783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ts val="4413"/>
                </a:lnSpc>
                <a:spcBef>
                  <a:spcPct val="0"/>
                </a:spcBef>
              </a:pPr>
              <a:r>
                <a:rPr lang="en-US" sz="3600" b="1" dirty="0" smtClean="0">
                  <a:solidFill>
                    <a:srgbClr val="000000"/>
                  </a:solidFill>
                </a:rPr>
                <a:t>Final electron bunch properties depend on injection of bunch into accelerating structure </a:t>
              </a:r>
              <a:endParaRPr lang="en-US" sz="3600" b="1" dirty="0">
                <a:solidFill>
                  <a:srgbClr val="000000"/>
                </a:solidFill>
              </a:endParaRPr>
            </a:p>
          </p:txBody>
        </p:sp>
        <p:sp>
          <p:nvSpPr>
            <p:cNvPr id="103" name="TextBox 12"/>
            <p:cNvSpPr txBox="1">
              <a:spLocks noChangeArrowheads="1"/>
            </p:cNvSpPr>
            <p:nvPr/>
          </p:nvSpPr>
          <p:spPr bwMode="auto">
            <a:xfrm>
              <a:off x="17404330" y="20139491"/>
              <a:ext cx="7743625" cy="1203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ts val="4413"/>
                </a:lnSpc>
                <a:spcBef>
                  <a:spcPct val="0"/>
                </a:spcBef>
              </a:pPr>
              <a:r>
                <a:rPr lang="en-US" sz="3000" b="1" dirty="0" smtClean="0">
                  <a:solidFill>
                    <a:srgbClr val="000000"/>
                  </a:solidFill>
                </a:rPr>
                <a:t>Controlled external injection</a:t>
              </a:r>
            </a:p>
            <a:p>
              <a:pPr algn="ctr">
                <a:lnSpc>
                  <a:spcPts val="4413"/>
                </a:lnSpc>
                <a:spcBef>
                  <a:spcPct val="0"/>
                </a:spcBef>
              </a:pPr>
              <a:r>
                <a:rPr lang="en-US" sz="3000" dirty="0" smtClean="0">
                  <a:solidFill>
                    <a:srgbClr val="000000"/>
                  </a:solidFill>
                </a:rPr>
                <a:t>i.e. Two pulses from photo-gun</a:t>
              </a:r>
              <a:endParaRPr lang="en-US" sz="3000" dirty="0">
                <a:solidFill>
                  <a:srgbClr val="000000"/>
                </a:solidFill>
              </a:endParaRPr>
            </a:p>
          </p:txBody>
        </p:sp>
        <p:sp>
          <p:nvSpPr>
            <p:cNvPr id="104" name="TextBox 12"/>
            <p:cNvSpPr txBox="1">
              <a:spLocks noChangeArrowheads="1"/>
            </p:cNvSpPr>
            <p:nvPr/>
          </p:nvSpPr>
          <p:spPr bwMode="auto">
            <a:xfrm>
              <a:off x="3740814" y="20137955"/>
              <a:ext cx="7743625" cy="1768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ts val="4413"/>
                </a:lnSpc>
                <a:spcBef>
                  <a:spcPct val="0"/>
                </a:spcBef>
              </a:pPr>
              <a:r>
                <a:rPr lang="en-US" sz="3000" b="1" dirty="0" smtClean="0">
                  <a:solidFill>
                    <a:srgbClr val="000000"/>
                  </a:solidFill>
                </a:rPr>
                <a:t>Controlled internal injection</a:t>
              </a:r>
            </a:p>
            <a:p>
              <a:pPr algn="ctr">
                <a:lnSpc>
                  <a:spcPts val="4413"/>
                </a:lnSpc>
                <a:spcBef>
                  <a:spcPct val="0"/>
                </a:spcBef>
              </a:pPr>
              <a:r>
                <a:rPr lang="en-US" sz="3000" dirty="0" smtClean="0">
                  <a:solidFill>
                    <a:srgbClr val="000000"/>
                  </a:solidFill>
                </a:rPr>
                <a:t>i.e. laser triggered </a:t>
              </a:r>
              <a:r>
                <a:rPr lang="en-US" sz="3000" dirty="0" smtClean="0">
                  <a:solidFill>
                    <a:srgbClr val="000000"/>
                  </a:solidFill>
                </a:rPr>
                <a:t>ionisation</a:t>
              </a:r>
              <a:r>
                <a:rPr lang="en-US" sz="3000" baseline="30000" dirty="0" smtClean="0">
                  <a:solidFill>
                    <a:srgbClr val="000000"/>
                  </a:solidFill>
                </a:rPr>
                <a:t>2</a:t>
              </a:r>
              <a:r>
                <a:rPr lang="en-US" sz="3000" dirty="0" smtClean="0">
                  <a:solidFill>
                    <a:srgbClr val="000000"/>
                  </a:solidFill>
                </a:rPr>
                <a:t>,</a:t>
              </a:r>
            </a:p>
            <a:p>
              <a:pPr algn="ctr">
                <a:lnSpc>
                  <a:spcPts val="4413"/>
                </a:lnSpc>
                <a:spcBef>
                  <a:spcPct val="0"/>
                </a:spcBef>
              </a:pPr>
              <a:r>
                <a:rPr lang="en-US" sz="3000" dirty="0" smtClean="0">
                  <a:solidFill>
                    <a:srgbClr val="000000"/>
                  </a:solidFill>
                </a:rPr>
                <a:t>w</a:t>
              </a:r>
              <a:r>
                <a:rPr lang="en-US" sz="3000" dirty="0" smtClean="0">
                  <a:solidFill>
                    <a:srgbClr val="000000"/>
                  </a:solidFill>
                </a:rPr>
                <a:t>ake</a:t>
              </a:r>
              <a:r>
                <a:rPr lang="en-US" sz="3000" dirty="0" smtClean="0">
                  <a:solidFill>
                    <a:srgbClr val="000000"/>
                  </a:solidFill>
                </a:rPr>
                <a:t>-triggered </a:t>
              </a:r>
              <a:r>
                <a:rPr lang="en-US" sz="3000" dirty="0" smtClean="0">
                  <a:solidFill>
                    <a:srgbClr val="000000"/>
                  </a:solidFill>
                </a:rPr>
                <a:t>ionisation</a:t>
              </a:r>
              <a:r>
                <a:rPr lang="en-US" sz="3000" baseline="30000" dirty="0" smtClean="0">
                  <a:solidFill>
                    <a:srgbClr val="000000"/>
                  </a:solidFill>
                </a:rPr>
                <a:t>3</a:t>
              </a:r>
              <a:r>
                <a:rPr lang="en-US" sz="3000" dirty="0" smtClean="0">
                  <a:solidFill>
                    <a:srgbClr val="000000"/>
                  </a:solidFill>
                </a:rPr>
                <a:t> </a:t>
              </a:r>
              <a:r>
                <a:rPr lang="en-US" sz="3000" dirty="0" smtClean="0">
                  <a:solidFill>
                    <a:srgbClr val="000000"/>
                  </a:solidFill>
                </a:rPr>
                <a:t>and</a:t>
              </a:r>
              <a:endParaRPr lang="en-US" sz="3000" dirty="0">
                <a:solidFill>
                  <a:srgbClr val="000000"/>
                </a:solidFill>
              </a:endParaRPr>
            </a:p>
          </p:txBody>
        </p:sp>
        <p:cxnSp>
          <p:nvCxnSpPr>
            <p:cNvPr id="106" name="Straight Arrow Connector 105"/>
            <p:cNvCxnSpPr/>
            <p:nvPr/>
          </p:nvCxnSpPr>
          <p:spPr bwMode="auto">
            <a:xfrm>
              <a:off x="18818837" y="20839032"/>
              <a:ext cx="5503264" cy="1588"/>
            </a:xfrm>
            <a:prstGeom prst="straightConnector1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9" name="Straight Arrow Connector 108"/>
            <p:cNvCxnSpPr/>
            <p:nvPr/>
          </p:nvCxnSpPr>
          <p:spPr bwMode="auto">
            <a:xfrm rot="10800000">
              <a:off x="4887469" y="20800549"/>
              <a:ext cx="5155365" cy="17707"/>
            </a:xfrm>
            <a:prstGeom prst="straightConnector1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1" name="TextBox 12"/>
            <p:cNvSpPr txBox="1">
              <a:spLocks noChangeArrowheads="1"/>
            </p:cNvSpPr>
            <p:nvPr/>
          </p:nvSpPr>
          <p:spPr bwMode="auto">
            <a:xfrm>
              <a:off x="24408394" y="20139489"/>
              <a:ext cx="5590038" cy="1768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ts val="4413"/>
                </a:lnSpc>
                <a:spcBef>
                  <a:spcPct val="0"/>
                </a:spcBef>
              </a:pPr>
              <a:r>
                <a:rPr lang="en-US" sz="3000" dirty="0" smtClean="0">
                  <a:solidFill>
                    <a:srgbClr val="000000"/>
                  </a:solidFill>
                </a:rPr>
                <a:t>Plasma must be ‘matched’ to injected bunch parameters to avoid </a:t>
              </a:r>
              <a:r>
                <a:rPr lang="en-US" sz="3000" dirty="0" err="1" smtClean="0">
                  <a:solidFill>
                    <a:srgbClr val="000000"/>
                  </a:solidFill>
                </a:rPr>
                <a:t>emittance</a:t>
              </a:r>
              <a:r>
                <a:rPr lang="en-US" sz="3000" dirty="0" smtClean="0">
                  <a:solidFill>
                    <a:srgbClr val="000000"/>
                  </a:solidFill>
                </a:rPr>
                <a:t> growth</a:t>
              </a:r>
              <a:endParaRPr lang="en-US" sz="3000" dirty="0">
                <a:solidFill>
                  <a:srgbClr val="000000"/>
                </a:solidFill>
              </a:endParaRPr>
            </a:p>
          </p:txBody>
        </p:sp>
        <p:sp>
          <p:nvSpPr>
            <p:cNvPr id="112" name="TextBox 12"/>
            <p:cNvSpPr txBox="1">
              <a:spLocks noChangeArrowheads="1"/>
            </p:cNvSpPr>
            <p:nvPr/>
          </p:nvSpPr>
          <p:spPr bwMode="auto">
            <a:xfrm>
              <a:off x="-558048" y="20157196"/>
              <a:ext cx="5590038" cy="1768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ts val="4413"/>
                </a:lnSpc>
                <a:spcBef>
                  <a:spcPct val="0"/>
                </a:spcBef>
              </a:pPr>
              <a:r>
                <a:rPr lang="en-US" sz="3000" dirty="0" smtClean="0">
                  <a:solidFill>
                    <a:srgbClr val="000000"/>
                  </a:solidFill>
                </a:rPr>
                <a:t>Techniques may require </a:t>
              </a:r>
              <a:r>
                <a:rPr lang="en-US" sz="3000" dirty="0" err="1" smtClean="0">
                  <a:solidFill>
                    <a:srgbClr val="000000"/>
                  </a:solidFill>
                </a:rPr>
                <a:t>specialised</a:t>
              </a:r>
              <a:r>
                <a:rPr lang="en-US" sz="3000" dirty="0" smtClean="0">
                  <a:solidFill>
                    <a:srgbClr val="000000"/>
                  </a:solidFill>
                </a:rPr>
                <a:t> targets, </a:t>
              </a:r>
              <a:r>
                <a:rPr lang="en-US" sz="3000" dirty="0" err="1" smtClean="0">
                  <a:solidFill>
                    <a:srgbClr val="000000"/>
                  </a:solidFill>
                </a:rPr>
                <a:t>synchronised</a:t>
              </a:r>
              <a:r>
                <a:rPr lang="en-US" sz="3000" dirty="0" smtClean="0">
                  <a:solidFill>
                    <a:srgbClr val="000000"/>
                  </a:solidFill>
                </a:rPr>
                <a:t> lasers etc.</a:t>
              </a:r>
              <a:endParaRPr lang="en-US" sz="3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276349" y="16990105"/>
            <a:ext cx="12727537" cy="2120666"/>
            <a:chOff x="276349" y="17009347"/>
            <a:chExt cx="12727537" cy="2120666"/>
          </a:xfrm>
        </p:grpSpPr>
        <p:sp>
          <p:nvSpPr>
            <p:cNvPr id="16402" name="TextBox 12"/>
            <p:cNvSpPr txBox="1">
              <a:spLocks noChangeArrowheads="1"/>
            </p:cNvSpPr>
            <p:nvPr/>
          </p:nvSpPr>
          <p:spPr bwMode="auto">
            <a:xfrm>
              <a:off x="276349" y="17009347"/>
              <a:ext cx="12288752" cy="2120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413"/>
                </a:lnSpc>
                <a:spcBef>
                  <a:spcPts val="0"/>
                </a:spcBef>
              </a:pPr>
              <a:r>
                <a:rPr lang="en-US" sz="3600" b="1" dirty="0" smtClean="0">
                  <a:solidFill>
                    <a:schemeClr val="tx1"/>
                  </a:solidFill>
                </a:rPr>
                <a:t>Why use a particle driver rather than a laser?</a:t>
              </a:r>
            </a:p>
            <a:p>
              <a:pPr>
                <a:lnSpc>
                  <a:spcPts val="4413"/>
                </a:lnSpc>
                <a:spcBef>
                  <a:spcPts val="0"/>
                </a:spcBef>
                <a:buFont typeface="Arial" pitchFamily="-110" charset="0"/>
                <a:buChar char="•"/>
              </a:pPr>
              <a:r>
                <a:rPr lang="en-US" sz="3000" dirty="0" smtClean="0">
                  <a:solidFill>
                    <a:srgbClr val="000000"/>
                  </a:solidFill>
                </a:rPr>
                <a:t> Lower </a:t>
              </a:r>
              <a:r>
                <a:rPr lang="en-US" sz="3000" dirty="0" err="1" smtClean="0">
                  <a:solidFill>
                    <a:srgbClr val="000000"/>
                  </a:solidFill>
                </a:rPr>
                <a:t>normalised</a:t>
              </a:r>
              <a:r>
                <a:rPr lang="en-US" sz="3000" dirty="0" smtClean="0">
                  <a:solidFill>
                    <a:srgbClr val="000000"/>
                  </a:solidFill>
                </a:rPr>
                <a:t> </a:t>
              </a:r>
              <a:r>
                <a:rPr lang="en-US" sz="3000" dirty="0" err="1" smtClean="0">
                  <a:solidFill>
                    <a:srgbClr val="000000"/>
                  </a:solidFill>
                </a:rPr>
                <a:t>emittance</a:t>
              </a:r>
              <a:r>
                <a:rPr lang="en-US" sz="3000" dirty="0" smtClean="0">
                  <a:solidFill>
                    <a:srgbClr val="000000"/>
                  </a:solidFill>
                </a:rPr>
                <a:t> predicted </a:t>
              </a:r>
              <a:r>
                <a:rPr lang="en-US" sz="3000" dirty="0" smtClean="0">
                  <a:solidFill>
                    <a:srgbClr val="000000"/>
                  </a:solidFill>
                </a:rPr>
                <a:t>≤ 100s </a:t>
              </a:r>
              <a:r>
                <a:rPr lang="en-US" sz="3000" dirty="0" smtClean="0">
                  <a:solidFill>
                    <a:srgbClr val="000000"/>
                  </a:solidFill>
                </a:rPr>
                <a:t>nm</a:t>
              </a:r>
              <a:r>
                <a:rPr lang="en-US" sz="3000" i="1" dirty="0" smtClean="0">
                  <a:solidFill>
                    <a:srgbClr val="000000"/>
                  </a:solidFill>
                </a:rPr>
                <a:t> </a:t>
              </a:r>
              <a:endParaRPr lang="en-US" sz="3000" i="1" dirty="0" smtClean="0">
                <a:solidFill>
                  <a:srgbClr val="000000"/>
                </a:solidFill>
              </a:endParaRPr>
            </a:p>
            <a:p>
              <a:pPr>
                <a:lnSpc>
                  <a:spcPts val="3513"/>
                </a:lnSpc>
                <a:spcBef>
                  <a:spcPts val="0"/>
                </a:spcBef>
                <a:buFont typeface="Arial" pitchFamily="-110" charset="0"/>
                <a:buChar char="•"/>
              </a:pPr>
              <a:r>
                <a:rPr lang="en-US" sz="3000" i="1" dirty="0" smtClean="0">
                  <a:solidFill>
                    <a:srgbClr val="000000"/>
                  </a:solidFill>
                </a:rPr>
                <a:t> </a:t>
              </a:r>
              <a:r>
                <a:rPr lang="en-US" sz="3000" dirty="0" smtClean="0">
                  <a:solidFill>
                    <a:srgbClr val="000000"/>
                  </a:solidFill>
                </a:rPr>
                <a:t>Higher </a:t>
              </a:r>
              <a:r>
                <a:rPr lang="en-US" sz="3000" dirty="0">
                  <a:solidFill>
                    <a:srgbClr val="000000"/>
                  </a:solidFill>
                </a:rPr>
                <a:t>average power</a:t>
              </a:r>
              <a:r>
                <a:rPr lang="en-US" sz="3000" dirty="0" smtClean="0">
                  <a:solidFill>
                    <a:srgbClr val="000000"/>
                  </a:solidFill>
                </a:rPr>
                <a:t> </a:t>
              </a:r>
            </a:p>
            <a:p>
              <a:pPr>
                <a:lnSpc>
                  <a:spcPts val="3513"/>
                </a:lnSpc>
                <a:spcBef>
                  <a:spcPts val="0"/>
                </a:spcBef>
                <a:buFont typeface="Arial" pitchFamily="-110" charset="0"/>
                <a:buChar char="•"/>
              </a:pPr>
              <a:r>
                <a:rPr lang="en-US" sz="3000" dirty="0" smtClean="0">
                  <a:solidFill>
                    <a:srgbClr val="000000"/>
                  </a:solidFill>
                </a:rPr>
                <a:t> Higher efficiency</a:t>
              </a:r>
              <a:endParaRPr lang="en-US" sz="3000" i="1" dirty="0">
                <a:solidFill>
                  <a:srgbClr val="000000"/>
                </a:solidFill>
              </a:endParaRPr>
            </a:p>
          </p:txBody>
        </p:sp>
        <p:sp>
          <p:nvSpPr>
            <p:cNvPr id="126" name="Right Brace 125"/>
            <p:cNvSpPr/>
            <p:nvPr/>
          </p:nvSpPr>
          <p:spPr bwMode="auto">
            <a:xfrm>
              <a:off x="8904373" y="17700278"/>
              <a:ext cx="507983" cy="1387735"/>
            </a:xfrm>
            <a:prstGeom prst="rightBrace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55563" algn="l" defTabSz="3984625" rtl="0" eaLnBrk="1" fontAlgn="base" latinLnBrk="0" hangingPunct="1">
                <a:lnSpc>
                  <a:spcPts val="8713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0" b="0" i="0" u="none" strike="noStrike" cap="none" normalizeH="0" baseline="0" smtClean="0">
                <a:ln>
                  <a:noFill/>
                </a:ln>
                <a:solidFill>
                  <a:srgbClr val="515151"/>
                </a:solidFill>
                <a:effectLst/>
                <a:latin typeface="Arial" charset="0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9566299" y="17897316"/>
              <a:ext cx="343758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3600"/>
                </a:lnSpc>
                <a:spcBef>
                  <a:spcPts val="0"/>
                </a:spcBef>
              </a:pPr>
              <a:r>
                <a:rPr lang="en-US" sz="3000" dirty="0" smtClean="0">
                  <a:solidFill>
                    <a:srgbClr val="000000"/>
                  </a:solidFill>
                </a:rPr>
                <a:t>Required for good </a:t>
              </a:r>
              <a:r>
                <a:rPr lang="en-US" sz="3000" b="1" dirty="0" smtClean="0">
                  <a:solidFill>
                    <a:srgbClr val="000000"/>
                  </a:solidFill>
                </a:rPr>
                <a:t>luminosity</a:t>
              </a:r>
              <a:endParaRPr lang="en-US" sz="3000" dirty="0"/>
            </a:p>
          </p:txBody>
        </p:sp>
      </p:grpSp>
      <p:sp>
        <p:nvSpPr>
          <p:cNvPr id="130" name="Rectangle 129"/>
          <p:cNvSpPr/>
          <p:nvPr/>
        </p:nvSpPr>
        <p:spPr>
          <a:xfrm>
            <a:off x="16578455" y="26974925"/>
            <a:ext cx="137015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sz="3000" i="1" dirty="0" smtClean="0">
                <a:solidFill>
                  <a:schemeClr val="tx1"/>
                </a:solidFill>
              </a:rPr>
              <a:t>Figure 3: (Left) Schematic of plasma density profile for </a:t>
            </a:r>
            <a:r>
              <a:rPr lang="en-US" sz="3000" i="1" dirty="0" err="1" smtClean="0">
                <a:solidFill>
                  <a:schemeClr val="tx1"/>
                </a:solidFill>
              </a:rPr>
              <a:t>downramp</a:t>
            </a:r>
            <a:r>
              <a:rPr lang="en-US" sz="3000" i="1" dirty="0" smtClean="0">
                <a:solidFill>
                  <a:schemeClr val="tx1"/>
                </a:solidFill>
              </a:rPr>
              <a:t> injection (Right) Example of electron beam induced due to a density down-ramp: longitudinal phase space (top) and slice properties (bottom) after 15 mm of propagation in plasma. </a:t>
            </a:r>
            <a:endParaRPr lang="en-US" sz="3000" i="1" dirty="0">
              <a:solidFill>
                <a:schemeClr val="tx1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614254" y="22319125"/>
            <a:ext cx="1512710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  <a:spcBef>
                <a:spcPts val="0"/>
              </a:spcBef>
              <a:buFont typeface="Arial"/>
              <a:buChar char="•"/>
            </a:pPr>
            <a:r>
              <a:rPr lang="en-US" sz="3000" dirty="0" smtClean="0">
                <a:solidFill>
                  <a:srgbClr val="000000"/>
                </a:solidFill>
              </a:rPr>
              <a:t> Self-injection of background plasma electrons (longitudinal wave-breaking) facilitated due to a plasma density gradient;</a:t>
            </a:r>
          </a:p>
          <a:p>
            <a:pPr>
              <a:lnSpc>
                <a:spcPts val="3600"/>
              </a:lnSpc>
              <a:spcBef>
                <a:spcPts val="0"/>
              </a:spcBef>
              <a:buFont typeface="Arial"/>
              <a:buChar char="•"/>
            </a:pPr>
            <a:r>
              <a:rPr lang="en-US" sz="3000" dirty="0" smtClean="0">
                <a:solidFill>
                  <a:srgbClr val="000000"/>
                </a:solidFill>
              </a:rPr>
              <a:t> Allows for controllable stable particle injection of high-quality beams which was experimentally demonstrated in laser-driven </a:t>
            </a:r>
            <a:r>
              <a:rPr lang="en-US" sz="3000" dirty="0" smtClean="0">
                <a:solidFill>
                  <a:srgbClr val="000000"/>
                </a:solidFill>
              </a:rPr>
              <a:t>schemes</a:t>
            </a:r>
            <a:r>
              <a:rPr lang="en-US" sz="3000" baseline="30000" dirty="0" smtClean="0">
                <a:solidFill>
                  <a:srgbClr val="000000"/>
                </a:solidFill>
              </a:rPr>
              <a:t>5</a:t>
            </a:r>
            <a:r>
              <a:rPr lang="en-US" sz="3000" dirty="0" smtClean="0">
                <a:solidFill>
                  <a:srgbClr val="000000"/>
                </a:solidFill>
              </a:rPr>
              <a:t>;</a:t>
            </a:r>
            <a:endParaRPr lang="en-US" sz="3000" dirty="0" smtClean="0">
              <a:solidFill>
                <a:srgbClr val="000000"/>
              </a:solidFill>
            </a:endParaRPr>
          </a:p>
          <a:p>
            <a:pPr>
              <a:lnSpc>
                <a:spcPts val="3600"/>
              </a:lnSpc>
              <a:spcBef>
                <a:spcPts val="0"/>
              </a:spcBef>
              <a:buFont typeface="Arial"/>
              <a:buChar char="•"/>
            </a:pPr>
            <a:r>
              <a:rPr lang="en-US" sz="3000" dirty="0" smtClean="0">
                <a:solidFill>
                  <a:srgbClr val="000000"/>
                </a:solidFill>
              </a:rPr>
              <a:t> Ramp height/length variations provide control over beam charge, </a:t>
            </a:r>
            <a:r>
              <a:rPr lang="en-US" sz="3000" dirty="0" err="1" smtClean="0">
                <a:solidFill>
                  <a:srgbClr val="000000"/>
                </a:solidFill>
              </a:rPr>
              <a:t>emittance</a:t>
            </a:r>
            <a:r>
              <a:rPr lang="en-US" sz="3000" dirty="0" smtClean="0">
                <a:solidFill>
                  <a:srgbClr val="000000"/>
                </a:solidFill>
              </a:rPr>
              <a:t> and</a:t>
            </a: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n-US" sz="3000" dirty="0" smtClean="0">
                <a:solidFill>
                  <a:srgbClr val="000000"/>
                </a:solidFill>
              </a:rPr>
              <a:t>length.</a:t>
            </a:r>
            <a:endParaRPr lang="en-US" sz="3000" dirty="0">
              <a:solidFill>
                <a:srgbClr val="00000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2036727" y="24875236"/>
            <a:ext cx="14549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sz="3000" b="1" dirty="0" smtClean="0">
                <a:ln>
                  <a:solidFill>
                    <a:srgbClr val="00A6EB"/>
                  </a:solidFill>
                </a:ln>
                <a:solidFill>
                  <a:srgbClr val="00A687"/>
                </a:solidFill>
              </a:rPr>
              <a:t>What bunch parameters are </a:t>
            </a:r>
            <a:r>
              <a:rPr lang="en-US" sz="3000" b="1" dirty="0" smtClean="0">
                <a:solidFill>
                  <a:srgbClr val="00A687"/>
                </a:solidFill>
              </a:rPr>
              <a:t>expected</a:t>
            </a:r>
            <a:r>
              <a:rPr lang="en-US" sz="3000" b="1" dirty="0" smtClean="0">
                <a:ln>
                  <a:solidFill>
                    <a:srgbClr val="00A6EB"/>
                  </a:solidFill>
                </a:ln>
                <a:solidFill>
                  <a:srgbClr val="00A687"/>
                </a:solidFill>
              </a:rPr>
              <a:t>:</a:t>
            </a:r>
          </a:p>
          <a:p>
            <a:pPr>
              <a:lnSpc>
                <a:spcPts val="3600"/>
              </a:lnSpc>
              <a:spcBef>
                <a:spcPts val="0"/>
              </a:spcBef>
              <a:buFont typeface="Arial"/>
              <a:buChar char="•"/>
            </a:pPr>
            <a:r>
              <a:rPr lang="en-US" sz="3000" dirty="0" smtClean="0">
                <a:solidFill>
                  <a:srgbClr val="000000"/>
                </a:solidFill>
              </a:rPr>
              <a:t> Strongly correlated longitudinal phase-space as shown in Figure 3.</a:t>
            </a:r>
          </a:p>
          <a:p>
            <a:pPr>
              <a:lnSpc>
                <a:spcPts val="3600"/>
              </a:lnSpc>
              <a:spcBef>
                <a:spcPts val="0"/>
              </a:spcBef>
              <a:buFont typeface="Arial"/>
              <a:buChar char="•"/>
            </a:pPr>
            <a:r>
              <a:rPr lang="en-US" sz="3000" dirty="0" smtClean="0">
                <a:solidFill>
                  <a:srgbClr val="000000"/>
                </a:solidFill>
              </a:rPr>
              <a:t> Excellent slice properties:</a:t>
            </a: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sz="3000" dirty="0" smtClean="0">
                <a:solidFill>
                  <a:srgbClr val="000000"/>
                </a:solidFill>
              </a:rPr>
              <a:t> </a:t>
            </a:r>
            <a:endParaRPr lang="en-US" sz="3000" dirty="0">
              <a:solidFill>
                <a:srgbClr val="00A6EB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4695452" y="26456148"/>
            <a:ext cx="72356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sz="3000" b="1" dirty="0" smtClean="0">
                <a:solidFill>
                  <a:srgbClr val="000000"/>
                </a:solidFill>
              </a:rPr>
              <a:t>Energy spread &lt; 0.5%, </a:t>
            </a: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sz="3000" b="1" dirty="0" err="1" smtClean="0">
                <a:solidFill>
                  <a:srgbClr val="000000"/>
                </a:solidFill>
              </a:rPr>
              <a:t>Normalised</a:t>
            </a:r>
            <a:r>
              <a:rPr lang="en-US" sz="3000" b="1" dirty="0" smtClean="0">
                <a:solidFill>
                  <a:srgbClr val="000000"/>
                </a:solidFill>
              </a:rPr>
              <a:t> </a:t>
            </a:r>
            <a:r>
              <a:rPr lang="en-US" sz="3000" b="1" dirty="0" err="1" smtClean="0">
                <a:solidFill>
                  <a:srgbClr val="000000"/>
                </a:solidFill>
              </a:rPr>
              <a:t>emittance</a:t>
            </a:r>
            <a:r>
              <a:rPr lang="en-US" sz="3000" b="1" dirty="0" smtClean="0">
                <a:solidFill>
                  <a:srgbClr val="000000"/>
                </a:solidFill>
              </a:rPr>
              <a:t> &lt; 0.2 </a:t>
            </a:r>
            <a:r>
              <a:rPr lang="en-US" sz="3200" b="1" dirty="0" smtClean="0">
                <a:solidFill>
                  <a:srgbClr val="000000"/>
                </a:solidFill>
                <a:latin typeface="Symbol" charset="2"/>
                <a:cs typeface="Symbol" charset="2"/>
              </a:rPr>
              <a:t>m</a:t>
            </a:r>
            <a:r>
              <a:rPr lang="en-US" sz="3200" b="1" dirty="0" smtClean="0">
                <a:solidFill>
                  <a:srgbClr val="000000"/>
                </a:solidFill>
                <a:latin typeface="+mn-lt"/>
                <a:cs typeface="Symbol" charset="2"/>
              </a:rPr>
              <a:t>m</a:t>
            </a:r>
            <a:endParaRPr lang="en-US" sz="3200" b="1" dirty="0" smtClean="0">
              <a:solidFill>
                <a:srgbClr val="000000"/>
              </a:solidFill>
              <a:latin typeface="Symbol" charset="2"/>
              <a:cs typeface="Symbol" charset="2"/>
            </a:endParaRP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sz="3000" b="1" dirty="0" smtClean="0">
                <a:solidFill>
                  <a:srgbClr val="000000"/>
                </a:solidFill>
              </a:rPr>
              <a:t>Peak current 〜0.8 kA.</a:t>
            </a:r>
            <a:endParaRPr lang="en-US" sz="3000" b="1" dirty="0">
              <a:solidFill>
                <a:srgbClr val="000000"/>
              </a:solidFill>
            </a:endParaRPr>
          </a:p>
        </p:txBody>
      </p:sp>
      <p:sp>
        <p:nvSpPr>
          <p:cNvPr id="135" name="Text Box 9"/>
          <p:cNvSpPr txBox="1">
            <a:spLocks noChangeArrowheads="1"/>
          </p:cNvSpPr>
          <p:nvPr/>
        </p:nvSpPr>
        <p:spPr bwMode="auto">
          <a:xfrm>
            <a:off x="16674763" y="38905824"/>
            <a:ext cx="1449863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533400" indent="-533400" defTabSz="4176713">
              <a:lnSpc>
                <a:spcPct val="100000"/>
              </a:lnSpc>
              <a:spcBef>
                <a:spcPct val="50000"/>
              </a:spcBef>
              <a:buClr>
                <a:srgbClr val="00589C"/>
              </a:buClr>
              <a:buFont typeface="Wingdings" pitchFamily="-110" charset="2"/>
              <a:buNone/>
              <a:tabLst>
                <a:tab pos="533400" algn="l"/>
              </a:tabLst>
            </a:pPr>
            <a:r>
              <a:rPr lang="de-DE" sz="3600" b="1" dirty="0" err="1" smtClean="0">
                <a:solidFill>
                  <a:schemeClr val="tx1"/>
                </a:solidFill>
              </a:rPr>
              <a:t>References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183485" y="4079295"/>
            <a:ext cx="292504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sz="3000" b="1" dirty="0" smtClean="0">
                <a:solidFill>
                  <a:schemeClr val="bg1"/>
                </a:solidFill>
              </a:rPr>
              <a:t>C. A. J. Palmer</a:t>
            </a:r>
            <a:r>
              <a:rPr lang="en-US" sz="3000" dirty="0" smtClean="0">
                <a:solidFill>
                  <a:schemeClr val="bg1"/>
                </a:solidFill>
              </a:rPr>
              <a:t>, L. </a:t>
            </a:r>
            <a:r>
              <a:rPr lang="en-US" sz="3000" dirty="0" err="1" smtClean="0">
                <a:solidFill>
                  <a:schemeClr val="bg1"/>
                </a:solidFill>
              </a:rPr>
              <a:t>Schaper</a:t>
            </a:r>
            <a:r>
              <a:rPr lang="en-US" sz="3000" dirty="0" smtClean="0">
                <a:solidFill>
                  <a:schemeClr val="bg1"/>
                </a:solidFill>
              </a:rPr>
              <a:t>, J. </a:t>
            </a:r>
            <a:r>
              <a:rPr lang="en-US" sz="3000" dirty="0" err="1" smtClean="0">
                <a:solidFill>
                  <a:schemeClr val="bg1"/>
                </a:solidFill>
              </a:rPr>
              <a:t>Grebenyuk</a:t>
            </a:r>
            <a:r>
              <a:rPr lang="en-US" sz="3000" dirty="0" smtClean="0">
                <a:solidFill>
                  <a:schemeClr val="bg1"/>
                </a:solidFill>
              </a:rPr>
              <a:t>, A. Martinez de la Ossa, J. Dale, V. </a:t>
            </a:r>
            <a:r>
              <a:rPr lang="en-US" sz="3000" dirty="0" err="1" smtClean="0">
                <a:solidFill>
                  <a:schemeClr val="bg1"/>
                </a:solidFill>
              </a:rPr>
              <a:t>Libov</a:t>
            </a:r>
            <a:r>
              <a:rPr lang="en-US" sz="3000" dirty="0" smtClean="0">
                <a:solidFill>
                  <a:schemeClr val="bg1"/>
                </a:solidFill>
              </a:rPr>
              <a:t>, J. </a:t>
            </a:r>
            <a:r>
              <a:rPr lang="en-US" sz="3000" dirty="0" err="1" smtClean="0">
                <a:solidFill>
                  <a:schemeClr val="bg1"/>
                </a:solidFill>
              </a:rPr>
              <a:t>Zemella</a:t>
            </a:r>
            <a:r>
              <a:rPr lang="en-US" sz="3000" dirty="0" smtClean="0">
                <a:solidFill>
                  <a:schemeClr val="bg1"/>
                </a:solidFill>
              </a:rPr>
              <a:t>, C. Behrens, M. J. V. Streeter, T. </a:t>
            </a:r>
            <a:r>
              <a:rPr lang="en-US" sz="3000" dirty="0" err="1" smtClean="0">
                <a:solidFill>
                  <a:schemeClr val="bg1"/>
                </a:solidFill>
              </a:rPr>
              <a:t>Kleinwächter</a:t>
            </a:r>
            <a:r>
              <a:rPr lang="en-US" sz="3000" dirty="0" smtClean="0">
                <a:solidFill>
                  <a:schemeClr val="bg1"/>
                </a:solidFill>
              </a:rPr>
              <a:t>, T. </a:t>
            </a:r>
            <a:r>
              <a:rPr lang="en-US" sz="3000" dirty="0" err="1" smtClean="0">
                <a:solidFill>
                  <a:schemeClr val="bg1"/>
                </a:solidFill>
              </a:rPr>
              <a:t>Mehrling</a:t>
            </a:r>
            <a:r>
              <a:rPr lang="en-US" sz="3000" dirty="0" smtClean="0">
                <a:solidFill>
                  <a:schemeClr val="bg1"/>
                </a:solidFill>
              </a:rPr>
              <a:t>,</a:t>
            </a:r>
            <a:endParaRPr lang="en-US" sz="3000" dirty="0" smtClean="0">
              <a:solidFill>
                <a:schemeClr val="bg1"/>
              </a:solidFill>
            </a:endParaRP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sz="3000" dirty="0" smtClean="0">
                <a:solidFill>
                  <a:schemeClr val="bg1"/>
                </a:solidFill>
              </a:rPr>
              <a:t>J</a:t>
            </a:r>
            <a:r>
              <a:rPr lang="en-US" sz="3000" dirty="0" smtClean="0">
                <a:solidFill>
                  <a:schemeClr val="bg1"/>
                </a:solidFill>
              </a:rPr>
              <a:t>.-P. </a:t>
            </a:r>
            <a:r>
              <a:rPr lang="en-US" sz="3000" dirty="0" err="1" smtClean="0">
                <a:solidFill>
                  <a:schemeClr val="bg1"/>
                </a:solidFill>
              </a:rPr>
              <a:t>Schwinkendorf</a:t>
            </a:r>
            <a:r>
              <a:rPr lang="en-US" sz="3000" dirty="0" smtClean="0">
                <a:solidFill>
                  <a:schemeClr val="bg1"/>
                </a:solidFill>
              </a:rPr>
              <a:t>, S. </a:t>
            </a:r>
            <a:r>
              <a:rPr lang="en-US" sz="3000" dirty="0" err="1" smtClean="0">
                <a:solidFill>
                  <a:schemeClr val="bg1"/>
                </a:solidFill>
              </a:rPr>
              <a:t>Wunderlich</a:t>
            </a:r>
            <a:r>
              <a:rPr lang="en-US" sz="3000" dirty="0" smtClean="0">
                <a:solidFill>
                  <a:schemeClr val="bg1"/>
                </a:solidFill>
              </a:rPr>
              <a:t>, L. Goldberg, O. </a:t>
            </a:r>
            <a:r>
              <a:rPr lang="en-US" sz="3000" dirty="0" err="1" smtClean="0">
                <a:solidFill>
                  <a:schemeClr val="bg1"/>
                </a:solidFill>
              </a:rPr>
              <a:t>Kononenko</a:t>
            </a:r>
            <a:r>
              <a:rPr lang="en-US" sz="3000" dirty="0" smtClean="0">
                <a:solidFill>
                  <a:schemeClr val="bg1"/>
                </a:solidFill>
              </a:rPr>
              <a:t>, A. </a:t>
            </a:r>
            <a:r>
              <a:rPr lang="en-US" sz="3000" dirty="0" err="1" smtClean="0">
                <a:solidFill>
                  <a:schemeClr val="bg1"/>
                </a:solidFill>
              </a:rPr>
              <a:t>Aschikhin</a:t>
            </a:r>
            <a:r>
              <a:rPr lang="en-US" sz="3000" dirty="0" smtClean="0">
                <a:solidFill>
                  <a:schemeClr val="bg1"/>
                </a:solidFill>
              </a:rPr>
              <a:t>, H. T. </a:t>
            </a:r>
            <a:r>
              <a:rPr lang="en-US" sz="3000" dirty="0" err="1" smtClean="0">
                <a:solidFill>
                  <a:schemeClr val="bg1"/>
                </a:solidFill>
              </a:rPr>
              <a:t>Olgun</a:t>
            </a:r>
            <a:r>
              <a:rPr lang="en-US" sz="3000" dirty="0" smtClean="0">
                <a:solidFill>
                  <a:schemeClr val="bg1"/>
                </a:solidFill>
              </a:rPr>
              <a:t>, C. </a:t>
            </a:r>
            <a:r>
              <a:rPr lang="en-US" sz="3000" dirty="0" err="1" smtClean="0">
                <a:solidFill>
                  <a:schemeClr val="bg1"/>
                </a:solidFill>
              </a:rPr>
              <a:t>Entrena</a:t>
            </a:r>
            <a:r>
              <a:rPr lang="en-US" sz="3000" dirty="0" smtClean="0">
                <a:solidFill>
                  <a:schemeClr val="bg1"/>
                </a:solidFill>
              </a:rPr>
              <a:t>, B. Schmidt and J. </a:t>
            </a:r>
            <a:r>
              <a:rPr lang="en-US" sz="3000" dirty="0" err="1" smtClean="0">
                <a:solidFill>
                  <a:schemeClr val="bg1"/>
                </a:solidFill>
              </a:rPr>
              <a:t>Osterhoff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108" name="Rounded Rectangle 107"/>
          <p:cNvSpPr/>
          <p:nvPr/>
        </p:nvSpPr>
        <p:spPr bwMode="auto">
          <a:xfrm>
            <a:off x="115462" y="6311360"/>
            <a:ext cx="12739332" cy="12892104"/>
          </a:xfrm>
          <a:prstGeom prst="roundRect">
            <a:avLst>
              <a:gd name="adj" fmla="val 2541"/>
            </a:avLst>
          </a:prstGeom>
          <a:noFill/>
          <a:ln w="44450" cap="flat" cmpd="sng" algn="ctr">
            <a:solidFill>
              <a:srgbClr val="F28E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55563" algn="l" defTabSz="3984625" rtl="0" eaLnBrk="1" fontAlgn="base" latinLnBrk="0" hangingPunct="1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0" b="0" i="0" u="none" strike="noStrike" cap="none" normalizeH="0" baseline="0" smtClean="0">
              <a:ln>
                <a:noFill/>
              </a:ln>
              <a:solidFill>
                <a:srgbClr val="515151"/>
              </a:solidFill>
              <a:effectLst/>
              <a:latin typeface="Arial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6704949" y="30736318"/>
            <a:ext cx="11937583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532800" defTabSz="4176713">
              <a:lnSpc>
                <a:spcPct val="100000"/>
              </a:lnSpc>
              <a:spcBef>
                <a:spcPts val="0"/>
              </a:spcBef>
              <a:buClr>
                <a:srgbClr val="00589C"/>
              </a:buClr>
              <a:buFont typeface="Wingdings" pitchFamily="-102" charset="2"/>
              <a:buNone/>
              <a:tabLst>
                <a:tab pos="533400" algn="l"/>
              </a:tabLst>
            </a:pPr>
            <a:r>
              <a:rPr lang="en-GB" sz="3000" b="1" dirty="0" smtClean="0">
                <a:solidFill>
                  <a:schemeClr val="tx1"/>
                </a:solidFill>
              </a:rPr>
              <a:t>Gas-jet for injection control fed by inlet a)</a:t>
            </a:r>
          </a:p>
          <a:p>
            <a:pPr indent="-532800" defTabSz="4176713">
              <a:lnSpc>
                <a:spcPct val="100000"/>
              </a:lnSpc>
              <a:spcBef>
                <a:spcPts val="0"/>
              </a:spcBef>
              <a:buClr>
                <a:srgbClr val="00589C"/>
              </a:buClr>
              <a:buFont typeface="Wingdings" pitchFamily="-102" charset="2"/>
              <a:buNone/>
              <a:tabLst>
                <a:tab pos="533400" algn="l"/>
              </a:tabLst>
            </a:pPr>
            <a:r>
              <a:rPr lang="en-GB" sz="3000" dirty="0" smtClean="0">
                <a:solidFill>
                  <a:schemeClr val="tx1"/>
                </a:solidFill>
              </a:rPr>
              <a:t>The embedded gas-jet allows introduction of </a:t>
            </a:r>
          </a:p>
          <a:p>
            <a:pPr indent="-532800" defTabSz="4176713">
              <a:lnSpc>
                <a:spcPct val="100000"/>
              </a:lnSpc>
              <a:spcBef>
                <a:spcPts val="0"/>
              </a:spcBef>
              <a:buClr>
                <a:srgbClr val="00589C"/>
              </a:buClr>
              <a:buFont typeface="Wingdings" pitchFamily="-102" charset="2"/>
              <a:buNone/>
              <a:tabLst>
                <a:tab pos="533400" algn="l"/>
              </a:tabLst>
            </a:pPr>
            <a:r>
              <a:rPr lang="en-GB" sz="3000" dirty="0" smtClean="0">
                <a:solidFill>
                  <a:schemeClr val="tx1"/>
                </a:solidFill>
              </a:rPr>
              <a:t>very confined and localised density variations, e.g.</a:t>
            </a:r>
          </a:p>
          <a:p>
            <a:pPr indent="-532800" defTabSz="4176713">
              <a:lnSpc>
                <a:spcPct val="100000"/>
              </a:lnSpc>
              <a:spcBef>
                <a:spcPts val="0"/>
              </a:spcBef>
              <a:buClr>
                <a:srgbClr val="00589C"/>
              </a:buClr>
              <a:buFont typeface="Wingdings" pitchFamily="-102" charset="2"/>
              <a:buNone/>
              <a:tabLst>
                <a:tab pos="533400" algn="l"/>
              </a:tabLst>
            </a:pPr>
            <a:r>
              <a:rPr lang="en-GB" sz="3000" dirty="0" smtClean="0">
                <a:solidFill>
                  <a:schemeClr val="tx1"/>
                </a:solidFill>
              </a:rPr>
              <a:t>	1. A density peak allowing for </a:t>
            </a:r>
            <a:r>
              <a:rPr lang="en-GB" sz="3000" b="1" dirty="0" smtClean="0">
                <a:solidFill>
                  <a:schemeClr val="tx1"/>
                </a:solidFill>
              </a:rPr>
              <a:t>density</a:t>
            </a:r>
            <a:r>
              <a:rPr lang="en-GB" sz="3000" dirty="0" smtClean="0">
                <a:solidFill>
                  <a:schemeClr val="tx1"/>
                </a:solidFill>
              </a:rPr>
              <a:t> </a:t>
            </a:r>
            <a:br>
              <a:rPr lang="en-GB" sz="3000" dirty="0" smtClean="0">
                <a:solidFill>
                  <a:schemeClr val="tx1"/>
                </a:solidFill>
              </a:rPr>
            </a:br>
            <a:r>
              <a:rPr lang="en-GB" sz="3000" dirty="0" smtClean="0">
                <a:solidFill>
                  <a:schemeClr val="tx1"/>
                </a:solidFill>
              </a:rPr>
              <a:t>	</a:t>
            </a:r>
            <a:r>
              <a:rPr lang="en-GB" sz="3000" b="1" dirty="0" err="1" smtClean="0">
                <a:solidFill>
                  <a:schemeClr val="tx1"/>
                </a:solidFill>
              </a:rPr>
              <a:t>downramp</a:t>
            </a:r>
            <a:r>
              <a:rPr lang="en-GB" sz="3000" b="1" dirty="0" smtClean="0">
                <a:solidFill>
                  <a:schemeClr val="tx1"/>
                </a:solidFill>
              </a:rPr>
              <a:t> injection (DDR).</a:t>
            </a:r>
            <a:endParaRPr lang="en-GB" sz="3000" dirty="0" smtClean="0">
              <a:solidFill>
                <a:schemeClr val="tx1"/>
              </a:solidFill>
            </a:endParaRPr>
          </a:p>
          <a:p>
            <a:pPr indent="-532800" defTabSz="4176713">
              <a:lnSpc>
                <a:spcPct val="100000"/>
              </a:lnSpc>
              <a:spcBef>
                <a:spcPts val="0"/>
              </a:spcBef>
              <a:buClr>
                <a:srgbClr val="00589C"/>
              </a:buClr>
              <a:buFont typeface="Wingdings" pitchFamily="-102" charset="2"/>
              <a:buNone/>
              <a:tabLst>
                <a:tab pos="533400" algn="l"/>
              </a:tabLst>
            </a:pPr>
            <a:r>
              <a:rPr lang="en-GB" sz="3000" dirty="0" smtClean="0">
                <a:solidFill>
                  <a:schemeClr val="tx1"/>
                </a:solidFill>
              </a:rPr>
              <a:t>	2. Introduction of a different gas species at</a:t>
            </a:r>
            <a:br>
              <a:rPr lang="en-GB" sz="3000" dirty="0" smtClean="0">
                <a:solidFill>
                  <a:schemeClr val="tx1"/>
                </a:solidFill>
              </a:rPr>
            </a:br>
            <a:r>
              <a:rPr lang="en-GB" sz="3000" dirty="0" smtClean="0">
                <a:solidFill>
                  <a:schemeClr val="tx1"/>
                </a:solidFill>
              </a:rPr>
              <a:t>	constant electron density, important for</a:t>
            </a:r>
            <a:br>
              <a:rPr lang="en-GB" sz="3000" dirty="0" smtClean="0">
                <a:solidFill>
                  <a:schemeClr val="tx1"/>
                </a:solidFill>
              </a:rPr>
            </a:br>
            <a:r>
              <a:rPr lang="en-GB" sz="3000" dirty="0" smtClean="0">
                <a:solidFill>
                  <a:schemeClr val="tx1"/>
                </a:solidFill>
              </a:rPr>
              <a:t>	</a:t>
            </a:r>
            <a:r>
              <a:rPr lang="en-GB" sz="3000" b="1" dirty="0" smtClean="0">
                <a:solidFill>
                  <a:schemeClr val="tx1"/>
                </a:solidFill>
              </a:rPr>
              <a:t>ionisation injection (II).</a:t>
            </a:r>
          </a:p>
          <a:p>
            <a:pPr indent="-532800" defTabSz="4176713">
              <a:lnSpc>
                <a:spcPct val="100000"/>
              </a:lnSpc>
              <a:spcBef>
                <a:spcPts val="0"/>
              </a:spcBef>
              <a:buClr>
                <a:srgbClr val="00589C"/>
              </a:buClr>
              <a:buFont typeface="Wingdings" pitchFamily="-102" charset="2"/>
              <a:buNone/>
              <a:tabLst>
                <a:tab pos="533400" algn="l"/>
              </a:tabLst>
            </a:pPr>
            <a:endParaRPr lang="en-GB" sz="3000" dirty="0" smtClean="0">
              <a:solidFill>
                <a:schemeClr val="tx1"/>
              </a:solidFill>
            </a:endParaRPr>
          </a:p>
          <a:p>
            <a:pPr indent="-532800" defTabSz="4176713">
              <a:lnSpc>
                <a:spcPct val="100000"/>
              </a:lnSpc>
              <a:spcBef>
                <a:spcPts val="0"/>
              </a:spcBef>
              <a:buClr>
                <a:srgbClr val="00589C"/>
              </a:buClr>
              <a:buFont typeface="Wingdings" pitchFamily="-102" charset="2"/>
              <a:buNone/>
              <a:tabLst>
                <a:tab pos="533400" algn="l"/>
              </a:tabLst>
            </a:pPr>
            <a:r>
              <a:rPr lang="en-GB" sz="3000" b="1" dirty="0" smtClean="0">
                <a:solidFill>
                  <a:schemeClr val="tx1"/>
                </a:solidFill>
              </a:rPr>
              <a:t>Plasma channel fed by inlets </a:t>
            </a:r>
            <a:r>
              <a:rPr lang="en-GB" sz="3000" b="1" dirty="0" err="1" smtClean="0">
                <a:solidFill>
                  <a:schemeClr val="tx1"/>
                </a:solidFill>
              </a:rPr>
              <a:t>b</a:t>
            </a:r>
            <a:r>
              <a:rPr lang="en-GB" sz="3000" b="1" dirty="0" smtClean="0">
                <a:solidFill>
                  <a:schemeClr val="tx1"/>
                </a:solidFill>
              </a:rPr>
              <a:t>) &amp; </a:t>
            </a:r>
            <a:r>
              <a:rPr lang="en-GB" sz="3000" b="1" dirty="0" err="1" smtClean="0">
                <a:solidFill>
                  <a:schemeClr val="tx1"/>
                </a:solidFill>
              </a:rPr>
              <a:t>c</a:t>
            </a:r>
            <a:r>
              <a:rPr lang="en-GB" sz="3000" b="1" dirty="0" smtClean="0">
                <a:solidFill>
                  <a:schemeClr val="tx1"/>
                </a:solidFill>
              </a:rPr>
              <a:t>)</a:t>
            </a:r>
          </a:p>
          <a:p>
            <a:pPr indent="-532800" defTabSz="4176713">
              <a:lnSpc>
                <a:spcPct val="100000"/>
              </a:lnSpc>
              <a:spcBef>
                <a:spcPts val="0"/>
              </a:spcBef>
              <a:buClr>
                <a:srgbClr val="00589C"/>
              </a:buClr>
              <a:buFont typeface="Wingdings" pitchFamily="-102" charset="2"/>
              <a:buNone/>
              <a:tabLst>
                <a:tab pos="533400" algn="l"/>
              </a:tabLst>
            </a:pPr>
            <a:r>
              <a:rPr lang="en-GB" sz="3000" dirty="0" smtClean="0">
                <a:solidFill>
                  <a:schemeClr val="tx1"/>
                </a:solidFill>
              </a:rPr>
              <a:t>A flat profile with adjustable electron</a:t>
            </a:r>
            <a:br>
              <a:rPr lang="en-GB" sz="3000" dirty="0" smtClean="0">
                <a:solidFill>
                  <a:schemeClr val="tx1"/>
                </a:solidFill>
              </a:rPr>
            </a:br>
            <a:r>
              <a:rPr lang="en-GB" sz="3000" dirty="0" smtClean="0">
                <a:solidFill>
                  <a:schemeClr val="tx1"/>
                </a:solidFill>
              </a:rPr>
              <a:t>density is formed within the plasma </a:t>
            </a:r>
            <a:br>
              <a:rPr lang="en-GB" sz="3000" dirty="0" smtClean="0">
                <a:solidFill>
                  <a:schemeClr val="tx1"/>
                </a:solidFill>
              </a:rPr>
            </a:br>
            <a:r>
              <a:rPr lang="en-GB" sz="3000" dirty="0" smtClean="0">
                <a:solidFill>
                  <a:schemeClr val="tx1"/>
                </a:solidFill>
              </a:rPr>
              <a:t>channel and allows for stable acceleration</a:t>
            </a:r>
            <a:br>
              <a:rPr lang="en-GB" sz="3000" dirty="0" smtClean="0">
                <a:solidFill>
                  <a:schemeClr val="tx1"/>
                </a:solidFill>
              </a:rPr>
            </a:br>
            <a:r>
              <a:rPr lang="en-GB" sz="3000" dirty="0" smtClean="0">
                <a:solidFill>
                  <a:schemeClr val="tx1"/>
                </a:solidFill>
              </a:rPr>
              <a:t>conditions. </a:t>
            </a:r>
          </a:p>
          <a:p>
            <a:pPr indent="-532800" defTabSz="4176713">
              <a:lnSpc>
                <a:spcPct val="100000"/>
              </a:lnSpc>
              <a:spcBef>
                <a:spcPts val="0"/>
              </a:spcBef>
              <a:buClr>
                <a:srgbClr val="00589C"/>
              </a:buClr>
              <a:buFont typeface="Wingdings" pitchFamily="-102" charset="2"/>
              <a:buNone/>
              <a:tabLst>
                <a:tab pos="533400" algn="l"/>
              </a:tabLst>
            </a:pPr>
            <a:endParaRPr lang="en-GB" sz="3000" dirty="0" smtClean="0">
              <a:solidFill>
                <a:schemeClr val="tx1"/>
              </a:solidFill>
            </a:endParaRPr>
          </a:p>
          <a:p>
            <a:pPr indent="-532800" defTabSz="4176713">
              <a:lnSpc>
                <a:spcPct val="100000"/>
              </a:lnSpc>
              <a:spcBef>
                <a:spcPts val="0"/>
              </a:spcBef>
              <a:buClr>
                <a:srgbClr val="00589C"/>
              </a:buClr>
              <a:buFont typeface="Wingdings" pitchFamily="-102" charset="2"/>
              <a:buNone/>
              <a:tabLst>
                <a:tab pos="533400" algn="l"/>
              </a:tabLst>
            </a:pPr>
            <a:r>
              <a:rPr lang="en-GB" sz="3000" dirty="0" smtClean="0">
                <a:solidFill>
                  <a:schemeClr val="tx1"/>
                </a:solidFill>
              </a:rPr>
              <a:t>The </a:t>
            </a:r>
            <a:r>
              <a:rPr lang="en-GB" sz="3000" dirty="0" smtClean="0">
                <a:solidFill>
                  <a:schemeClr val="tx1"/>
                </a:solidFill>
              </a:rPr>
              <a:t>target design allows for full transverse access of injection as well as acceleration region, allowing probing of the generated </a:t>
            </a:r>
            <a:r>
              <a:rPr lang="en-GB" sz="3000" dirty="0" err="1" smtClean="0">
                <a:solidFill>
                  <a:schemeClr val="tx1"/>
                </a:solidFill>
              </a:rPr>
              <a:t>wakefield</a:t>
            </a:r>
            <a:r>
              <a:rPr lang="en-GB" sz="3000" dirty="0" smtClean="0">
                <a:solidFill>
                  <a:schemeClr val="tx1"/>
                </a:solidFill>
              </a:rPr>
              <a:t> and its spatial evolution.</a:t>
            </a:r>
            <a:endParaRPr lang="en-US" sz="3000" dirty="0"/>
          </a:p>
        </p:txBody>
      </p:sp>
      <p:sp>
        <p:nvSpPr>
          <p:cNvPr id="115" name="Text Box 9"/>
          <p:cNvSpPr txBox="1">
            <a:spLocks noChangeArrowheads="1"/>
          </p:cNvSpPr>
          <p:nvPr/>
        </p:nvSpPr>
        <p:spPr bwMode="auto">
          <a:xfrm>
            <a:off x="16704989" y="29209387"/>
            <a:ext cx="1325721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indent="-532800" defTabSz="4176713">
              <a:lnSpc>
                <a:spcPct val="100000"/>
              </a:lnSpc>
              <a:spcBef>
                <a:spcPts val="0"/>
              </a:spcBef>
              <a:buClr>
                <a:srgbClr val="00589C"/>
              </a:buClr>
              <a:buFont typeface="Wingdings" pitchFamily="-102" charset="2"/>
              <a:buNone/>
              <a:tabLst>
                <a:tab pos="533400" algn="l"/>
              </a:tabLst>
            </a:pPr>
            <a:r>
              <a:rPr lang="en-GB" sz="4400" b="1" dirty="0" smtClean="0">
                <a:solidFill>
                  <a:schemeClr val="tx1"/>
                </a:solidFill>
              </a:rPr>
              <a:t>Tailored plasma targets to allow control of electron bunch properties</a:t>
            </a:r>
            <a:r>
              <a:rPr lang="en-GB" sz="3000" dirty="0" smtClean="0">
                <a:solidFill>
                  <a:schemeClr val="tx1"/>
                </a:solidFill>
              </a:rPr>
              <a:t/>
            </a:r>
            <a:br>
              <a:rPr lang="en-GB" sz="3000" dirty="0" smtClean="0">
                <a:solidFill>
                  <a:schemeClr val="tx1"/>
                </a:solidFill>
              </a:rPr>
            </a:br>
            <a:endParaRPr lang="en-GB" sz="3000" dirty="0" smtClean="0">
              <a:solidFill>
                <a:schemeClr val="tx1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143450" y="5001375"/>
            <a:ext cx="292504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sz="3000" i="1" dirty="0" smtClean="0">
                <a:solidFill>
                  <a:schemeClr val="bg1"/>
                </a:solidFill>
              </a:rPr>
              <a:t>DESY, </a:t>
            </a:r>
            <a:r>
              <a:rPr lang="en-US" sz="3000" i="1" dirty="0" err="1" smtClean="0">
                <a:solidFill>
                  <a:schemeClr val="bg1"/>
                </a:solidFill>
              </a:rPr>
              <a:t>Notkestr</a:t>
            </a:r>
            <a:r>
              <a:rPr lang="en-US" sz="3000" i="1" dirty="0" smtClean="0">
                <a:solidFill>
                  <a:schemeClr val="bg1"/>
                </a:solidFill>
              </a:rPr>
              <a:t>. 85, HAMBURG</a:t>
            </a:r>
            <a:endParaRPr lang="en-US" sz="3000" i="1" dirty="0">
              <a:solidFill>
                <a:schemeClr val="bg1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239982" y="31850080"/>
            <a:ext cx="14884400" cy="4775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ts val="3600"/>
              </a:lnSpc>
              <a:spcBef>
                <a:spcPct val="0"/>
              </a:spcBef>
              <a:buFont typeface="Arial"/>
              <a:buChar char="•"/>
            </a:pP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n-US" sz="3000" dirty="0" smtClean="0">
                <a:solidFill>
                  <a:srgbClr val="000000"/>
                </a:solidFill>
              </a:rPr>
              <a:t>Generated </a:t>
            </a:r>
            <a:r>
              <a:rPr lang="en-US" sz="3000" dirty="0" smtClean="0">
                <a:solidFill>
                  <a:srgbClr val="000000"/>
                </a:solidFill>
              </a:rPr>
              <a:t>by charge crossing interface between materials with different </a:t>
            </a:r>
            <a:r>
              <a:rPr lang="en-US" sz="3000" dirty="0" smtClean="0">
                <a:solidFill>
                  <a:srgbClr val="000000"/>
                </a:solidFill>
                <a:latin typeface="Symbol" charset="2"/>
                <a:cs typeface="Symbol" charset="2"/>
              </a:rPr>
              <a:t>e</a:t>
            </a:r>
            <a:r>
              <a:rPr lang="en-US" sz="3000" baseline="-25000" dirty="0" smtClean="0">
                <a:solidFill>
                  <a:srgbClr val="000000"/>
                </a:solidFill>
                <a:latin typeface="Symbol" charset="2"/>
                <a:cs typeface="Symbol" charset="2"/>
              </a:rPr>
              <a:t>0</a:t>
            </a:r>
            <a:r>
              <a:rPr lang="en-US" sz="3000" dirty="0" smtClean="0">
                <a:solidFill>
                  <a:srgbClr val="000000"/>
                </a:solidFill>
                <a:latin typeface="Symbol" charset="2"/>
                <a:cs typeface="Symbol" charset="2"/>
              </a:rPr>
              <a:t>.</a:t>
            </a:r>
            <a:endParaRPr lang="en-US" sz="3000" dirty="0" smtClean="0">
              <a:solidFill>
                <a:srgbClr val="000000"/>
              </a:solidFill>
              <a:latin typeface="Symbol" charset="2"/>
              <a:cs typeface="Symbol" charset="2"/>
            </a:endParaRPr>
          </a:p>
          <a:p>
            <a:pPr lvl="1">
              <a:lnSpc>
                <a:spcPts val="3600"/>
              </a:lnSpc>
              <a:spcBef>
                <a:spcPct val="0"/>
              </a:spcBef>
              <a:buFont typeface="Arial" pitchFamily="-110" charset="0"/>
              <a:buChar char="•"/>
            </a:pP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n-US" sz="3000" dirty="0" smtClean="0">
                <a:solidFill>
                  <a:srgbClr val="000000"/>
                </a:solidFill>
              </a:rPr>
              <a:t>Bunch </a:t>
            </a:r>
            <a:r>
              <a:rPr lang="en-US" sz="3000" dirty="0" smtClean="0">
                <a:solidFill>
                  <a:srgbClr val="000000"/>
                </a:solidFill>
              </a:rPr>
              <a:t>of charges        </a:t>
            </a:r>
            <a:r>
              <a:rPr lang="en-US" sz="3000" dirty="0" smtClean="0">
                <a:solidFill>
                  <a:srgbClr val="000000"/>
                </a:solidFill>
              </a:rPr>
              <a:t>  adding of radiation fields.</a:t>
            </a:r>
          </a:p>
          <a:p>
            <a:pPr>
              <a:lnSpc>
                <a:spcPts val="5000"/>
              </a:lnSpc>
              <a:spcBef>
                <a:spcPct val="0"/>
              </a:spcBef>
            </a:pPr>
            <a:endParaRPr lang="en-US" sz="3000" dirty="0" smtClean="0">
              <a:solidFill>
                <a:srgbClr val="000000"/>
              </a:solidFill>
            </a:endParaRPr>
          </a:p>
          <a:p>
            <a:pPr>
              <a:lnSpc>
                <a:spcPts val="5000"/>
              </a:lnSpc>
              <a:spcBef>
                <a:spcPct val="0"/>
              </a:spcBef>
              <a:buFont typeface="Arial" pitchFamily="-110" charset="0"/>
              <a:buChar char="•"/>
            </a:pPr>
            <a:endParaRPr lang="en-US" sz="3000" dirty="0" smtClean="0">
              <a:solidFill>
                <a:srgbClr val="000000"/>
              </a:solidFill>
            </a:endParaRPr>
          </a:p>
          <a:p>
            <a:pPr>
              <a:lnSpc>
                <a:spcPts val="5000"/>
              </a:lnSpc>
              <a:spcBef>
                <a:spcPct val="0"/>
              </a:spcBef>
            </a:pPr>
            <a:endParaRPr lang="en-US" sz="3000" dirty="0" smtClean="0">
              <a:solidFill>
                <a:srgbClr val="000000"/>
              </a:solidFill>
            </a:endParaRPr>
          </a:p>
          <a:p>
            <a:pPr>
              <a:lnSpc>
                <a:spcPts val="5000"/>
              </a:lnSpc>
              <a:spcBef>
                <a:spcPct val="0"/>
              </a:spcBef>
            </a:pPr>
            <a:endParaRPr lang="en-US" sz="3000" dirty="0" smtClean="0">
              <a:solidFill>
                <a:srgbClr val="000000"/>
              </a:solidFill>
            </a:endParaRPr>
          </a:p>
          <a:p>
            <a:pPr>
              <a:lnSpc>
                <a:spcPts val="5000"/>
              </a:lnSpc>
              <a:spcBef>
                <a:spcPct val="0"/>
              </a:spcBef>
            </a:pPr>
            <a:r>
              <a:rPr lang="en-US" sz="3000" dirty="0" smtClean="0">
                <a:solidFill>
                  <a:srgbClr val="000000"/>
                </a:solidFill>
              </a:rPr>
              <a:t>								</a:t>
            </a:r>
          </a:p>
          <a:p>
            <a:pPr>
              <a:lnSpc>
                <a:spcPts val="3600"/>
              </a:lnSpc>
            </a:pPr>
            <a:endParaRPr lang="en-US" sz="3000" dirty="0"/>
          </a:p>
        </p:txBody>
      </p:sp>
      <p:pic>
        <p:nvPicPr>
          <p:cNvPr id="149" name="Picture 14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387869" y="33704280"/>
            <a:ext cx="2466421" cy="1566229"/>
          </a:xfrm>
          <a:prstGeom prst="rect">
            <a:avLst/>
          </a:prstGeom>
        </p:spPr>
      </p:pic>
      <p:sp>
        <p:nvSpPr>
          <p:cNvPr id="169" name="Rectangle 168"/>
          <p:cNvSpPr/>
          <p:nvPr/>
        </p:nvSpPr>
        <p:spPr bwMode="auto">
          <a:xfrm>
            <a:off x="5195390" y="14912503"/>
            <a:ext cx="7119606" cy="9813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55563" algn="l" defTabSz="3984625" rtl="0" eaLnBrk="1" fontAlgn="base" latinLnBrk="0" hangingPunct="1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0" b="0" i="0" u="none" strike="noStrike" cap="none" normalizeH="0" baseline="0" smtClean="0">
              <a:ln>
                <a:noFill/>
              </a:ln>
              <a:solidFill>
                <a:srgbClr val="515151"/>
              </a:solidFill>
              <a:effectLst/>
              <a:latin typeface="Arial" charset="0"/>
            </a:endParaRPr>
          </a:p>
        </p:txBody>
      </p:sp>
      <p:sp>
        <p:nvSpPr>
          <p:cNvPr id="16391" name="Text Box 9"/>
          <p:cNvSpPr txBox="1">
            <a:spLocks noChangeArrowheads="1"/>
          </p:cNvSpPr>
          <p:nvPr/>
        </p:nvSpPr>
        <p:spPr bwMode="auto">
          <a:xfrm>
            <a:off x="313047" y="28313491"/>
            <a:ext cx="14498637" cy="2395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indent="-533400" defTabSz="4176713">
              <a:lnSpc>
                <a:spcPct val="100000"/>
              </a:lnSpc>
              <a:spcBef>
                <a:spcPct val="50000"/>
              </a:spcBef>
              <a:spcAft>
                <a:spcPts val="2640"/>
              </a:spcAft>
              <a:buClr>
                <a:srgbClr val="00589C"/>
              </a:buClr>
              <a:buFont typeface="Wingdings" pitchFamily="-110" charset="2"/>
              <a:buNone/>
              <a:tabLst>
                <a:tab pos="533400" algn="l"/>
              </a:tabLst>
            </a:pPr>
            <a:r>
              <a:rPr lang="de-DE" sz="4400" b="1" dirty="0" err="1" smtClean="0">
                <a:solidFill>
                  <a:schemeClr val="tx1"/>
                </a:solidFill>
              </a:rPr>
              <a:t>Transition</a:t>
            </a:r>
            <a:r>
              <a:rPr lang="de-DE" sz="4400" b="1" dirty="0" smtClean="0">
                <a:solidFill>
                  <a:schemeClr val="tx1"/>
                </a:solidFill>
              </a:rPr>
              <a:t> </a:t>
            </a:r>
            <a:r>
              <a:rPr lang="de-DE" sz="4400" b="1" dirty="0" err="1" smtClean="0">
                <a:solidFill>
                  <a:schemeClr val="tx1"/>
                </a:solidFill>
              </a:rPr>
              <a:t>radiation</a:t>
            </a:r>
            <a:r>
              <a:rPr lang="de-DE" sz="4400" b="1" dirty="0" smtClean="0">
                <a:solidFill>
                  <a:schemeClr val="tx1"/>
                </a:solidFill>
              </a:rPr>
              <a:t> </a:t>
            </a:r>
            <a:r>
              <a:rPr lang="de-DE" sz="4400" b="1" dirty="0" err="1" smtClean="0">
                <a:solidFill>
                  <a:schemeClr val="tx1"/>
                </a:solidFill>
              </a:rPr>
              <a:t>diagnostics</a:t>
            </a:r>
            <a:endParaRPr lang="de-DE" sz="4400" b="1" dirty="0" smtClean="0">
              <a:solidFill>
                <a:schemeClr val="tx1"/>
              </a:solidFill>
            </a:endParaRPr>
          </a:p>
          <a:p>
            <a:pPr indent="-533400" defTabSz="4176713">
              <a:lnSpc>
                <a:spcPct val="100000"/>
              </a:lnSpc>
              <a:spcBef>
                <a:spcPct val="50000"/>
              </a:spcBef>
              <a:buClr>
                <a:srgbClr val="00589C"/>
              </a:buClr>
              <a:tabLst>
                <a:tab pos="533400" algn="l"/>
              </a:tabLst>
            </a:pPr>
            <a:endParaRPr lang="de-DE" sz="3000" b="1" dirty="0" smtClean="0">
              <a:solidFill>
                <a:schemeClr val="tx1"/>
              </a:solidFill>
            </a:endParaRPr>
          </a:p>
          <a:p>
            <a:pPr indent="-533400" defTabSz="4176713">
              <a:lnSpc>
                <a:spcPct val="100000"/>
              </a:lnSpc>
              <a:spcBef>
                <a:spcPct val="50000"/>
              </a:spcBef>
              <a:buClr>
                <a:srgbClr val="00589C"/>
              </a:buClr>
              <a:tabLst>
                <a:tab pos="533400" algn="l"/>
              </a:tabLst>
            </a:pPr>
            <a:endParaRPr lang="de-DE" sz="3000" b="1" dirty="0" smtClean="0">
              <a:solidFill>
                <a:schemeClr val="tx1"/>
              </a:solidFill>
            </a:endParaRPr>
          </a:p>
        </p:txBody>
      </p:sp>
      <p:pic>
        <p:nvPicPr>
          <p:cNvPr id="131" name="Picture 13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464774" y="28487255"/>
            <a:ext cx="5622962" cy="1913486"/>
          </a:xfrm>
          <a:prstGeom prst="rect">
            <a:avLst/>
          </a:prstGeom>
        </p:spPr>
      </p:pic>
      <p:cxnSp>
        <p:nvCxnSpPr>
          <p:cNvPr id="144" name="Straight Arrow Connector 143"/>
          <p:cNvCxnSpPr/>
          <p:nvPr/>
        </p:nvCxnSpPr>
        <p:spPr bwMode="auto">
          <a:xfrm rot="5400000">
            <a:off x="4695432" y="33054947"/>
            <a:ext cx="562684" cy="380383"/>
          </a:xfrm>
          <a:prstGeom prst="straightConnector1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Arrow Connector 145"/>
          <p:cNvCxnSpPr/>
          <p:nvPr/>
        </p:nvCxnSpPr>
        <p:spPr bwMode="auto">
          <a:xfrm rot="16200000" flipH="1">
            <a:off x="5889231" y="33130529"/>
            <a:ext cx="562684" cy="229217"/>
          </a:xfrm>
          <a:prstGeom prst="straightConnector1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50" name="Picture 14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223269" y="33670942"/>
            <a:ext cx="2525713" cy="1560955"/>
          </a:xfrm>
          <a:prstGeom prst="rect">
            <a:avLst/>
          </a:prstGeom>
        </p:spPr>
      </p:pic>
      <p:sp>
        <p:nvSpPr>
          <p:cNvPr id="151" name="TextBox 150"/>
          <p:cNvSpPr txBox="1"/>
          <p:nvPr/>
        </p:nvSpPr>
        <p:spPr>
          <a:xfrm>
            <a:off x="1992582" y="32586680"/>
            <a:ext cx="2921000" cy="1099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0000"/>
                </a:solidFill>
              </a:rPr>
              <a:t>INCOHERENT</a:t>
            </a:r>
            <a:endParaRPr lang="en-US" sz="3000" dirty="0">
              <a:solidFill>
                <a:srgbClr val="00000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6412182" y="32612080"/>
            <a:ext cx="2921000" cy="1099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0000"/>
                </a:solidFill>
              </a:rPr>
              <a:t>COHERENT</a:t>
            </a:r>
            <a:endParaRPr lang="en-US" sz="3000" dirty="0">
              <a:solidFill>
                <a:srgbClr val="000000"/>
              </a:solidFill>
            </a:endParaRPr>
          </a:p>
        </p:txBody>
      </p:sp>
      <p:sp>
        <p:nvSpPr>
          <p:cNvPr id="16403" name="TextBox 12"/>
          <p:cNvSpPr txBox="1">
            <a:spLocks noChangeArrowheads="1"/>
          </p:cNvSpPr>
          <p:nvPr/>
        </p:nvSpPr>
        <p:spPr bwMode="auto">
          <a:xfrm>
            <a:off x="264263" y="28599557"/>
            <a:ext cx="17907502" cy="2049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468000">
            <a:prstTxWarp prst="textNoShape">
              <a:avLst/>
            </a:prstTxWarp>
            <a:spAutoFit/>
          </a:bodyPr>
          <a:lstStyle/>
          <a:p>
            <a:pPr defTabSz="4176713">
              <a:lnSpc>
                <a:spcPts val="4000"/>
              </a:lnSpc>
              <a:spcBef>
                <a:spcPts val="0"/>
              </a:spcBef>
              <a:buClr>
                <a:schemeClr val="tx1"/>
              </a:buClr>
              <a:buFont typeface="Arial"/>
              <a:buChar char="•"/>
              <a:tabLst>
                <a:tab pos="533400" algn="l"/>
              </a:tabLst>
            </a:pPr>
            <a:r>
              <a:rPr lang="de-DE" sz="3000" dirty="0" smtClean="0">
                <a:solidFill>
                  <a:schemeClr val="tx1"/>
                </a:solidFill>
              </a:rPr>
              <a:t> </a:t>
            </a:r>
            <a:r>
              <a:rPr lang="de-DE" sz="3000" dirty="0" err="1" smtClean="0">
                <a:solidFill>
                  <a:schemeClr val="tx1"/>
                </a:solidFill>
              </a:rPr>
              <a:t>I</a:t>
            </a:r>
            <a:r>
              <a:rPr lang="de-DE" sz="3000" dirty="0" err="1" smtClean="0">
                <a:solidFill>
                  <a:schemeClr val="tx1"/>
                </a:solidFill>
              </a:rPr>
              <a:t>mportant</a:t>
            </a:r>
            <a:r>
              <a:rPr lang="de-DE" sz="3000" dirty="0" smtClean="0">
                <a:solidFill>
                  <a:schemeClr val="tx1"/>
                </a:solidFill>
              </a:rPr>
              <a:t> </a:t>
            </a:r>
            <a:r>
              <a:rPr lang="de-DE" sz="3000" dirty="0" smtClean="0">
                <a:solidFill>
                  <a:schemeClr val="tx1"/>
                </a:solidFill>
              </a:rPr>
              <a:t>to</a:t>
            </a:r>
            <a:r>
              <a:rPr lang="de-DE" sz="3000" dirty="0" smtClean="0">
                <a:solidFill>
                  <a:schemeClr val="tx1"/>
                </a:solidFill>
              </a:rPr>
              <a:t> </a:t>
            </a:r>
            <a:r>
              <a:rPr lang="de-DE" sz="3000" dirty="0" err="1" smtClean="0">
                <a:solidFill>
                  <a:schemeClr val="tx1"/>
                </a:solidFill>
              </a:rPr>
              <a:t>characterise</a:t>
            </a:r>
            <a:r>
              <a:rPr lang="de-DE" sz="3000" dirty="0" smtClean="0">
                <a:solidFill>
                  <a:schemeClr val="tx1"/>
                </a:solidFill>
              </a:rPr>
              <a:t> </a:t>
            </a:r>
            <a:r>
              <a:rPr lang="de-DE" sz="3000" dirty="0" err="1" smtClean="0">
                <a:solidFill>
                  <a:schemeClr val="tx1"/>
                </a:solidFill>
              </a:rPr>
              <a:t>electron</a:t>
            </a:r>
            <a:r>
              <a:rPr lang="de-DE" sz="3000" dirty="0" smtClean="0">
                <a:solidFill>
                  <a:schemeClr val="tx1"/>
                </a:solidFill>
              </a:rPr>
              <a:t> </a:t>
            </a:r>
            <a:r>
              <a:rPr lang="de-DE" sz="3000" dirty="0" err="1" smtClean="0">
                <a:solidFill>
                  <a:schemeClr val="tx1"/>
                </a:solidFill>
              </a:rPr>
              <a:t>bunches</a:t>
            </a:r>
            <a:r>
              <a:rPr lang="de-DE" sz="3000" dirty="0" smtClean="0">
                <a:solidFill>
                  <a:schemeClr val="tx1"/>
                </a:solidFill>
              </a:rPr>
              <a:t> to </a:t>
            </a:r>
            <a:r>
              <a:rPr lang="de-DE" sz="3000" dirty="0" err="1" smtClean="0">
                <a:solidFill>
                  <a:schemeClr val="tx1"/>
                </a:solidFill>
              </a:rPr>
              <a:t>determine</a:t>
            </a:r>
            <a:r>
              <a:rPr lang="de-DE" sz="3000" dirty="0" smtClean="0">
                <a:solidFill>
                  <a:schemeClr val="tx1"/>
                </a:solidFill>
              </a:rPr>
              <a:t>: </a:t>
            </a:r>
          </a:p>
          <a:p>
            <a:pPr defTabSz="4176713">
              <a:lnSpc>
                <a:spcPts val="4000"/>
              </a:lnSpc>
              <a:spcBef>
                <a:spcPts val="0"/>
              </a:spcBef>
              <a:buClr>
                <a:schemeClr val="tx1"/>
              </a:buClr>
              <a:tabLst>
                <a:tab pos="533400" algn="l"/>
              </a:tabLst>
            </a:pPr>
            <a:r>
              <a:rPr lang="de-DE" sz="3000" dirty="0" smtClean="0">
                <a:solidFill>
                  <a:schemeClr val="tx1"/>
                </a:solidFill>
              </a:rPr>
              <a:t>		</a:t>
            </a:r>
            <a:r>
              <a:rPr lang="de-DE" sz="3000" dirty="0" err="1" smtClean="0">
                <a:solidFill>
                  <a:schemeClr val="tx1"/>
                </a:solidFill>
              </a:rPr>
              <a:t>E</a:t>
            </a:r>
            <a:r>
              <a:rPr lang="de-DE" sz="3000" dirty="0" err="1" smtClean="0">
                <a:solidFill>
                  <a:schemeClr val="tx1"/>
                </a:solidFill>
              </a:rPr>
              <a:t>ffectiveness</a:t>
            </a:r>
            <a:r>
              <a:rPr lang="de-DE" sz="3000" dirty="0" smtClean="0">
                <a:solidFill>
                  <a:schemeClr val="tx1"/>
                </a:solidFill>
              </a:rPr>
              <a:t> </a:t>
            </a:r>
            <a:r>
              <a:rPr lang="de-DE" sz="3000" dirty="0" smtClean="0">
                <a:solidFill>
                  <a:schemeClr val="tx1"/>
                </a:solidFill>
              </a:rPr>
              <a:t>of</a:t>
            </a:r>
            <a:r>
              <a:rPr lang="de-DE" sz="3000" dirty="0" smtClean="0">
                <a:solidFill>
                  <a:schemeClr val="tx1"/>
                </a:solidFill>
              </a:rPr>
              <a:t> </a:t>
            </a:r>
            <a:r>
              <a:rPr lang="de-DE" sz="3000" dirty="0" err="1" smtClean="0">
                <a:solidFill>
                  <a:schemeClr val="tx1"/>
                </a:solidFill>
              </a:rPr>
              <a:t>injection</a:t>
            </a:r>
            <a:r>
              <a:rPr lang="de-DE" sz="3000" dirty="0" smtClean="0">
                <a:solidFill>
                  <a:schemeClr val="tx1"/>
                </a:solidFill>
              </a:rPr>
              <a:t> </a:t>
            </a:r>
            <a:r>
              <a:rPr lang="de-DE" sz="3000" dirty="0" err="1" smtClean="0">
                <a:solidFill>
                  <a:schemeClr val="tx1"/>
                </a:solidFill>
              </a:rPr>
              <a:t>technique</a:t>
            </a:r>
            <a:r>
              <a:rPr lang="de-DE" sz="3000" dirty="0" smtClean="0">
                <a:solidFill>
                  <a:schemeClr val="tx1"/>
                </a:solidFill>
              </a:rPr>
              <a:t>.</a:t>
            </a:r>
            <a:r>
              <a:rPr lang="de-DE" sz="3000" dirty="0" smtClean="0">
                <a:solidFill>
                  <a:schemeClr val="tx1"/>
                </a:solidFill>
              </a:rPr>
              <a:t>					    </a:t>
            </a:r>
            <a:r>
              <a:rPr lang="en-US" sz="3000" dirty="0" smtClean="0">
                <a:solidFill>
                  <a:schemeClr val="tx1"/>
                </a:solidFill>
              </a:rPr>
              <a:t>S</a:t>
            </a:r>
            <a:r>
              <a:rPr lang="de-DE" sz="3000" dirty="0" err="1" smtClean="0">
                <a:solidFill>
                  <a:schemeClr val="tx1"/>
                </a:solidFill>
              </a:rPr>
              <a:t>uitability</a:t>
            </a:r>
            <a:r>
              <a:rPr lang="de-DE" sz="3000" dirty="0" smtClean="0">
                <a:solidFill>
                  <a:schemeClr val="tx1"/>
                </a:solidFill>
              </a:rPr>
              <a:t> </a:t>
            </a:r>
            <a:r>
              <a:rPr lang="de-DE" sz="3000" dirty="0" err="1" smtClean="0">
                <a:solidFill>
                  <a:schemeClr val="tx1"/>
                </a:solidFill>
              </a:rPr>
              <a:t>for</a:t>
            </a:r>
            <a:r>
              <a:rPr lang="de-DE" sz="3000" dirty="0" smtClean="0">
                <a:solidFill>
                  <a:schemeClr val="tx1"/>
                </a:solidFill>
              </a:rPr>
              <a:t> </a:t>
            </a:r>
            <a:r>
              <a:rPr lang="de-DE" sz="3000" dirty="0" err="1" smtClean="0">
                <a:solidFill>
                  <a:schemeClr val="tx1"/>
                </a:solidFill>
              </a:rPr>
              <a:t>further</a:t>
            </a:r>
            <a:r>
              <a:rPr lang="de-DE" sz="3000" dirty="0" smtClean="0">
                <a:solidFill>
                  <a:schemeClr val="tx1"/>
                </a:solidFill>
              </a:rPr>
              <a:t> </a:t>
            </a:r>
            <a:r>
              <a:rPr lang="de-DE" sz="3000" dirty="0" err="1" smtClean="0">
                <a:solidFill>
                  <a:schemeClr val="tx1"/>
                </a:solidFill>
              </a:rPr>
              <a:t>application</a:t>
            </a:r>
            <a:r>
              <a:rPr lang="de-DE" sz="3000" dirty="0" smtClean="0">
                <a:solidFill>
                  <a:schemeClr val="tx1"/>
                </a:solidFill>
              </a:rPr>
              <a:t>.</a:t>
            </a:r>
            <a:r>
              <a:rPr lang="de-DE" sz="3000" dirty="0" smtClean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158" name="Picture 15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841769" y="35350592"/>
            <a:ext cx="3149600" cy="393700"/>
          </a:xfrm>
          <a:prstGeom prst="rect">
            <a:avLst/>
          </a:prstGeom>
        </p:spPr>
      </p:pic>
      <p:pic>
        <p:nvPicPr>
          <p:cNvPr id="159" name="Picture 158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337569" y="35287092"/>
            <a:ext cx="2844800" cy="520700"/>
          </a:xfrm>
          <a:prstGeom prst="rect">
            <a:avLst/>
          </a:prstGeom>
        </p:spPr>
      </p:pic>
      <p:sp>
        <p:nvSpPr>
          <p:cNvPr id="160" name="TextBox 159"/>
          <p:cNvSpPr txBox="1"/>
          <p:nvPr/>
        </p:nvSpPr>
        <p:spPr>
          <a:xfrm>
            <a:off x="10755582" y="33893628"/>
            <a:ext cx="469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sz="3000" dirty="0" smtClean="0">
                <a:solidFill>
                  <a:srgbClr val="000000"/>
                </a:solidFill>
              </a:rPr>
              <a:t>Spectral intensity related to bunch </a:t>
            </a:r>
            <a:r>
              <a:rPr lang="en-US" sz="3000" dirty="0" smtClean="0">
                <a:solidFill>
                  <a:srgbClr val="000000"/>
                </a:solidFill>
              </a:rPr>
              <a:t>shape.</a:t>
            </a:r>
            <a:endParaRPr lang="en-US" sz="3000" dirty="0"/>
          </a:p>
        </p:txBody>
      </p:sp>
      <p:cxnSp>
        <p:nvCxnSpPr>
          <p:cNvPr id="161" name="Straight Arrow Connector 160"/>
          <p:cNvCxnSpPr/>
          <p:nvPr/>
        </p:nvCxnSpPr>
        <p:spPr bwMode="auto">
          <a:xfrm>
            <a:off x="9663382" y="34417044"/>
            <a:ext cx="838200" cy="1588"/>
          </a:xfrm>
          <a:prstGeom prst="straightConnector1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7" name="Rounded Rectangle 156"/>
          <p:cNvSpPr/>
          <p:nvPr/>
        </p:nvSpPr>
        <p:spPr bwMode="auto">
          <a:xfrm>
            <a:off x="115464" y="28231808"/>
            <a:ext cx="16357150" cy="13369285"/>
          </a:xfrm>
          <a:prstGeom prst="roundRect">
            <a:avLst>
              <a:gd name="adj" fmla="val 4152"/>
            </a:avLst>
          </a:prstGeom>
          <a:noFill/>
          <a:ln w="44450" cap="flat" cmpd="sng" algn="ctr">
            <a:solidFill>
              <a:srgbClr val="F28E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55563" algn="l" defTabSz="3984625" rtl="0" eaLnBrk="1" fontAlgn="base" latinLnBrk="0" hangingPunct="1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0" b="0" i="0" u="none" strike="noStrike" cap="none" normalizeH="0" baseline="0" smtClean="0">
              <a:ln>
                <a:noFill/>
              </a:ln>
              <a:solidFill>
                <a:srgbClr val="515151"/>
              </a:solidFill>
              <a:effectLst/>
              <a:latin typeface="Arial" charset="0"/>
            </a:endParaRPr>
          </a:p>
        </p:txBody>
      </p:sp>
      <p:sp>
        <p:nvSpPr>
          <p:cNvPr id="163" name="TextBox 12"/>
          <p:cNvSpPr txBox="1">
            <a:spLocks noChangeArrowheads="1"/>
          </p:cNvSpPr>
          <p:nvPr/>
        </p:nvSpPr>
        <p:spPr bwMode="auto">
          <a:xfrm>
            <a:off x="217086" y="7136691"/>
            <a:ext cx="4574217" cy="505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514350" indent="-514350">
              <a:lnSpc>
                <a:spcPts val="36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000" dirty="0" smtClean="0">
                <a:solidFill>
                  <a:srgbClr val="000000"/>
                </a:solidFill>
              </a:rPr>
              <a:t>Driver bunch pushes electrons aside.</a:t>
            </a:r>
            <a:endParaRPr lang="en-US" sz="3000" i="1" dirty="0" smtClean="0">
              <a:solidFill>
                <a:srgbClr val="000000"/>
              </a:solidFill>
            </a:endParaRPr>
          </a:p>
          <a:p>
            <a:pPr marL="514350" indent="-514350">
              <a:lnSpc>
                <a:spcPts val="3513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000" i="1" dirty="0" smtClean="0">
                <a:solidFill>
                  <a:srgbClr val="000000"/>
                </a:solidFill>
              </a:rPr>
              <a:t> </a:t>
            </a:r>
            <a:r>
              <a:rPr lang="en-US" sz="3000" dirty="0" smtClean="0">
                <a:solidFill>
                  <a:srgbClr val="000000"/>
                </a:solidFill>
              </a:rPr>
              <a:t>Charge separation fields pull electrons back.</a:t>
            </a:r>
          </a:p>
          <a:p>
            <a:pPr marL="514350" indent="-514350">
              <a:lnSpc>
                <a:spcPts val="3513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000" dirty="0" smtClean="0">
                <a:solidFill>
                  <a:srgbClr val="000000"/>
                </a:solidFill>
              </a:rPr>
              <a:t>Electrons overshoot and oscillate forming </a:t>
            </a:r>
            <a:r>
              <a:rPr lang="en-US" sz="3000" dirty="0" err="1" smtClean="0">
                <a:solidFill>
                  <a:srgbClr val="000000"/>
                </a:solidFill>
              </a:rPr>
              <a:t>wakefield</a:t>
            </a:r>
            <a:r>
              <a:rPr lang="en-US" sz="3000" dirty="0" smtClean="0">
                <a:solidFill>
                  <a:srgbClr val="000000"/>
                </a:solidFill>
              </a:rPr>
              <a:t>.</a:t>
            </a:r>
          </a:p>
          <a:p>
            <a:pPr marL="514350" indent="-514350">
              <a:lnSpc>
                <a:spcPts val="3513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000" dirty="0" smtClean="0">
                <a:solidFill>
                  <a:srgbClr val="000000"/>
                </a:solidFill>
              </a:rPr>
              <a:t>Witness bunch accelerated and focused by fields.</a:t>
            </a:r>
            <a:endParaRPr lang="en-US" sz="3000" dirty="0">
              <a:solidFill>
                <a:srgbClr val="000000"/>
              </a:solidFill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277140" y="12387992"/>
            <a:ext cx="4437193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sz="3000" i="1" dirty="0" smtClean="0">
                <a:solidFill>
                  <a:schemeClr val="tx1"/>
                </a:solidFill>
              </a:rPr>
              <a:t>Figure 1: (top) Simulated density plot of </a:t>
            </a:r>
            <a:r>
              <a:rPr lang="en-US" sz="3000" i="1" dirty="0" err="1" smtClean="0">
                <a:solidFill>
                  <a:schemeClr val="tx1"/>
                </a:solidFill>
              </a:rPr>
              <a:t>wakefield</a:t>
            </a:r>
            <a:r>
              <a:rPr lang="en-US" sz="3000" i="1" dirty="0" smtClean="0">
                <a:solidFill>
                  <a:schemeClr val="tx1"/>
                </a:solidFill>
              </a:rPr>
              <a:t>. (bottom) Longitudinal accelerating fields from simulation.</a:t>
            </a:r>
            <a:endParaRPr lang="en-US" sz="3000" i="1" dirty="0">
              <a:solidFill>
                <a:schemeClr val="tx1"/>
              </a:solidFill>
            </a:endParaRPr>
          </a:p>
        </p:txBody>
      </p:sp>
      <p:grpSp>
        <p:nvGrpSpPr>
          <p:cNvPr id="172" name="Group 171"/>
          <p:cNvGrpSpPr/>
          <p:nvPr/>
        </p:nvGrpSpPr>
        <p:grpSpPr>
          <a:xfrm>
            <a:off x="-19029" y="14936371"/>
            <a:ext cx="12411983" cy="1026512"/>
            <a:chOff x="-19029" y="15225001"/>
            <a:chExt cx="12411983" cy="1026512"/>
          </a:xfrm>
        </p:grpSpPr>
        <p:sp>
          <p:nvSpPr>
            <p:cNvPr id="16401" name="TextBox 12"/>
            <p:cNvSpPr txBox="1">
              <a:spLocks noChangeArrowheads="1"/>
            </p:cNvSpPr>
            <p:nvPr/>
          </p:nvSpPr>
          <p:spPr bwMode="auto">
            <a:xfrm>
              <a:off x="-19029" y="15235850"/>
              <a:ext cx="3078837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ts val="3600"/>
                </a:lnSpc>
                <a:spcBef>
                  <a:spcPct val="0"/>
                </a:spcBef>
                <a:buFont typeface="Arial" pitchFamily="-110" charset="0"/>
                <a:buChar char="•"/>
              </a:pPr>
              <a:r>
                <a:rPr lang="en-US" sz="3000" dirty="0" smtClean="0">
                  <a:solidFill>
                    <a:srgbClr val="000000"/>
                  </a:solidFill>
                </a:rPr>
                <a:t> Medium is a plasma</a:t>
              </a:r>
              <a:endParaRPr lang="en-US" sz="3000" dirty="0">
                <a:solidFill>
                  <a:srgbClr val="000000"/>
                </a:solidFill>
              </a:endParaRPr>
            </a:p>
          </p:txBody>
        </p:sp>
        <p:cxnSp>
          <p:nvCxnSpPr>
            <p:cNvPr id="16405" name="Straight Arrow Connector 47"/>
            <p:cNvCxnSpPr>
              <a:cxnSpLocks noChangeShapeType="1"/>
            </p:cNvCxnSpPr>
            <p:nvPr/>
          </p:nvCxnSpPr>
          <p:spPr bwMode="auto">
            <a:xfrm>
              <a:off x="3172634" y="15575175"/>
              <a:ext cx="498587" cy="5417"/>
            </a:xfrm>
            <a:prstGeom prst="straightConnector1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</p:spPr>
        </p:cxnSp>
        <p:sp>
          <p:nvSpPr>
            <p:cNvPr id="81" name="TextBox 80"/>
            <p:cNvSpPr txBox="1"/>
            <p:nvPr/>
          </p:nvSpPr>
          <p:spPr>
            <a:xfrm>
              <a:off x="3561284" y="15225001"/>
              <a:ext cx="538707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600"/>
                </a:lnSpc>
              </a:pPr>
              <a:r>
                <a:rPr lang="en-US" sz="3000" dirty="0">
                  <a:solidFill>
                    <a:srgbClr val="000000"/>
                  </a:solidFill>
                </a:rPr>
                <a:t>A</a:t>
              </a:r>
              <a:r>
                <a:rPr lang="en-US" sz="3000" dirty="0" smtClean="0">
                  <a:solidFill>
                    <a:srgbClr val="000000"/>
                  </a:solidFill>
                </a:rPr>
                <a:t>ccelerating gradient not limited by breakdown</a:t>
              </a:r>
              <a:endParaRPr lang="en-US" sz="3000" dirty="0"/>
            </a:p>
          </p:txBody>
        </p:sp>
        <p:cxnSp>
          <p:nvCxnSpPr>
            <p:cNvPr id="82" name="Straight Arrow Connector 47"/>
            <p:cNvCxnSpPr>
              <a:cxnSpLocks noChangeShapeType="1"/>
            </p:cNvCxnSpPr>
            <p:nvPr/>
          </p:nvCxnSpPr>
          <p:spPr bwMode="auto">
            <a:xfrm>
              <a:off x="8891483" y="15536694"/>
              <a:ext cx="498587" cy="5417"/>
            </a:xfrm>
            <a:prstGeom prst="straightConnector1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</p:spPr>
        </p:cxnSp>
        <p:sp>
          <p:nvSpPr>
            <p:cNvPr id="83" name="TextBox 82"/>
            <p:cNvSpPr txBox="1"/>
            <p:nvPr/>
          </p:nvSpPr>
          <p:spPr>
            <a:xfrm>
              <a:off x="8886185" y="15225004"/>
              <a:ext cx="350676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600"/>
                </a:lnSpc>
              </a:pPr>
              <a:r>
                <a:rPr lang="en-US" sz="3000" dirty="0" smtClean="0">
                  <a:solidFill>
                    <a:srgbClr val="000000"/>
                  </a:solidFill>
                </a:rPr>
                <a:t> ~ 10s GV/</a:t>
              </a:r>
              <a:r>
                <a:rPr lang="en-US" sz="3000" dirty="0" err="1" smtClean="0">
                  <a:solidFill>
                    <a:srgbClr val="000000"/>
                  </a:solidFill>
                </a:rPr>
                <a:t>m</a:t>
              </a:r>
              <a:endParaRPr lang="en-US" sz="3000" dirty="0"/>
            </a:p>
          </p:txBody>
        </p:sp>
      </p:grpSp>
      <p:sp>
        <p:nvSpPr>
          <p:cNvPr id="173" name="TextBox 172"/>
          <p:cNvSpPr txBox="1"/>
          <p:nvPr/>
        </p:nvSpPr>
        <p:spPr>
          <a:xfrm>
            <a:off x="24764999" y="8177264"/>
            <a:ext cx="6273801" cy="2340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28E00"/>
                </a:solidFill>
              </a:rPr>
              <a:t>FLASH bunch parameters</a:t>
            </a:r>
          </a:p>
          <a:p>
            <a:endParaRPr lang="en-US" sz="3600" dirty="0"/>
          </a:p>
        </p:txBody>
      </p:sp>
      <p:sp>
        <p:nvSpPr>
          <p:cNvPr id="176" name="Rectangle 175"/>
          <p:cNvSpPr/>
          <p:nvPr/>
        </p:nvSpPr>
        <p:spPr>
          <a:xfrm>
            <a:off x="17364004" y="18582365"/>
            <a:ext cx="124252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sz="3000" i="1" dirty="0" smtClean="0">
                <a:solidFill>
                  <a:schemeClr val="tx1"/>
                </a:solidFill>
              </a:rPr>
              <a:t>Figure 2: Schematic of </a:t>
            </a:r>
            <a:r>
              <a:rPr lang="en-US" sz="3000" i="1" dirty="0" err="1" smtClean="0">
                <a:solidFill>
                  <a:schemeClr val="tx1"/>
                </a:solidFill>
              </a:rPr>
              <a:t>FLASHForward</a:t>
            </a:r>
            <a:r>
              <a:rPr lang="en-US" sz="3000" i="1" dirty="0" smtClean="0">
                <a:solidFill>
                  <a:schemeClr val="tx1"/>
                </a:solidFill>
              </a:rPr>
              <a:t> experiment.</a:t>
            </a:r>
            <a:endParaRPr lang="en-US" sz="3000" i="1" dirty="0">
              <a:solidFill>
                <a:schemeClr val="tx1"/>
              </a:solidFill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24157308" y="37017686"/>
            <a:ext cx="1286604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sz="3000" i="1" dirty="0" smtClean="0">
                <a:solidFill>
                  <a:schemeClr val="tx1"/>
                </a:solidFill>
              </a:rPr>
              <a:t>Figure 4: Schematic of gas target</a:t>
            </a:r>
            <a:endParaRPr lang="en-US" sz="3000" i="1" dirty="0">
              <a:solidFill>
                <a:schemeClr val="tx1"/>
              </a:solidFill>
            </a:endParaRPr>
          </a:p>
        </p:txBody>
      </p:sp>
      <p:grpSp>
        <p:nvGrpSpPr>
          <p:cNvPr id="207" name="Group 206"/>
          <p:cNvGrpSpPr/>
          <p:nvPr/>
        </p:nvGrpSpPr>
        <p:grpSpPr>
          <a:xfrm>
            <a:off x="16223162" y="22402250"/>
            <a:ext cx="6417514" cy="4434804"/>
            <a:chOff x="15645857" y="21978926"/>
            <a:chExt cx="6417514" cy="4434804"/>
          </a:xfrm>
        </p:grpSpPr>
        <p:grpSp>
          <p:nvGrpSpPr>
            <p:cNvPr id="192" name="Group 191"/>
            <p:cNvGrpSpPr/>
            <p:nvPr/>
          </p:nvGrpSpPr>
          <p:grpSpPr>
            <a:xfrm>
              <a:off x="16085316" y="22572369"/>
              <a:ext cx="5842585" cy="3386583"/>
              <a:chOff x="15712795" y="22589302"/>
              <a:chExt cx="5842585" cy="3386583"/>
            </a:xfrm>
          </p:grpSpPr>
          <p:cxnSp>
            <p:nvCxnSpPr>
              <p:cNvPr id="180" name="Straight Connector 179"/>
              <p:cNvCxnSpPr/>
              <p:nvPr/>
            </p:nvCxnSpPr>
            <p:spPr bwMode="auto">
              <a:xfrm rot="10800000">
                <a:off x="17322196" y="24722055"/>
                <a:ext cx="4029991" cy="1588"/>
              </a:xfrm>
              <a:prstGeom prst="line">
                <a:avLst/>
              </a:prstGeom>
              <a:noFill/>
              <a:ln w="444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3" name="Straight Arrow Connector 182"/>
              <p:cNvCxnSpPr/>
              <p:nvPr/>
            </p:nvCxnSpPr>
            <p:spPr bwMode="auto">
              <a:xfrm rot="5400000" flipH="1" flipV="1">
                <a:off x="14037227" y="24281800"/>
                <a:ext cx="3386583" cy="1588"/>
              </a:xfrm>
              <a:prstGeom prst="straightConnector1">
                <a:avLst/>
              </a:prstGeom>
              <a:noFill/>
              <a:ln w="444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  <a:extLst>
                <a:ext uri="{909E8E84-426E-40DD-AFC4-6F175D3DCCD1}">
                  <a14:hiddenFill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5" name="Straight Arrow Connector 184"/>
              <p:cNvCxnSpPr/>
              <p:nvPr/>
            </p:nvCxnSpPr>
            <p:spPr bwMode="auto">
              <a:xfrm>
                <a:off x="15712795" y="25958956"/>
                <a:ext cx="5842585" cy="16134"/>
              </a:xfrm>
              <a:prstGeom prst="straightConnector1">
                <a:avLst/>
              </a:prstGeom>
              <a:noFill/>
              <a:ln w="444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  <a:extLst>
                <a:ext uri="{909E8E84-426E-40DD-AFC4-6F175D3DCCD1}">
                  <a14:hiddenFill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7" name="Straight Connector 186"/>
              <p:cNvCxnSpPr/>
              <p:nvPr/>
            </p:nvCxnSpPr>
            <p:spPr bwMode="auto">
              <a:xfrm rot="10800000" flipV="1">
                <a:off x="15747461" y="23384355"/>
                <a:ext cx="1032887" cy="2"/>
              </a:xfrm>
              <a:prstGeom prst="line">
                <a:avLst/>
              </a:prstGeom>
              <a:noFill/>
              <a:ln w="444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0" name="Straight Connector 189"/>
              <p:cNvCxnSpPr/>
              <p:nvPr/>
            </p:nvCxnSpPr>
            <p:spPr bwMode="auto">
              <a:xfrm rot="16200000" flipV="1">
                <a:off x="16373966" y="23773826"/>
                <a:ext cx="1337694" cy="558764"/>
              </a:xfrm>
              <a:prstGeom prst="line">
                <a:avLst/>
              </a:prstGeom>
              <a:noFill/>
              <a:ln w="444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93" name="TextBox 192"/>
            <p:cNvSpPr txBox="1"/>
            <p:nvPr/>
          </p:nvSpPr>
          <p:spPr>
            <a:xfrm>
              <a:off x="15645857" y="22012789"/>
              <a:ext cx="660377" cy="1099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err="1" smtClean="0">
                  <a:solidFill>
                    <a:srgbClr val="000000"/>
                  </a:solidFill>
                </a:rPr>
                <a:t>n</a:t>
              </a:r>
              <a:endParaRPr lang="en-US" sz="3000" dirty="0">
                <a:solidFill>
                  <a:srgbClr val="000000"/>
                </a:solidFill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21402994" y="25314711"/>
              <a:ext cx="660377" cy="1099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err="1" smtClean="0">
                  <a:solidFill>
                    <a:srgbClr val="000000"/>
                  </a:solidFill>
                </a:rPr>
                <a:t>z</a:t>
              </a:r>
              <a:endParaRPr lang="en-US" sz="3000" dirty="0">
                <a:solidFill>
                  <a:srgbClr val="000000"/>
                </a:solidFill>
              </a:endParaRPr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16272370" y="21978926"/>
              <a:ext cx="1405409" cy="1099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smtClean="0">
                  <a:solidFill>
                    <a:srgbClr val="000000"/>
                  </a:solidFill>
                </a:rPr>
                <a:t>~ mm</a:t>
              </a:r>
              <a:endParaRPr lang="en-US" sz="3000" dirty="0">
                <a:solidFill>
                  <a:srgbClr val="000000"/>
                </a:solidFill>
              </a:endParaRP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19032457" y="21978928"/>
              <a:ext cx="1405409" cy="1099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smtClean="0">
                  <a:solidFill>
                    <a:srgbClr val="000000"/>
                  </a:solidFill>
                </a:rPr>
                <a:t>~ cm</a:t>
              </a:r>
              <a:endParaRPr lang="en-US" sz="3000" dirty="0">
                <a:solidFill>
                  <a:srgbClr val="000000"/>
                </a:solidFill>
              </a:endParaRPr>
            </a:p>
          </p:txBody>
        </p:sp>
        <p:cxnSp>
          <p:nvCxnSpPr>
            <p:cNvPr id="198" name="Straight Connector 197"/>
            <p:cNvCxnSpPr/>
            <p:nvPr/>
          </p:nvCxnSpPr>
          <p:spPr bwMode="auto">
            <a:xfrm rot="5400000">
              <a:off x="16035292" y="24264868"/>
              <a:ext cx="3284982" cy="1588"/>
            </a:xfrm>
            <a:prstGeom prst="line">
              <a:avLst/>
            </a:prstGeom>
            <a:noFill/>
            <a:ln w="44450" cap="flat" cmpd="sng" algn="ctr">
              <a:solidFill>
                <a:srgbClr val="000000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2" name="Straight Arrow Connector 201"/>
            <p:cNvCxnSpPr/>
            <p:nvPr/>
          </p:nvCxnSpPr>
          <p:spPr bwMode="auto">
            <a:xfrm>
              <a:off x="16170767" y="23130361"/>
              <a:ext cx="1405419" cy="1"/>
            </a:xfrm>
            <a:prstGeom prst="straightConnector1">
              <a:avLst/>
            </a:prstGeom>
            <a:noFill/>
            <a:ln w="44450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4" name="Straight Arrow Connector 203"/>
            <p:cNvCxnSpPr/>
            <p:nvPr/>
          </p:nvCxnSpPr>
          <p:spPr bwMode="auto">
            <a:xfrm flipV="1">
              <a:off x="17796316" y="23113429"/>
              <a:ext cx="3928391" cy="16936"/>
            </a:xfrm>
            <a:prstGeom prst="straightConnector1">
              <a:avLst/>
            </a:prstGeom>
            <a:noFill/>
            <a:ln w="44450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="http://schemas.openxmlformats.org/drawingml/2006/main" xmlns:a14="http://schemas.microsoft.com/office/drawing/2010/main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08" name="TextBox 207"/>
          <p:cNvSpPr txBox="1"/>
          <p:nvPr/>
        </p:nvSpPr>
        <p:spPr>
          <a:xfrm>
            <a:off x="256139" y="38977327"/>
            <a:ext cx="836504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  <a:spcBef>
                <a:spcPct val="0"/>
              </a:spcBef>
            </a:pPr>
            <a:r>
              <a:rPr lang="en-US" sz="3000" b="1" dirty="0" smtClean="0">
                <a:solidFill>
                  <a:srgbClr val="000000"/>
                </a:solidFill>
              </a:rPr>
              <a:t>Current experimental work</a:t>
            </a:r>
            <a:r>
              <a:rPr lang="en-US" sz="3000" b="1" dirty="0" smtClean="0">
                <a:solidFill>
                  <a:srgbClr val="000000"/>
                </a:solidFill>
              </a:rPr>
              <a:t>:</a:t>
            </a:r>
            <a:endParaRPr lang="en-US" sz="3000" dirty="0" smtClean="0">
              <a:solidFill>
                <a:srgbClr val="000000"/>
              </a:solidFill>
            </a:endParaRPr>
          </a:p>
          <a:p>
            <a:pPr>
              <a:lnSpc>
                <a:spcPts val="3600"/>
              </a:lnSpc>
              <a:spcBef>
                <a:spcPct val="0"/>
              </a:spcBef>
              <a:buFont typeface="Arial" pitchFamily="-110" charset="0"/>
              <a:buChar char="•"/>
            </a:pP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n-US" sz="3000" b="1" dirty="0" smtClean="0">
                <a:solidFill>
                  <a:srgbClr val="000000"/>
                </a:solidFill>
              </a:rPr>
              <a:t>Broadband spectrometer </a:t>
            </a:r>
            <a:r>
              <a:rPr lang="en-US" sz="3000" dirty="0" smtClean="0">
                <a:solidFill>
                  <a:srgbClr val="000000"/>
                </a:solidFill>
              </a:rPr>
              <a:t>under testing</a:t>
            </a:r>
            <a:r>
              <a:rPr lang="en-US" sz="3000" dirty="0" smtClean="0">
                <a:solidFill>
                  <a:srgbClr val="000000"/>
                </a:solidFill>
              </a:rPr>
              <a:t>     400 </a:t>
            </a:r>
            <a:r>
              <a:rPr lang="en-US" sz="3000" dirty="0" smtClean="0">
                <a:solidFill>
                  <a:srgbClr val="000000"/>
                </a:solidFill>
              </a:rPr>
              <a:t>– 20,000 nm at </a:t>
            </a:r>
            <a:r>
              <a:rPr lang="en-US" sz="3000" b="1" dirty="0" smtClean="0">
                <a:solidFill>
                  <a:srgbClr val="000000"/>
                </a:solidFill>
              </a:rPr>
              <a:t>Rutherford Appleton Lab</a:t>
            </a:r>
            <a:r>
              <a:rPr lang="en-US" sz="3000" dirty="0" smtClean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ts val="3600"/>
              </a:lnSpc>
              <a:spcBef>
                <a:spcPct val="0"/>
              </a:spcBef>
              <a:buFont typeface="Arial" pitchFamily="-110" charset="0"/>
              <a:buChar char="•"/>
            </a:pPr>
            <a:r>
              <a:rPr lang="en-US" sz="3000" dirty="0" smtClean="0">
                <a:solidFill>
                  <a:srgbClr val="000000"/>
                </a:solidFill>
                <a:latin typeface="Symbol" charset="2"/>
                <a:cs typeface="Symbol" charset="2"/>
              </a:rPr>
              <a:t> </a:t>
            </a:r>
            <a:r>
              <a:rPr lang="en-US" sz="3000" dirty="0" smtClean="0">
                <a:solidFill>
                  <a:srgbClr val="000000"/>
                </a:solidFill>
                <a:latin typeface="+mn-lt"/>
                <a:cs typeface="Symbol" charset="2"/>
              </a:rPr>
              <a:t>Incoherent radiation diagnostics under development for use in </a:t>
            </a:r>
            <a:r>
              <a:rPr lang="en-US" sz="3000" b="1" dirty="0" smtClean="0">
                <a:solidFill>
                  <a:srgbClr val="000000"/>
                </a:solidFill>
                <a:latin typeface="+mn-lt"/>
                <a:cs typeface="Symbol" charset="2"/>
              </a:rPr>
              <a:t>Helmholtz Center Jena</a:t>
            </a:r>
            <a:r>
              <a:rPr lang="en-US" sz="3000" dirty="0" smtClean="0">
                <a:solidFill>
                  <a:srgbClr val="000000"/>
                </a:solidFill>
                <a:latin typeface="+mn-lt"/>
                <a:cs typeface="Symbol" charset="2"/>
              </a:rPr>
              <a:t>.</a:t>
            </a:r>
            <a:r>
              <a:rPr lang="en-US" sz="3000" dirty="0" smtClean="0">
                <a:solidFill>
                  <a:srgbClr val="000000"/>
                </a:solidFill>
                <a:latin typeface="Symbol" charset="2"/>
                <a:cs typeface="Symbol" charset="2"/>
              </a:rPr>
              <a:t> </a:t>
            </a:r>
          </a:p>
          <a:p>
            <a:pPr>
              <a:lnSpc>
                <a:spcPts val="3600"/>
              </a:lnSpc>
            </a:pPr>
            <a:endParaRPr lang="en-US" sz="3000" dirty="0"/>
          </a:p>
        </p:txBody>
      </p:sp>
      <p:sp>
        <p:nvSpPr>
          <p:cNvPr id="209" name="TextBox 208"/>
          <p:cNvSpPr txBox="1"/>
          <p:nvPr/>
        </p:nvSpPr>
        <p:spPr>
          <a:xfrm>
            <a:off x="306347" y="35833162"/>
            <a:ext cx="14884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ts val="3600"/>
              </a:lnSpc>
              <a:spcBef>
                <a:spcPct val="0"/>
              </a:spcBef>
              <a:buFont typeface="Arial" pitchFamily="-110" charset="0"/>
              <a:buChar char="•"/>
            </a:pP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n-US" sz="3000" b="1" dirty="0" smtClean="0">
                <a:solidFill>
                  <a:srgbClr val="000000"/>
                </a:solidFill>
              </a:rPr>
              <a:t>Spectrum</a:t>
            </a: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n-US" sz="3000" dirty="0" smtClean="0">
                <a:solidFill>
                  <a:srgbClr val="000000"/>
                </a:solidFill>
              </a:rPr>
              <a:t>can be Fourier transformed to give estimate of temporal profile</a:t>
            </a:r>
            <a:r>
              <a:rPr lang="en-US" sz="3000" dirty="0" smtClean="0">
                <a:solidFill>
                  <a:srgbClr val="000000"/>
                </a:solidFill>
              </a:rPr>
              <a:t>.</a:t>
            </a:r>
          </a:p>
          <a:p>
            <a:pPr lvl="1">
              <a:lnSpc>
                <a:spcPts val="3600"/>
              </a:lnSpc>
              <a:spcBef>
                <a:spcPct val="0"/>
              </a:spcBef>
              <a:buFont typeface="Arial" pitchFamily="-110" charset="0"/>
              <a:buChar char="•"/>
            </a:pP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n-US" sz="3000" dirty="0" smtClean="0">
                <a:solidFill>
                  <a:srgbClr val="000000"/>
                </a:solidFill>
              </a:rPr>
              <a:t>Fluctuations of incoherent radiation can also indicate bunch duration</a:t>
            </a:r>
            <a:r>
              <a:rPr lang="en-US" sz="3000" baseline="30000" dirty="0" smtClean="0">
                <a:solidFill>
                  <a:srgbClr val="000000"/>
                </a:solidFill>
              </a:rPr>
              <a:t>6,7</a:t>
            </a:r>
            <a:r>
              <a:rPr lang="en-US" sz="3000" dirty="0" smtClean="0">
                <a:solidFill>
                  <a:srgbClr val="000000"/>
                </a:solidFill>
              </a:rPr>
              <a:t>.</a:t>
            </a:r>
            <a:endParaRPr lang="en-US" sz="3000" dirty="0" smtClean="0">
              <a:solidFill>
                <a:srgbClr val="000000"/>
              </a:solidFill>
            </a:endParaRPr>
          </a:p>
          <a:p>
            <a:pPr>
              <a:lnSpc>
                <a:spcPts val="3600"/>
              </a:lnSpc>
              <a:spcBef>
                <a:spcPct val="0"/>
              </a:spcBef>
            </a:pPr>
            <a:r>
              <a:rPr lang="en-US" sz="3000" dirty="0" smtClean="0">
                <a:solidFill>
                  <a:srgbClr val="000000"/>
                </a:solidFill>
              </a:rPr>
              <a:t>					</a:t>
            </a:r>
          </a:p>
          <a:p>
            <a:pPr>
              <a:lnSpc>
                <a:spcPts val="3600"/>
              </a:lnSpc>
            </a:pPr>
            <a:endParaRPr lang="en-US" sz="3000" dirty="0"/>
          </a:p>
        </p:txBody>
      </p:sp>
      <p:sp>
        <p:nvSpPr>
          <p:cNvPr id="140" name="Rectangle 139"/>
          <p:cNvSpPr/>
          <p:nvPr/>
        </p:nvSpPr>
        <p:spPr>
          <a:xfrm>
            <a:off x="16578454" y="39411381"/>
            <a:ext cx="7861055" cy="2358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2200" i="1" dirty="0" smtClean="0">
                <a:solidFill>
                  <a:schemeClr val="tx1"/>
                </a:solidFill>
              </a:rPr>
              <a:t>1. O. </a:t>
            </a:r>
            <a:r>
              <a:rPr lang="en-US" sz="2200" i="1" dirty="0" err="1" smtClean="0">
                <a:solidFill>
                  <a:schemeClr val="tx1"/>
                </a:solidFill>
              </a:rPr>
              <a:t>Lundh</a:t>
            </a:r>
            <a:r>
              <a:rPr lang="en-US" sz="2200" i="1" dirty="0" smtClean="0">
                <a:solidFill>
                  <a:schemeClr val="tx1"/>
                </a:solidFill>
              </a:rPr>
              <a:t> et al. Nat. Phys. 7 Pp. 219-222 (2011)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2200" i="1" dirty="0" smtClean="0">
                <a:solidFill>
                  <a:schemeClr val="tx1"/>
                </a:solidFill>
              </a:rPr>
              <a:t>2. A. Pak et al. PRL 104 025003 (2010)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2200" i="1" dirty="0" smtClean="0">
                <a:solidFill>
                  <a:schemeClr val="tx1"/>
                </a:solidFill>
              </a:rPr>
              <a:t>3. A. Martinez de la Ossa et al. PRL 111 245003 (2013)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2200" i="1" dirty="0" smtClean="0">
                <a:solidFill>
                  <a:schemeClr val="tx1"/>
                </a:solidFill>
              </a:rPr>
              <a:t>4. A. J. </a:t>
            </a:r>
            <a:r>
              <a:rPr lang="en-US" sz="2200" i="1" dirty="0" err="1" smtClean="0">
                <a:solidFill>
                  <a:schemeClr val="tx1"/>
                </a:solidFill>
              </a:rPr>
              <a:t>Gonsalves</a:t>
            </a:r>
            <a:r>
              <a:rPr lang="en-US" sz="2200" i="1" dirty="0" smtClean="0">
                <a:solidFill>
                  <a:schemeClr val="tx1"/>
                </a:solidFill>
              </a:rPr>
              <a:t> et al. Nat. Phys.  7 Pp. 862-866 (2011)</a:t>
            </a:r>
            <a:endParaRPr lang="en-US" sz="2200" i="1" dirty="0" smtClean="0">
              <a:solidFill>
                <a:schemeClr val="tx1"/>
              </a:solidFill>
            </a:endParaRP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2200" i="1" dirty="0" smtClean="0">
                <a:solidFill>
                  <a:schemeClr val="tx1"/>
                </a:solidFill>
              </a:rPr>
              <a:t>5. C. G. Geddes et al. PRL 100 215004 (2008)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2200" i="1" dirty="0" smtClean="0">
                <a:solidFill>
                  <a:schemeClr val="tx1"/>
                </a:solidFill>
              </a:rPr>
              <a:t>6. P. </a:t>
            </a:r>
            <a:r>
              <a:rPr lang="en-US" sz="2200" i="1" dirty="0" err="1" smtClean="0">
                <a:solidFill>
                  <a:schemeClr val="tx1"/>
                </a:solidFill>
              </a:rPr>
              <a:t>Catravas</a:t>
            </a:r>
            <a:r>
              <a:rPr lang="en-US" sz="2200" i="1" dirty="0" smtClean="0">
                <a:solidFill>
                  <a:schemeClr val="tx1"/>
                </a:solidFill>
              </a:rPr>
              <a:t> et al. PRL 82 Pp. 5261-5264 (1999) 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2200" i="1" dirty="0" smtClean="0">
                <a:solidFill>
                  <a:schemeClr val="tx1"/>
                </a:solidFill>
              </a:rPr>
              <a:t>7. B. </a:t>
            </a:r>
            <a:r>
              <a:rPr lang="en-US" sz="2200" i="1" dirty="0" err="1" smtClean="0">
                <a:solidFill>
                  <a:schemeClr val="tx1"/>
                </a:solidFill>
              </a:rPr>
              <a:t>Smit</a:t>
            </a:r>
            <a:r>
              <a:rPr lang="en-US" sz="2200" i="1" dirty="0" smtClean="0">
                <a:solidFill>
                  <a:schemeClr val="tx1"/>
                </a:solidFill>
              </a:rPr>
              <a:t> et al. Proc. IBIC 2013 (2013)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2200" i="1" dirty="0" smtClean="0">
                <a:solidFill>
                  <a:schemeClr val="tx1"/>
                </a:solidFill>
              </a:rPr>
              <a:t>8. C. Thomas et al. J. Instr. 6 P07004 (2011)</a:t>
            </a:r>
            <a:endParaRPr lang="en-US" sz="2200" i="1" dirty="0">
              <a:solidFill>
                <a:schemeClr val="tx1"/>
              </a:solidFill>
            </a:endParaRPr>
          </a:p>
        </p:txBody>
      </p:sp>
      <p:pic>
        <p:nvPicPr>
          <p:cNvPr id="145" name="Picture 14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7593893" y="629211"/>
            <a:ext cx="2646011" cy="2646011"/>
          </a:xfrm>
          <a:prstGeom prst="rect">
            <a:avLst/>
          </a:prstGeom>
        </p:spPr>
      </p:pic>
      <p:sp>
        <p:nvSpPr>
          <p:cNvPr id="154" name="Oval 153"/>
          <p:cNvSpPr/>
          <p:nvPr/>
        </p:nvSpPr>
        <p:spPr bwMode="auto">
          <a:xfrm>
            <a:off x="27324483" y="359822"/>
            <a:ext cx="3168000" cy="3168000"/>
          </a:xfrm>
          <a:prstGeom prst="ellipse">
            <a:avLst/>
          </a:prstGeom>
          <a:noFill/>
          <a:ln w="762000" cap="flat" cmpd="sng" algn="ctr">
            <a:solidFill>
              <a:srgbClr val="00559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="http://schemas.openxmlformats.org/drawingml/2006/main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="http://schemas.openxmlformats.org/drawingml/2006/main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55563" algn="l" defTabSz="3984625" rtl="0" eaLnBrk="1" fontAlgn="base" latinLnBrk="0" hangingPunct="1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0" b="0" i="0" u="none" strike="noStrike" cap="none" normalizeH="0" baseline="0" dirty="0" smtClean="0">
              <a:ln w="381000">
                <a:solidFill>
                  <a:schemeClr val="tx1"/>
                </a:solidFill>
              </a:ln>
              <a:solidFill>
                <a:srgbClr val="515151"/>
              </a:solidFill>
              <a:effectLst/>
              <a:latin typeface="Arial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854075" y="2447335"/>
            <a:ext cx="30320732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98459" tIns="199229" rIns="398459" bIns="199229" anchor="ctr">
            <a:prstTxWarp prst="textNoShape">
              <a:avLst/>
            </a:prstTxWarp>
          </a:bodyPr>
          <a:lstStyle/>
          <a:p>
            <a:pPr defTabSz="3984625">
              <a:lnSpc>
                <a:spcPct val="120000"/>
              </a:lnSpc>
              <a:spcBef>
                <a:spcPct val="0"/>
              </a:spcBef>
              <a:tabLst>
                <a:tab pos="26950988" algn="l"/>
              </a:tabLst>
            </a:pPr>
            <a:r>
              <a:rPr lang="de-DE" sz="7000" b="1" dirty="0" err="1" smtClean="0">
                <a:solidFill>
                  <a:schemeClr val="bg1"/>
                </a:solidFill>
              </a:rPr>
              <a:t>Low-emittance</a:t>
            </a:r>
            <a:r>
              <a:rPr lang="de-DE" sz="7000" b="1" dirty="0" smtClean="0">
                <a:solidFill>
                  <a:schemeClr val="bg1"/>
                </a:solidFill>
              </a:rPr>
              <a:t> </a:t>
            </a:r>
            <a:r>
              <a:rPr lang="de-DE" sz="7000" b="1" dirty="0" err="1" smtClean="0">
                <a:solidFill>
                  <a:schemeClr val="bg1"/>
                </a:solidFill>
              </a:rPr>
              <a:t>electron</a:t>
            </a:r>
            <a:r>
              <a:rPr lang="de-DE" sz="7000" b="1" dirty="0" smtClean="0">
                <a:solidFill>
                  <a:schemeClr val="bg1"/>
                </a:solidFill>
              </a:rPr>
              <a:t> </a:t>
            </a:r>
            <a:r>
              <a:rPr lang="de-DE" sz="7000" b="1" dirty="0" err="1">
                <a:solidFill>
                  <a:schemeClr val="bg1"/>
                </a:solidFill>
              </a:rPr>
              <a:t>bunches</a:t>
            </a:r>
            <a:r>
              <a:rPr lang="de-DE" sz="7000" b="1" dirty="0">
                <a:solidFill>
                  <a:schemeClr val="bg1"/>
                </a:solidFill>
              </a:rPr>
              <a:t> </a:t>
            </a:r>
            <a:r>
              <a:rPr lang="de-DE" sz="7000" b="1" dirty="0" err="1">
                <a:solidFill>
                  <a:schemeClr val="bg1"/>
                </a:solidFill>
              </a:rPr>
              <a:t>accelerated</a:t>
            </a:r>
            <a:r>
              <a:rPr lang="de-DE" sz="7000" b="1" dirty="0">
                <a:solidFill>
                  <a:schemeClr val="bg1"/>
                </a:solidFill>
              </a:rPr>
              <a:t> in </a:t>
            </a:r>
            <a:r>
              <a:rPr lang="de-DE" sz="7000" b="1" dirty="0" err="1">
                <a:solidFill>
                  <a:schemeClr val="bg1"/>
                </a:solidFill>
              </a:rPr>
              <a:t>plasma</a:t>
            </a:r>
            <a:r>
              <a:rPr lang="de-DE" sz="7000" b="1" dirty="0">
                <a:solidFill>
                  <a:schemeClr val="bg1"/>
                </a:solidFill>
              </a:rPr>
              <a:t> </a:t>
            </a:r>
            <a:r>
              <a:rPr lang="de-DE" sz="7000" b="1" dirty="0" err="1">
                <a:solidFill>
                  <a:schemeClr val="bg1"/>
                </a:solidFill>
              </a:rPr>
              <a:t>wakefields</a:t>
            </a:r>
            <a:endParaRPr lang="de-DE" sz="7000" b="1" i="1" dirty="0">
              <a:solidFill>
                <a:schemeClr val="bg1"/>
              </a:solidFill>
            </a:endParaRPr>
          </a:p>
        </p:txBody>
      </p:sp>
      <p:cxnSp>
        <p:nvCxnSpPr>
          <p:cNvPr id="156" name="Straight Arrow Connector 155"/>
          <p:cNvCxnSpPr/>
          <p:nvPr/>
        </p:nvCxnSpPr>
        <p:spPr bwMode="auto">
          <a:xfrm>
            <a:off x="4100782" y="32623628"/>
            <a:ext cx="838200" cy="1588"/>
          </a:xfrm>
          <a:prstGeom prst="straightConnector1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5" name="Rectangle 154"/>
          <p:cNvSpPr/>
          <p:nvPr/>
        </p:nvSpPr>
        <p:spPr bwMode="auto">
          <a:xfrm>
            <a:off x="20193000" y="0"/>
            <a:ext cx="10337800" cy="533401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  <a:effectLst/>
          <a:extLst>
            <a:ext uri="{909E8E84-426E-40DD-AFC4-6F175D3DCCD1}">
              <a14:hiddenFill xmlns="" xmlns:a="http://schemas.openxmlformats.org/drawingml/2006/main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="http://schemas.openxmlformats.org/drawingml/2006/main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55563" algn="l" defTabSz="3984625" rtl="0" eaLnBrk="1" fontAlgn="base" latinLnBrk="0" hangingPunct="1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0" b="0" i="0" u="none" strike="noStrike" cap="none" normalizeH="0" baseline="0" smtClean="0">
              <a:ln>
                <a:noFill/>
              </a:ln>
              <a:solidFill>
                <a:srgbClr val="515151"/>
              </a:solidFill>
              <a:effectLst/>
              <a:latin typeface="Arial" charset="0"/>
            </a:endParaRPr>
          </a:p>
        </p:txBody>
      </p:sp>
      <p:cxnSp>
        <p:nvCxnSpPr>
          <p:cNvPr id="165" name="Straight Arrow Connector 164"/>
          <p:cNvCxnSpPr/>
          <p:nvPr/>
        </p:nvCxnSpPr>
        <p:spPr bwMode="auto">
          <a:xfrm>
            <a:off x="743363" y="31589157"/>
            <a:ext cx="838200" cy="1588"/>
          </a:xfrm>
          <a:prstGeom prst="straightConnector1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Straight Arrow Connector 173"/>
          <p:cNvCxnSpPr/>
          <p:nvPr/>
        </p:nvCxnSpPr>
        <p:spPr bwMode="auto">
          <a:xfrm>
            <a:off x="6513782" y="37713640"/>
            <a:ext cx="838200" cy="1588"/>
          </a:xfrm>
          <a:prstGeom prst="straightConnector1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Arrow Connector 174"/>
          <p:cNvCxnSpPr/>
          <p:nvPr/>
        </p:nvCxnSpPr>
        <p:spPr bwMode="auto">
          <a:xfrm>
            <a:off x="6513782" y="38145440"/>
            <a:ext cx="838200" cy="1588"/>
          </a:xfrm>
          <a:prstGeom prst="straightConnector1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Straight Arrow Connector 178"/>
          <p:cNvCxnSpPr/>
          <p:nvPr/>
        </p:nvCxnSpPr>
        <p:spPr bwMode="auto">
          <a:xfrm>
            <a:off x="376197" y="29875087"/>
            <a:ext cx="838200" cy="1588"/>
          </a:xfrm>
          <a:prstGeom prst="straightConnector1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Arrow Connector 180"/>
          <p:cNvCxnSpPr/>
          <p:nvPr/>
        </p:nvCxnSpPr>
        <p:spPr bwMode="auto">
          <a:xfrm>
            <a:off x="374661" y="30373844"/>
            <a:ext cx="838200" cy="1588"/>
          </a:xfrm>
          <a:prstGeom prst="straightConnector1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r="http://schemas.openxmlformats.org/officeDocument/2006/relationships" xmlns:mc="http://schemas.openxmlformats.org/markup-compatibility/2006" xmlns:mv="urn:schemas-microsoft-com:mac:vml" xmlns:p="http://schemas.openxmlformats.org/presentationml/2006/main" xmlns="" xmlns:a="http://schemas.openxmlformats.org/drawingml/2006/main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lie FB Schlüsseltechnologien">
  <a:themeElements>
    <a:clrScheme name="Folie FB Schlüsseltechnologi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lie FB Schlüsseltechnologi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="http://schemas.openxmlformats.org/drawingml/2006/main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="http://schemas.openxmlformats.org/drawingml/2006/main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55563" algn="l" defTabSz="3984625" rtl="0" eaLnBrk="1" fontAlgn="base" latinLnBrk="0" hangingPunct="1">
          <a:lnSpc>
            <a:spcPts val="8713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500" b="0" i="0" u="none" strike="noStrike" cap="none" normalizeH="0" baseline="0" smtClean="0">
            <a:ln>
              <a:noFill/>
            </a:ln>
            <a:solidFill>
              <a:srgbClr val="51515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="http://schemas.openxmlformats.org/drawingml/2006/main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="http://schemas.openxmlformats.org/drawingml/2006/main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55563" algn="l" defTabSz="3984625" rtl="0" eaLnBrk="1" fontAlgn="base" latinLnBrk="0" hangingPunct="1">
          <a:lnSpc>
            <a:spcPts val="8713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500" b="0" i="0" u="none" strike="noStrike" cap="none" normalizeH="0" baseline="0" smtClean="0">
            <a:ln>
              <a:noFill/>
            </a:ln>
            <a:solidFill>
              <a:srgbClr val="51515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olie FB Schlüsseltechnologi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 FB Schlüsseltechnologi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 FB Schlüsseltechnologi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 FB Schlüsseltechnologi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 FB Schlüsseltechnologi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 FB Schlüsseltechnologi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lie FB Schlüsseltechnologi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lie FB Schlüsseltechnologi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lie FB Schlüsseltechnologi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lie FB Schlüsseltechnologi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lie FB Schlüsseltechnologi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lie FB Schlüsseltechnologi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16140</TotalTime>
  <Words>1149</Words>
  <Application>Microsoft Office PowerPoint</Application>
  <PresentationFormat>Custom</PresentationFormat>
  <Paragraphs>134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Folie FB Schlüsseltechnologien</vt:lpstr>
      <vt:lpstr>Benutzerdefiniertes Design</vt:lpstr>
      <vt:lpstr>Slide 1</vt:lpstr>
    </vt:vector>
  </TitlesOfParts>
  <Company>HGF BONN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franziska roeder</dc:creator>
  <cp:lastModifiedBy>Charlotte  Palmer</cp:lastModifiedBy>
  <cp:revision>1263</cp:revision>
  <cp:lastPrinted>2014-01-19T11:50:43Z</cp:lastPrinted>
  <dcterms:created xsi:type="dcterms:W3CDTF">2014-01-19T11:37:56Z</dcterms:created>
  <dcterms:modified xsi:type="dcterms:W3CDTF">2014-01-21T22:14:53Z</dcterms:modified>
</cp:coreProperties>
</file>