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handoutMasterIdLst>
    <p:handoutMasterId r:id="rId42"/>
  </p:handoutMasterIdLst>
  <p:sldIdLst>
    <p:sldId id="256" r:id="rId3"/>
    <p:sldId id="312" r:id="rId4"/>
    <p:sldId id="311" r:id="rId5"/>
    <p:sldId id="288" r:id="rId6"/>
    <p:sldId id="285" r:id="rId7"/>
    <p:sldId id="286" r:id="rId8"/>
    <p:sldId id="310" r:id="rId9"/>
    <p:sldId id="292" r:id="rId10"/>
    <p:sldId id="294" r:id="rId11"/>
    <p:sldId id="295" r:id="rId12"/>
    <p:sldId id="293" r:id="rId13"/>
    <p:sldId id="305" r:id="rId14"/>
    <p:sldId id="314" r:id="rId15"/>
    <p:sldId id="313" r:id="rId16"/>
    <p:sldId id="306" r:id="rId17"/>
    <p:sldId id="307" r:id="rId18"/>
    <p:sldId id="308" r:id="rId19"/>
    <p:sldId id="282" r:id="rId20"/>
    <p:sldId id="283" r:id="rId21"/>
    <p:sldId id="264" r:id="rId22"/>
    <p:sldId id="291" r:id="rId23"/>
    <p:sldId id="309" r:id="rId24"/>
    <p:sldId id="257" r:id="rId25"/>
    <p:sldId id="260" r:id="rId26"/>
    <p:sldId id="289" r:id="rId27"/>
    <p:sldId id="269" r:id="rId28"/>
    <p:sldId id="299" r:id="rId29"/>
    <p:sldId id="300" r:id="rId30"/>
    <p:sldId id="273" r:id="rId31"/>
    <p:sldId id="274" r:id="rId32"/>
    <p:sldId id="275" r:id="rId33"/>
    <p:sldId id="276" r:id="rId34"/>
    <p:sldId id="277" r:id="rId35"/>
    <p:sldId id="265" r:id="rId36"/>
    <p:sldId id="261" r:id="rId37"/>
    <p:sldId id="268" r:id="rId38"/>
    <p:sldId id="290" r:id="rId39"/>
    <p:sldId id="297" r:id="rId40"/>
  </p:sldIdLst>
  <p:sldSz cx="9144000" cy="6858000" type="screen4x3"/>
  <p:notesSz cx="666273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6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5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4CE7C-B8C6-460B-AC65-53E524E094CF}" type="datetimeFigureOut">
              <a:rPr lang="de-DE" smtClean="0"/>
              <a:t>27.01.2014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89CAF-233D-4DDF-81E0-6CBA965E8A2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40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C8E53-BBC3-4BDE-9964-C44772A1D6E6}" type="datetimeFigureOut">
              <a:rPr lang="de-DE" smtClean="0"/>
              <a:t>27.01.2014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15153"/>
            <a:ext cx="533019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3E597-1223-47BC-9FCA-135FF421786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3932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</a:t>
            </a:r>
            <a:r>
              <a:rPr lang="en-US" dirty="0" err="1" smtClean="0"/>
              <a:t>Mnich</a:t>
            </a:r>
            <a:r>
              <a:rPr lang="en-US" dirty="0" smtClean="0"/>
              <a:t>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A2-9187-49FE-92A6-AD67206554C9}" type="datetimeFigureOut">
              <a:rPr lang="de-DE" smtClean="0"/>
              <a:t>27.01.2014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8514-40FB-4D4E-A4CE-79D3B249CE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289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A2-9187-49FE-92A6-AD67206554C9}" type="datetimeFigureOut">
              <a:rPr lang="de-DE" smtClean="0"/>
              <a:t>27.01.2014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8514-40FB-4D4E-A4CE-79D3B249CE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373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A2-9187-49FE-92A6-AD67206554C9}" type="datetimeFigureOut">
              <a:rPr lang="de-DE" smtClean="0"/>
              <a:t>27.01.2014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8514-40FB-4D4E-A4CE-79D3B249CE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168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A2-9187-49FE-92A6-AD67206554C9}" type="datetimeFigureOut">
              <a:rPr lang="de-DE" smtClean="0"/>
              <a:t>27.01.2014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8514-40FB-4D4E-A4CE-79D3B249CE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657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A2-9187-49FE-92A6-AD67206554C9}" type="datetimeFigureOut">
              <a:rPr lang="de-DE" smtClean="0"/>
              <a:t>27.01.2014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8514-40FB-4D4E-A4CE-79D3B249CE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793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A2-9187-49FE-92A6-AD67206554C9}" type="datetimeFigureOut">
              <a:rPr lang="de-DE" smtClean="0"/>
              <a:t>27.01.2014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8514-40FB-4D4E-A4CE-79D3B249CE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175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A2-9187-49FE-92A6-AD67206554C9}" type="datetimeFigureOut">
              <a:rPr lang="de-DE" smtClean="0"/>
              <a:t>27.01.2014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8514-40FB-4D4E-A4CE-79D3B249CE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345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A2-9187-49FE-92A6-AD67206554C9}" type="datetimeFigureOut">
              <a:rPr lang="de-DE" smtClean="0"/>
              <a:t>27.01.2014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8514-40FB-4D4E-A4CE-79D3B249CE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93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/>
          </a:bodyPr>
          <a:lstStyle>
            <a:lvl1pPr>
              <a:defRPr sz="3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867400"/>
          </a:xfrm>
        </p:spPr>
        <p:txBody>
          <a:bodyPr>
            <a:normAutofit/>
          </a:bodyPr>
          <a:lstStyle>
            <a:lvl1pPr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" y="6480175"/>
            <a:ext cx="2133600" cy="3651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de-DE" dirty="0" err="1" smtClean="0"/>
              <a:t>January</a:t>
            </a:r>
            <a:r>
              <a:rPr lang="de-DE" dirty="0" smtClean="0"/>
              <a:t>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492875"/>
            <a:ext cx="5791200" cy="3651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 smtClean="0"/>
              <a:t>J.Mnich</a:t>
            </a:r>
            <a:r>
              <a:rPr lang="en-US" dirty="0" smtClean="0"/>
              <a:t>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A2-9187-49FE-92A6-AD67206554C9}" type="datetimeFigureOut">
              <a:rPr lang="de-DE" smtClean="0"/>
              <a:t>27.01.2014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8514-40FB-4D4E-A4CE-79D3B249CE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2835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A2-9187-49FE-92A6-AD67206554C9}" type="datetimeFigureOut">
              <a:rPr lang="de-DE" smtClean="0"/>
              <a:t>27.01.2014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8514-40FB-4D4E-A4CE-79D3B249CE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9030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A2-9187-49FE-92A6-AD67206554C9}" type="datetimeFigureOut">
              <a:rPr lang="de-DE" smtClean="0"/>
              <a:t>27.01.2014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8514-40FB-4D4E-A4CE-79D3B249CE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975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err="1" smtClean="0"/>
              <a:t>January</a:t>
            </a:r>
            <a:r>
              <a:rPr lang="de-DE" dirty="0" smtClean="0"/>
              <a:t>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9400" y="6356350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J. </a:t>
            </a:r>
            <a:r>
              <a:rPr lang="en-US" dirty="0" err="1" smtClean="0"/>
              <a:t>Mnich</a:t>
            </a:r>
            <a:r>
              <a:rPr lang="en-US" dirty="0" smtClean="0"/>
              <a:t>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74DA2-9187-49FE-92A6-AD67206554C9}" type="datetimeFigureOut">
              <a:rPr lang="de-DE" smtClean="0"/>
              <a:t>27.01.2014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E8514-40FB-4D4E-A4CE-79D3B249CE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14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89.png"/><Relationship Id="rId10" Type="http://schemas.openxmlformats.org/officeDocument/2006/relationships/image" Target="../media/image94.jpeg"/><Relationship Id="rId4" Type="http://schemas.openxmlformats.org/officeDocument/2006/relationships/image" Target="../media/image88.png"/><Relationship Id="rId9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Fundamental </a:t>
            </a:r>
            <a:r>
              <a:rPr lang="de-DE" dirty="0" err="1" smtClean="0"/>
              <a:t>Particles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Forces</a:t>
            </a:r>
            <a:endParaRPr lang="de-D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9" name="Pictur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57"/>
            <a:ext cx="9143999" cy="621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68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BELLE II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SuperKEKB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" y="3810000"/>
            <a:ext cx="8763000" cy="2790934"/>
          </a:xfrm>
        </p:spPr>
        <p:txBody>
          <a:bodyPr>
            <a:normAutofit/>
          </a:bodyPr>
          <a:lstStyle/>
          <a:p>
            <a:r>
              <a:rPr lang="de-DE" sz="2000" dirty="0" smtClean="0"/>
              <a:t>German </a:t>
            </a:r>
            <a:r>
              <a:rPr lang="de-DE" sz="2000" dirty="0" err="1" smtClean="0"/>
              <a:t>contribution</a:t>
            </a:r>
            <a:r>
              <a:rPr lang="de-DE" sz="2000" dirty="0" smtClean="0"/>
              <a:t>: </a:t>
            </a:r>
            <a:r>
              <a:rPr lang="de-DE" sz="2000" dirty="0" err="1" smtClean="0"/>
              <a:t>pixel</a:t>
            </a:r>
            <a:r>
              <a:rPr lang="de-DE" sz="2000" dirty="0" smtClean="0"/>
              <a:t> </a:t>
            </a:r>
            <a:r>
              <a:rPr lang="de-DE" sz="2000" dirty="0" err="1" smtClean="0"/>
              <a:t>vertex</a:t>
            </a:r>
            <a:r>
              <a:rPr lang="de-DE" sz="2000" dirty="0" smtClean="0"/>
              <a:t> </a:t>
            </a:r>
            <a:r>
              <a:rPr lang="de-DE" sz="2000" dirty="0" err="1" smtClean="0"/>
              <a:t>detector</a:t>
            </a:r>
            <a:r>
              <a:rPr lang="de-DE" sz="2000" dirty="0" smtClean="0"/>
              <a:t> in DEPFET </a:t>
            </a:r>
            <a:r>
              <a:rPr lang="de-DE" sz="2000" dirty="0" err="1" smtClean="0"/>
              <a:t>technology</a:t>
            </a:r>
            <a:endParaRPr lang="de-DE" sz="2000" dirty="0" smtClean="0"/>
          </a:p>
          <a:p>
            <a:pPr lvl="1"/>
            <a:r>
              <a:rPr lang="de-DE" sz="1800" dirty="0" smtClean="0">
                <a:solidFill>
                  <a:srgbClr val="FF0000"/>
                </a:solidFill>
              </a:rPr>
              <a:t>Germany 2</a:t>
            </a:r>
            <a:r>
              <a:rPr lang="de-DE" sz="1800" baseline="30000" dirty="0" smtClean="0">
                <a:solidFill>
                  <a:srgbClr val="FF0000"/>
                </a:solidFill>
              </a:rPr>
              <a:t>nd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largest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country</a:t>
            </a:r>
            <a:r>
              <a:rPr lang="de-DE" sz="1800" dirty="0" smtClean="0">
                <a:solidFill>
                  <a:srgbClr val="FF0000"/>
                </a:solidFill>
              </a:rPr>
              <a:t> in BELLE II, </a:t>
            </a:r>
            <a:r>
              <a:rPr lang="de-DE" sz="1800" dirty="0" err="1" smtClean="0">
                <a:solidFill>
                  <a:srgbClr val="FF0000"/>
                </a:solidFill>
              </a:rPr>
              <a:t>one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of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the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largest</a:t>
            </a:r>
            <a:r>
              <a:rPr lang="de-DE" sz="1800" dirty="0" smtClean="0">
                <a:solidFill>
                  <a:srgbClr val="FF0000"/>
                </a:solidFill>
              </a:rPr>
              <a:t> HEP </a:t>
            </a:r>
            <a:r>
              <a:rPr lang="de-DE" sz="1800" dirty="0" err="1" smtClean="0">
                <a:solidFill>
                  <a:srgbClr val="FF0000"/>
                </a:solidFill>
              </a:rPr>
              <a:t>projects</a:t>
            </a:r>
            <a:r>
              <a:rPr lang="de-DE" sz="1800" dirty="0" smtClean="0">
                <a:solidFill>
                  <a:srgbClr val="FF0000"/>
                </a:solidFill>
              </a:rPr>
              <a:t> in D</a:t>
            </a:r>
          </a:p>
          <a:p>
            <a:r>
              <a:rPr lang="de-DE" sz="2000" dirty="0" smtClean="0"/>
              <a:t>Helmholtz:</a:t>
            </a:r>
            <a:r>
              <a:rPr lang="de-DE" sz="2000" dirty="0"/>
              <a:t> </a:t>
            </a:r>
            <a:r>
              <a:rPr lang="de-DE" sz="2000" dirty="0" smtClean="0"/>
              <a:t>s</a:t>
            </a:r>
            <a:r>
              <a:rPr lang="en-US" sz="2000" dirty="0" err="1" smtClean="0">
                <a:ea typeface="Helvetica" charset="0"/>
                <a:cs typeface="Helvetica" charset="0"/>
              </a:rPr>
              <a:t>upport</a:t>
            </a:r>
            <a:r>
              <a:rPr lang="en-US" sz="2000" dirty="0" smtClean="0">
                <a:ea typeface="Helvetica" charset="0"/>
                <a:cs typeface="Helvetica" charset="0"/>
              </a:rPr>
              <a:t> </a:t>
            </a:r>
            <a:r>
              <a:rPr lang="en-US" sz="2000" dirty="0">
                <a:ea typeface="Helvetica" charset="0"/>
                <a:cs typeface="Helvetica" charset="0"/>
              </a:rPr>
              <a:t>German Belle II groups by exploiting specific </a:t>
            </a:r>
            <a:r>
              <a:rPr lang="en-US" sz="2000" dirty="0" smtClean="0">
                <a:ea typeface="Helvetica" charset="0"/>
                <a:cs typeface="Helvetica" charset="0"/>
              </a:rPr>
              <a:t>infrastructure and expertise available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  <a:ea typeface="Helvetica" charset="0"/>
                <a:cs typeface="Helvetica" charset="0"/>
              </a:rPr>
              <a:t>Cooling, mechanics, alignment , </a:t>
            </a:r>
            <a:r>
              <a:rPr lang="en-US" sz="1800" dirty="0" err="1" smtClean="0">
                <a:solidFill>
                  <a:srgbClr val="FF0000"/>
                </a:solidFill>
                <a:ea typeface="Helvetica" charset="0"/>
                <a:cs typeface="Helvetica" charset="0"/>
              </a:rPr>
              <a:t>testbeam</a:t>
            </a:r>
            <a:r>
              <a:rPr lang="en-US" sz="1800" dirty="0" smtClean="0">
                <a:solidFill>
                  <a:srgbClr val="FF0000"/>
                </a:solidFill>
                <a:ea typeface="Helvetica" charset="0"/>
                <a:cs typeface="Helvetica" charset="0"/>
              </a:rPr>
              <a:t>, …</a:t>
            </a:r>
          </a:p>
          <a:p>
            <a:r>
              <a:rPr lang="en-US" sz="2000" dirty="0" smtClean="0"/>
              <a:t>Computing 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Tier-1 at </a:t>
            </a:r>
            <a:r>
              <a:rPr lang="en-US" sz="1800" dirty="0" err="1" smtClean="0">
                <a:solidFill>
                  <a:srgbClr val="FF0000"/>
                </a:solidFill>
              </a:rPr>
              <a:t>GridKa</a:t>
            </a:r>
            <a:endParaRPr lang="en-US" sz="1800" dirty="0">
              <a:solidFill>
                <a:srgbClr val="FF0000"/>
              </a:solidFill>
            </a:endParaRP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Tier-2 at DESY</a:t>
            </a:r>
            <a:endParaRPr lang="en-US" sz="1800" dirty="0">
              <a:solidFill>
                <a:srgbClr val="FF0000"/>
              </a:solidFill>
            </a:endParaRPr>
          </a:p>
          <a:p>
            <a:pPr lvl="1"/>
            <a:endParaRPr lang="en-US" sz="1200" dirty="0">
              <a:ea typeface="Helvetica" charset="0"/>
              <a:cs typeface="Helvetica" charset="0"/>
            </a:endParaRPr>
          </a:p>
          <a:p>
            <a:endParaRPr lang="de-DE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err="1" smtClean="0"/>
              <a:t>January</a:t>
            </a:r>
            <a:r>
              <a:rPr lang="de-DE" dirty="0" smtClean="0"/>
              <a:t>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74964"/>
            <a:ext cx="3094137" cy="3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" t="2805" r="3249" b="2061"/>
          <a:stretch>
            <a:fillRect/>
          </a:stretch>
        </p:blipFill>
        <p:spPr bwMode="auto">
          <a:xfrm>
            <a:off x="4724400" y="838200"/>
            <a:ext cx="3503786" cy="256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638800" y="4953000"/>
            <a:ext cx="2971800" cy="1571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>
              <a:ea typeface="Helvetica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34000" y="5181600"/>
            <a:ext cx="3692943" cy="12192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ea typeface="Helvetica" charset="0"/>
                <a:cs typeface="Helvetica" charset="0"/>
              </a:rPr>
              <a:t>Install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ea typeface="Helvetica" charset="0"/>
                <a:cs typeface="Helvetica" charset="0"/>
              </a:rPr>
              <a:t> &amp;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ea typeface="Helvetica" charset="0"/>
                <a:cs typeface="Helvetica" charset="0"/>
              </a:rPr>
              <a:t>commission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ea typeface="Helvetica" charset="0"/>
                <a:cs typeface="Helvetica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ea typeface="Helvetica" charset="0"/>
                <a:cs typeface="Helvetica" charset="0"/>
              </a:rPr>
              <a:t>vertex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ea typeface="Helvetica" charset="0"/>
                <a:cs typeface="Helvetica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ea typeface="Helvetica" charset="0"/>
                <a:cs typeface="Helvetica" charset="0"/>
              </a:rPr>
              <a:t>detetor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ea typeface="Helvetica" charset="0"/>
                <a:cs typeface="Helvetica" charset="0"/>
              </a:rPr>
              <a:t> in 2016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ea typeface="Helvetica" charset="0"/>
                <a:cs typeface="Helvetica" charset="0"/>
              </a:rPr>
              <a:t>Accumulate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Helvetica" charset="0"/>
                <a:cs typeface="Helvetica" charset="0"/>
              </a:rPr>
              <a:t>&gt; 3 ab</a:t>
            </a:r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Helvetica" charset="0"/>
                <a:cs typeface="Helvetica" charset="0"/>
              </a:rPr>
              <a:t>-1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Helvetica" charset="0"/>
                <a:cs typeface="Helvetica" charset="0"/>
              </a:rPr>
              <a:t> by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Helvetica" charset="0"/>
                <a:cs typeface="Helvetica" charset="0"/>
              </a:rPr>
              <a:t>2019</a:t>
            </a:r>
            <a:endParaRPr lang="de-DE" dirty="0"/>
          </a:p>
        </p:txBody>
      </p:sp>
      <p:pic>
        <p:nvPicPr>
          <p:cNvPr id="12" name="Picture 36" descr="kit-logo-tra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958681"/>
            <a:ext cx="837407" cy="44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1" descr="DESY-Logo-cyan-RGB_g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3554588" y="5725625"/>
            <a:ext cx="812154" cy="76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80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International Linear </a:t>
            </a:r>
            <a:r>
              <a:rPr lang="de-DE" dirty="0" err="1" smtClean="0"/>
              <a:t>Collider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827598"/>
            <a:ext cx="3864730" cy="5649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smtClean="0"/>
              <a:t>2013: Technical Design Report </a:t>
            </a:r>
            <a:r>
              <a:rPr lang="de-DE" sz="2000" dirty="0" err="1" smtClean="0"/>
              <a:t>submitted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evaluated</a:t>
            </a:r>
            <a:endParaRPr lang="de-DE" sz="2000" dirty="0" smtClean="0"/>
          </a:p>
          <a:p>
            <a:pPr lvl="1"/>
            <a:r>
              <a:rPr lang="de-DE" sz="1800" dirty="0" smtClean="0">
                <a:solidFill>
                  <a:srgbClr val="FF0000"/>
                </a:solidFill>
              </a:rPr>
              <a:t>R&amp;D </a:t>
            </a:r>
            <a:r>
              <a:rPr lang="de-DE" sz="1800" dirty="0" err="1" smtClean="0">
                <a:solidFill>
                  <a:srgbClr val="FF0000"/>
                </a:solidFill>
              </a:rPr>
              <a:t>goals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reached</a:t>
            </a:r>
            <a:endParaRPr lang="de-DE" sz="1800" dirty="0" smtClean="0">
              <a:solidFill>
                <a:srgbClr val="FF0000"/>
              </a:solidFill>
            </a:endParaRPr>
          </a:p>
          <a:p>
            <a:pPr lvl="1"/>
            <a:r>
              <a:rPr lang="de-DE" sz="1800" dirty="0" err="1" smtClean="0">
                <a:solidFill>
                  <a:srgbClr val="FF0000"/>
                </a:solidFill>
              </a:rPr>
              <a:t>Synergy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with</a:t>
            </a:r>
            <a:r>
              <a:rPr lang="de-DE" sz="1800" dirty="0" smtClean="0">
                <a:solidFill>
                  <a:srgbClr val="FF0000"/>
                </a:solidFill>
              </a:rPr>
              <a:t> XFEL </a:t>
            </a:r>
            <a:r>
              <a:rPr lang="de-DE" sz="1800" dirty="0" err="1" smtClean="0">
                <a:solidFill>
                  <a:srgbClr val="FF0000"/>
                </a:solidFill>
              </a:rPr>
              <a:t>construction</a:t>
            </a:r>
            <a:endParaRPr lang="de-DE" sz="1800" dirty="0" smtClean="0">
              <a:solidFill>
                <a:srgbClr val="FF0000"/>
              </a:solidFill>
            </a:endParaRPr>
          </a:p>
          <a:p>
            <a:r>
              <a:rPr lang="de-DE" sz="2000" dirty="0" smtClean="0"/>
              <a:t>Strong </a:t>
            </a:r>
            <a:r>
              <a:rPr lang="de-DE" sz="2000" dirty="0" err="1" smtClean="0"/>
              <a:t>interest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Japanese</a:t>
            </a:r>
            <a:r>
              <a:rPr lang="de-DE" sz="2000" dirty="0" smtClean="0"/>
              <a:t> </a:t>
            </a:r>
            <a:r>
              <a:rPr lang="de-DE" sz="2000" dirty="0" err="1" smtClean="0"/>
              <a:t>scientists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politics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/>
              <a:t> </a:t>
            </a:r>
            <a:r>
              <a:rPr lang="de-DE" sz="2000" dirty="0" err="1" smtClean="0"/>
              <a:t>host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/>
              <a:t> </a:t>
            </a:r>
            <a:r>
              <a:rPr lang="de-DE" sz="2000" dirty="0" smtClean="0"/>
              <a:t>ILC </a:t>
            </a:r>
          </a:p>
          <a:p>
            <a:pPr lvl="1"/>
            <a:r>
              <a:rPr lang="de-DE" sz="1800" dirty="0" err="1" smtClean="0">
                <a:solidFill>
                  <a:schemeClr val="accent1">
                    <a:lumMod val="75000"/>
                  </a:schemeClr>
                </a:solidFill>
              </a:rPr>
              <a:t>Selection</a:t>
            </a:r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de-DE" sz="1800" dirty="0" err="1" smtClean="0">
                <a:solidFill>
                  <a:schemeClr val="accent1">
                    <a:lumMod val="75000"/>
                  </a:schemeClr>
                </a:solidFill>
              </a:rPr>
              <a:t>site</a:t>
            </a:r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 in northern Japan</a:t>
            </a:r>
          </a:p>
          <a:p>
            <a:pPr lvl="1"/>
            <a:endParaRPr lang="de-DE" sz="1600" dirty="0"/>
          </a:p>
          <a:p>
            <a:r>
              <a:rPr lang="de-DE" sz="2000" dirty="0" smtClean="0"/>
              <a:t>R&amp;D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accelerator</a:t>
            </a:r>
            <a:r>
              <a:rPr lang="de-DE" sz="2000" dirty="0" smtClean="0"/>
              <a:t> &amp; </a:t>
            </a:r>
            <a:r>
              <a:rPr lang="de-DE" sz="2000" dirty="0" err="1" smtClean="0"/>
              <a:t>detector</a:t>
            </a:r>
            <a:endParaRPr lang="de-DE" sz="2000" dirty="0" smtClean="0"/>
          </a:p>
          <a:p>
            <a:pPr lvl="1"/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Strong </a:t>
            </a:r>
            <a:r>
              <a:rPr lang="de-DE" sz="1800" dirty="0" err="1" smtClean="0">
                <a:solidFill>
                  <a:schemeClr val="accent1">
                    <a:lumMod val="75000"/>
                  </a:schemeClr>
                </a:solidFill>
              </a:rPr>
              <a:t>synergy</a:t>
            </a:r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Matter &amp; </a:t>
            </a:r>
            <a:r>
              <a:rPr lang="de-DE" sz="18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echnology</a:t>
            </a:r>
            <a:endParaRPr lang="de-DE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85800"/>
            <a:ext cx="4904509" cy="288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594" y="3887468"/>
            <a:ext cx="1776539" cy="25895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06908" y="501134"/>
            <a:ext cx="1740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ILC TDR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135361"/>
            <a:ext cx="3095018" cy="204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16194" y="1365585"/>
            <a:ext cx="8018206" cy="3663615"/>
            <a:chOff x="1676400" y="1938338"/>
            <a:chExt cx="9868439" cy="4703762"/>
          </a:xfrm>
        </p:grpSpPr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938338"/>
              <a:ext cx="8686800" cy="470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075" y="2211388"/>
              <a:ext cx="119062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5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363" y="2141538"/>
              <a:ext cx="704850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757863"/>
              <a:ext cx="1879600" cy="690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9"/>
            <p:cNvSpPr>
              <a:spLocks/>
            </p:cNvSpPr>
            <p:nvPr/>
          </p:nvSpPr>
          <p:spPr bwMode="auto">
            <a:xfrm>
              <a:off x="9112250" y="5905500"/>
              <a:ext cx="2432589" cy="553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  <a:latin typeface="Lucida Grande" charset="0"/>
                  <a:ea typeface="Lucida Grande" charset="0"/>
                  <a:cs typeface="Lucida Grande" charset="0"/>
                  <a:sym typeface="Lucida Grande" charset="0"/>
                </a:rPr>
                <a:t>John von Neumann</a:t>
              </a:r>
            </a:p>
            <a:p>
              <a:r>
                <a:rPr lang="en-US" sz="1400" b="1" dirty="0">
                  <a:solidFill>
                    <a:schemeClr val="tx1"/>
                  </a:solidFill>
                  <a:latin typeface="Lucida Grande" charset="0"/>
                  <a:ea typeface="Lucida Grande" charset="0"/>
                  <a:cs typeface="Lucida Grande" charset="0"/>
                  <a:sym typeface="Lucida Grande" charset="0"/>
                </a:rPr>
                <a:t>Institute for Computing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63562"/>
          </a:xfrm>
          <a:ln/>
        </p:spPr>
        <p:txBody>
          <a:bodyPr>
            <a:normAutofit fontScale="90000"/>
          </a:bodyPr>
          <a:lstStyle/>
          <a:p>
            <a:r>
              <a:rPr lang="en-US" dirty="0"/>
              <a:t>Particle </a:t>
            </a:r>
            <a:r>
              <a:rPr lang="en-US" dirty="0" smtClean="0"/>
              <a:t>Physics Theory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1350" y="685801"/>
            <a:ext cx="8952012" cy="990600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>
              <a:spcBef>
                <a:spcPts val="675"/>
              </a:spcBef>
              <a:buClr>
                <a:srgbClr val="200063"/>
              </a:buClr>
              <a:buSzPct val="100000"/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  <a:sym typeface="Times New Roman" charset="0"/>
              </a:rPr>
              <a:t>Maintain </a:t>
            </a:r>
            <a:r>
              <a:rPr lang="en-US" sz="2000" dirty="0">
                <a:latin typeface="Times New Roman" charset="0"/>
                <a:cs typeface="Times New Roman" charset="0"/>
                <a:sym typeface="Times New Roman" charset="0"/>
              </a:rPr>
              <a:t>and develop strong particle physics theory in </a:t>
            </a:r>
            <a:r>
              <a:rPr lang="en-US" sz="2000" dirty="0" smtClean="0">
                <a:latin typeface="Times New Roman" charset="0"/>
                <a:cs typeface="Times New Roman" charset="0"/>
                <a:sym typeface="Times New Roman" charset="0"/>
              </a:rPr>
              <a:t>Helmholtz with a broad </a:t>
            </a:r>
            <a:r>
              <a:rPr lang="en-US" sz="2000" dirty="0">
                <a:latin typeface="Times New Roman" charset="0"/>
                <a:cs typeface="Times New Roman" charset="0"/>
                <a:sym typeface="Times New Roman" charset="0"/>
              </a:rPr>
              <a:t>spectrum firmly connected with experimental </a:t>
            </a:r>
            <a:r>
              <a:rPr lang="en-US" sz="2000" dirty="0" err="1">
                <a:latin typeface="Times New Roman" charset="0"/>
                <a:cs typeface="Times New Roman" charset="0"/>
                <a:sym typeface="Times New Roman" charset="0"/>
              </a:rPr>
              <a:t>programme</a:t>
            </a:r>
            <a:r>
              <a:rPr lang="en-US" sz="2000" dirty="0">
                <a:latin typeface="Times New Roman" charset="0"/>
                <a:cs typeface="Times New Roman" charset="0"/>
                <a:sym typeface="Times New Roman" charset="0"/>
              </a:rPr>
              <a:t>:</a:t>
            </a:r>
            <a:endParaRPr lang="en-US" sz="2800" dirty="0">
              <a:latin typeface="Times New Roman Bold" charset="0"/>
              <a:cs typeface="Times" charset="0"/>
              <a:sym typeface="Times New Roman Bold" charset="0"/>
            </a:endParaRPr>
          </a:p>
          <a:p>
            <a:pPr>
              <a:buClr>
                <a:srgbClr val="200063"/>
              </a:buClr>
            </a:pPr>
            <a:endParaRPr lang="en-US" sz="2000" dirty="0" smtClean="0"/>
          </a:p>
          <a:p>
            <a:pPr lvl="1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76200" y="5029200"/>
            <a:ext cx="8952012" cy="1447800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>
              <a:spcBef>
                <a:spcPts val="675"/>
              </a:spcBef>
              <a:buClr>
                <a:srgbClr val="200063"/>
              </a:buClr>
              <a:buSzPct val="100000"/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  <a:sym typeface="Times New Roman" charset="0"/>
              </a:rPr>
              <a:t>Collaboration </a:t>
            </a:r>
            <a:r>
              <a:rPr lang="en-US" sz="2000" dirty="0">
                <a:latin typeface="Times New Roman" charset="0"/>
                <a:cs typeface="Times New Roman" charset="0"/>
                <a:sym typeface="Times New Roman" charset="0"/>
              </a:rPr>
              <a:t>between different HGF </a:t>
            </a:r>
            <a:r>
              <a:rPr lang="en-US" sz="2000" dirty="0" err="1">
                <a:latin typeface="Times New Roman" charset="0"/>
                <a:cs typeface="Times New Roman" charset="0"/>
                <a:sym typeface="Times New Roman" charset="0"/>
              </a:rPr>
              <a:t>centres</a:t>
            </a:r>
            <a:r>
              <a:rPr lang="en-US" sz="2000" dirty="0">
                <a:latin typeface="Times New Roman" charset="0"/>
                <a:cs typeface="Times New Roman" charset="0"/>
                <a:sym typeface="Times New Roman" charset="0"/>
              </a:rPr>
              <a:t>: DESY, </a:t>
            </a:r>
            <a:r>
              <a:rPr lang="en-US" sz="2000" dirty="0" err="1">
                <a:latin typeface="Times New Roman" charset="0"/>
                <a:cs typeface="Times New Roman" charset="0"/>
                <a:sym typeface="Times New Roman" charset="0"/>
              </a:rPr>
              <a:t>Jülich</a:t>
            </a:r>
            <a:r>
              <a:rPr lang="en-US" sz="2000" dirty="0">
                <a:latin typeface="Times New Roman" charset="0"/>
                <a:cs typeface="Times New Roman" charset="0"/>
                <a:sym typeface="Times New Roman" charset="0"/>
              </a:rPr>
              <a:t>, GSI,              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KIT (new)</a:t>
            </a:r>
            <a:endParaRPr lang="en-US" sz="2000" dirty="0">
              <a:solidFill>
                <a:srgbClr val="FF0000"/>
              </a:solidFill>
              <a:latin typeface="Times New Roman" charset="0"/>
              <a:cs typeface="Times New Roman" charset="0"/>
              <a:sym typeface="Times New Roman Bold" charset="0"/>
            </a:endParaRPr>
          </a:p>
          <a:p>
            <a:pPr marL="304800" indent="-304800">
              <a:spcBef>
                <a:spcPts val="675"/>
              </a:spcBef>
              <a:buClr>
                <a:srgbClr val="200063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Times New Roman" charset="0"/>
                <a:cs typeface="Times New Roman" charset="0"/>
                <a:sym typeface="Times New Roman" charset="0"/>
              </a:rPr>
              <a:t>closely integrated with local Universities </a:t>
            </a:r>
            <a:r>
              <a:rPr lang="en-US" sz="2000" dirty="0" smtClean="0">
                <a:latin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US" sz="2000" dirty="0">
                <a:latin typeface="Times New Roman" charset="0"/>
                <a:cs typeface="Times New Roman" charset="0"/>
                <a:sym typeface="Times New Roman" charset="0"/>
              </a:rPr>
              <a:t>Hamburg, Berlin, Karlsruhe,           theory &amp; experimental groups</a:t>
            </a:r>
            <a:r>
              <a:rPr lang="en-US" sz="2000" dirty="0">
                <a:latin typeface="Times New Roman" charset="0"/>
                <a:cs typeface="Times New Roman" charset="0"/>
                <a:sym typeface="Times New Roman" charset="0"/>
              </a:rPr>
              <a:t>)</a:t>
            </a:r>
          </a:p>
          <a:p>
            <a:pPr marL="0" indent="0">
              <a:spcBef>
                <a:spcPts val="675"/>
              </a:spcBef>
              <a:buClr>
                <a:srgbClr val="200063"/>
              </a:buClr>
              <a:buSzPct val="100000"/>
              <a:buNone/>
            </a:pPr>
            <a:endParaRPr lang="en-US" sz="2000" dirty="0" smtClean="0"/>
          </a:p>
          <a:p>
            <a:pPr lvl="1"/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78906" y="2175468"/>
            <a:ext cx="8460294" cy="3615732"/>
            <a:chOff x="482600" y="2838450"/>
            <a:chExt cx="11620500" cy="5810250"/>
          </a:xfrm>
        </p:grpSpPr>
        <p:pic>
          <p:nvPicPr>
            <p:cNvPr id="33" name="Picture 1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2838450"/>
              <a:ext cx="1892300" cy="233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4289425"/>
              <a:ext cx="18923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713" y="4254500"/>
              <a:ext cx="2120900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5700" y="4016375"/>
              <a:ext cx="2400300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8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63" y="5638800"/>
              <a:ext cx="3505200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9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6361113"/>
              <a:ext cx="5448300" cy="97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0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800" y="7366000"/>
              <a:ext cx="2578100" cy="128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1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2200" y="7620000"/>
              <a:ext cx="29845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7632700"/>
              <a:ext cx="3949700" cy="74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3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5422900"/>
              <a:ext cx="1892300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4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7688" y="4978400"/>
              <a:ext cx="37592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5"/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200" y="6369050"/>
              <a:ext cx="3797300" cy="97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16"/>
            <p:cNvSpPr>
              <a:spLocks/>
            </p:cNvSpPr>
            <p:nvPr/>
          </p:nvSpPr>
          <p:spPr bwMode="auto">
            <a:xfrm>
              <a:off x="4635500" y="5715000"/>
              <a:ext cx="2984500" cy="74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3600">
                  <a:solidFill>
                    <a:schemeClr val="tx1"/>
                  </a:solidFill>
                  <a:latin typeface="KufiStandardGK" charset="0"/>
                  <a:ea typeface="Lucida Grande" charset="0"/>
                  <a:cs typeface="Lucida Grande" charset="0"/>
                  <a:sym typeface="KufiStandardGK" charset="0"/>
                </a:rPr>
                <a:t>HiggsTools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63562"/>
          </a:xfrm>
          <a:ln/>
        </p:spPr>
        <p:txBody>
          <a:bodyPr>
            <a:normAutofit fontScale="90000"/>
          </a:bodyPr>
          <a:lstStyle/>
          <a:p>
            <a:r>
              <a:rPr lang="en-US" dirty="0"/>
              <a:t>Particle </a:t>
            </a:r>
            <a:r>
              <a:rPr lang="en-US" dirty="0" smtClean="0"/>
              <a:t>Physics Theory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1350" y="685800"/>
            <a:ext cx="8675450" cy="1911549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>
              <a:spcBef>
                <a:spcPts val="675"/>
              </a:spcBef>
              <a:buClr>
                <a:srgbClr val="200063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Times New Roman" charset="0"/>
                <a:cs typeface="Times New Roman" charset="0"/>
                <a:sym typeface="Times New Roman" charset="0"/>
              </a:rPr>
              <a:t>Shapes </a:t>
            </a:r>
            <a:r>
              <a:rPr lang="en-US" sz="2000" dirty="0">
                <a:latin typeface="Times New Roman" charset="0"/>
                <a:cs typeface="Times New Roman" charset="0"/>
                <a:sym typeface="Times New Roman" charset="0"/>
              </a:rPr>
              <a:t>theoretical particle physics in Germany &amp; beyond</a:t>
            </a:r>
            <a:endParaRPr lang="en-US" sz="2000" dirty="0">
              <a:latin typeface="Times New Roman" charset="0"/>
              <a:cs typeface="Times New Roman" charset="0"/>
              <a:sym typeface="Times New Roman Bold" charset="0"/>
            </a:endParaRPr>
          </a:p>
          <a:p>
            <a:pPr marL="704850" lvl="2" indent="-304800">
              <a:spcBef>
                <a:spcPts val="675"/>
              </a:spcBef>
              <a:buClr>
                <a:srgbClr val="200063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 charset="0"/>
                <a:cs typeface="Times New Roman" charset="0"/>
                <a:sym typeface="Times New Roman" charset="0"/>
              </a:rPr>
              <a:t>Lectures, schools, conferences, workshops</a:t>
            </a:r>
            <a:endParaRPr lang="en-US" dirty="0">
              <a:solidFill>
                <a:srgbClr val="0070C0"/>
              </a:solidFill>
              <a:latin typeface="Times New Roman" charset="0"/>
              <a:cs typeface="Times New Roman" charset="0"/>
              <a:sym typeface="Times New Roman Bold" charset="0"/>
            </a:endParaRPr>
          </a:p>
          <a:p>
            <a:pPr marL="704850" lvl="2" indent="-304800">
              <a:spcBef>
                <a:spcPts val="675"/>
              </a:spcBef>
              <a:buClr>
                <a:srgbClr val="200063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 charset="0"/>
                <a:cs typeface="Times New Roman" charset="0"/>
                <a:sym typeface="Times New Roman" charset="0"/>
              </a:rPr>
              <a:t>Fellowship </a:t>
            </a:r>
            <a:r>
              <a:rPr lang="en-US" dirty="0" err="1">
                <a:solidFill>
                  <a:srgbClr val="0070C0"/>
                </a:solidFill>
                <a:latin typeface="Times New Roman" charset="0"/>
                <a:cs typeface="Times New Roman" charset="0"/>
                <a:sym typeface="Times New Roman" charset="0"/>
              </a:rPr>
              <a:t>programme</a:t>
            </a:r>
            <a:r>
              <a:rPr lang="en-US" dirty="0">
                <a:solidFill>
                  <a:srgbClr val="0070C0"/>
                </a:solidFill>
                <a:latin typeface="Times New Roman" charset="0"/>
                <a:cs typeface="Times New Roman" charset="0"/>
                <a:sym typeface="Times New Roman" charset="0"/>
              </a:rPr>
              <a:t> (each year &gt;300 applications from around the globe) </a:t>
            </a:r>
            <a:endParaRPr lang="en-US" dirty="0">
              <a:solidFill>
                <a:srgbClr val="0070C0"/>
              </a:solidFill>
              <a:latin typeface="Times New Roman" charset="0"/>
              <a:cs typeface="Times New Roman" charset="0"/>
              <a:sym typeface="Times New Roman Bold" charset="0"/>
            </a:endParaRPr>
          </a:p>
          <a:p>
            <a:pPr marL="704850" lvl="2" indent="-304800">
              <a:spcBef>
                <a:spcPts val="675"/>
              </a:spcBef>
              <a:buClr>
                <a:srgbClr val="200063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 charset="0"/>
                <a:cs typeface="Times New Roman" charset="0"/>
                <a:sym typeface="Times New Roman" charset="0"/>
              </a:rPr>
              <a:t>Large fraction of theory staff in Germany have a DESY history</a:t>
            </a:r>
          </a:p>
          <a:p>
            <a:pPr marL="304800" indent="-304800">
              <a:lnSpc>
                <a:spcPct val="90000"/>
              </a:lnSpc>
              <a:spcBef>
                <a:spcPts val="675"/>
              </a:spcBef>
              <a:buClr>
                <a:srgbClr val="200063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Times New Roman" charset="0"/>
                <a:cs typeface="Times New Roman" charset="0"/>
                <a:sym typeface="Times New Roman" charset="0"/>
              </a:rPr>
              <a:t>N</a:t>
            </a:r>
            <a:r>
              <a:rPr lang="en-US" sz="2000" dirty="0" smtClean="0">
                <a:latin typeface="Times New Roman" charset="0"/>
                <a:cs typeface="Times New Roman" charset="0"/>
                <a:sym typeface="Times New Roman" charset="0"/>
              </a:rPr>
              <a:t>etworks </a:t>
            </a:r>
            <a:r>
              <a:rPr lang="en-US" sz="2000" dirty="0">
                <a:latin typeface="Times New Roman" charset="0"/>
                <a:cs typeface="Times New Roman" charset="0"/>
                <a:sym typeface="Times New Roman" charset="0"/>
              </a:rPr>
              <a:t>and grants</a:t>
            </a:r>
          </a:p>
          <a:p>
            <a:pPr>
              <a:buClr>
                <a:srgbClr val="200063"/>
              </a:buClr>
            </a:pPr>
            <a:endParaRPr lang="en-US" sz="2000" dirty="0" smtClean="0"/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0" y="6021760"/>
            <a:ext cx="9093818" cy="379040"/>
          </a:xfrm>
          <a:prstGeom prst="rect">
            <a:avLst/>
          </a:prstGeom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lvl="1" indent="-304800">
              <a:spcBef>
                <a:spcPts val="675"/>
              </a:spcBef>
              <a:buClr>
                <a:srgbClr val="200063"/>
              </a:buClr>
              <a:buSzPct val="100000"/>
              <a:buFont typeface="Arial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Industry </a:t>
            </a:r>
            <a:r>
              <a:rPr lang="en-US" dirty="0" err="1" smtClean="0">
                <a:latin typeface="Times New Roman" charset="0"/>
                <a:cs typeface="Times New Roman" charset="0"/>
                <a:sym typeface="Times New Roman" charset="0"/>
              </a:rPr>
              <a:t>cooperations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: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Wolfram Research, </a:t>
            </a:r>
            <a:r>
              <a:rPr lang="en-US" dirty="0" err="1">
                <a:latin typeface="Times New Roman" charset="0"/>
                <a:cs typeface="Times New Roman" charset="0"/>
                <a:sym typeface="Times New Roman" charset="0"/>
              </a:rPr>
              <a:t>Maplesoft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, RISC Software 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GmbH</a:t>
            </a:r>
            <a:endParaRPr lang="en-US" dirty="0">
              <a:latin typeface="Times New Roman" charset="0"/>
              <a:cs typeface="Times New Roman" charset="0"/>
              <a:sym typeface="Times New Roman Bold" charset="0"/>
            </a:endParaRPr>
          </a:p>
          <a:p>
            <a:pPr>
              <a:buClr>
                <a:srgbClr val="200063"/>
              </a:buClr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6566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63562"/>
          </a:xfrm>
          <a:ln/>
        </p:spPr>
        <p:txBody>
          <a:bodyPr>
            <a:normAutofit fontScale="90000"/>
          </a:bodyPr>
          <a:lstStyle/>
          <a:p>
            <a:r>
              <a:rPr lang="en-US" dirty="0"/>
              <a:t>Particle </a:t>
            </a:r>
            <a:r>
              <a:rPr lang="en-US" dirty="0" smtClean="0"/>
              <a:t>Physics Theory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1350" y="685800"/>
            <a:ext cx="8952012" cy="5590117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00063"/>
              </a:buClr>
            </a:pPr>
            <a:r>
              <a:rPr lang="en-US" sz="2000" dirty="0" smtClean="0"/>
              <a:t>Maintain and develop strong particle physics theory in Helmholtz with a broad spectrum</a:t>
            </a:r>
          </a:p>
          <a:p>
            <a:pPr lvl="1">
              <a:buClr>
                <a:srgbClr val="200063"/>
              </a:buClr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Collider phenomenology</a:t>
            </a:r>
          </a:p>
          <a:p>
            <a:pPr lvl="1">
              <a:buClr>
                <a:srgbClr val="200063"/>
              </a:buClr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Particle cosmology </a:t>
            </a:r>
          </a:p>
          <a:p>
            <a:pPr lvl="1">
              <a:buClr>
                <a:srgbClr val="200063"/>
              </a:buClr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Lattice field theory </a:t>
            </a:r>
            <a:b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(Neumann Institute for Computing, </a:t>
            </a:r>
            <a:b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collab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. with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Jülich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and GSI)</a:t>
            </a:r>
          </a:p>
          <a:p>
            <a:pPr lvl="1">
              <a:buClr>
                <a:srgbClr val="200063"/>
              </a:buClr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String theory</a:t>
            </a:r>
          </a:p>
          <a:p>
            <a:pPr marL="0" indent="0">
              <a:buClr>
                <a:srgbClr val="200063"/>
              </a:buClr>
              <a:buFont typeface="Arial" pitchFamily="34" charset="0"/>
              <a:buNone/>
            </a:pPr>
            <a:endParaRPr lang="en-US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rgbClr val="200063"/>
              </a:buClr>
            </a:pPr>
            <a:r>
              <a:rPr lang="en-US" sz="2000" dirty="0" smtClean="0"/>
              <a:t>The novel </a:t>
            </a:r>
            <a:r>
              <a:rPr lang="en-US" sz="2000" dirty="0" err="1" smtClean="0"/>
              <a:t>activitity</a:t>
            </a:r>
            <a:r>
              <a:rPr lang="en-US" sz="2000" dirty="0" smtClean="0"/>
              <a:t> of KIT particle physicist in Helmholtz is an element of the strategy to foster the collaboration of different HGF </a:t>
            </a:r>
            <a:r>
              <a:rPr lang="en-US" sz="2000" dirty="0" err="1" smtClean="0"/>
              <a:t>centres</a:t>
            </a:r>
            <a:r>
              <a:rPr lang="en-US" sz="2000" dirty="0" smtClean="0"/>
              <a:t>.</a:t>
            </a:r>
          </a:p>
          <a:p>
            <a:pPr>
              <a:buClr>
                <a:srgbClr val="200063"/>
              </a:buClr>
            </a:pPr>
            <a:r>
              <a:rPr lang="en-US" sz="2000" dirty="0" smtClean="0"/>
              <a:t>Deeply rooted in experimental </a:t>
            </a:r>
            <a:r>
              <a:rPr lang="en-US" sz="2000" dirty="0" err="1" smtClean="0"/>
              <a:t>programme</a:t>
            </a:r>
            <a:r>
              <a:rPr lang="en-US" sz="2000" dirty="0" smtClean="0"/>
              <a:t> </a:t>
            </a:r>
          </a:p>
          <a:p>
            <a:pPr lvl="1">
              <a:spcAft>
                <a:spcPct val="50000"/>
              </a:spcAft>
              <a:buClr>
                <a:srgbClr val="200063"/>
              </a:buClr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Analysis Centre of Helmholtz Alliance, SFB</a:t>
            </a:r>
          </a:p>
          <a:p>
            <a:pPr>
              <a:spcAft>
                <a:spcPct val="50000"/>
              </a:spcAft>
              <a:buClr>
                <a:srgbClr val="200063"/>
              </a:buClr>
            </a:pPr>
            <a:r>
              <a:rPr lang="en-US" sz="2000" dirty="0"/>
              <a:t>Theory is very closely integrated with local Universities (Hamburg, Berlin, Karlsruhe, theory &amp; exp. groups)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Picture 36" descr="kit-logo-tra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253" y="1310481"/>
            <a:ext cx="837407" cy="44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1" descr="DESY-Logo-cyan-RGB_g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3536047" y="1263756"/>
            <a:ext cx="634206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64602"/>
            <a:ext cx="3477076" cy="211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7" y="2750565"/>
            <a:ext cx="1297673" cy="6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 rot="19699734">
            <a:off x="1413561" y="2832673"/>
            <a:ext cx="5929684" cy="838200"/>
          </a:xfrm>
          <a:prstGeom prst="roundRect">
            <a:avLst/>
          </a:prstGeom>
          <a:solidFill>
            <a:srgbClr val="FFFF00">
              <a:alpha val="5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 </a:t>
            </a:r>
            <a:r>
              <a:rPr lang="de-DE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version</a:t>
            </a:r>
            <a:endParaRPr lang="de-DE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8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63562"/>
          </a:xfrm>
          <a:ln/>
        </p:spPr>
        <p:txBody>
          <a:bodyPr>
            <a:normAutofit fontScale="90000"/>
          </a:bodyPr>
          <a:lstStyle/>
          <a:p>
            <a:r>
              <a:rPr lang="en-US" dirty="0"/>
              <a:t>Particle </a:t>
            </a:r>
            <a:r>
              <a:rPr lang="en-US" dirty="0" smtClean="0"/>
              <a:t>Physics Theory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91988" y="886882"/>
            <a:ext cx="8952012" cy="5590117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50000"/>
              </a:spcAft>
              <a:buClr>
                <a:srgbClr val="200063"/>
              </a:buClr>
            </a:pPr>
            <a:r>
              <a:rPr lang="en-US" sz="2000" dirty="0" smtClean="0"/>
              <a:t>Shapes </a:t>
            </a:r>
            <a:r>
              <a:rPr lang="en-US" sz="2000" dirty="0"/>
              <a:t>theoretical particle physics in Germany &amp; </a:t>
            </a:r>
            <a:r>
              <a:rPr lang="en-US" sz="2000" dirty="0" smtClean="0"/>
              <a:t>beyond</a:t>
            </a:r>
          </a:p>
          <a:p>
            <a:pPr lvl="1">
              <a:spcAft>
                <a:spcPct val="50000"/>
              </a:spcAft>
              <a:buClr>
                <a:srgbClr val="200063"/>
              </a:buClr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Lectures, schools, workshops, …  </a:t>
            </a: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rgbClr val="200063"/>
              </a:buClr>
            </a:pPr>
            <a:r>
              <a:rPr lang="en-US" sz="2000" dirty="0"/>
              <a:t> Pillar of theoretical particle physics in Europe &amp;</a:t>
            </a:r>
            <a:r>
              <a:rPr lang="en-US" sz="2000" dirty="0" smtClean="0"/>
              <a:t> beyond</a:t>
            </a:r>
          </a:p>
          <a:p>
            <a:pPr lvl="1">
              <a:lnSpc>
                <a:spcPct val="90000"/>
              </a:lnSpc>
              <a:spcAft>
                <a:spcPct val="50000"/>
              </a:spcAft>
              <a:buClr>
                <a:srgbClr val="200063"/>
              </a:buClr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Conferences, fellows, networks, … </a:t>
            </a: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lnSpc>
                <a:spcPct val="90000"/>
              </a:lnSpc>
              <a:spcAft>
                <a:spcPct val="50000"/>
              </a:spcAft>
              <a:buClr>
                <a:srgbClr val="200063"/>
              </a:buClr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Example: &gt; 50% of theory staff member in Germany have a DESY history  </a:t>
            </a:r>
            <a:endParaRPr lang="en-GB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rgbClr val="200063"/>
              </a:buClr>
            </a:pPr>
            <a:endParaRPr lang="en-US" dirty="0" smtClean="0">
              <a:solidFill>
                <a:srgbClr val="0070C0"/>
              </a:solidFill>
            </a:endParaRPr>
          </a:p>
          <a:p>
            <a:pPr>
              <a:buClr>
                <a:srgbClr val="200063"/>
              </a:buClr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52400" y="3352801"/>
            <a:ext cx="8536568" cy="3276599"/>
          </a:xfrm>
        </p:spPr>
        <p:txBody>
          <a:bodyPr>
            <a:normAutofit/>
          </a:bodyPr>
          <a:lstStyle/>
          <a:p>
            <a:pPr>
              <a:spcAft>
                <a:spcPct val="50000"/>
              </a:spcAft>
              <a:buClr>
                <a:srgbClr val="200063"/>
              </a:buClr>
            </a:pPr>
            <a:r>
              <a:rPr lang="de-DE" sz="2000" dirty="0" err="1"/>
              <a:t>Many</a:t>
            </a:r>
            <a:r>
              <a:rPr lang="de-DE" sz="2000" dirty="0"/>
              <a:t> </a:t>
            </a:r>
            <a:r>
              <a:rPr lang="de-DE" sz="2000" dirty="0" err="1"/>
              <a:t>cooperation</a:t>
            </a:r>
            <a:r>
              <a:rPr lang="de-DE" sz="2000" dirty="0"/>
              <a:t> </a:t>
            </a:r>
            <a:r>
              <a:rPr lang="de-DE" sz="2000" dirty="0" err="1"/>
              <a:t>projects</a:t>
            </a:r>
            <a:r>
              <a:rPr lang="de-DE" sz="2000" dirty="0"/>
              <a:t>:</a:t>
            </a:r>
          </a:p>
          <a:p>
            <a:pPr lvl="1"/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Helmholtz Alliance </a:t>
            </a:r>
            <a:r>
              <a:rPr lang="de-DE" sz="1800" dirty="0" err="1" smtClean="0">
                <a:solidFill>
                  <a:schemeClr val="accent1">
                    <a:lumMod val="75000"/>
                  </a:schemeClr>
                </a:solidFill>
              </a:rPr>
              <a:t>Physics</a:t>
            </a:r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accent1">
                    <a:lumMod val="75000"/>
                  </a:schemeClr>
                </a:solidFill>
              </a:rPr>
              <a:t>Terascale</a:t>
            </a:r>
            <a:endParaRPr 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DFG</a:t>
            </a:r>
            <a:r>
              <a:rPr lang="de-DE" sz="1800" dirty="0">
                <a:solidFill>
                  <a:schemeClr val="accent1">
                    <a:lumMod val="75000"/>
                  </a:schemeClr>
                </a:solidFill>
              </a:rPr>
              <a:t>: SFB 676, SFB TR 9, Emmy‐</a:t>
            </a:r>
            <a:r>
              <a:rPr lang="de-DE" sz="1800" dirty="0" err="1">
                <a:solidFill>
                  <a:schemeClr val="accent1">
                    <a:lumMod val="75000"/>
                  </a:schemeClr>
                </a:solidFill>
              </a:rPr>
              <a:t>Noether</a:t>
            </a:r>
            <a:r>
              <a:rPr lang="de-DE" sz="1800" dirty="0">
                <a:solidFill>
                  <a:schemeClr val="accent1">
                    <a:lumMod val="75000"/>
                  </a:schemeClr>
                </a:solidFill>
              </a:rPr>
              <a:t> YIG</a:t>
            </a:r>
          </a:p>
          <a:p>
            <a:pPr lvl="1"/>
            <a:r>
              <a:rPr lang="de-DE" sz="1800" dirty="0">
                <a:solidFill>
                  <a:schemeClr val="accent1">
                    <a:lumMod val="75000"/>
                  </a:schemeClr>
                </a:solidFill>
              </a:rPr>
              <a:t>EU: </a:t>
            </a:r>
            <a:r>
              <a:rPr lang="de-DE" sz="1800" dirty="0" err="1">
                <a:solidFill>
                  <a:schemeClr val="accent1">
                    <a:lumMod val="75000"/>
                  </a:schemeClr>
                </a:solidFill>
              </a:rPr>
              <a:t>Higgstools</a:t>
            </a:r>
            <a:r>
              <a:rPr lang="de-DE" sz="1800" dirty="0">
                <a:solidFill>
                  <a:schemeClr val="accent1">
                    <a:lumMod val="75000"/>
                  </a:schemeClr>
                </a:solidFill>
              </a:rPr>
              <a:t>, GATIS, </a:t>
            </a:r>
            <a:r>
              <a:rPr lang="de-DE" sz="1800" dirty="0" err="1">
                <a:solidFill>
                  <a:schemeClr val="accent1">
                    <a:lumMod val="75000"/>
                  </a:schemeClr>
                </a:solidFill>
              </a:rPr>
              <a:t>IntGaugeString</a:t>
            </a:r>
            <a:r>
              <a:rPr lang="de-DE" sz="1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1800" dirty="0" err="1">
                <a:solidFill>
                  <a:schemeClr val="accent1">
                    <a:lumMod val="75000"/>
                  </a:schemeClr>
                </a:solidFill>
              </a:rPr>
              <a:t>LHCphenonet</a:t>
            </a:r>
            <a:r>
              <a:rPr lang="de-DE" sz="1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1800" dirty="0" err="1">
                <a:solidFill>
                  <a:schemeClr val="accent1">
                    <a:lumMod val="75000"/>
                  </a:schemeClr>
                </a:solidFill>
              </a:rPr>
              <a:t>HadronPhysics</a:t>
            </a:r>
            <a:r>
              <a:rPr lang="de-DE" sz="1800" dirty="0">
                <a:solidFill>
                  <a:schemeClr val="accent1">
                    <a:lumMod val="75000"/>
                  </a:schemeClr>
                </a:solidFill>
              </a:rPr>
              <a:t> III, </a:t>
            </a:r>
            <a:r>
              <a:rPr lang="de-DE" sz="1800" dirty="0" err="1">
                <a:solidFill>
                  <a:schemeClr val="accent1">
                    <a:lumMod val="75000"/>
                  </a:schemeClr>
                </a:solidFill>
              </a:rPr>
              <a:t>Flavianet</a:t>
            </a:r>
            <a:endParaRPr lang="de-DE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de-DE" sz="1800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rants: </a:t>
            </a:r>
            <a:r>
              <a:rPr lang="de-DE" sz="1800" dirty="0">
                <a:solidFill>
                  <a:schemeClr val="accent1">
                    <a:lumMod val="75000"/>
                  </a:schemeClr>
                </a:solidFill>
              </a:rPr>
              <a:t>Alexander von Humboldt, Joachim‐Herz‐Stiftung</a:t>
            </a:r>
          </a:p>
          <a:p>
            <a:pPr lvl="1"/>
            <a:r>
              <a:rPr lang="de-DE" sz="1800" dirty="0" err="1">
                <a:solidFill>
                  <a:schemeClr val="accent1">
                    <a:lumMod val="75000"/>
                  </a:schemeClr>
                </a:solidFill>
              </a:rPr>
              <a:t>Industry</a:t>
            </a:r>
            <a:r>
              <a:rPr lang="de-DE" sz="1800" dirty="0">
                <a:solidFill>
                  <a:schemeClr val="accent1">
                    <a:lumMod val="75000"/>
                  </a:schemeClr>
                </a:solidFill>
              </a:rPr>
              <a:t>: Wolfram Research, </a:t>
            </a:r>
            <a:r>
              <a:rPr lang="de-DE" sz="1800" dirty="0" err="1">
                <a:solidFill>
                  <a:schemeClr val="accent1">
                    <a:lumMod val="75000"/>
                  </a:schemeClr>
                </a:solidFill>
              </a:rPr>
              <a:t>Maple</a:t>
            </a:r>
            <a:r>
              <a:rPr lang="de-DE" sz="1800" dirty="0">
                <a:solidFill>
                  <a:schemeClr val="accent1">
                    <a:lumMod val="75000"/>
                  </a:schemeClr>
                </a:solidFill>
              </a:rPr>
              <a:t> Soft, RISC Software </a:t>
            </a:r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GmbH</a:t>
            </a:r>
            <a:endParaRPr lang="de-DE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19699734">
            <a:off x="1413561" y="2832673"/>
            <a:ext cx="5929684" cy="838200"/>
          </a:xfrm>
          <a:prstGeom prst="roundRect">
            <a:avLst/>
          </a:prstGeom>
          <a:solidFill>
            <a:srgbClr val="FFFF00">
              <a:alpha val="5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 </a:t>
            </a:r>
            <a:r>
              <a:rPr lang="de-DE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version</a:t>
            </a:r>
            <a:endParaRPr lang="de-DE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4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159500" y="577758"/>
            <a:ext cx="3670300" cy="2639695"/>
            <a:chOff x="6276809" y="374260"/>
            <a:chExt cx="3670300" cy="2639695"/>
          </a:xfrm>
        </p:grpSpPr>
        <p:pic>
          <p:nvPicPr>
            <p:cNvPr id="7" name="Grafik 6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809" y="374260"/>
              <a:ext cx="3670300" cy="2639695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6916572" y="1106408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DESY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68971" y="2071416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KIT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11959" y="2109516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GSI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35190" y="1747930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MPG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91359" y="967908"/>
              <a:ext cx="902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chemeClr val="bg1"/>
                  </a:solidFill>
                </a:rPr>
                <a:t>Univer</a:t>
              </a:r>
              <a:r>
                <a:rPr lang="de-DE" dirty="0" smtClean="0">
                  <a:solidFill>
                    <a:schemeClr val="bg1"/>
                  </a:solidFill>
                </a:rPr>
                <a:t/>
              </a:r>
              <a:br>
                <a:rPr lang="de-DE" dirty="0" smtClean="0">
                  <a:solidFill>
                    <a:schemeClr val="bg1"/>
                  </a:solidFill>
                </a:rPr>
              </a:br>
              <a:r>
                <a:rPr lang="de-DE" dirty="0" err="1" smtClean="0">
                  <a:solidFill>
                    <a:schemeClr val="bg1"/>
                  </a:solidFill>
                </a:rPr>
                <a:t>sities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Infrastructure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6400800" cy="5943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000" dirty="0" smtClean="0">
                <a:ea typeface="ＭＳ Ｐゴシック" pitchFamily="34" charset="-128"/>
              </a:rPr>
              <a:t>LK </a:t>
            </a:r>
            <a:r>
              <a:rPr lang="en-US" sz="2000" dirty="0">
                <a:ea typeface="ＭＳ Ｐゴシック" pitchFamily="34" charset="-128"/>
              </a:rPr>
              <a:t>II topics: </a:t>
            </a:r>
            <a:r>
              <a:rPr lang="en-US" sz="2000" dirty="0" err="1">
                <a:ea typeface="ＭＳ Ｐゴシック" pitchFamily="34" charset="-128"/>
              </a:rPr>
              <a:t>GridKa</a:t>
            </a:r>
            <a:r>
              <a:rPr lang="en-US" sz="2000" dirty="0">
                <a:ea typeface="ＭＳ Ｐゴシック" pitchFamily="34" charset="-128"/>
              </a:rPr>
              <a:t> and DESY Grid Centre</a:t>
            </a:r>
          </a:p>
          <a:p>
            <a:pPr lvl="1">
              <a:defRPr/>
            </a:pPr>
            <a:r>
              <a:rPr lang="en-US" sz="1800" dirty="0">
                <a:solidFill>
                  <a:srgbClr val="002060"/>
                </a:solidFill>
                <a:ea typeface="ＭＳ Ｐゴシック" pitchFamily="34" charset="-128"/>
              </a:rPr>
              <a:t>German Tier-1 </a:t>
            </a:r>
            <a:r>
              <a:rPr lang="en-US" sz="1800" dirty="0" err="1">
                <a:solidFill>
                  <a:srgbClr val="002060"/>
                </a:solidFill>
                <a:ea typeface="ＭＳ Ｐゴシック" pitchFamily="34" charset="-128"/>
              </a:rPr>
              <a:t>centre</a:t>
            </a:r>
            <a:r>
              <a:rPr lang="en-US" sz="1800" dirty="0">
                <a:solidFill>
                  <a:srgbClr val="002060"/>
                </a:solidFill>
                <a:ea typeface="ＭＳ Ｐゴシック" pitchFamily="34" charset="-128"/>
              </a:rPr>
              <a:t> at KIT (</a:t>
            </a:r>
            <a:r>
              <a:rPr lang="en-US" sz="1800" dirty="0" err="1">
                <a:solidFill>
                  <a:srgbClr val="002060"/>
                </a:solidFill>
                <a:ea typeface="ＭＳ Ｐゴシック" pitchFamily="34" charset="-128"/>
              </a:rPr>
              <a:t>GridKa</a:t>
            </a:r>
            <a: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  <a:t>)</a:t>
            </a:r>
            <a:b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</a:br>
            <a: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  <a:t>for all LHC experiments and more</a:t>
            </a:r>
            <a:endParaRPr lang="en-US" sz="1800" dirty="0">
              <a:solidFill>
                <a:srgbClr val="002060"/>
              </a:solidFill>
              <a:ea typeface="ＭＳ Ｐゴシック" pitchFamily="34" charset="-128"/>
            </a:endParaRPr>
          </a:p>
          <a:p>
            <a:pPr lvl="1">
              <a:defRPr/>
            </a:pPr>
            <a:r>
              <a:rPr lang="en-US" sz="1800" dirty="0">
                <a:solidFill>
                  <a:srgbClr val="002060"/>
                </a:solidFill>
                <a:ea typeface="ＭＳ Ｐゴシック" pitchFamily="34" charset="-128"/>
              </a:rPr>
              <a:t>DESY operates Tier-2 </a:t>
            </a:r>
            <a:r>
              <a:rPr lang="en-US" sz="1800" dirty="0" err="1">
                <a:solidFill>
                  <a:srgbClr val="002060"/>
                </a:solidFill>
                <a:ea typeface="ＭＳ Ｐゴシック" pitchFamily="34" charset="-128"/>
              </a:rPr>
              <a:t>centres</a:t>
            </a:r>
            <a:r>
              <a:rPr lang="en-US" sz="1800" dirty="0">
                <a:solidFill>
                  <a:srgbClr val="002060"/>
                </a:solidFill>
                <a:ea typeface="ＭＳ Ｐゴシック" pitchFamily="34" charset="-128"/>
              </a:rPr>
              <a:t>  </a:t>
            </a:r>
            <a: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  <a:t/>
            </a:r>
            <a:b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</a:br>
            <a: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  <a:t>for ATLAS, CMS, </a:t>
            </a:r>
            <a:r>
              <a:rPr lang="en-US" sz="1800" dirty="0" err="1" smtClean="0">
                <a:solidFill>
                  <a:srgbClr val="002060"/>
                </a:solidFill>
                <a:ea typeface="ＭＳ Ｐゴシック" pitchFamily="34" charset="-128"/>
              </a:rPr>
              <a:t>LHCb</a:t>
            </a:r>
            <a:r>
              <a:rPr lang="en-US" sz="1800" dirty="0">
                <a:solidFill>
                  <a:srgbClr val="002060"/>
                </a:solidFill>
                <a:ea typeface="ＭＳ Ｐゴシック" pitchFamily="34" charset="-128"/>
              </a:rPr>
              <a:t/>
            </a:r>
            <a:br>
              <a:rPr lang="en-US" sz="1800" dirty="0">
                <a:solidFill>
                  <a:srgbClr val="002060"/>
                </a:solidFill>
                <a:ea typeface="ＭＳ Ｐゴシック" pitchFamily="34" charset="-128"/>
              </a:rPr>
            </a:br>
            <a: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  <a:t>NAF </a:t>
            </a:r>
            <a:r>
              <a:rPr lang="en-US" sz="1800" dirty="0">
                <a:solidFill>
                  <a:srgbClr val="002060"/>
                </a:solidFill>
                <a:ea typeface="ＭＳ Ｐゴシック" pitchFamily="34" charset="-128"/>
              </a:rPr>
              <a:t>as crucial element for LHC analyses in Germany</a:t>
            </a:r>
          </a:p>
          <a:p>
            <a:pPr marL="444500" lvl="1" indent="0">
              <a:buNone/>
              <a:defRPr/>
            </a:pPr>
            <a:r>
              <a:rPr lang="en-US" sz="1800" dirty="0">
                <a:solidFill>
                  <a:srgbClr val="FF0000"/>
                </a:solidFill>
                <a:ea typeface="ＭＳ Ｐゴシック" pitchFamily="34" charset="-128"/>
              </a:rPr>
              <a:t>Helmholtz provides &gt; 2/3 of the German LHC computing share!  </a:t>
            </a:r>
          </a:p>
          <a:p>
            <a:pPr>
              <a:defRPr/>
            </a:pPr>
            <a:r>
              <a:rPr lang="en-US" sz="2000" dirty="0">
                <a:ea typeface="ＭＳ Ｐゴシック" pitchFamily="34" charset="-128"/>
              </a:rPr>
              <a:t>DESY </a:t>
            </a:r>
            <a:r>
              <a:rPr lang="en-US" sz="2000" dirty="0" err="1" smtClean="0">
                <a:ea typeface="ＭＳ Ｐゴシック" pitchFamily="34" charset="-128"/>
              </a:rPr>
              <a:t>testbeam</a:t>
            </a:r>
            <a:r>
              <a:rPr lang="en-US" sz="2000" dirty="0" smtClean="0">
                <a:ea typeface="ＭＳ Ｐゴシック" pitchFamily="34" charset="-128"/>
              </a:rPr>
              <a:t> (</a:t>
            </a:r>
            <a:r>
              <a:rPr lang="en-US" sz="2000" dirty="0" smtClean="0">
                <a:ea typeface="ＭＳ Ｐゴシック" pitchFamily="34" charset="-128"/>
                <a:sym typeface="Wingdings" panose="05000000000000000000" pitchFamily="2" charset="2"/>
              </a:rPr>
              <a:t> next slide)</a:t>
            </a:r>
            <a:endParaRPr lang="en-US" sz="2000" dirty="0">
              <a:ea typeface="ＭＳ Ｐゴシック" pitchFamily="34" charset="-128"/>
            </a:endParaRPr>
          </a:p>
          <a:p>
            <a:pPr>
              <a:defRPr/>
            </a:pPr>
            <a:r>
              <a:rPr lang="en-US" sz="2000" dirty="0" smtClean="0">
                <a:ea typeface="ＭＳ Ｐゴシック" pitchFamily="34" charset="-128"/>
              </a:rPr>
              <a:t>Laboratory </a:t>
            </a:r>
            <a:r>
              <a:rPr lang="en-US" sz="2000" dirty="0">
                <a:ea typeface="ＭＳ Ｐゴシック" pitchFamily="34" charset="-128"/>
              </a:rPr>
              <a:t>for large detectors</a:t>
            </a:r>
          </a:p>
          <a:p>
            <a:pPr lvl="1">
              <a:defRPr/>
            </a:pPr>
            <a:r>
              <a:rPr lang="en-US" sz="1800" dirty="0">
                <a:solidFill>
                  <a:srgbClr val="002060"/>
                </a:solidFill>
                <a:ea typeface="ＭＳ Ｐゴシック" pitchFamily="34" charset="-128"/>
              </a:rPr>
              <a:t>Intended as detector development hub for particle physics (LHC) in Germany </a:t>
            </a:r>
            <a: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  <a:t/>
            </a:r>
            <a:b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</a:br>
            <a:r>
              <a:rPr lang="en-US" sz="1800" dirty="0" smtClean="0">
                <a:solidFill>
                  <a:srgbClr val="FF0000"/>
                </a:solidFill>
                <a:ea typeface="ＭＳ Ｐゴシック" pitchFamily="34" charset="-128"/>
                <a:sym typeface="Wingdings" panose="05000000000000000000" pitchFamily="2" charset="2"/>
              </a:rPr>
              <a:t> LHC Detector Upgrade</a:t>
            </a:r>
            <a:endParaRPr lang="en-US" sz="18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>
              <a:defRPr/>
            </a:pPr>
            <a:r>
              <a:rPr lang="en-US" sz="2000" dirty="0" smtClean="0">
                <a:ea typeface="ＭＳ Ｐゴシック" pitchFamily="34" charset="-128"/>
              </a:rPr>
              <a:t>Alliance </a:t>
            </a:r>
            <a:r>
              <a:rPr lang="en-US" sz="2000" i="1" dirty="0" smtClean="0">
                <a:ea typeface="ＭＳ Ｐゴシック" pitchFamily="34" charset="-128"/>
              </a:rPr>
              <a:t>Physics at the </a:t>
            </a:r>
            <a:r>
              <a:rPr lang="en-US" sz="2000" i="1" dirty="0" err="1" smtClean="0">
                <a:ea typeface="ＭＳ Ｐゴシック" pitchFamily="34" charset="-128"/>
              </a:rPr>
              <a:t>Terascale</a:t>
            </a:r>
            <a:r>
              <a:rPr lang="en-US" sz="2000" i="1" dirty="0" smtClean="0">
                <a:ea typeface="ＭＳ Ｐゴシック" pitchFamily="34" charset="-128"/>
              </a:rPr>
              <a:t> </a:t>
            </a:r>
            <a:endParaRPr lang="en-US" sz="2000" i="1" dirty="0">
              <a:ea typeface="ＭＳ Ｐゴシック" pitchFamily="34" charset="-128"/>
            </a:endParaRPr>
          </a:p>
          <a:p>
            <a:pPr lvl="1">
              <a:defRPr/>
            </a:pPr>
            <a: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  <a:t>Platform </a:t>
            </a:r>
            <a:r>
              <a:rPr lang="en-US" sz="1800" dirty="0">
                <a:solidFill>
                  <a:srgbClr val="002060"/>
                </a:solidFill>
                <a:ea typeface="ＭＳ Ｐゴシック" pitchFamily="34" charset="-128"/>
              </a:rPr>
              <a:t>for exchange </a:t>
            </a:r>
            <a: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  <a:t>in German HEP community</a:t>
            </a:r>
            <a:b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</a:br>
            <a: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  <a:t>physics, detectors, computing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  <a:t>Analysis Centre at DESY as central hub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  <a:t>Education: ≈ 15 schools &amp; workshops per year</a:t>
            </a:r>
            <a:b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</a:br>
            <a: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  <a:t>attracting many young people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</a:rPr>
              <a:t>Common events of the 3 Alliances (</a:t>
            </a:r>
            <a:r>
              <a:rPr lang="en-US" sz="1800" dirty="0" smtClean="0">
                <a:solidFill>
                  <a:srgbClr val="002060"/>
                </a:solidFill>
                <a:ea typeface="ＭＳ Ｐゴシック" pitchFamily="34" charset="-128"/>
                <a:sym typeface="Wingdings" panose="05000000000000000000" pitchFamily="2" charset="2"/>
              </a:rPr>
              <a:t> MUTLINK)</a:t>
            </a:r>
            <a:endParaRPr lang="en-US" sz="1800" dirty="0">
              <a:solidFill>
                <a:srgbClr val="002060"/>
              </a:solidFill>
              <a:ea typeface="ＭＳ Ｐゴシック" pitchFamily="34" charset="-128"/>
            </a:endParaRPr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99" y="3292571"/>
            <a:ext cx="2827805" cy="327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97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00400"/>
            <a:ext cx="5060125" cy="337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DESY </a:t>
            </a:r>
            <a:r>
              <a:rPr lang="de-DE" dirty="0" err="1" smtClean="0"/>
              <a:t>Testbeam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718554"/>
                <a:ext cx="4946632" cy="3085899"/>
              </a:xfrm>
            </p:spPr>
            <p:txBody>
              <a:bodyPr/>
              <a:lstStyle/>
              <a:p>
                <a:r>
                  <a:rPr lang="de-DE" sz="2000" dirty="0" smtClean="0"/>
                  <a:t>Increasingly </a:t>
                </a:r>
                <a:r>
                  <a:rPr lang="de-DE" sz="2000" dirty="0" err="1" smtClean="0"/>
                  <a:t>important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facility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for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detector</a:t>
                </a:r>
                <a:r>
                  <a:rPr lang="de-DE" sz="2000" dirty="0" smtClean="0"/>
                  <a:t> R&amp;D</a:t>
                </a:r>
                <a:br>
                  <a:rPr lang="de-DE" sz="2000" dirty="0" smtClean="0"/>
                </a:br>
                <a:r>
                  <a:rPr lang="de-DE" sz="2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Matter &amp; Technology</a:t>
                </a:r>
                <a:endParaRPr lang="de-DE" sz="2000" dirty="0" smtClean="0">
                  <a:solidFill>
                    <a:srgbClr val="FF0000"/>
                  </a:solidFill>
                </a:endParaRPr>
              </a:p>
              <a:p>
                <a:r>
                  <a:rPr lang="de-DE" sz="2000" dirty="0" err="1" smtClean="0"/>
                  <a:t>Used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by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many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projects</a:t>
                </a:r>
                <a:endParaRPr lang="de-DE" sz="200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0070C0"/>
                        </a:solidFill>
                        <a:latin typeface="Cambria Math"/>
                      </a:rPr>
                      <m:t>≈</m:t>
                    </m:r>
                    <m:r>
                      <a:rPr lang="de-DE" b="1" i="0" smtClean="0">
                        <a:solidFill>
                          <a:srgbClr val="0070C0"/>
                        </a:solidFill>
                        <a:latin typeface="Cambria Math"/>
                      </a:rPr>
                      <m:t>𝟒</m:t>
                    </m:r>
                  </m:oMath>
                </a14:m>
                <a:r>
                  <a:rPr lang="de-DE" dirty="0" smtClean="0">
                    <a:solidFill>
                      <a:srgbClr val="0070C0"/>
                    </a:solidFill>
                  </a:rPr>
                  <a:t>00 </a:t>
                </a:r>
                <a:r>
                  <a:rPr lang="de-DE" dirty="0" err="1" smtClean="0">
                    <a:solidFill>
                      <a:srgbClr val="0070C0"/>
                    </a:solidFill>
                  </a:rPr>
                  <a:t>users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 in 2013</a:t>
                </a:r>
              </a:p>
            </p:txBody>
          </p:sp>
        </mc:Choice>
        <mc:Fallback xmlns="">
          <p:sp>
            <p:nvSpPr>
              <p:cNvPr id="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18554"/>
                <a:ext cx="4946632" cy="3085899"/>
              </a:xfrm>
              <a:blipFill rotWithShape="1">
                <a:blip r:embed="rId3"/>
                <a:stretch>
                  <a:fillRect l="-986" t="-9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" y="2593484"/>
            <a:ext cx="4339525" cy="125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04453"/>
            <a:ext cx="2260726" cy="283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11493"/>
          <a:stretch>
            <a:fillRect/>
          </a:stretch>
        </p:blipFill>
        <p:spPr bwMode="auto">
          <a:xfrm>
            <a:off x="5105400" y="838200"/>
            <a:ext cx="3369317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Summary &amp; </a:t>
            </a:r>
            <a:r>
              <a:rPr lang="de-DE" dirty="0" err="1" smtClean="0"/>
              <a:t>Conclusions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0203"/>
            <a:ext cx="8534400" cy="5860081"/>
          </a:xfrm>
        </p:spPr>
        <p:txBody>
          <a:bodyPr>
            <a:normAutofit fontScale="92500" lnSpcReduction="10000"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Exciting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times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particle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physics</a:t>
            </a:r>
            <a:endParaRPr lang="de-DE" dirty="0" smtClean="0">
              <a:solidFill>
                <a:srgbClr val="FF0000"/>
              </a:solidFill>
            </a:endParaRPr>
          </a:p>
          <a:p>
            <a:pPr lvl="1"/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smtClean="0"/>
              <a:t>Proton-proton 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LHC: </a:t>
            </a:r>
          </a:p>
          <a:p>
            <a:pPr lvl="1"/>
            <a:r>
              <a:rPr lang="de-DE" dirty="0" err="1">
                <a:solidFill>
                  <a:srgbClr val="0070C0"/>
                </a:solidFill>
              </a:rPr>
              <a:t>s</a:t>
            </a:r>
            <a:r>
              <a:rPr lang="de-DE" dirty="0" err="1" smtClean="0">
                <a:solidFill>
                  <a:srgbClr val="0070C0"/>
                </a:solidFill>
              </a:rPr>
              <a:t>pectacular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discovery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of</a:t>
            </a:r>
            <a:r>
              <a:rPr lang="de-DE" dirty="0" smtClean="0">
                <a:solidFill>
                  <a:srgbClr val="0070C0"/>
                </a:solidFill>
              </a:rPr>
              <a:t> a </a:t>
            </a:r>
            <a:r>
              <a:rPr lang="de-DE" dirty="0" err="1" smtClean="0">
                <a:solidFill>
                  <a:srgbClr val="0070C0"/>
                </a:solidFill>
              </a:rPr>
              <a:t>Higgs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boson</a:t>
            </a:r>
            <a:endParaRPr lang="de-DE" dirty="0" smtClean="0">
              <a:solidFill>
                <a:srgbClr val="0070C0"/>
              </a:solidFill>
            </a:endParaRPr>
          </a:p>
          <a:p>
            <a:pPr lvl="1"/>
            <a:r>
              <a:rPr lang="de-DE" dirty="0">
                <a:solidFill>
                  <a:srgbClr val="0070C0"/>
                </a:solidFill>
              </a:rPr>
              <a:t>j</a:t>
            </a:r>
            <a:r>
              <a:rPr lang="de-DE" dirty="0" smtClean="0">
                <a:solidFill>
                  <a:srgbClr val="0070C0"/>
                </a:solidFill>
              </a:rPr>
              <a:t>ust </a:t>
            </a:r>
            <a:r>
              <a:rPr lang="de-DE" dirty="0" err="1" smtClean="0">
                <a:solidFill>
                  <a:srgbClr val="0070C0"/>
                </a:solidFill>
              </a:rPr>
              <a:t>started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and</a:t>
            </a:r>
            <a:r>
              <a:rPr lang="de-DE" dirty="0" smtClean="0">
                <a:solidFill>
                  <a:srgbClr val="0070C0"/>
                </a:solidFill>
              </a:rPr>
              <a:t> 20 </a:t>
            </a:r>
            <a:r>
              <a:rPr lang="de-DE" dirty="0" err="1" smtClean="0">
                <a:solidFill>
                  <a:srgbClr val="0070C0"/>
                </a:solidFill>
              </a:rPr>
              <a:t>years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more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to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come</a:t>
            </a:r>
            <a:endParaRPr lang="de-DE" dirty="0" smtClean="0">
              <a:solidFill>
                <a:srgbClr val="0070C0"/>
              </a:solidFill>
            </a:endParaRPr>
          </a:p>
          <a:p>
            <a:r>
              <a:rPr lang="de-DE" dirty="0" err="1" smtClean="0"/>
              <a:t>Electron</a:t>
            </a:r>
            <a:r>
              <a:rPr lang="de-DE" dirty="0" smtClean="0"/>
              <a:t>-positron </a:t>
            </a:r>
            <a:r>
              <a:rPr lang="de-DE" dirty="0" err="1" smtClean="0"/>
              <a:t>physics</a:t>
            </a:r>
            <a:r>
              <a:rPr lang="de-DE" dirty="0" smtClean="0"/>
              <a:t>: </a:t>
            </a:r>
          </a:p>
          <a:p>
            <a:pPr lvl="1"/>
            <a:r>
              <a:rPr lang="de-DE" dirty="0" smtClean="0">
                <a:solidFill>
                  <a:srgbClr val="0070C0"/>
                </a:solidFill>
              </a:rPr>
              <a:t>BELLE II: </a:t>
            </a:r>
            <a:r>
              <a:rPr lang="de-DE" dirty="0" err="1" smtClean="0">
                <a:solidFill>
                  <a:srgbClr val="0070C0"/>
                </a:solidFill>
              </a:rPr>
              <a:t>complementary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physics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to</a:t>
            </a:r>
            <a:r>
              <a:rPr lang="de-DE" dirty="0">
                <a:solidFill>
                  <a:srgbClr val="0070C0"/>
                </a:solidFill>
              </a:rPr>
              <a:t> LHC (</a:t>
            </a:r>
            <a:r>
              <a:rPr lang="de-DE" dirty="0" err="1">
                <a:solidFill>
                  <a:srgbClr val="0070C0"/>
                </a:solidFill>
              </a:rPr>
              <a:t>precision</a:t>
            </a:r>
            <a:r>
              <a:rPr lang="de-DE" dirty="0" smtClean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de-DE" dirty="0" smtClean="0">
                <a:solidFill>
                  <a:srgbClr val="0070C0"/>
                </a:solidFill>
              </a:rPr>
              <a:t>ILC: strong </a:t>
            </a:r>
            <a:r>
              <a:rPr lang="de-DE" dirty="0" err="1">
                <a:solidFill>
                  <a:srgbClr val="0070C0"/>
                </a:solidFill>
              </a:rPr>
              <a:t>physics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case</a:t>
            </a:r>
            <a:r>
              <a:rPr lang="de-DE" dirty="0">
                <a:solidFill>
                  <a:srgbClr val="0070C0"/>
                </a:solidFill>
              </a:rPr>
              <a:t>, </a:t>
            </a:r>
            <a:r>
              <a:rPr lang="de-DE" dirty="0" err="1">
                <a:solidFill>
                  <a:srgbClr val="0070C0"/>
                </a:solidFill>
              </a:rPr>
              <a:t>encouraging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developments</a:t>
            </a:r>
            <a:r>
              <a:rPr lang="de-DE" dirty="0">
                <a:solidFill>
                  <a:srgbClr val="0070C0"/>
                </a:solidFill>
              </a:rPr>
              <a:t> in Japan</a:t>
            </a:r>
          </a:p>
          <a:p>
            <a:r>
              <a:rPr lang="de-DE" dirty="0" err="1" smtClean="0"/>
              <a:t>Theory</a:t>
            </a:r>
            <a:endParaRPr lang="de-DE" dirty="0" smtClean="0"/>
          </a:p>
          <a:p>
            <a:pPr lvl="1"/>
            <a:r>
              <a:rPr lang="de-DE" dirty="0" err="1" smtClean="0">
                <a:solidFill>
                  <a:srgbClr val="0070C0"/>
                </a:solidFill>
              </a:rPr>
              <a:t>great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opportunities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for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major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progress</a:t>
            </a:r>
            <a:r>
              <a:rPr lang="de-DE" dirty="0">
                <a:solidFill>
                  <a:srgbClr val="0070C0"/>
                </a:solidFill>
              </a:rPr>
              <a:t> in </a:t>
            </a:r>
            <a:r>
              <a:rPr lang="de-DE" dirty="0" err="1">
                <a:solidFill>
                  <a:srgbClr val="0070C0"/>
                </a:solidFill>
              </a:rPr>
              <a:t>understanding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the</a:t>
            </a:r>
            <a:r>
              <a:rPr lang="de-DE" dirty="0">
                <a:solidFill>
                  <a:srgbClr val="0070C0"/>
                </a:solidFill>
              </a:rPr>
              <a:t> fundamental </a:t>
            </a:r>
            <a:r>
              <a:rPr lang="de-DE" dirty="0" err="1">
                <a:solidFill>
                  <a:srgbClr val="0070C0"/>
                </a:solidFill>
              </a:rPr>
              <a:t>laws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of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nature</a:t>
            </a:r>
            <a:endParaRPr lang="de-DE" sz="1800" dirty="0">
              <a:solidFill>
                <a:srgbClr val="0070C0"/>
              </a:solidFill>
            </a:endParaRPr>
          </a:p>
          <a:p>
            <a:r>
              <a:rPr lang="de-DE" dirty="0" smtClean="0"/>
              <a:t>LK II Computing </a:t>
            </a:r>
            <a:r>
              <a:rPr lang="de-DE" dirty="0" err="1" smtClean="0"/>
              <a:t>facilities</a:t>
            </a:r>
            <a:endParaRPr lang="de-DE" dirty="0" smtClean="0"/>
          </a:p>
          <a:p>
            <a:pPr lvl="1"/>
            <a:r>
              <a:rPr lang="de-DE" sz="2100" dirty="0">
                <a:solidFill>
                  <a:srgbClr val="0070C0"/>
                </a:solidFill>
              </a:rPr>
              <a:t>essential </a:t>
            </a:r>
            <a:r>
              <a:rPr lang="de-DE" sz="2100" dirty="0" err="1">
                <a:solidFill>
                  <a:srgbClr val="0070C0"/>
                </a:solidFill>
              </a:rPr>
              <a:t>for</a:t>
            </a:r>
            <a:r>
              <a:rPr lang="de-DE" sz="2100" dirty="0">
                <a:solidFill>
                  <a:srgbClr val="0070C0"/>
                </a:solidFill>
              </a:rPr>
              <a:t> </a:t>
            </a:r>
            <a:r>
              <a:rPr lang="de-DE" sz="2100" dirty="0" err="1">
                <a:solidFill>
                  <a:srgbClr val="0070C0"/>
                </a:solidFill>
              </a:rPr>
              <a:t>the</a:t>
            </a:r>
            <a:r>
              <a:rPr lang="de-DE" sz="2100" dirty="0">
                <a:solidFill>
                  <a:srgbClr val="0070C0"/>
                </a:solidFill>
              </a:rPr>
              <a:t> </a:t>
            </a:r>
            <a:r>
              <a:rPr lang="de-DE" sz="2100" dirty="0" err="1">
                <a:solidFill>
                  <a:srgbClr val="0070C0"/>
                </a:solidFill>
              </a:rPr>
              <a:t>physics</a:t>
            </a:r>
            <a:r>
              <a:rPr lang="de-DE" sz="2100" dirty="0">
                <a:solidFill>
                  <a:srgbClr val="0070C0"/>
                </a:solidFill>
              </a:rPr>
              <a:t> </a:t>
            </a:r>
            <a:r>
              <a:rPr lang="de-DE" sz="2100" dirty="0" err="1">
                <a:solidFill>
                  <a:srgbClr val="0070C0"/>
                </a:solidFill>
              </a:rPr>
              <a:t>programme</a:t>
            </a:r>
            <a:endParaRPr lang="de-DE" sz="2100" dirty="0">
              <a:solidFill>
                <a:srgbClr val="0070C0"/>
              </a:solidFill>
            </a:endParaRPr>
          </a:p>
          <a:p>
            <a:pPr lvl="1"/>
            <a:endParaRPr lang="de-DE" dirty="0" smtClean="0"/>
          </a:p>
          <a:p>
            <a:r>
              <a:rPr lang="de-DE" dirty="0" smtClean="0"/>
              <a:t>Helmholtz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programme</a:t>
            </a:r>
            <a:r>
              <a:rPr lang="de-DE" dirty="0" smtClean="0"/>
              <a:t> 2015-19</a:t>
            </a:r>
          </a:p>
          <a:p>
            <a:pPr lvl="1"/>
            <a:r>
              <a:rPr lang="de-DE" dirty="0" err="1" smtClean="0">
                <a:solidFill>
                  <a:srgbClr val="FF0000"/>
                </a:solidFill>
              </a:rPr>
              <a:t>addresses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the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big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challenges</a:t>
            </a: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Shapes -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aligned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with</a:t>
            </a:r>
            <a:r>
              <a:rPr lang="de-DE" dirty="0" smtClean="0">
                <a:solidFill>
                  <a:srgbClr val="FF0000"/>
                </a:solidFill>
              </a:rPr>
              <a:t> - </a:t>
            </a:r>
            <a:r>
              <a:rPr lang="de-DE" dirty="0">
                <a:solidFill>
                  <a:srgbClr val="FF0000"/>
                </a:solidFill>
              </a:rPr>
              <a:t>national </a:t>
            </a:r>
            <a:r>
              <a:rPr lang="de-DE" dirty="0" err="1">
                <a:solidFill>
                  <a:srgbClr val="FF0000"/>
                </a:solidFill>
              </a:rPr>
              <a:t>and</a:t>
            </a:r>
            <a:r>
              <a:rPr lang="de-DE" dirty="0">
                <a:solidFill>
                  <a:srgbClr val="FF0000"/>
                </a:solidFill>
              </a:rPr>
              <a:t> international </a:t>
            </a:r>
            <a:r>
              <a:rPr lang="de-DE" dirty="0" err="1">
                <a:solidFill>
                  <a:srgbClr val="FF0000"/>
                </a:solidFill>
              </a:rPr>
              <a:t>roadmaps</a:t>
            </a:r>
            <a:endParaRPr lang="de-DE" dirty="0">
              <a:solidFill>
                <a:srgbClr val="FF0000"/>
              </a:solidFill>
            </a:endParaRP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223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98" y="2663175"/>
            <a:ext cx="1051902" cy="1223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50242"/>
            <a:ext cx="975128" cy="1287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886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Guarantors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Future:</a:t>
            </a:r>
            <a:br>
              <a:rPr lang="de-DE" dirty="0" smtClean="0"/>
            </a:br>
            <a:r>
              <a:rPr lang="de-DE" dirty="0" err="1" smtClean="0"/>
              <a:t>Leaders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Young </a:t>
            </a:r>
            <a:r>
              <a:rPr lang="de-DE" dirty="0" err="1" smtClean="0"/>
              <a:t>Investigator</a:t>
            </a:r>
            <a:r>
              <a:rPr lang="de-DE" dirty="0" smtClean="0"/>
              <a:t> Groups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407" y="6455053"/>
            <a:ext cx="2133600" cy="365125"/>
          </a:xfrm>
        </p:spPr>
        <p:txBody>
          <a:bodyPr/>
          <a:lstStyle/>
          <a:p>
            <a:r>
              <a:rPr lang="de-DE" dirty="0" err="1" smtClean="0"/>
              <a:t>January</a:t>
            </a:r>
            <a:r>
              <a:rPr lang="de-DE" dirty="0" smtClean="0"/>
              <a:t> 10, 2014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4612" y="1219200"/>
            <a:ext cx="2393453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None/>
            </a:pPr>
            <a:r>
              <a:rPr lang="de-DE" sz="1600" b="1" dirty="0"/>
              <a:t>2009 Isabel </a:t>
            </a:r>
            <a:r>
              <a:rPr lang="de-DE" sz="1600" b="1" dirty="0" smtClean="0"/>
              <a:t>Melzer-</a:t>
            </a:r>
            <a:br>
              <a:rPr lang="de-DE" sz="1600" b="1" dirty="0" smtClean="0"/>
            </a:br>
            <a:r>
              <a:rPr lang="de-DE" sz="1600" b="1" dirty="0" smtClean="0"/>
              <a:t>   </a:t>
            </a:r>
            <a:r>
              <a:rPr lang="de-DE" sz="1600" b="1" dirty="0" err="1" smtClean="0"/>
              <a:t>Pellmann</a:t>
            </a:r>
            <a:r>
              <a:rPr lang="de-DE" sz="1600" b="1" dirty="0" smtClean="0"/>
              <a:t> </a:t>
            </a:r>
          </a:p>
          <a:p>
            <a:pPr marL="342900" indent="-342900" eaLnBrk="1" hangingPunct="1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None/>
            </a:pPr>
            <a:r>
              <a:rPr lang="de-DE" sz="1600" b="1" dirty="0" smtClean="0"/>
              <a:t>CMS SUSY</a:t>
            </a:r>
            <a:endParaRPr lang="de-DE" sz="1600" b="1" dirty="0"/>
          </a:p>
        </p:txBody>
      </p:sp>
      <p:pic>
        <p:nvPicPr>
          <p:cNvPr id="23" name="Picture 9" descr="AlexeiPaspereza_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2" y="1022535"/>
            <a:ext cx="960438" cy="141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4368800" y="1194737"/>
            <a:ext cx="21557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Aft>
                <a:spcPct val="50000"/>
              </a:spcAft>
              <a:buClr>
                <a:srgbClr val="F28E00"/>
              </a:buClr>
              <a:buFont typeface="Arial" charset="0"/>
              <a:buNone/>
            </a:pPr>
            <a:r>
              <a:rPr lang="de-DE" sz="1600" b="1" dirty="0"/>
              <a:t>2009 Alexei </a:t>
            </a:r>
            <a:r>
              <a:rPr lang="de-DE" sz="1600" b="1" dirty="0" err="1"/>
              <a:t>Rasperezza</a:t>
            </a:r>
            <a:r>
              <a:rPr lang="de-DE" sz="1600" b="1" dirty="0"/>
              <a:t/>
            </a:r>
            <a:br>
              <a:rPr lang="de-DE" sz="1600" b="1" dirty="0"/>
            </a:br>
            <a:r>
              <a:rPr lang="de-DE" sz="1600" b="1" dirty="0" smtClean="0"/>
              <a:t>CMS </a:t>
            </a:r>
            <a:r>
              <a:rPr lang="de-DE" sz="1600" b="1" dirty="0" err="1" smtClean="0"/>
              <a:t>Higgs</a:t>
            </a:r>
            <a:endParaRPr lang="en-GB" sz="1600" b="1" dirty="0"/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599" y="4016012"/>
            <a:ext cx="938710" cy="131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4419600" y="4118117"/>
            <a:ext cx="265747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None/>
            </a:pPr>
            <a:r>
              <a:rPr lang="de-DE" sz="1600" b="1" dirty="0" smtClean="0"/>
              <a:t>2012 Yvonne Peters </a:t>
            </a:r>
            <a:endParaRPr lang="de-DE" sz="1600" b="1" dirty="0"/>
          </a:p>
          <a:p>
            <a:pPr marL="342900" indent="-342900" eaLnBrk="1" hangingPunct="1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None/>
            </a:pPr>
            <a:r>
              <a:rPr lang="de-DE" sz="1600" b="1" dirty="0" smtClean="0"/>
              <a:t>ATLAS top </a:t>
            </a:r>
            <a:r>
              <a:rPr lang="de-DE" sz="1600" b="1" dirty="0" err="1" smtClean="0"/>
              <a:t>physics</a:t>
            </a:r>
            <a:endParaRPr lang="de-DE" sz="1600" b="1" dirty="0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419600" y="5661998"/>
            <a:ext cx="265747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de-DE" sz="1600" b="1" dirty="0"/>
              <a:t>2014 María </a:t>
            </a:r>
            <a:r>
              <a:rPr lang="de-DE" sz="1600" b="1" dirty="0" err="1"/>
              <a:t>Aldaya</a:t>
            </a:r>
            <a:r>
              <a:rPr lang="de-DE" sz="1600" b="1" dirty="0"/>
              <a:t> </a:t>
            </a:r>
            <a:r>
              <a:rPr lang="de-DE" sz="1600" b="1" dirty="0" smtClean="0"/>
              <a:t>Martín</a:t>
            </a:r>
            <a:endParaRPr lang="de-DE" sz="1600" b="1" dirty="0"/>
          </a:p>
          <a:p>
            <a:pPr marL="342900" indent="-342900" eaLnBrk="1" hangingPunct="1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None/>
            </a:pPr>
            <a:r>
              <a:rPr lang="de-DE" sz="1600" b="1" dirty="0" smtClean="0"/>
              <a:t>CMS top </a:t>
            </a:r>
            <a:r>
              <a:rPr lang="de-DE" sz="1600" b="1" dirty="0" err="1" smtClean="0"/>
              <a:t>physics</a:t>
            </a:r>
            <a:endParaRPr lang="de-DE" sz="1600" b="1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18" y="5415323"/>
            <a:ext cx="1019982" cy="1290277"/>
          </a:xfrm>
          <a:prstGeom prst="rect">
            <a:avLst/>
          </a:prstGeom>
        </p:spPr>
      </p:pic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34635" y="2566337"/>
            <a:ext cx="2516188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None/>
            </a:pPr>
            <a:r>
              <a:rPr lang="de-DE" sz="1600" b="1" dirty="0" smtClean="0"/>
              <a:t>2010 Alexander Westphal </a:t>
            </a:r>
          </a:p>
          <a:p>
            <a:pPr marL="342900" indent="-342900" eaLnBrk="1" hangingPunct="1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None/>
            </a:pPr>
            <a:r>
              <a:rPr lang="de-DE" sz="1600" b="1" dirty="0" err="1" smtClean="0"/>
              <a:t>Theory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Cosmology</a:t>
            </a:r>
            <a:endParaRPr lang="de-DE" sz="1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602" y="2437919"/>
            <a:ext cx="1054598" cy="129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4354945" y="2566337"/>
            <a:ext cx="2516188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None/>
            </a:pPr>
            <a:r>
              <a:rPr lang="de-DE" sz="1600" b="1" dirty="0" smtClean="0"/>
              <a:t>2011 Kerstin </a:t>
            </a:r>
            <a:r>
              <a:rPr lang="de-DE" sz="1600" b="1" dirty="0" err="1" smtClean="0"/>
              <a:t>Tackmann</a:t>
            </a:r>
            <a:endParaRPr lang="de-DE" sz="1600" b="1" dirty="0" smtClean="0"/>
          </a:p>
          <a:p>
            <a:pPr marL="342900" indent="-342900" eaLnBrk="1" hangingPunct="1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None/>
            </a:pPr>
            <a:r>
              <a:rPr lang="de-DE" sz="1600" b="1" dirty="0" smtClean="0"/>
              <a:t>ATLAS </a:t>
            </a:r>
            <a:r>
              <a:rPr lang="de-DE" sz="1600" b="1" dirty="0" err="1" smtClean="0"/>
              <a:t>Higgs</a:t>
            </a:r>
            <a:endParaRPr lang="de-DE" sz="1600" b="1" dirty="0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76200" y="4014137"/>
            <a:ext cx="2516188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None/>
            </a:pPr>
            <a:r>
              <a:rPr lang="de-DE" sz="1600" b="1" dirty="0" smtClean="0"/>
              <a:t>2012 Frank </a:t>
            </a:r>
            <a:r>
              <a:rPr lang="de-DE" sz="1600" b="1" dirty="0" err="1" smtClean="0"/>
              <a:t>Tackmann</a:t>
            </a:r>
            <a:endParaRPr lang="de-DE" sz="1600" b="1" dirty="0" smtClean="0"/>
          </a:p>
          <a:p>
            <a:pPr marL="342900" indent="-342900" eaLnBrk="1" hangingPunct="1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None/>
            </a:pPr>
            <a:r>
              <a:rPr lang="de-DE" sz="1600" b="1" dirty="0" err="1" smtClean="0"/>
              <a:t>Theory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Phenomenology</a:t>
            </a:r>
            <a:endParaRPr lang="de-DE" sz="1600" b="1" dirty="0" smtClean="0"/>
          </a:p>
          <a:p>
            <a:pPr marL="342900" indent="-342900" eaLnBrk="1" hangingPunct="1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None/>
            </a:pPr>
            <a:r>
              <a:rPr lang="de-DE" sz="1600" b="1" dirty="0" smtClean="0"/>
              <a:t>(Emmy </a:t>
            </a:r>
            <a:r>
              <a:rPr lang="de-DE" sz="1600" b="1" dirty="0" err="1" smtClean="0"/>
              <a:t>Noether</a:t>
            </a:r>
            <a:r>
              <a:rPr lang="de-DE" sz="1600" b="1" dirty="0" smtClean="0"/>
              <a:t>)</a:t>
            </a:r>
            <a:endParaRPr lang="de-DE" sz="1600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65" y="3733800"/>
            <a:ext cx="1054413" cy="1545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66" y="5257800"/>
            <a:ext cx="1030890" cy="15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102" y="5562600"/>
            <a:ext cx="2402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2012 Ralf Ulrich</a:t>
            </a:r>
          </a:p>
          <a:p>
            <a:r>
              <a:rPr lang="de-DE" sz="1600" b="1" dirty="0" smtClean="0"/>
              <a:t>CMS </a:t>
            </a:r>
            <a:r>
              <a:rPr lang="de-DE" sz="1600" b="1" dirty="0" err="1" smtClean="0"/>
              <a:t>forward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physics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for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cosmic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analysis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33004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Missing</a:t>
            </a:r>
            <a:r>
              <a:rPr lang="de-DE" dirty="0" smtClean="0"/>
              <a:t> </a:t>
            </a:r>
            <a:r>
              <a:rPr lang="de-DE" dirty="0" err="1" smtClean="0"/>
              <a:t>issues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Felicitas: Entwicklung ET über die letzten 5 Jahre basierend auf Empfehlungen</a:t>
            </a:r>
          </a:p>
          <a:p>
            <a:pPr lvl="1"/>
            <a:r>
              <a:rPr lang="de-DE" dirty="0" smtClean="0"/>
              <a:t>Roadmaps (KET, Update European </a:t>
            </a:r>
            <a:r>
              <a:rPr lang="de-DE" dirty="0" err="1" smtClean="0"/>
              <a:t>Strategy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Hera </a:t>
            </a:r>
            <a:r>
              <a:rPr lang="de-DE" dirty="0" err="1" smtClean="0"/>
              <a:t>pdf</a:t>
            </a:r>
            <a:r>
              <a:rPr lang="de-DE" dirty="0" smtClean="0"/>
              <a:t>,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preservation</a:t>
            </a:r>
            <a:endParaRPr lang="de-DE" dirty="0" smtClean="0"/>
          </a:p>
          <a:p>
            <a:pPr lvl="1"/>
            <a:endParaRPr lang="de-DE" dirty="0"/>
          </a:p>
          <a:p>
            <a:pPr lvl="1"/>
            <a:r>
              <a:rPr lang="de-DE" dirty="0" err="1" smtClean="0"/>
              <a:t>Revise</a:t>
            </a:r>
            <a:r>
              <a:rPr lang="de-DE" dirty="0" smtClean="0"/>
              <a:t> </a:t>
            </a:r>
            <a:r>
              <a:rPr lang="de-DE" dirty="0" err="1" smtClean="0"/>
              <a:t>theory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787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Backup &amp; Old Versions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81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ea typeface="ＭＳ Ｐゴシック" pitchFamily="-104" charset="-128"/>
              </a:rPr>
              <a:t>PERSONALIA – ERFOLG IN REKRUTIERUNGSINTIATIVE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65100" y="800100"/>
            <a:ext cx="4356100" cy="5600700"/>
          </a:xfrm>
        </p:spPr>
        <p:txBody>
          <a:bodyPr/>
          <a:lstStyle/>
          <a:p>
            <a:r>
              <a:rPr lang="de-DE" sz="1800" smtClean="0">
                <a:ea typeface="ＭＳ Ｐゴシック" pitchFamily="-104" charset="-128"/>
              </a:rPr>
              <a:t>Geraldine Servant (Barcelona)</a:t>
            </a:r>
          </a:p>
          <a:p>
            <a:pPr lvl="1"/>
            <a:r>
              <a:rPr lang="de-DE" sz="1500" smtClean="0">
                <a:ea typeface="ＭＳ Ｐゴシック" pitchFamily="-104" charset="-128"/>
              </a:rPr>
              <a:t>International Expertin an Schnittstelle </a:t>
            </a:r>
            <a:br>
              <a:rPr lang="de-DE" sz="1500" smtClean="0">
                <a:ea typeface="ＭＳ Ｐゴシック" pitchFamily="-104" charset="-128"/>
              </a:rPr>
            </a:br>
            <a:r>
              <a:rPr lang="de-DE" sz="1500" smtClean="0">
                <a:ea typeface="ＭＳ Ｐゴシック" pitchFamily="-104" charset="-128"/>
              </a:rPr>
              <a:t>Kosmologie – Collider-Physik; </a:t>
            </a:r>
            <a:br>
              <a:rPr lang="de-DE" sz="1500" smtClean="0">
                <a:ea typeface="ＭＳ Ｐゴシック" pitchFamily="-104" charset="-128"/>
              </a:rPr>
            </a:br>
            <a:r>
              <a:rPr lang="de-DE" sz="1500" smtClean="0">
                <a:ea typeface="ＭＳ Ｐゴシック" pitchFamily="-104" charset="-128"/>
              </a:rPr>
              <a:t>u.a. EPS-Plenarvortrag 2013</a:t>
            </a:r>
          </a:p>
          <a:p>
            <a:pPr lvl="1"/>
            <a:r>
              <a:rPr lang="de-DE" sz="1500" smtClean="0">
                <a:ea typeface="ＭＳ Ｐゴシック" pitchFamily="-104" charset="-128"/>
              </a:rPr>
              <a:t>Ruf von UHH in Vorbereitung</a:t>
            </a:r>
          </a:p>
          <a:p>
            <a:r>
              <a:rPr lang="de-DE" sz="1800" smtClean="0">
                <a:ea typeface="ＭＳ Ｐゴシック" pitchFamily="-104" charset="-128"/>
              </a:rPr>
              <a:t>Christophe Grojean (Barcelona)</a:t>
            </a:r>
          </a:p>
          <a:p>
            <a:pPr lvl="1"/>
            <a:r>
              <a:rPr lang="de-DE" sz="1500" smtClean="0">
                <a:ea typeface="ＭＳ Ｐゴシック" pitchFamily="-104" charset="-128"/>
              </a:rPr>
              <a:t>Führender LHC-Phänomenologe, </a:t>
            </a:r>
            <a:br>
              <a:rPr lang="de-DE" sz="1500" smtClean="0">
                <a:ea typeface="ＭＳ Ｐゴシック" pitchFamily="-104" charset="-128"/>
              </a:rPr>
            </a:br>
            <a:r>
              <a:rPr lang="de-DE" sz="1500" smtClean="0">
                <a:ea typeface="ＭＳ Ｐゴシック" pitchFamily="-104" charset="-128"/>
              </a:rPr>
              <a:t>ebenfalls EPS-Plenarvortrag 2013</a:t>
            </a:r>
          </a:p>
          <a:p>
            <a:pPr lvl="1"/>
            <a:r>
              <a:rPr lang="de-DE" sz="1500" smtClean="0">
                <a:ea typeface="ＭＳ Ｐゴシック" pitchFamily="-104" charset="-128"/>
              </a:rPr>
              <a:t>Gespräche mit HU Berlin laufen</a:t>
            </a:r>
          </a:p>
          <a:p>
            <a:r>
              <a:rPr lang="de-DE" sz="1800" smtClean="0">
                <a:ea typeface="ＭＳ Ｐゴシック" pitchFamily="-104" charset="-128"/>
              </a:rPr>
              <a:t>Elisabetta Gallo (Florenz)</a:t>
            </a:r>
          </a:p>
          <a:p>
            <a:pPr lvl="1"/>
            <a:r>
              <a:rPr lang="de-DE" sz="1500" smtClean="0">
                <a:ea typeface="ＭＳ Ｐゴシック" pitchFamily="-104" charset="-128"/>
              </a:rPr>
              <a:t>Frühere Sprecherin von ZEUS; derzeit CMS. Wird Higgs bei LHC+ILC machen. </a:t>
            </a:r>
          </a:p>
          <a:p>
            <a:pPr lvl="1"/>
            <a:r>
              <a:rPr lang="de-DE" sz="1500" smtClean="0">
                <a:ea typeface="ＭＳ Ｐゴシック" pitchFamily="-104" charset="-128"/>
              </a:rPr>
              <a:t>Berufung mit UHH</a:t>
            </a:r>
          </a:p>
          <a:p>
            <a:r>
              <a:rPr lang="de-DE" sz="1800" smtClean="0">
                <a:ea typeface="ＭＳ Ｐゴシック" pitchFamily="-104" charset="-128"/>
              </a:rPr>
              <a:t>Kerstin Borras (DESY)</a:t>
            </a:r>
          </a:p>
          <a:p>
            <a:pPr lvl="1"/>
            <a:r>
              <a:rPr lang="de-DE" sz="1500" smtClean="0">
                <a:ea typeface="ＭＳ Ｐゴシック" pitchFamily="-104" charset="-128"/>
              </a:rPr>
              <a:t>W2/W3-Initiative mit RWTH Aachen – </a:t>
            </a:r>
            <a:br>
              <a:rPr lang="de-DE" sz="1500" smtClean="0">
                <a:ea typeface="ＭＳ Ｐゴシック" pitchFamily="-104" charset="-128"/>
              </a:rPr>
            </a:br>
            <a:r>
              <a:rPr lang="de-DE" sz="1500" smtClean="0">
                <a:ea typeface="ＭＳ Ｐゴシック" pitchFamily="-104" charset="-128"/>
              </a:rPr>
              <a:t>Vorbereitungen für eine W3-Berufung</a:t>
            </a:r>
          </a:p>
          <a:p>
            <a:pPr lvl="1"/>
            <a:r>
              <a:rPr lang="de-DE" sz="1500" smtClean="0">
                <a:ea typeface="ＭＳ Ｐゴシック" pitchFamily="-104" charset="-128"/>
              </a:rPr>
              <a:t>201415: CMS Deputy Spokesperson!</a:t>
            </a:r>
          </a:p>
        </p:txBody>
      </p:sp>
      <p:pic>
        <p:nvPicPr>
          <p:cNvPr id="1229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3543300"/>
            <a:ext cx="18415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584200"/>
            <a:ext cx="1955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787400"/>
            <a:ext cx="18224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1" descr="Elisabetta_Gall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276600"/>
            <a:ext cx="19685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58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dirty="0" smtClean="0"/>
              <a:t>Young People	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Helmholtz Young </a:t>
            </a:r>
            <a:r>
              <a:rPr lang="de-DE" dirty="0" err="1" smtClean="0"/>
              <a:t>Investigator</a:t>
            </a:r>
            <a:r>
              <a:rPr lang="de-DE" dirty="0" smtClean="0"/>
              <a:t> Group Leader:</a:t>
            </a:r>
          </a:p>
        </p:txBody>
      </p:sp>
      <p:pic>
        <p:nvPicPr>
          <p:cNvPr id="5124" name="Picture 4" descr="er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79" y="1547318"/>
            <a:ext cx="14668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677988" y="1536700"/>
            <a:ext cx="2482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dirty="0"/>
              <a:t>Laura </a:t>
            </a:r>
            <a:r>
              <a:rPr lang="de-DE" dirty="0" err="1"/>
              <a:t>Covi</a:t>
            </a:r>
            <a:r>
              <a:rPr lang="de-DE" dirty="0"/>
              <a:t> </a:t>
            </a:r>
            <a:r>
              <a:rPr lang="de-DE" dirty="0" err="1"/>
              <a:t>accepted</a:t>
            </a:r>
            <a:r>
              <a:rPr lang="de-DE" dirty="0"/>
              <a:t> </a:t>
            </a:r>
          </a:p>
          <a:p>
            <a:r>
              <a:rPr lang="de-DE" dirty="0"/>
              <a:t>W3 </a:t>
            </a:r>
            <a:r>
              <a:rPr lang="de-DE" dirty="0" err="1"/>
              <a:t>professorship</a:t>
            </a:r>
            <a:r>
              <a:rPr lang="de-DE" dirty="0"/>
              <a:t> </a:t>
            </a:r>
            <a:r>
              <a:rPr lang="de-DE" dirty="0" err="1"/>
              <a:t>at</a:t>
            </a:r>
            <a:endParaRPr lang="de-DE" dirty="0"/>
          </a:p>
          <a:p>
            <a:r>
              <a:rPr lang="de-DE" dirty="0"/>
              <a:t>U Göttingen</a:t>
            </a:r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6319838" y="1574800"/>
            <a:ext cx="26981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dirty="0"/>
              <a:t>Erika </a:t>
            </a:r>
            <a:r>
              <a:rPr lang="de-DE" dirty="0" err="1"/>
              <a:t>Garutti</a:t>
            </a:r>
            <a:r>
              <a:rPr lang="de-DE" dirty="0"/>
              <a:t> </a:t>
            </a:r>
            <a:r>
              <a:rPr lang="de-DE" dirty="0" err="1" smtClean="0"/>
              <a:t>accepted</a:t>
            </a:r>
            <a:r>
              <a:rPr lang="de-DE" dirty="0" smtClean="0"/>
              <a:t> </a:t>
            </a:r>
            <a:endParaRPr lang="de-DE" dirty="0"/>
          </a:p>
          <a:p>
            <a:r>
              <a:rPr lang="de-DE" dirty="0"/>
              <a:t>W2 </a:t>
            </a:r>
            <a:r>
              <a:rPr lang="de-DE" dirty="0" err="1"/>
              <a:t>professorship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</a:p>
          <a:p>
            <a:r>
              <a:rPr lang="de-DE" dirty="0"/>
              <a:t>U Hamburg</a:t>
            </a:r>
          </a:p>
        </p:txBody>
      </p:sp>
      <p:pic>
        <p:nvPicPr>
          <p:cNvPr id="513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465263"/>
            <a:ext cx="13700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727" y="3998913"/>
            <a:ext cx="1603914" cy="196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222641" y="3998913"/>
            <a:ext cx="25895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dirty="0" smtClean="0"/>
              <a:t>Ulrich Husemann </a:t>
            </a:r>
            <a:r>
              <a:rPr lang="de-DE" dirty="0" err="1"/>
              <a:t>accepted</a:t>
            </a:r>
            <a:r>
              <a:rPr lang="de-DE" dirty="0"/>
              <a:t> </a:t>
            </a:r>
            <a:r>
              <a:rPr lang="de-DE" dirty="0" smtClean="0"/>
              <a:t> W3 </a:t>
            </a:r>
            <a:r>
              <a:rPr lang="de-DE" dirty="0" err="1"/>
              <a:t>professorship</a:t>
            </a:r>
            <a:r>
              <a:rPr lang="de-DE" dirty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KIT Karlsruhe</a:t>
            </a:r>
            <a:endParaRPr lang="de-DE" dirty="0"/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" y="3998913"/>
            <a:ext cx="1603914" cy="196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062343" y="3998913"/>
            <a:ext cx="25017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dirty="0" smtClean="0"/>
              <a:t>Sven </a:t>
            </a:r>
            <a:r>
              <a:rPr lang="de-DE" dirty="0" err="1" smtClean="0"/>
              <a:t>Moch</a:t>
            </a:r>
            <a:r>
              <a:rPr lang="de-DE" dirty="0" smtClean="0"/>
              <a:t> </a:t>
            </a:r>
            <a:r>
              <a:rPr lang="de-DE" dirty="0" err="1" smtClean="0"/>
              <a:t>accepted</a:t>
            </a:r>
            <a:r>
              <a:rPr lang="de-DE" dirty="0" smtClean="0"/>
              <a:t> </a:t>
            </a:r>
            <a:endParaRPr lang="de-DE" dirty="0"/>
          </a:p>
          <a:p>
            <a:r>
              <a:rPr lang="de-DE" dirty="0" smtClean="0"/>
              <a:t>W2 </a:t>
            </a:r>
            <a:r>
              <a:rPr lang="de-DE" dirty="0" err="1" smtClean="0"/>
              <a:t>professorship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U Hamburg</a:t>
            </a:r>
            <a:endParaRPr lang="de-DE" dirty="0"/>
          </a:p>
        </p:txBody>
      </p:sp>
      <p:sp>
        <p:nvSpPr>
          <p:cNvPr id="2" name="Rectangle 1"/>
          <p:cNvSpPr/>
          <p:nvPr/>
        </p:nvSpPr>
        <p:spPr bwMode="auto">
          <a:xfrm>
            <a:off x="403765" y="3998913"/>
            <a:ext cx="1603914" cy="196746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Bild von </a:t>
            </a:r>
            <a:r>
              <a:rPr kumimoji="0" lang="de-DE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Moch</a:t>
            </a: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5" y="3981413"/>
            <a:ext cx="1713816" cy="198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8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Elementary</a:t>
            </a:r>
            <a:r>
              <a:rPr lang="de-DE" dirty="0" smtClean="0"/>
              <a:t>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2000" dirty="0" smtClean="0"/>
              <a:t>The Big </a:t>
            </a:r>
            <a:r>
              <a:rPr lang="de-DE" sz="2000" dirty="0" err="1" smtClean="0"/>
              <a:t>Questions</a:t>
            </a:r>
            <a:endParaRPr lang="de-DE" sz="2000" dirty="0" smtClean="0"/>
          </a:p>
          <a:p>
            <a:pPr lvl="1"/>
            <a:r>
              <a:rPr lang="de-DE" sz="1800" dirty="0" smtClean="0"/>
              <a:t>Origin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mass</a:t>
            </a:r>
            <a:endParaRPr lang="de-DE" sz="1800" dirty="0" smtClean="0"/>
          </a:p>
          <a:p>
            <a:pPr lvl="1"/>
            <a:r>
              <a:rPr lang="de-DE" sz="1800" dirty="0" smtClean="0"/>
              <a:t>Nature </a:t>
            </a:r>
            <a:r>
              <a:rPr lang="de-DE" sz="1800" dirty="0" err="1" smtClean="0"/>
              <a:t>of</a:t>
            </a:r>
            <a:r>
              <a:rPr lang="de-DE" sz="1800" dirty="0" smtClean="0"/>
              <a:t> Dark Matter</a:t>
            </a:r>
          </a:p>
          <a:p>
            <a:pPr lvl="1"/>
            <a:r>
              <a:rPr lang="de-DE" sz="1800" dirty="0" smtClean="0"/>
              <a:t>New </a:t>
            </a:r>
            <a:r>
              <a:rPr lang="de-DE" sz="1800" dirty="0" err="1" smtClean="0"/>
              <a:t>forces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particles</a:t>
            </a:r>
            <a:endParaRPr lang="de-DE" sz="1800" dirty="0" smtClean="0"/>
          </a:p>
          <a:p>
            <a:pPr lvl="1"/>
            <a:r>
              <a:rPr lang="de-DE" sz="1800" dirty="0" smtClean="0"/>
              <a:t>Matter-antimatter </a:t>
            </a:r>
            <a:r>
              <a:rPr lang="de-DE" sz="1800" dirty="0" err="1" smtClean="0"/>
              <a:t>asymmetry</a:t>
            </a:r>
            <a:endParaRPr lang="de-DE" sz="1800" dirty="0" smtClean="0"/>
          </a:p>
          <a:p>
            <a:pPr lvl="1"/>
            <a:r>
              <a:rPr lang="de-DE" sz="1800" dirty="0" err="1" smtClean="0"/>
              <a:t>Unification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fundamental </a:t>
            </a:r>
            <a:r>
              <a:rPr lang="de-DE" sz="1800" dirty="0" err="1" smtClean="0"/>
              <a:t>forces</a:t>
            </a:r>
            <a:endParaRPr lang="de-DE" sz="1800" dirty="0" smtClean="0"/>
          </a:p>
          <a:p>
            <a:pPr marL="457200" lvl="1" indent="0">
              <a:buNone/>
            </a:pPr>
            <a:endParaRPr lang="de-DE" sz="1800" dirty="0"/>
          </a:p>
          <a:p>
            <a:r>
              <a:rPr lang="de-DE" sz="2000" dirty="0" err="1" smtClean="0"/>
              <a:t>Requires</a:t>
            </a:r>
            <a:r>
              <a:rPr lang="de-DE" sz="2000" dirty="0" smtClean="0"/>
              <a:t> </a:t>
            </a:r>
            <a:r>
              <a:rPr lang="de-DE" sz="2000" dirty="0" err="1" smtClean="0"/>
              <a:t>cutting-edge</a:t>
            </a:r>
            <a:r>
              <a:rPr lang="de-DE" sz="2000" dirty="0" smtClean="0"/>
              <a:t> </a:t>
            </a:r>
            <a:r>
              <a:rPr lang="de-DE" sz="2000" dirty="0" err="1" smtClean="0"/>
              <a:t>research</a:t>
            </a:r>
            <a:r>
              <a:rPr lang="de-DE" sz="2000" dirty="0" smtClean="0"/>
              <a:t>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triangle</a:t>
            </a:r>
            <a:endParaRPr lang="de-DE" sz="2000" dirty="0" smtClean="0"/>
          </a:p>
          <a:p>
            <a:pPr lvl="1"/>
            <a:r>
              <a:rPr lang="de-DE" sz="1800" dirty="0" smtClean="0"/>
              <a:t>Proton-proton </a:t>
            </a:r>
            <a:r>
              <a:rPr lang="de-DE" sz="1800" dirty="0" err="1" smtClean="0"/>
              <a:t>physics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>
                <a:solidFill>
                  <a:srgbClr val="FF0000"/>
                </a:solidFill>
              </a:rPr>
              <a:t>Large </a:t>
            </a:r>
            <a:r>
              <a:rPr lang="de-DE" sz="1800" dirty="0" err="1" smtClean="0">
                <a:solidFill>
                  <a:srgbClr val="FF0000"/>
                </a:solidFill>
              </a:rPr>
              <a:t>Hadron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Collider</a:t>
            </a:r>
            <a:r>
              <a:rPr lang="de-DE" sz="1800" dirty="0" smtClean="0">
                <a:solidFill>
                  <a:srgbClr val="FF0000"/>
                </a:solidFill>
              </a:rPr>
              <a:t> (LHC)</a:t>
            </a:r>
          </a:p>
          <a:p>
            <a:pPr lvl="1"/>
            <a:r>
              <a:rPr lang="de-DE" sz="1800" dirty="0" err="1" smtClean="0"/>
              <a:t>Electron</a:t>
            </a:r>
            <a:r>
              <a:rPr lang="de-DE" sz="1800" dirty="0" smtClean="0"/>
              <a:t>-Positron </a:t>
            </a:r>
            <a:r>
              <a:rPr lang="de-DE" sz="1800" dirty="0" err="1" smtClean="0"/>
              <a:t>Physics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>
                <a:solidFill>
                  <a:srgbClr val="FF0000"/>
                </a:solidFill>
              </a:rPr>
              <a:t>Belle (II)</a:t>
            </a:r>
            <a:br>
              <a:rPr lang="de-DE" sz="1800" dirty="0" smtClean="0">
                <a:solidFill>
                  <a:srgbClr val="FF0000"/>
                </a:solidFill>
              </a:rPr>
            </a:br>
            <a:r>
              <a:rPr lang="de-DE" sz="1800" dirty="0" smtClean="0">
                <a:solidFill>
                  <a:srgbClr val="FF0000"/>
                </a:solidFill>
              </a:rPr>
              <a:t>International Linear </a:t>
            </a:r>
            <a:r>
              <a:rPr lang="de-DE" sz="1800" dirty="0" err="1" smtClean="0">
                <a:solidFill>
                  <a:srgbClr val="FF0000"/>
                </a:solidFill>
              </a:rPr>
              <a:t>Collider</a:t>
            </a:r>
            <a:r>
              <a:rPr lang="de-DE" sz="1800" dirty="0" smtClean="0">
                <a:solidFill>
                  <a:srgbClr val="FF0000"/>
                </a:solidFill>
              </a:rPr>
              <a:t> (ILC)</a:t>
            </a:r>
          </a:p>
          <a:p>
            <a:pPr lvl="1"/>
            <a:r>
              <a:rPr lang="de-DE" sz="1800" dirty="0" err="1" smtClean="0"/>
              <a:t>Theoretical</a:t>
            </a:r>
            <a:r>
              <a:rPr lang="de-DE" sz="1800" dirty="0" smtClean="0"/>
              <a:t> </a:t>
            </a:r>
            <a:r>
              <a:rPr lang="de-DE" sz="1800" dirty="0" err="1" smtClean="0"/>
              <a:t>Particle</a:t>
            </a:r>
            <a:r>
              <a:rPr lang="de-DE" sz="1800" dirty="0" smtClean="0"/>
              <a:t> </a:t>
            </a:r>
            <a:r>
              <a:rPr lang="de-DE" sz="1800" dirty="0" err="1" smtClean="0"/>
              <a:t>Physics</a:t>
            </a:r>
            <a:endParaRPr lang="de-DE" sz="1800" dirty="0" smtClean="0"/>
          </a:p>
          <a:p>
            <a:pPr lvl="1"/>
            <a:endParaRPr lang="de-DE" sz="1800" dirty="0" smtClean="0"/>
          </a:p>
          <a:p>
            <a:r>
              <a:rPr lang="de-DE" sz="2200" dirty="0" smtClean="0"/>
              <a:t>Computing Infrastructure</a:t>
            </a:r>
          </a:p>
          <a:p>
            <a:pPr lvl="1"/>
            <a:r>
              <a:rPr lang="de-DE" sz="1800" dirty="0" smtClean="0"/>
              <a:t>Tier-1	</a:t>
            </a:r>
            <a:r>
              <a:rPr lang="de-DE" sz="1800" dirty="0" err="1" smtClean="0"/>
              <a:t>GridKa</a:t>
            </a:r>
            <a:endParaRPr lang="de-DE" sz="1800" dirty="0" smtClean="0"/>
          </a:p>
          <a:p>
            <a:pPr lvl="1"/>
            <a:r>
              <a:rPr lang="de-DE" sz="1800" dirty="0" smtClean="0"/>
              <a:t>Tier-2	DESY </a:t>
            </a:r>
            <a:r>
              <a:rPr lang="de-DE" sz="1800" dirty="0" err="1" smtClean="0"/>
              <a:t>Grid</a:t>
            </a:r>
            <a:r>
              <a:rPr lang="de-DE" sz="1800" dirty="0" smtClean="0"/>
              <a:t> </a:t>
            </a:r>
            <a:r>
              <a:rPr lang="de-DE" sz="1800" dirty="0" err="1" smtClean="0"/>
              <a:t>Centre</a:t>
            </a:r>
            <a:r>
              <a:rPr lang="de-DE" sz="1800" dirty="0" smtClean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593" y="533400"/>
            <a:ext cx="2033589" cy="131841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40327"/>
            <a:ext cx="2149493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4019" y="1865668"/>
            <a:ext cx="3187274" cy="1394130"/>
          </a:xfrm>
          <a:prstGeom prst="rect">
            <a:avLst/>
          </a:prstGeom>
          <a:noFill/>
        </p:spPr>
      </p:pic>
      <p:pic>
        <p:nvPicPr>
          <p:cNvPr id="11" name="Picture 4" descr="0511013_01-A4-at-144-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6779" y="3505200"/>
            <a:ext cx="1884514" cy="122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79" y="4876799"/>
            <a:ext cx="1870659" cy="14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5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Programme </a:t>
            </a:r>
            <a:r>
              <a:rPr lang="de-DE" dirty="0" err="1" smtClean="0"/>
              <a:t>Context</a:t>
            </a:r>
            <a:endParaRPr lang="de-D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7" y="609600"/>
            <a:ext cx="8296186" cy="5867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41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3794760"/>
            <a:ext cx="30765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LHC: Highlights 2010-14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889000"/>
            <a:ext cx="4505044" cy="1734820"/>
          </a:xfrm>
        </p:spPr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 ATLAS:</a:t>
            </a:r>
          </a:p>
          <a:p>
            <a:pPr lvl="1"/>
            <a:r>
              <a:rPr lang="de-DE" dirty="0" err="1" smtClean="0">
                <a:solidFill>
                  <a:srgbClr val="0070C0"/>
                </a:solidFill>
              </a:rPr>
              <a:t>Higgs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detection</a:t>
            </a:r>
            <a:r>
              <a:rPr lang="de-DE" dirty="0" smtClean="0">
                <a:solidFill>
                  <a:srgbClr val="0070C0"/>
                </a:solidFill>
              </a:rPr>
              <a:t> in </a:t>
            </a:r>
            <a:r>
              <a:rPr lang="el-GR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γγ</a:t>
            </a:r>
            <a:endParaRPr lang="de-DE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de-DE" dirty="0" err="1">
                <a:solidFill>
                  <a:srgbClr val="0070C0"/>
                </a:solidFill>
              </a:rPr>
              <a:t>Coordination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of</a:t>
            </a:r>
            <a:r>
              <a:rPr lang="de-DE" dirty="0">
                <a:solidFill>
                  <a:srgbClr val="0070C0"/>
                </a:solidFill>
              </a:rPr>
              <a:t> H</a:t>
            </a:r>
            <a:r>
              <a:rPr lang="de-DE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l-GR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γγ</a:t>
            </a:r>
            <a:r>
              <a:rPr lang="de-DE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subgroup</a:t>
            </a:r>
            <a:endParaRPr lang="de-DE" dirty="0">
              <a:solidFill>
                <a:srgbClr val="0070C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44" y="701040"/>
            <a:ext cx="4346856" cy="321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44501" y="3952240"/>
            <a:ext cx="4505044" cy="136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" charset="0"/>
              <a:buChar char="&gt;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dirty="0" err="1" smtClean="0"/>
              <a:t>Example</a:t>
            </a:r>
            <a:r>
              <a:rPr lang="de-DE" dirty="0" smtClean="0"/>
              <a:t> CMS:</a:t>
            </a:r>
          </a:p>
          <a:p>
            <a:pPr lvl="1"/>
            <a:r>
              <a:rPr lang="de-DE" dirty="0" smtClean="0">
                <a:solidFill>
                  <a:srgbClr val="0070C0"/>
                </a:solidFill>
              </a:rPr>
              <a:t>MSSM </a:t>
            </a:r>
            <a:r>
              <a:rPr lang="de-DE" dirty="0" err="1" smtClean="0">
                <a:solidFill>
                  <a:srgbClr val="0070C0"/>
                </a:solidFill>
              </a:rPr>
              <a:t>Higgs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search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el-GR" dirty="0" smtClean="0">
                <a:solidFill>
                  <a:srgbClr val="0070C0"/>
                </a:solidFill>
              </a:rPr>
              <a:t>Φ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>
                <a:solidFill>
                  <a:srgbClr val="0070C0"/>
                </a:solidFill>
              </a:rPr>
              <a:t>→ </a:t>
            </a:r>
            <a:r>
              <a:rPr lang="de-DE" dirty="0" smtClean="0">
                <a:solidFill>
                  <a:srgbClr val="0070C0"/>
                </a:solidFill>
              </a:rPr>
              <a:t>3 b</a:t>
            </a:r>
          </a:p>
          <a:p>
            <a:pPr lvl="1"/>
            <a:r>
              <a:rPr lang="de-DE" dirty="0" err="1" smtClean="0">
                <a:solidFill>
                  <a:srgbClr val="0070C0"/>
                </a:solidFill>
              </a:rPr>
              <a:t>with</a:t>
            </a:r>
            <a:r>
              <a:rPr lang="de-DE" dirty="0" smtClean="0">
                <a:solidFill>
                  <a:srgbClr val="0070C0"/>
                </a:solidFill>
              </a:rPr>
              <a:t> KIT 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44501" y="5323840"/>
            <a:ext cx="4352644" cy="68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" charset="0"/>
              <a:buChar char="&gt;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dirty="0" smtClean="0"/>
              <a:t>In </a:t>
            </a:r>
            <a:r>
              <a:rPr lang="de-DE" dirty="0" err="1" smtClean="0"/>
              <a:t>both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r>
              <a:rPr lang="de-DE" dirty="0" smtClean="0"/>
              <a:t> </a:t>
            </a:r>
            <a:r>
              <a:rPr lang="de-DE" dirty="0" err="1" smtClean="0"/>
              <a:t>performed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YIGs</a:t>
            </a:r>
            <a:endParaRPr lang="de-DE" dirty="0"/>
          </a:p>
        </p:txBody>
      </p:sp>
      <p:grpSp>
        <p:nvGrpSpPr>
          <p:cNvPr id="5" name="Group 4"/>
          <p:cNvGrpSpPr/>
          <p:nvPr/>
        </p:nvGrpSpPr>
        <p:grpSpPr>
          <a:xfrm>
            <a:off x="4556760" y="3855720"/>
            <a:ext cx="1733550" cy="1082978"/>
            <a:chOff x="4556760" y="3855720"/>
            <a:chExt cx="1733550" cy="1082978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760" y="3916680"/>
              <a:ext cx="1733550" cy="1022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4556760" y="3855720"/>
              <a:ext cx="991553" cy="1590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581875" y="3989068"/>
              <a:ext cx="177165" cy="1590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10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26078" y="6465094"/>
            <a:ext cx="218777" cy="214313"/>
          </a:xfrm>
          <a:prstGeom prst="rect">
            <a:avLst/>
          </a:prstGeom>
        </p:spPr>
        <p:txBody>
          <a:bodyPr lIns="64291" tIns="32146" rIns="64291" bIns="32146"/>
          <a:lstStyle/>
          <a:p>
            <a:pPr>
              <a:defRPr/>
            </a:pPr>
            <a:fld id="{C5731162-1D8C-4216-9858-77D771C2D587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78851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26788" tIns="26788" rIns="26788" bIns="26788" anchor="ctr"/>
          <a:lstStyle/>
          <a:p>
            <a:pPr eaLnBrk="1" hangingPunct="1"/>
            <a:r>
              <a:rPr lang="de-DE" dirty="0"/>
              <a:t>Plans 2015-2019</a:t>
            </a:r>
            <a:endParaRPr lang="en-US" dirty="0" smtClean="0"/>
          </a:p>
        </p:txBody>
      </p:sp>
      <p:sp>
        <p:nvSpPr>
          <p:cNvPr id="78850" name="Rectangle 2"/>
          <p:cNvSpPr>
            <a:spLocks/>
          </p:cNvSpPr>
          <p:nvPr/>
        </p:nvSpPr>
        <p:spPr bwMode="auto">
          <a:xfrm>
            <a:off x="395138" y="2703847"/>
            <a:ext cx="8367117" cy="387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/>
          <a:lstStyle/>
          <a:p>
            <a:pPr marL="265113" indent="-265113">
              <a:lnSpc>
                <a:spcPct val="8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Char char="&gt;"/>
            </a:pPr>
            <a:r>
              <a:rPr lang="en-US" sz="2000" dirty="0">
                <a:latin typeface="+mn-lt"/>
                <a:sym typeface="Helvetica Neue" charset="0"/>
              </a:rPr>
              <a:t>Performing physics analyses &amp; preparatory studies for upgrade </a:t>
            </a:r>
          </a:p>
          <a:p>
            <a:pPr marL="628650" lvl="1" indent="-184150">
              <a:lnSpc>
                <a:spcPct val="80000"/>
              </a:lnSpc>
              <a:spcAft>
                <a:spcPct val="5000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70C0"/>
                </a:solidFill>
                <a:latin typeface="+mn-lt"/>
                <a:sym typeface="Helvetica Neue" charset="0"/>
              </a:rPr>
              <a:t>physics topics: Higgs, SUSY, top-quark, QCD, electro-weak</a:t>
            </a:r>
          </a:p>
          <a:p>
            <a:pPr marL="265113" indent="-265113">
              <a:lnSpc>
                <a:spcPct val="8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Char char="&gt;"/>
            </a:pPr>
            <a:r>
              <a:rPr lang="en-US" sz="2000" dirty="0" smtClean="0">
                <a:latin typeface="+mn-lt"/>
                <a:sym typeface="Helvetica Neue" charset="0"/>
              </a:rPr>
              <a:t>Operation </a:t>
            </a:r>
            <a:r>
              <a:rPr lang="en-US" sz="2000" dirty="0">
                <a:latin typeface="+mn-lt"/>
                <a:sym typeface="Helvetica Neue" charset="0"/>
              </a:rPr>
              <a:t>and maintenance of detectors</a:t>
            </a:r>
          </a:p>
          <a:p>
            <a:pPr marL="628650" lvl="1" indent="-184150">
              <a:lnSpc>
                <a:spcPct val="80000"/>
              </a:lnSpc>
              <a:spcAft>
                <a:spcPct val="5000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70C0"/>
                </a:solidFill>
                <a:latin typeface="+mn-lt"/>
                <a:sym typeface="Helvetica Neue" charset="0"/>
              </a:rPr>
              <a:t>Fulfill long-term commitments  and prepare for future role as integration </a:t>
            </a:r>
            <a:r>
              <a:rPr lang="en-US" sz="1600" dirty="0" err="1">
                <a:solidFill>
                  <a:srgbClr val="0070C0"/>
                </a:solidFill>
                <a:latin typeface="+mn-lt"/>
                <a:sym typeface="Helvetica Neue" charset="0"/>
              </a:rPr>
              <a:t>centre</a:t>
            </a:r>
            <a:r>
              <a:rPr lang="en-US" sz="1600" dirty="0">
                <a:solidFill>
                  <a:srgbClr val="0070C0"/>
                </a:solidFill>
                <a:latin typeface="+mn-lt"/>
                <a:sym typeface="Helvetica Neue" charset="0"/>
              </a:rPr>
              <a:t>  </a:t>
            </a:r>
            <a:endParaRPr lang="en-US" sz="1600" dirty="0">
              <a:latin typeface="+mn-lt"/>
              <a:sym typeface="Helvetica Neue" charset="0"/>
            </a:endParaRPr>
          </a:p>
          <a:p>
            <a:pPr marL="265113" indent="-265113">
              <a:lnSpc>
                <a:spcPct val="8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Char char="&gt;"/>
            </a:pPr>
            <a:r>
              <a:rPr lang="en-US" sz="2000" dirty="0" smtClean="0">
                <a:latin typeface="+mn-lt"/>
                <a:sym typeface="Helvetica Neue" charset="0"/>
              </a:rPr>
              <a:t>Short term &amp; long term detector </a:t>
            </a:r>
            <a:r>
              <a:rPr lang="en-US" sz="2000" dirty="0">
                <a:latin typeface="+mn-lt"/>
                <a:sym typeface="Helvetica Neue" charset="0"/>
              </a:rPr>
              <a:t>upgrades</a:t>
            </a:r>
          </a:p>
          <a:p>
            <a:pPr marL="628650" lvl="1" indent="-184150">
              <a:lnSpc>
                <a:spcPct val="80000"/>
              </a:lnSpc>
              <a:spcAft>
                <a:spcPct val="5000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70C0"/>
                </a:solidFill>
                <a:latin typeface="+mn-lt"/>
                <a:sym typeface="Helvetica Neue" charset="0"/>
              </a:rPr>
              <a:t>Construction of new CMS pixel &amp; contributions to ATLAS IBL </a:t>
            </a:r>
          </a:p>
          <a:p>
            <a:pPr marL="628650" lvl="1" indent="-184150">
              <a:lnSpc>
                <a:spcPct val="80000"/>
              </a:lnSpc>
              <a:spcAft>
                <a:spcPct val="5000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70C0"/>
                </a:solidFill>
                <a:latin typeface="+mn-lt"/>
                <a:sym typeface="Helvetica Neue" charset="0"/>
              </a:rPr>
              <a:t>R&amp;D for tracker upgrade ⇒ annual research field budget increment</a:t>
            </a:r>
          </a:p>
          <a:p>
            <a:pPr marL="628650" lvl="1" indent="-184150">
              <a:lnSpc>
                <a:spcPct val="80000"/>
              </a:lnSpc>
              <a:spcAft>
                <a:spcPct val="5000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70C0"/>
                </a:solidFill>
                <a:latin typeface="+mn-lt"/>
                <a:sym typeface="Helvetica Neue" charset="0"/>
              </a:rPr>
              <a:t>Prepare infrastructure for future upgrade</a:t>
            </a:r>
          </a:p>
          <a:p>
            <a:pPr marL="628650" lvl="1" indent="-184150">
              <a:lnSpc>
                <a:spcPct val="80000"/>
              </a:lnSpc>
              <a:spcAft>
                <a:spcPct val="5000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70C0"/>
                </a:solidFill>
                <a:latin typeface="+mn-lt"/>
                <a:sym typeface="Helvetica Neue" charset="0"/>
              </a:rPr>
              <a:t>Construction of new tracker end-caps for ATLAS and </a:t>
            </a:r>
            <a:r>
              <a:rPr lang="en-US" sz="1600" dirty="0" smtClean="0">
                <a:solidFill>
                  <a:srgbClr val="0070C0"/>
                </a:solidFill>
                <a:latin typeface="+mn-lt"/>
                <a:sym typeface="Helvetica Neue" charset="0"/>
              </a:rPr>
              <a:t>CMS                           </a:t>
            </a:r>
            <a:endParaRPr lang="en-US" sz="1600" dirty="0">
              <a:solidFill>
                <a:srgbClr val="0070C0"/>
              </a:solidFill>
              <a:latin typeface="+mn-lt"/>
              <a:sym typeface="Helvetica Neue" charset="0"/>
            </a:endParaRP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en-US" dirty="0">
                <a:solidFill>
                  <a:srgbClr val="FF0000"/>
                </a:solidFill>
                <a:latin typeface="+mn-lt"/>
                <a:sym typeface="Helvetica Neue" charset="0"/>
              </a:rPr>
              <a:t>     ⇒ application for a capital </a:t>
            </a:r>
            <a:r>
              <a:rPr lang="en-US" dirty="0" smtClean="0">
                <a:solidFill>
                  <a:srgbClr val="FF0000"/>
                </a:solidFill>
                <a:latin typeface="+mn-lt"/>
                <a:sym typeface="Helvetica Neue" charset="0"/>
              </a:rPr>
              <a:t>investment</a:t>
            </a:r>
            <a:endParaRPr lang="en-US" sz="1700" dirty="0"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78853" name="Rectangle 3"/>
          <p:cNvSpPr>
            <a:spLocks/>
          </p:cNvSpPr>
          <p:nvPr/>
        </p:nvSpPr>
        <p:spPr bwMode="auto">
          <a:xfrm>
            <a:off x="2116547" y="764489"/>
            <a:ext cx="4705945" cy="1794939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6788" tIns="26788" rIns="26788" bIns="26788"/>
          <a:lstStyle/>
          <a:p>
            <a:pPr>
              <a:spcBef>
                <a:spcPts val="1072"/>
              </a:spcBef>
            </a:pPr>
            <a:r>
              <a:rPr lang="en-US" sz="1700" dirty="0">
                <a:solidFill>
                  <a:srgbClr val="CC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Fulfill DESY’s role as a national lab for the LHC : </a:t>
            </a:r>
            <a:endParaRPr lang="en-US" sz="1700" dirty="0"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285750" indent="-285750">
              <a:spcBef>
                <a:spcPts val="1072"/>
              </a:spcBef>
              <a:buClr>
                <a:srgbClr val="CC0000"/>
              </a:buClr>
              <a:buSzPct val="100000"/>
              <a:buFont typeface="Wingdings" pitchFamily="2" charset="2"/>
              <a:buChar char="§"/>
            </a:pPr>
            <a:r>
              <a:rPr lang="en-US" sz="1700" dirty="0" smtClean="0">
                <a:solidFill>
                  <a:srgbClr val="CC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Physics </a:t>
            </a:r>
            <a:endParaRPr lang="en-US" sz="1700" dirty="0"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285750" indent="-285750">
              <a:spcBef>
                <a:spcPts val="1072"/>
              </a:spcBef>
              <a:buClr>
                <a:srgbClr val="CC0000"/>
              </a:buClr>
              <a:buSzPct val="100000"/>
              <a:buFont typeface="Wingdings" pitchFamily="2" charset="2"/>
              <a:buChar char="§"/>
            </a:pPr>
            <a:r>
              <a:rPr lang="en-US" sz="1700" dirty="0">
                <a:solidFill>
                  <a:srgbClr val="CC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Operation</a:t>
            </a:r>
            <a:endParaRPr lang="en-US" sz="1700" dirty="0"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285750" indent="-285750">
              <a:spcBef>
                <a:spcPts val="1072"/>
              </a:spcBef>
              <a:buClr>
                <a:srgbClr val="CC0000"/>
              </a:buClr>
              <a:buSzPct val="100000"/>
              <a:buFont typeface="Wingdings" pitchFamily="2" charset="2"/>
              <a:buChar char="§"/>
            </a:pPr>
            <a:r>
              <a:rPr lang="en-US" sz="1700" dirty="0">
                <a:solidFill>
                  <a:srgbClr val="CC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Detector upgrades</a:t>
            </a:r>
          </a:p>
        </p:txBody>
      </p:sp>
    </p:spTree>
    <p:extLst>
      <p:ext uri="{BB962C8B-B14F-4D97-AF65-F5344CB8AC3E}">
        <p14:creationId xmlns:p14="http://schemas.microsoft.com/office/powerpoint/2010/main" val="275819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962" y="687899"/>
            <a:ext cx="5570038" cy="281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2100" y="103188"/>
            <a:ext cx="8520113" cy="5445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LHC Future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375444"/>
            <a:ext cx="4579865" cy="5720556"/>
          </a:xfrm>
          <a:prstGeom prst="rect">
            <a:avLst/>
          </a:prstGeom>
        </p:spPr>
        <p:txBody>
          <a:bodyPr/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until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2035</a:t>
            </a:r>
            <a:b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LHC just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just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half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reached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wrt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endParaRPr lang="de-DE" sz="1800" dirty="0" smtClean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sz="1800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1%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30 fb</a:t>
            </a:r>
            <a:r>
              <a:rPr lang="de-DE" sz="1800" baseline="300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end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2012  </a:t>
            </a:r>
            <a:b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de-DE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 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  <a:r>
              <a:rPr lang="de-DE" sz="1800" baseline="300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2035</a:t>
            </a:r>
          </a:p>
          <a:p>
            <a:endParaRPr lang="de-DE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ff   LHC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13-14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endParaRPr lang="de-DE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100 fb</a:t>
            </a:r>
            <a:r>
              <a:rPr lang="de-DE" sz="1800" baseline="300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de-DE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</a:p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fter 2022      High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LHC</a:t>
            </a:r>
          </a:p>
          <a:p>
            <a:pPr lvl="1"/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de-DE" sz="1800" baseline="300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de-DE" sz="1800" baseline="300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approx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de-DE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800" dirty="0" smtClean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9000" y="457200"/>
            <a:ext cx="174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F. </a:t>
            </a:r>
            <a:r>
              <a:rPr lang="de-DE" sz="1400" b="1" dirty="0" err="1" smtClean="0"/>
              <a:t>Bordry</a:t>
            </a:r>
            <a:r>
              <a:rPr lang="de-DE" sz="1400" b="1" dirty="0" smtClean="0"/>
              <a:t>, 02.12.2013</a:t>
            </a:r>
            <a:endParaRPr lang="de-DE" sz="14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4935911" y="4131833"/>
            <a:ext cx="4051516" cy="203132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upgrades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  <a:endParaRPr lang="de-DE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Mainly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tracking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</a:t>
            </a:r>
            <a:endParaRPr lang="de-DE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end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O(300 fb</a:t>
            </a:r>
            <a:r>
              <a:rPr lang="de-DE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requires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finer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granularity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capabilities</a:t>
            </a:r>
            <a:endParaRPr lang="de-D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3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9228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/>
              <a:t> ILC site selection </a:t>
            </a:r>
            <a:endParaRPr lang="en-US" sz="3600" dirty="0"/>
          </a:p>
        </p:txBody>
      </p:sp>
      <p:pic>
        <p:nvPicPr>
          <p:cNvPr id="18" name="Picture 17" descr="Rey_Hori_Kamabok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914400"/>
            <a:ext cx="2034283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461" y="4268468"/>
            <a:ext cx="1776539" cy="258953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1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4474890" y="6607969"/>
            <a:ext cx="210964" cy="20538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/>
          <a:lstStyle>
            <a:lvl1pPr eaLnBrk="0" hangingPunct="0">
              <a:tabLst>
                <a:tab pos="750067" algn="l"/>
              </a:tabLst>
              <a:defRPr sz="1500">
                <a:solidFill>
                  <a:srgbClr val="000000"/>
                </a:solidFill>
                <a:latin typeface="Helvetica" charset="0"/>
                <a:ea typeface="ヒラギノ角ゴ ProN W3" charset="-128"/>
                <a:sym typeface="Helvetica" charset="0"/>
              </a:defRPr>
            </a:lvl1pPr>
            <a:lvl2pPr marL="26669796" indent="-26348339" eaLnBrk="0" hangingPunct="0">
              <a:tabLst>
                <a:tab pos="750067" algn="l"/>
              </a:tabLst>
              <a:defRPr sz="1500">
                <a:solidFill>
                  <a:srgbClr val="000000"/>
                </a:solidFill>
                <a:latin typeface="Helvetica" charset="0"/>
                <a:ea typeface="ヒラギノ角ゴ ProN W3" charset="-128"/>
                <a:sym typeface="Helvetica" charset="0"/>
              </a:defRPr>
            </a:lvl2pPr>
            <a:lvl3pPr eaLnBrk="0" hangingPunct="0">
              <a:tabLst>
                <a:tab pos="750067" algn="l"/>
              </a:tabLst>
              <a:defRPr sz="1500">
                <a:solidFill>
                  <a:srgbClr val="000000"/>
                </a:solidFill>
                <a:latin typeface="Helvetica" charset="0"/>
                <a:ea typeface="ヒラギノ角ゴ ProN W3" charset="-128"/>
                <a:sym typeface="Helvetica" charset="0"/>
              </a:defRPr>
            </a:lvl3pPr>
            <a:lvl4pPr eaLnBrk="0" hangingPunct="0">
              <a:tabLst>
                <a:tab pos="750067" algn="l"/>
              </a:tabLst>
              <a:defRPr sz="1500">
                <a:solidFill>
                  <a:srgbClr val="000000"/>
                </a:solidFill>
                <a:latin typeface="Helvetica" charset="0"/>
                <a:ea typeface="ヒラギノ角ゴ ProN W3" charset="-128"/>
                <a:sym typeface="Helvetica" charset="0"/>
              </a:defRPr>
            </a:lvl4pPr>
            <a:lvl5pPr eaLnBrk="0" hangingPunct="0">
              <a:tabLst>
                <a:tab pos="750067" algn="l"/>
              </a:tabLst>
              <a:defRPr sz="1500">
                <a:solidFill>
                  <a:srgbClr val="000000"/>
                </a:solidFill>
                <a:latin typeface="Helvetica" charset="0"/>
                <a:ea typeface="ヒラギノ角ゴ ProN W3" charset="-128"/>
                <a:sym typeface="Helvetica" charset="0"/>
              </a:defRPr>
            </a:lvl5pPr>
            <a:lvl6pPr marL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 sz="1500">
                <a:solidFill>
                  <a:srgbClr val="000000"/>
                </a:solidFill>
                <a:latin typeface="Helvetica" charset="0"/>
                <a:ea typeface="ヒラギノ角ゴ ProN W3" charset="-128"/>
                <a:sym typeface="Helvetica" charset="0"/>
              </a:defRPr>
            </a:lvl6pPr>
            <a:lvl7pPr marL="642915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 sz="1500">
                <a:solidFill>
                  <a:srgbClr val="000000"/>
                </a:solidFill>
                <a:latin typeface="Helvetica" charset="0"/>
                <a:ea typeface="ヒラギノ角ゴ ProN W3" charset="-128"/>
                <a:sym typeface="Helvetica" charset="0"/>
              </a:defRPr>
            </a:lvl7pPr>
            <a:lvl8pPr marL="964372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 sz="1500">
                <a:solidFill>
                  <a:srgbClr val="000000"/>
                </a:solidFill>
                <a:latin typeface="Helvetica" charset="0"/>
                <a:ea typeface="ヒラギノ角ゴ ProN W3" charset="-128"/>
                <a:sym typeface="Helvetica" charset="0"/>
              </a:defRPr>
            </a:lvl8pPr>
            <a:lvl9pPr marL="1285829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 sz="1500">
                <a:solidFill>
                  <a:srgbClr val="000000"/>
                </a:solidFill>
                <a:latin typeface="Helvetica" charset="0"/>
                <a:ea typeface="ヒラギノ角ゴ ProN W3" charset="-128"/>
                <a:sym typeface="Helvetica" charset="0"/>
              </a:defRPr>
            </a:lvl9pPr>
          </a:lstStyle>
          <a:p>
            <a:pPr eaLnBrk="1" hangingPunct="1"/>
            <a:fld id="{7BEA8A8F-6AD6-4815-8BE8-E350B33C105C}" type="slidenum">
              <a:rPr lang="en-US" sz="1100">
                <a:solidFill>
                  <a:schemeClr val="tx1"/>
                </a:solidFill>
                <a:latin typeface="Helvetica Neue" charset="0"/>
                <a:sym typeface="Helvetica Neue" charset="0"/>
              </a:rPr>
              <a:pPr eaLnBrk="1" hangingPunct="1"/>
              <a:t>29</a:t>
            </a:fld>
            <a:endParaRPr lang="en-US" sz="1100">
              <a:solidFill>
                <a:schemeClr val="tx1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579587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tabLst>
                <a:tab pos="857220" algn="l"/>
              </a:tabLst>
            </a:pPr>
            <a:r>
              <a:rPr lang="en-US" smtClean="0"/>
              <a:t>DESY Activities around Belle II PXD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91790" y="1167557"/>
            <a:ext cx="8063508" cy="5386834"/>
            <a:chOff x="0" y="0"/>
            <a:chExt cx="7224" cy="4825"/>
          </a:xfrm>
        </p:grpSpPr>
        <p:pic>
          <p:nvPicPr>
            <p:cNvPr id="696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4" b="12096"/>
            <a:stretch>
              <a:fillRect/>
            </a:stretch>
          </p:blipFill>
          <p:spPr bwMode="auto">
            <a:xfrm>
              <a:off x="163" y="3542"/>
              <a:ext cx="1992" cy="1283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9591" name="Rectangle 3"/>
            <p:cNvSpPr>
              <a:spLocks/>
            </p:cNvSpPr>
            <p:nvPr/>
          </p:nvSpPr>
          <p:spPr bwMode="auto">
            <a:xfrm>
              <a:off x="263" y="3300"/>
              <a:ext cx="179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tabLst>
                  <a:tab pos="750067" algn="l"/>
                </a:tabLst>
              </a:pPr>
              <a:r>
                <a:rPr lang="en-US" sz="1300">
                  <a:cs typeface="Helvetica" charset="0"/>
                </a:rPr>
                <a:t>SynRad Background MC</a:t>
              </a:r>
            </a:p>
          </p:txBody>
        </p:sp>
        <p:pic>
          <p:nvPicPr>
            <p:cNvPr id="6963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6" t="6961" r="606" b="9406"/>
            <a:stretch>
              <a:fillRect/>
            </a:stretch>
          </p:blipFill>
          <p:spPr bwMode="auto">
            <a:xfrm>
              <a:off x="2990" y="248"/>
              <a:ext cx="1022" cy="1418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9593" name="Rectangle 5"/>
            <p:cNvSpPr>
              <a:spLocks/>
            </p:cNvSpPr>
            <p:nvPr/>
          </p:nvSpPr>
          <p:spPr bwMode="auto">
            <a:xfrm>
              <a:off x="2796" y="1"/>
              <a:ext cx="1503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tabLst>
                  <a:tab pos="750067" algn="l"/>
                </a:tabLst>
              </a:pPr>
              <a:r>
                <a:rPr lang="en-US" sz="1300">
                  <a:cs typeface="Helvetica" charset="0"/>
                </a:rPr>
                <a:t>CO</a:t>
              </a:r>
              <a:r>
                <a:rPr lang="en-US" sz="1300" baseline="-6000">
                  <a:cs typeface="Helvetica" charset="0"/>
                </a:rPr>
                <a:t>2</a:t>
              </a:r>
              <a:r>
                <a:rPr lang="en-US" sz="1300">
                  <a:cs typeface="Helvetica" charset="0"/>
                </a:rPr>
                <a:t> Cooling System</a:t>
              </a:r>
            </a:p>
          </p:txBody>
        </p:sp>
        <p:pic>
          <p:nvPicPr>
            <p:cNvPr id="6963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4" y="1945"/>
              <a:ext cx="1989" cy="1526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9595" name="Rectangle 7"/>
            <p:cNvSpPr>
              <a:spLocks/>
            </p:cNvSpPr>
            <p:nvPr/>
          </p:nvSpPr>
          <p:spPr bwMode="auto">
            <a:xfrm>
              <a:off x="4881" y="1703"/>
              <a:ext cx="217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tabLst>
                  <a:tab pos="750067" algn="l"/>
                </a:tabLst>
              </a:pPr>
              <a:r>
                <a:rPr lang="en-US" sz="1300">
                  <a:cs typeface="Helvetica" charset="0"/>
                </a:rPr>
                <a:t>Grid/NAF/Data Preservation</a:t>
              </a:r>
            </a:p>
          </p:txBody>
        </p:sp>
        <p:grpSp>
          <p:nvGrpSpPr>
            <p:cNvPr id="579596" name="Group 10"/>
            <p:cNvGrpSpPr>
              <a:grpSpLocks/>
            </p:cNvGrpSpPr>
            <p:nvPr/>
          </p:nvGrpSpPr>
          <p:grpSpPr bwMode="auto">
            <a:xfrm>
              <a:off x="3306" y="3819"/>
              <a:ext cx="3112" cy="984"/>
              <a:chOff x="0" y="0"/>
              <a:chExt cx="3112" cy="984"/>
            </a:xfrm>
          </p:grpSpPr>
          <p:pic>
            <p:nvPicPr>
              <p:cNvPr id="69640" name="Picture 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112" cy="98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641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" y="45"/>
                <a:ext cx="416" cy="1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79597" name="Rectangle 11"/>
            <p:cNvSpPr>
              <a:spLocks/>
            </p:cNvSpPr>
            <p:nvPr/>
          </p:nvSpPr>
          <p:spPr bwMode="auto">
            <a:xfrm>
              <a:off x="3678" y="3570"/>
              <a:ext cx="2421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tabLst>
                  <a:tab pos="750067" algn="l"/>
                </a:tabLst>
              </a:pPr>
              <a:r>
                <a:rPr lang="en-US" sz="1300">
                  <a:cs typeface="Helvetica" charset="0"/>
                </a:rPr>
                <a:t>Tracker Alignment and Calibration</a:t>
              </a:r>
            </a:p>
          </p:txBody>
        </p:sp>
        <p:pic>
          <p:nvPicPr>
            <p:cNvPr id="69644" name="Picture 12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5" t="2119" b="9758"/>
            <a:stretch>
              <a:fillRect/>
            </a:stretch>
          </p:blipFill>
          <p:spPr bwMode="auto">
            <a:xfrm>
              <a:off x="2523" y="2036"/>
              <a:ext cx="1873" cy="129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9599" name="Rectangle 13"/>
            <p:cNvSpPr>
              <a:spLocks/>
            </p:cNvSpPr>
            <p:nvPr/>
          </p:nvSpPr>
          <p:spPr bwMode="auto">
            <a:xfrm>
              <a:off x="2613" y="1781"/>
              <a:ext cx="1711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tabLst>
                  <a:tab pos="750067" algn="l"/>
                </a:tabLst>
              </a:pPr>
              <a:r>
                <a:rPr lang="en-US" sz="1300">
                  <a:cs typeface="Helvetica" charset="0"/>
                </a:rPr>
                <a:t>DAQ/DQM/SC Software</a:t>
              </a:r>
            </a:p>
          </p:txBody>
        </p:sp>
        <p:grpSp>
          <p:nvGrpSpPr>
            <p:cNvPr id="579600" name="Group 16"/>
            <p:cNvGrpSpPr>
              <a:grpSpLocks/>
            </p:cNvGrpSpPr>
            <p:nvPr/>
          </p:nvGrpSpPr>
          <p:grpSpPr bwMode="auto">
            <a:xfrm>
              <a:off x="377" y="1813"/>
              <a:ext cx="1540" cy="1576"/>
              <a:chOff x="0" y="0"/>
              <a:chExt cx="1539" cy="1576"/>
            </a:xfrm>
          </p:grpSpPr>
          <p:pic>
            <p:nvPicPr>
              <p:cNvPr id="69646" name="Picture 1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67" r="18640"/>
              <a:stretch>
                <a:fillRect/>
              </a:stretch>
            </p:blipFill>
            <p:spPr bwMode="auto">
              <a:xfrm>
                <a:off x="0" y="6"/>
                <a:ext cx="1539" cy="13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9609" name="Rectangle 15"/>
              <p:cNvSpPr>
                <a:spLocks/>
              </p:cNvSpPr>
              <p:nvPr/>
            </p:nvSpPr>
            <p:spPr bwMode="auto">
              <a:xfrm>
                <a:off x="1482" y="65"/>
                <a:ext cx="57" cy="31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</p:grpSp>
        <p:sp>
          <p:nvSpPr>
            <p:cNvPr id="579601" name="Rectangle 17"/>
            <p:cNvSpPr>
              <a:spLocks/>
            </p:cNvSpPr>
            <p:nvPr/>
          </p:nvSpPr>
          <p:spPr bwMode="auto">
            <a:xfrm>
              <a:off x="541" y="1610"/>
              <a:ext cx="1209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tabLst>
                  <a:tab pos="750067" algn="l"/>
                </a:tabLst>
              </a:pPr>
              <a:r>
                <a:rPr lang="en-US" sz="1300">
                  <a:cs typeface="Helvetica" charset="0"/>
                </a:rPr>
                <a:t>DESY Testbeam</a:t>
              </a:r>
            </a:p>
          </p:txBody>
        </p:sp>
        <p:pic>
          <p:nvPicPr>
            <p:cNvPr id="69650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" y="222"/>
              <a:ext cx="2048" cy="132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9603" name="Rectangle 19"/>
            <p:cNvSpPr>
              <a:spLocks/>
            </p:cNvSpPr>
            <p:nvPr/>
          </p:nvSpPr>
          <p:spPr bwMode="auto">
            <a:xfrm>
              <a:off x="0" y="0"/>
              <a:ext cx="250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tabLst>
                  <a:tab pos="750067" algn="l"/>
                </a:tabLst>
              </a:pPr>
              <a:r>
                <a:rPr lang="en-US" sz="1300">
                  <a:cs typeface="Helvetica" charset="0"/>
                </a:rPr>
                <a:t>Thermal Mock-up &amp; Shield for VXD</a:t>
              </a:r>
            </a:p>
          </p:txBody>
        </p:sp>
        <p:sp>
          <p:nvSpPr>
            <p:cNvPr id="579604" name="Rectangle 20"/>
            <p:cNvSpPr>
              <a:spLocks/>
            </p:cNvSpPr>
            <p:nvPr/>
          </p:nvSpPr>
          <p:spPr bwMode="auto">
            <a:xfrm>
              <a:off x="4932" y="0"/>
              <a:ext cx="20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tabLst>
                  <a:tab pos="750067" algn="l"/>
                </a:tabLst>
              </a:pPr>
              <a:r>
                <a:rPr lang="en-US" sz="1300">
                  <a:cs typeface="Helvetica" charset="0"/>
                </a:rPr>
                <a:t>Remote Vacuum Connection</a:t>
              </a:r>
            </a:p>
          </p:txBody>
        </p:sp>
        <p:grpSp>
          <p:nvGrpSpPr>
            <p:cNvPr id="579605" name="Group 23"/>
            <p:cNvGrpSpPr>
              <a:grpSpLocks/>
            </p:cNvGrpSpPr>
            <p:nvPr/>
          </p:nvGrpSpPr>
          <p:grpSpPr bwMode="auto">
            <a:xfrm>
              <a:off x="4745" y="230"/>
              <a:ext cx="2479" cy="1324"/>
              <a:chOff x="0" y="0"/>
              <a:chExt cx="2478" cy="1323"/>
            </a:xfrm>
          </p:grpSpPr>
          <p:pic>
            <p:nvPicPr>
              <p:cNvPr id="69653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89" t="13254" r="19720" b="20351"/>
              <a:stretch>
                <a:fillRect/>
              </a:stretch>
            </p:blipFill>
            <p:spPr bwMode="auto">
              <a:xfrm>
                <a:off x="1229" y="0"/>
                <a:ext cx="1249" cy="13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654" name="Picture 2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t="1991" r="31448"/>
              <a:stretch>
                <a:fillRect/>
              </a:stretch>
            </p:blipFill>
            <p:spPr bwMode="auto">
              <a:xfrm>
                <a:off x="0" y="0"/>
                <a:ext cx="1163" cy="131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9657" name="Rectangle 25"/>
          <p:cNvSpPr>
            <a:spLocks/>
          </p:cNvSpPr>
          <p:nvPr/>
        </p:nvSpPr>
        <p:spPr bwMode="auto">
          <a:xfrm>
            <a:off x="391790" y="650796"/>
            <a:ext cx="8420423" cy="471041"/>
          </a:xfrm>
          <a:prstGeom prst="rect">
            <a:avLst/>
          </a:prstGeom>
          <a:solidFill>
            <a:srgbClr val="FFFBB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/>
          <a:lstStyle/>
          <a:p>
            <a:pPr algn="ctr">
              <a:tabLst>
                <a:tab pos="750067" algn="l"/>
              </a:tabLst>
              <a:defRPr/>
            </a:pPr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Support German Belle II groups by exploiting specific expertise </a:t>
            </a:r>
            <a:r>
              <a:rPr lang="en-US" sz="16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available </a:t>
            </a:r>
            <a:endParaRPr lang="en-US" sz="1600" dirty="0">
              <a:solidFill>
                <a:schemeClr val="tx1"/>
              </a:solidFill>
              <a:ea typeface="Helvetica" charset="0"/>
              <a:cs typeface="Helvetic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2719" y="2958991"/>
            <a:ext cx="5885224" cy="18928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dirty="0" err="1"/>
              <a:t>PoF</a:t>
            </a:r>
            <a:r>
              <a:rPr lang="en-US" dirty="0"/>
              <a:t> III Milestones</a:t>
            </a:r>
          </a:p>
          <a:p>
            <a:pPr marL="539750" indent="-285750">
              <a:spcBef>
                <a:spcPts val="1800"/>
              </a:spcBef>
              <a:buFont typeface="Arial" pitchFamily="34" charset="0"/>
              <a:buChar char="•"/>
            </a:pPr>
            <a:r>
              <a:rPr lang="en-US" dirty="0"/>
              <a:t>Install &amp; commission PXD in 2016</a:t>
            </a:r>
          </a:p>
          <a:p>
            <a:pPr marL="539750" indent="-285750">
              <a:spcBef>
                <a:spcPts val="1800"/>
              </a:spcBef>
              <a:buFont typeface="Arial" pitchFamily="34" charset="0"/>
              <a:buChar char="•"/>
            </a:pPr>
            <a:r>
              <a:rPr lang="en-US" dirty="0"/>
              <a:t>Align detector &amp; start physics </a:t>
            </a:r>
            <a:r>
              <a:rPr lang="en-US" dirty="0" err="1"/>
              <a:t>programme</a:t>
            </a:r>
            <a:endParaRPr lang="en-US" dirty="0"/>
          </a:p>
          <a:p>
            <a:pPr marL="539750" indent="-285750">
              <a:spcBef>
                <a:spcPts val="1800"/>
              </a:spcBef>
              <a:buFont typeface="Arial" pitchFamily="34" charset="0"/>
              <a:buChar char="•"/>
            </a:pPr>
            <a:r>
              <a:rPr lang="en-US" dirty="0"/>
              <a:t>Ramp up </a:t>
            </a:r>
            <a:r>
              <a:rPr lang="en-US" dirty="0" err="1"/>
              <a:t>SuperKEKB</a:t>
            </a:r>
            <a:r>
              <a:rPr lang="en-US" dirty="0"/>
              <a:t> </a:t>
            </a:r>
            <a:r>
              <a:rPr lang="en-US" dirty="0" smtClean="0"/>
              <a:t>and accumulate </a:t>
            </a:r>
            <a:r>
              <a:rPr lang="en-US" dirty="0"/>
              <a:t>&gt; </a:t>
            </a:r>
            <a:r>
              <a:rPr lang="en-US" dirty="0" smtClean="0"/>
              <a:t>3 ab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11858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4" descr="HEP-Grafik_201401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7" y="3482867"/>
            <a:ext cx="4664513" cy="3298933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0364" y="3581400"/>
            <a:ext cx="3187274" cy="1394130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555" y="1083487"/>
            <a:ext cx="2427809" cy="168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13" y="2223324"/>
            <a:ext cx="2011087" cy="128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0580" y="4959350"/>
            <a:ext cx="2403142" cy="1601364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de-DE" smtClean="0"/>
              <a:t>Elementary Particle Physics</a:t>
            </a:r>
            <a:endParaRPr lang="de-DE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609600"/>
            <a:ext cx="5562600" cy="3861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smtClean="0"/>
              <a:t>The Big </a:t>
            </a:r>
            <a:r>
              <a:rPr lang="de-DE" sz="2000" dirty="0" err="1" smtClean="0"/>
              <a:t>Questions</a:t>
            </a:r>
            <a:r>
              <a:rPr lang="de-DE" sz="2000" dirty="0" smtClean="0"/>
              <a:t>:</a:t>
            </a:r>
          </a:p>
          <a:p>
            <a:pPr lvl="1"/>
            <a:r>
              <a:rPr lang="de-DE" sz="1800" dirty="0" smtClean="0">
                <a:solidFill>
                  <a:srgbClr val="FF0000"/>
                </a:solidFill>
              </a:rPr>
              <a:t>Origin </a:t>
            </a:r>
            <a:r>
              <a:rPr lang="de-DE" sz="1800" dirty="0" err="1" smtClean="0">
                <a:solidFill>
                  <a:srgbClr val="FF0000"/>
                </a:solidFill>
              </a:rPr>
              <a:t>of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mass</a:t>
            </a:r>
            <a:endParaRPr lang="de-DE" sz="1800" dirty="0" smtClean="0">
              <a:solidFill>
                <a:srgbClr val="FF0000"/>
              </a:solidFill>
            </a:endParaRPr>
          </a:p>
          <a:p>
            <a:pPr lvl="1"/>
            <a:r>
              <a:rPr lang="de-DE" sz="1800" dirty="0" smtClean="0">
                <a:solidFill>
                  <a:srgbClr val="FF0000"/>
                </a:solidFill>
              </a:rPr>
              <a:t>Nature </a:t>
            </a:r>
            <a:r>
              <a:rPr lang="de-DE" sz="1800" dirty="0" err="1" smtClean="0">
                <a:solidFill>
                  <a:srgbClr val="FF0000"/>
                </a:solidFill>
              </a:rPr>
              <a:t>of</a:t>
            </a:r>
            <a:r>
              <a:rPr lang="de-DE" sz="1800" dirty="0" smtClean="0">
                <a:solidFill>
                  <a:srgbClr val="FF0000"/>
                </a:solidFill>
              </a:rPr>
              <a:t> Dark Matter</a:t>
            </a:r>
          </a:p>
          <a:p>
            <a:pPr lvl="1"/>
            <a:r>
              <a:rPr lang="de-DE" sz="1800" dirty="0" smtClean="0">
                <a:solidFill>
                  <a:srgbClr val="FF0000"/>
                </a:solidFill>
              </a:rPr>
              <a:t>New </a:t>
            </a:r>
            <a:r>
              <a:rPr lang="de-DE" sz="1800" dirty="0" err="1" smtClean="0">
                <a:solidFill>
                  <a:srgbClr val="FF0000"/>
                </a:solidFill>
              </a:rPr>
              <a:t>forces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and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particles</a:t>
            </a:r>
            <a:endParaRPr lang="de-DE" sz="1800" dirty="0" smtClean="0">
              <a:solidFill>
                <a:srgbClr val="FF0000"/>
              </a:solidFill>
            </a:endParaRPr>
          </a:p>
          <a:p>
            <a:pPr lvl="1"/>
            <a:r>
              <a:rPr lang="de-DE" sz="1800" dirty="0" smtClean="0">
                <a:solidFill>
                  <a:srgbClr val="FF0000"/>
                </a:solidFill>
              </a:rPr>
              <a:t>Matter-antimatter </a:t>
            </a:r>
            <a:r>
              <a:rPr lang="de-DE" sz="1800" dirty="0" err="1" smtClean="0">
                <a:solidFill>
                  <a:srgbClr val="FF0000"/>
                </a:solidFill>
              </a:rPr>
              <a:t>asymmetry</a:t>
            </a:r>
            <a:endParaRPr lang="de-DE" sz="1800" dirty="0" smtClean="0">
              <a:solidFill>
                <a:srgbClr val="FF0000"/>
              </a:solidFill>
            </a:endParaRPr>
          </a:p>
          <a:p>
            <a:pPr lvl="1"/>
            <a:r>
              <a:rPr lang="de-DE" sz="1800" dirty="0" err="1" smtClean="0">
                <a:solidFill>
                  <a:srgbClr val="FF0000"/>
                </a:solidFill>
              </a:rPr>
              <a:t>Unification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of</a:t>
            </a:r>
            <a:r>
              <a:rPr lang="de-DE" sz="1800" dirty="0" smtClean="0">
                <a:solidFill>
                  <a:srgbClr val="FF0000"/>
                </a:solidFill>
              </a:rPr>
              <a:t> fundamental </a:t>
            </a:r>
            <a:r>
              <a:rPr lang="de-DE" sz="1800" dirty="0" err="1" smtClean="0">
                <a:solidFill>
                  <a:srgbClr val="FF0000"/>
                </a:solidFill>
              </a:rPr>
              <a:t>forces</a:t>
            </a:r>
            <a:endParaRPr lang="de-DE" sz="1800" dirty="0" smtClean="0">
              <a:solidFill>
                <a:srgbClr val="FF0000"/>
              </a:solidFill>
            </a:endParaRPr>
          </a:p>
          <a:p>
            <a:pPr lvl="1"/>
            <a:r>
              <a:rPr lang="de-DE" sz="1800" dirty="0" smtClean="0">
                <a:solidFill>
                  <a:srgbClr val="FF0000"/>
                </a:solidFill>
              </a:rPr>
              <a:t>…</a:t>
            </a:r>
            <a:endParaRPr lang="de-DE" sz="1800" dirty="0" smtClean="0"/>
          </a:p>
          <a:p>
            <a:r>
              <a:rPr lang="de-DE" sz="2200" dirty="0" err="1" smtClean="0"/>
              <a:t>Particle</a:t>
            </a:r>
            <a:r>
              <a:rPr lang="de-DE" sz="2200" dirty="0" smtClean="0"/>
              <a:t> </a:t>
            </a:r>
            <a:r>
              <a:rPr lang="de-DE" sz="2200" dirty="0" err="1" smtClean="0"/>
              <a:t>Physics</a:t>
            </a:r>
            <a:r>
              <a:rPr lang="de-DE" sz="2200" dirty="0" smtClean="0"/>
              <a:t> in </a:t>
            </a:r>
            <a:r>
              <a:rPr lang="de-DE" sz="2200" dirty="0" err="1" smtClean="0"/>
              <a:t>the</a:t>
            </a:r>
            <a:r>
              <a:rPr lang="de-DE" sz="2200" dirty="0" smtClean="0"/>
              <a:t> </a:t>
            </a:r>
            <a:r>
              <a:rPr lang="de-DE" sz="2200" dirty="0" err="1" smtClean="0"/>
              <a:t>programme</a:t>
            </a:r>
            <a:r>
              <a:rPr lang="de-DE" sz="2200" dirty="0" smtClean="0"/>
              <a:t> </a:t>
            </a:r>
            <a:r>
              <a:rPr lang="de-DE" sz="2200" dirty="0" err="1" smtClean="0"/>
              <a:t>context</a:t>
            </a:r>
            <a:r>
              <a:rPr lang="de-DE" sz="2200" dirty="0" smtClean="0"/>
              <a:t>:</a:t>
            </a:r>
          </a:p>
          <a:p>
            <a:pPr marL="457200" lvl="1" indent="0">
              <a:buFont typeface="Arial" pitchFamily="34" charset="0"/>
              <a:buNone/>
            </a:pPr>
            <a:endParaRPr lang="de-DE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09600"/>
            <a:ext cx="2033589" cy="131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3" y="3992994"/>
            <a:ext cx="4064317" cy="260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DESY in Belle I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0100"/>
            <a:ext cx="4861560" cy="5600700"/>
          </a:xfrm>
        </p:spPr>
        <p:txBody>
          <a:bodyPr/>
          <a:lstStyle/>
          <a:p>
            <a:r>
              <a:rPr lang="de-DE" dirty="0" smtClean="0"/>
              <a:t>Access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world</a:t>
            </a:r>
            <a:r>
              <a:rPr lang="de-DE" dirty="0" smtClean="0"/>
              <a:t> </a:t>
            </a:r>
            <a:r>
              <a:rPr lang="de-DE" dirty="0" err="1" smtClean="0"/>
              <a:t>largest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sample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Y(4S)</a:t>
            </a:r>
          </a:p>
          <a:p>
            <a:pPr lvl="1"/>
            <a:r>
              <a:rPr lang="de-DE" sz="1600" dirty="0" err="1">
                <a:solidFill>
                  <a:srgbClr val="0070C0"/>
                </a:solidFill>
              </a:rPr>
              <a:t>a</a:t>
            </a:r>
            <a:r>
              <a:rPr lang="de-DE" sz="1600" dirty="0" err="1" smtClean="0">
                <a:solidFill>
                  <a:srgbClr val="0070C0"/>
                </a:solidFill>
              </a:rPr>
              <a:t>bout</a:t>
            </a:r>
            <a:r>
              <a:rPr lang="de-DE" sz="1600" dirty="0" smtClean="0">
                <a:solidFill>
                  <a:srgbClr val="0070C0"/>
                </a:solidFill>
              </a:rPr>
              <a:t> 1000 fb</a:t>
            </a:r>
            <a:r>
              <a:rPr lang="de-DE" sz="1600" baseline="30000" dirty="0" smtClean="0">
                <a:solidFill>
                  <a:srgbClr val="0070C0"/>
                </a:solidFill>
              </a:rPr>
              <a:t>-1</a:t>
            </a:r>
            <a:r>
              <a:rPr lang="de-DE" sz="1600" dirty="0" smtClean="0">
                <a:solidFill>
                  <a:srgbClr val="0070C0"/>
                </a:solidFill>
              </a:rPr>
              <a:t> </a:t>
            </a:r>
            <a:r>
              <a:rPr lang="de-DE" sz="1600" dirty="0" err="1" smtClean="0">
                <a:solidFill>
                  <a:srgbClr val="0070C0"/>
                </a:solidFill>
              </a:rPr>
              <a:t>collected</a:t>
            </a:r>
            <a:r>
              <a:rPr lang="de-DE" sz="1600" dirty="0" smtClean="0">
                <a:solidFill>
                  <a:srgbClr val="0070C0"/>
                </a:solidFill>
              </a:rPr>
              <a:t> </a:t>
            </a:r>
            <a:r>
              <a:rPr lang="de-DE" sz="1600" dirty="0" err="1" smtClean="0">
                <a:solidFill>
                  <a:srgbClr val="0070C0"/>
                </a:solidFill>
              </a:rPr>
              <a:t>between</a:t>
            </a:r>
            <a:r>
              <a:rPr lang="de-DE" sz="1600" dirty="0" smtClean="0">
                <a:solidFill>
                  <a:srgbClr val="0070C0"/>
                </a:solidFill>
              </a:rPr>
              <a:t> </a:t>
            </a:r>
            <a:br>
              <a:rPr lang="de-DE" sz="1600" dirty="0" smtClean="0">
                <a:solidFill>
                  <a:srgbClr val="0070C0"/>
                </a:solidFill>
              </a:rPr>
            </a:br>
            <a:r>
              <a:rPr lang="de-DE" sz="1600" dirty="0" smtClean="0">
                <a:solidFill>
                  <a:srgbClr val="0070C0"/>
                </a:solidFill>
              </a:rPr>
              <a:t>1999 </a:t>
            </a:r>
            <a:r>
              <a:rPr lang="de-DE" sz="1600" dirty="0" err="1" smtClean="0">
                <a:solidFill>
                  <a:srgbClr val="0070C0"/>
                </a:solidFill>
              </a:rPr>
              <a:t>and</a:t>
            </a:r>
            <a:r>
              <a:rPr lang="de-DE" sz="1600" dirty="0" smtClean="0">
                <a:solidFill>
                  <a:srgbClr val="0070C0"/>
                </a:solidFill>
              </a:rPr>
              <a:t> 2010</a:t>
            </a:r>
          </a:p>
          <a:p>
            <a:r>
              <a:rPr lang="de-DE" dirty="0" smtClean="0"/>
              <a:t>Start </a:t>
            </a:r>
            <a:r>
              <a:rPr lang="de-DE" dirty="0" err="1" smtClean="0"/>
              <a:t>analysis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</a:t>
            </a:r>
            <a:r>
              <a:rPr lang="de-DE" baseline="-25000" dirty="0" smtClean="0"/>
              <a:t>FB</a:t>
            </a:r>
            <a:r>
              <a:rPr lang="de-DE" dirty="0" smtClean="0"/>
              <a:t> </a:t>
            </a:r>
            <a:r>
              <a:rPr lang="de-DE" dirty="0" err="1" smtClean="0"/>
              <a:t>e</a:t>
            </a:r>
            <a:r>
              <a:rPr lang="de-DE" baseline="30000" dirty="0" err="1" smtClean="0"/>
              <a:t>+</a:t>
            </a:r>
            <a:r>
              <a:rPr lang="de-DE" dirty="0" err="1" smtClean="0"/>
              <a:t>e</a:t>
            </a:r>
            <a:r>
              <a:rPr lang="de-DE" baseline="30000" dirty="0" smtClean="0"/>
              <a:t>‒</a:t>
            </a:r>
            <a:r>
              <a:rPr lang="de-DE" dirty="0" smtClean="0"/>
              <a:t> </a:t>
            </a:r>
            <a:r>
              <a:rPr lang="el-GR" dirty="0" smtClean="0"/>
              <a:t>→</a:t>
            </a:r>
            <a:r>
              <a:rPr lang="de-DE" dirty="0" smtClean="0"/>
              <a:t>µ</a:t>
            </a:r>
            <a:r>
              <a:rPr lang="de-DE" baseline="30000" dirty="0" smtClean="0"/>
              <a:t>+</a:t>
            </a:r>
            <a:r>
              <a:rPr lang="de-DE" dirty="0" smtClean="0"/>
              <a:t>µ</a:t>
            </a:r>
            <a:r>
              <a:rPr lang="de-DE" baseline="30000" dirty="0"/>
              <a:t> ‒ </a:t>
            </a:r>
            <a:r>
              <a:rPr lang="de-DE" dirty="0" smtClean="0"/>
              <a:t>(</a:t>
            </a:r>
            <a:r>
              <a:rPr lang="el-GR" dirty="0" smtClean="0"/>
              <a:t>γ</a:t>
            </a:r>
            <a:r>
              <a:rPr lang="de-DE" dirty="0" smtClean="0"/>
              <a:t>)</a:t>
            </a:r>
          </a:p>
          <a:p>
            <a:pPr lvl="1"/>
            <a:r>
              <a:rPr lang="de-DE" sz="1600" dirty="0" err="1">
                <a:solidFill>
                  <a:srgbClr val="0070C0"/>
                </a:solidFill>
              </a:rPr>
              <a:t>r</a:t>
            </a:r>
            <a:r>
              <a:rPr lang="de-DE" sz="1600" dirty="0" err="1" smtClean="0">
                <a:solidFill>
                  <a:srgbClr val="0070C0"/>
                </a:solidFill>
              </a:rPr>
              <a:t>eplicate</a:t>
            </a:r>
            <a:r>
              <a:rPr lang="de-DE" sz="1600" dirty="0" smtClean="0">
                <a:solidFill>
                  <a:srgbClr val="0070C0"/>
                </a:solidFill>
              </a:rPr>
              <a:t> </a:t>
            </a:r>
            <a:r>
              <a:rPr lang="de-DE" sz="1600" dirty="0" err="1" smtClean="0">
                <a:solidFill>
                  <a:srgbClr val="0070C0"/>
                </a:solidFill>
              </a:rPr>
              <a:t>full</a:t>
            </a:r>
            <a:r>
              <a:rPr lang="de-DE" sz="1600" dirty="0" smtClean="0">
                <a:solidFill>
                  <a:srgbClr val="0070C0"/>
                </a:solidFill>
              </a:rPr>
              <a:t> Belle I </a:t>
            </a:r>
            <a:r>
              <a:rPr lang="de-DE" sz="1600" dirty="0" err="1" smtClean="0">
                <a:solidFill>
                  <a:srgbClr val="0070C0"/>
                </a:solidFill>
              </a:rPr>
              <a:t>data</a:t>
            </a:r>
            <a:r>
              <a:rPr lang="de-DE" sz="1600" dirty="0" smtClean="0">
                <a:solidFill>
                  <a:srgbClr val="0070C0"/>
                </a:solidFill>
              </a:rPr>
              <a:t> </a:t>
            </a:r>
            <a:r>
              <a:rPr lang="de-DE" sz="1600" dirty="0" err="1" smtClean="0">
                <a:solidFill>
                  <a:srgbClr val="0070C0"/>
                </a:solidFill>
              </a:rPr>
              <a:t>set</a:t>
            </a:r>
            <a:r>
              <a:rPr lang="de-DE" sz="1600" dirty="0" smtClean="0">
                <a:solidFill>
                  <a:srgbClr val="0070C0"/>
                </a:solidFill>
              </a:rPr>
              <a:t> </a:t>
            </a:r>
            <a:r>
              <a:rPr lang="de-DE" sz="1600" dirty="0" err="1" smtClean="0">
                <a:solidFill>
                  <a:srgbClr val="0070C0"/>
                </a:solidFill>
              </a:rPr>
              <a:t>at</a:t>
            </a:r>
            <a:r>
              <a:rPr lang="de-DE" sz="1600" dirty="0" smtClean="0">
                <a:solidFill>
                  <a:srgbClr val="0070C0"/>
                </a:solidFill>
              </a:rPr>
              <a:t> DESY</a:t>
            </a:r>
          </a:p>
          <a:p>
            <a:pPr lvl="1"/>
            <a:r>
              <a:rPr lang="de-DE" sz="1600" dirty="0" err="1" smtClean="0">
                <a:solidFill>
                  <a:srgbClr val="0070C0"/>
                </a:solidFill>
              </a:rPr>
              <a:t>one</a:t>
            </a:r>
            <a:r>
              <a:rPr lang="de-DE" sz="1600" dirty="0" smtClean="0">
                <a:solidFill>
                  <a:srgbClr val="0070C0"/>
                </a:solidFill>
              </a:rPr>
              <a:t> </a:t>
            </a:r>
            <a:r>
              <a:rPr lang="de-DE" sz="1600" dirty="0" err="1" smtClean="0">
                <a:solidFill>
                  <a:srgbClr val="0070C0"/>
                </a:solidFill>
              </a:rPr>
              <a:t>of</a:t>
            </a:r>
            <a:r>
              <a:rPr lang="de-DE" sz="1600" dirty="0" smtClean="0">
                <a:solidFill>
                  <a:srgbClr val="0070C0"/>
                </a:solidFill>
              </a:rPr>
              <a:t> </a:t>
            </a:r>
            <a:r>
              <a:rPr lang="de-DE" sz="1600" dirty="0" err="1" smtClean="0">
                <a:solidFill>
                  <a:srgbClr val="0070C0"/>
                </a:solidFill>
              </a:rPr>
              <a:t>the</a:t>
            </a:r>
            <a:r>
              <a:rPr lang="de-DE" sz="1600" dirty="0" smtClean="0">
                <a:solidFill>
                  <a:srgbClr val="0070C0"/>
                </a:solidFill>
              </a:rPr>
              <a:t> </a:t>
            </a:r>
            <a:r>
              <a:rPr lang="de-DE" sz="1600" dirty="0" err="1" smtClean="0">
                <a:solidFill>
                  <a:srgbClr val="0070C0"/>
                </a:solidFill>
              </a:rPr>
              <a:t>leading</a:t>
            </a:r>
            <a:r>
              <a:rPr lang="de-DE" sz="1600" dirty="0" smtClean="0">
                <a:solidFill>
                  <a:srgbClr val="0070C0"/>
                </a:solidFill>
              </a:rPr>
              <a:t> </a:t>
            </a:r>
            <a:r>
              <a:rPr lang="de-DE" sz="1600" dirty="0" err="1" smtClean="0">
                <a:solidFill>
                  <a:srgbClr val="0070C0"/>
                </a:solidFill>
              </a:rPr>
              <a:t>centres</a:t>
            </a:r>
            <a:r>
              <a:rPr lang="de-DE" sz="1600" dirty="0" smtClean="0">
                <a:solidFill>
                  <a:srgbClr val="0070C0"/>
                </a:solidFill>
              </a:rPr>
              <a:t> </a:t>
            </a:r>
            <a:r>
              <a:rPr lang="de-DE" sz="1600" dirty="0" err="1" smtClean="0">
                <a:solidFill>
                  <a:srgbClr val="0070C0"/>
                </a:solidFill>
              </a:rPr>
              <a:t>for</a:t>
            </a:r>
            <a:r>
              <a:rPr lang="de-DE" sz="1600" dirty="0" smtClean="0">
                <a:solidFill>
                  <a:srgbClr val="0070C0"/>
                </a:solidFill>
              </a:rPr>
              <a:t> Belle II MC </a:t>
            </a:r>
            <a:r>
              <a:rPr lang="de-DE" sz="1600" dirty="0" err="1" smtClean="0">
                <a:solidFill>
                  <a:srgbClr val="0070C0"/>
                </a:solidFill>
              </a:rPr>
              <a:t>production</a:t>
            </a:r>
            <a:endParaRPr lang="de-DE" sz="1600" dirty="0" smtClean="0">
              <a:solidFill>
                <a:srgbClr val="0070C0"/>
              </a:solidFill>
            </a:endParaRPr>
          </a:p>
          <a:p>
            <a:pPr lvl="1"/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560" y="510540"/>
            <a:ext cx="4282440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599729"/>
            <a:ext cx="4423762" cy="29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6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e</a:t>
            </a:r>
            <a:r>
              <a:rPr lang="de-DE" baseline="30000" dirty="0" err="1" smtClean="0"/>
              <a:t>+</a:t>
            </a:r>
            <a:r>
              <a:rPr lang="de-DE" dirty="0" err="1" smtClean="0"/>
              <a:t>e</a:t>
            </a:r>
            <a:r>
              <a:rPr lang="de-DE" baseline="30000" dirty="0" smtClean="0"/>
              <a:t>‒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8" y="792480"/>
            <a:ext cx="8725393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69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ILC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3" y="977900"/>
            <a:ext cx="3958167" cy="4474633"/>
          </a:xfrm>
        </p:spPr>
        <p:txBody>
          <a:bodyPr/>
          <a:lstStyle/>
          <a:p>
            <a:r>
              <a:rPr lang="en-US" dirty="0"/>
              <a:t>ILC in </a:t>
            </a:r>
            <a:r>
              <a:rPr lang="en-US" dirty="0" smtClean="0"/>
              <a:t>short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~18000 SCRF </a:t>
            </a:r>
            <a:r>
              <a:rPr lang="en-US" dirty="0" smtClean="0">
                <a:solidFill>
                  <a:srgbClr val="0070C0"/>
                </a:solidFill>
              </a:rPr>
              <a:t>cavities</a:t>
            </a:r>
          </a:p>
          <a:p>
            <a:pPr marL="444500" lvl="1" indent="0">
              <a:buNone/>
            </a:pPr>
            <a:r>
              <a:rPr lang="en-US" dirty="0">
                <a:solidFill>
                  <a:srgbClr val="0070C0"/>
                </a:solidFill>
              </a:rPr>
              <a:t>	31.5 MV/m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1750 </a:t>
            </a:r>
            <a:r>
              <a:rPr lang="en-US" dirty="0" err="1">
                <a:solidFill>
                  <a:srgbClr val="0070C0"/>
                </a:solidFill>
              </a:rPr>
              <a:t>cryomodules</a:t>
            </a:r>
            <a:endParaRPr lang="en-US" dirty="0">
              <a:solidFill>
                <a:srgbClr val="0070C0"/>
              </a:solidFill>
            </a:endParaRPr>
          </a:p>
          <a:p>
            <a:pPr marL="265113" lvl="1" indent="-265113">
              <a:buClr>
                <a:srgbClr val="F28E00"/>
              </a:buClr>
              <a:buFont typeface="Arial" charset="0"/>
              <a:buChar char="&gt;"/>
            </a:pPr>
            <a:endParaRPr lang="en-US" dirty="0"/>
          </a:p>
          <a:p>
            <a:pPr>
              <a:spcBef>
                <a:spcPts val="1687"/>
              </a:spcBef>
            </a:pPr>
            <a:r>
              <a:rPr lang="en-US" dirty="0"/>
              <a:t>European XFEL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based on same </a:t>
            </a:r>
            <a:r>
              <a:rPr lang="en-US" dirty="0" smtClean="0">
                <a:solidFill>
                  <a:srgbClr val="0070C0"/>
                </a:solidFill>
              </a:rPr>
              <a:t>technology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840 cavities</a:t>
            </a:r>
          </a:p>
          <a:p>
            <a:pPr marL="444500" lvl="1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	24</a:t>
            </a:r>
            <a:r>
              <a:rPr lang="en-US" dirty="0">
                <a:solidFill>
                  <a:srgbClr val="0070C0"/>
                </a:solidFill>
              </a:rPr>
              <a:t> MV/m req.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100 </a:t>
            </a:r>
            <a:r>
              <a:rPr lang="en-US" dirty="0" err="1">
                <a:solidFill>
                  <a:srgbClr val="0070C0"/>
                </a:solidFill>
              </a:rPr>
              <a:t>cryomodules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de-DE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420" y="813743"/>
            <a:ext cx="5154579" cy="303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894665" y="3880589"/>
            <a:ext cx="4985280" cy="2379133"/>
            <a:chOff x="1196731" y="2255837"/>
            <a:chExt cx="6578600" cy="3192463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731" y="2255837"/>
              <a:ext cx="6362700" cy="319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5"/>
            <p:cNvSpPr>
              <a:spLocks/>
            </p:cNvSpPr>
            <p:nvPr/>
          </p:nvSpPr>
          <p:spPr bwMode="auto">
            <a:xfrm>
              <a:off x="4994031" y="2433637"/>
              <a:ext cx="2781300" cy="2781300"/>
            </a:xfrm>
            <a:prstGeom prst="ellipse">
              <a:avLst/>
            </a:prstGeom>
            <a:noFill/>
            <a:ln w="50800" cap="flat">
              <a:solidFill>
                <a:srgbClr val="FFCC66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auto">
          <a:xfrm>
            <a:off x="2776222" y="1965338"/>
            <a:ext cx="1118443" cy="2809862"/>
          </a:xfrm>
          <a:custGeom>
            <a:avLst/>
            <a:gdLst>
              <a:gd name="T0" fmla="*/ 0 w 20464"/>
              <a:gd name="T1" fmla="*/ 21600 h 21600"/>
              <a:gd name="T2" fmla="*/ 17231 w 20464"/>
              <a:gd name="T3" fmla="*/ 16849 h 21600"/>
              <a:gd name="T4" fmla="*/ 17242 w 20464"/>
              <a:gd name="T5" fmla="*/ 4753 h 21600"/>
              <a:gd name="T6" fmla="*/ 681 w 20464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64" h="21600">
                <a:moveTo>
                  <a:pt x="0" y="21600"/>
                </a:moveTo>
                <a:cubicBezTo>
                  <a:pt x="0" y="21600"/>
                  <a:pt x="12863" y="20536"/>
                  <a:pt x="17231" y="16849"/>
                </a:cubicBezTo>
                <a:cubicBezTo>
                  <a:pt x="21600" y="13163"/>
                  <a:pt x="21480" y="8194"/>
                  <a:pt x="17242" y="4753"/>
                </a:cubicBezTo>
                <a:cubicBezTo>
                  <a:pt x="13004" y="1312"/>
                  <a:pt x="681" y="0"/>
                  <a:pt x="681" y="0"/>
                </a:cubicBezTo>
              </a:path>
            </a:pathLst>
          </a:custGeom>
          <a:noFill/>
          <a:ln w="50800" cap="flat">
            <a:solidFill>
              <a:srgbClr val="66FF66"/>
            </a:solidFill>
            <a:prstDash val="solid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3420108" y="2918834"/>
            <a:ext cx="857250" cy="705445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2100" dirty="0">
                <a:ea typeface="Helvetica Neue Light" charset="0"/>
                <a:cs typeface="Helvetica Neue Light" charset="0"/>
              </a:rPr>
              <a:t>main goal</a:t>
            </a:r>
          </a:p>
        </p:txBody>
      </p:sp>
    </p:spTree>
    <p:extLst>
      <p:ext uri="{BB962C8B-B14F-4D97-AF65-F5344CB8AC3E}">
        <p14:creationId xmlns:p14="http://schemas.microsoft.com/office/powerpoint/2010/main" val="191761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26078" y="6465094"/>
            <a:ext cx="218777" cy="214313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3C8FBCAC-02A4-48D1-AA6E-B86A73FB32B0}" type="slidenum">
              <a:rPr lang="en-US"/>
              <a:pPr/>
              <a:t>33</a:t>
            </a:fld>
            <a:endParaRPr lang="en-US"/>
          </a:p>
        </p:txBody>
      </p:sp>
      <p:pic>
        <p:nvPicPr>
          <p:cNvPr id="911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039" y="4420196"/>
            <a:ext cx="3196828" cy="218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Rectangle 2"/>
          <p:cNvSpPr>
            <a:spLocks/>
          </p:cNvSpPr>
          <p:nvPr/>
        </p:nvSpPr>
        <p:spPr bwMode="auto">
          <a:xfrm>
            <a:off x="1807146" y="1272481"/>
            <a:ext cx="6956227" cy="80367"/>
          </a:xfrm>
          <a:prstGeom prst="rect">
            <a:avLst/>
          </a:prstGeom>
          <a:gradFill rotWithShape="0">
            <a:gsLst>
              <a:gs pos="0">
                <a:srgbClr val="000074"/>
              </a:gs>
              <a:gs pos="100000">
                <a:srgbClr val="008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91139" name="Rectangle 3"/>
          <p:cNvSpPr>
            <a:spLocks/>
          </p:cNvSpPr>
          <p:nvPr/>
        </p:nvSpPr>
        <p:spPr bwMode="auto">
          <a:xfrm>
            <a:off x="485552" y="1888629"/>
            <a:ext cx="376303" cy="284932"/>
          </a:xfrm>
          <a:prstGeom prst="rect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150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MC</a:t>
            </a:r>
          </a:p>
        </p:txBody>
      </p:sp>
      <p:pic>
        <p:nvPicPr>
          <p:cNvPr id="91140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8" t="4442" r="5141" b="21404"/>
          <a:stretch>
            <a:fillRect/>
          </a:stretch>
        </p:blipFill>
        <p:spPr bwMode="auto">
          <a:xfrm>
            <a:off x="428625" y="0"/>
            <a:ext cx="1367359" cy="134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1141" name="Rectangle 5"/>
          <p:cNvSpPr>
            <a:spLocks noGrp="1" noChangeArrowheads="1"/>
          </p:cNvSpPr>
          <p:nvPr>
            <p:ph type="title"/>
          </p:nvPr>
        </p:nvSpPr>
        <p:spPr>
          <a:xfrm>
            <a:off x="1919883" y="232172"/>
            <a:ext cx="6822281" cy="830461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3400"/>
              <a:t>LC Physics and Detector Highlights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-235491" y="1510963"/>
            <a:ext cx="5063133" cy="3159257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US" sz="1600" dirty="0">
                <a:solidFill>
                  <a:srgbClr val="0070C0"/>
                </a:solidFill>
              </a:rPr>
              <a:t>DESY leading </a:t>
            </a:r>
            <a:r>
              <a:rPr lang="en-US" sz="1600" dirty="0" err="1">
                <a:solidFill>
                  <a:srgbClr val="0070C0"/>
                </a:solidFill>
              </a:rPr>
              <a:t>centre</a:t>
            </a:r>
            <a:r>
              <a:rPr lang="en-US" sz="1600" dirty="0">
                <a:solidFill>
                  <a:srgbClr val="0070C0"/>
                </a:solidFill>
              </a:rPr>
              <a:t> in the LC detector effort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Physics studies (with theory)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Detector concept ILD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Time projection chamber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Hadron calorimeter</a:t>
            </a:r>
          </a:p>
          <a:p>
            <a:pPr lvl="1"/>
            <a:r>
              <a:rPr lang="en-US" sz="1600" dirty="0" err="1">
                <a:solidFill>
                  <a:srgbClr val="0070C0"/>
                </a:solidFill>
              </a:rPr>
              <a:t>Forwd</a:t>
            </a:r>
            <a:r>
              <a:rPr lang="en-US" sz="1600" dirty="0">
                <a:solidFill>
                  <a:srgbClr val="0070C0"/>
                </a:solidFill>
              </a:rPr>
              <a:t> calorimeter, </a:t>
            </a:r>
            <a:r>
              <a:rPr lang="en-US" sz="1600" dirty="0" err="1">
                <a:solidFill>
                  <a:srgbClr val="0070C0"/>
                </a:solidFill>
              </a:rPr>
              <a:t>vtx</a:t>
            </a:r>
            <a:r>
              <a:rPr lang="en-US" sz="1600" dirty="0">
                <a:solidFill>
                  <a:srgbClr val="0070C0"/>
                </a:solidFill>
              </a:rPr>
              <a:t> detector 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Strategic asset: test beam </a:t>
            </a:r>
          </a:p>
        </p:txBody>
      </p:sp>
      <p:pic>
        <p:nvPicPr>
          <p:cNvPr id="91143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t="3084" r="12901" b="19519"/>
          <a:stretch>
            <a:fillRect/>
          </a:stretch>
        </p:blipFill>
        <p:spPr bwMode="auto">
          <a:xfrm>
            <a:off x="4028405" y="2625328"/>
            <a:ext cx="2786063" cy="233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30" y="4436939"/>
            <a:ext cx="2760389" cy="218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Rectangle 9"/>
          <p:cNvSpPr>
            <a:spLocks/>
          </p:cNvSpPr>
          <p:nvPr/>
        </p:nvSpPr>
        <p:spPr bwMode="auto">
          <a:xfrm>
            <a:off x="1979043" y="4768453"/>
            <a:ext cx="1147750" cy="23083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>
                <a:latin typeface="Verdana" charset="0"/>
                <a:ea typeface="Verdana" charset="0"/>
                <a:cs typeface="Verdana" charset="0"/>
                <a:sym typeface="Verdana" charset="0"/>
              </a:rPr>
              <a:t>TPC tracks</a:t>
            </a:r>
          </a:p>
        </p:txBody>
      </p:sp>
      <p:sp>
        <p:nvSpPr>
          <p:cNvPr id="91146" name="Rectangle 10"/>
          <p:cNvSpPr>
            <a:spLocks/>
          </p:cNvSpPr>
          <p:nvPr/>
        </p:nvSpPr>
        <p:spPr bwMode="auto">
          <a:xfrm>
            <a:off x="6374681" y="6170414"/>
            <a:ext cx="1694375" cy="23083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>
                <a:latin typeface="Verdana" charset="0"/>
                <a:ea typeface="Verdana" charset="0"/>
                <a:cs typeface="Verdana" charset="0"/>
                <a:sym typeface="Verdana" charset="0"/>
              </a:rPr>
              <a:t>HCAL prototype</a:t>
            </a:r>
          </a:p>
        </p:txBody>
      </p:sp>
      <p:sp>
        <p:nvSpPr>
          <p:cNvPr id="91147" name="Rectangle 11"/>
          <p:cNvSpPr>
            <a:spLocks/>
          </p:cNvSpPr>
          <p:nvPr/>
        </p:nvSpPr>
        <p:spPr bwMode="auto">
          <a:xfrm>
            <a:off x="4051846" y="2589609"/>
            <a:ext cx="2726708" cy="23083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>
                <a:latin typeface="Verdana" charset="0"/>
                <a:ea typeface="Verdana" charset="0"/>
                <a:cs typeface="Verdana" charset="0"/>
                <a:sym typeface="Verdana" charset="0"/>
              </a:rPr>
              <a:t>Integration and software</a:t>
            </a:r>
          </a:p>
        </p:txBody>
      </p:sp>
      <p:pic>
        <p:nvPicPr>
          <p:cNvPr id="9114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110" y="1446610"/>
            <a:ext cx="2759273" cy="275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9" name="Rectangle 13"/>
          <p:cNvSpPr>
            <a:spLocks/>
          </p:cNvSpPr>
          <p:nvPr/>
        </p:nvSpPr>
        <p:spPr bwMode="auto">
          <a:xfrm>
            <a:off x="7412757" y="3670102"/>
            <a:ext cx="1038746" cy="16927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latin typeface="Verdana" charset="0"/>
                <a:ea typeface="Verdana" charset="0"/>
                <a:cs typeface="Verdana" charset="0"/>
                <a:sym typeface="Verdana" charset="0"/>
              </a:rPr>
              <a:t>E</a:t>
            </a:r>
            <a:r>
              <a:rPr lang="en-US" sz="1100" baseline="-6000">
                <a:latin typeface="Verdana" charset="0"/>
                <a:ea typeface="Verdana" charset="0"/>
                <a:cs typeface="Verdana" charset="0"/>
                <a:sym typeface="Verdana" charset="0"/>
              </a:rPr>
              <a:t>cm</a:t>
            </a:r>
            <a:r>
              <a:rPr lang="en-US" sz="1100">
                <a:latin typeface="Verdana" charset="0"/>
                <a:ea typeface="Verdana" charset="0"/>
                <a:cs typeface="Verdana" charset="0"/>
                <a:sym typeface="Verdana" charset="0"/>
              </a:rPr>
              <a:t>=500 GeV</a:t>
            </a:r>
          </a:p>
        </p:txBody>
      </p:sp>
      <p:sp>
        <p:nvSpPr>
          <p:cNvPr id="91150" name="Rectangle 14"/>
          <p:cNvSpPr>
            <a:spLocks/>
          </p:cNvSpPr>
          <p:nvPr/>
        </p:nvSpPr>
        <p:spPr bwMode="auto">
          <a:xfrm>
            <a:off x="6802190" y="1464469"/>
            <a:ext cx="2234586" cy="23083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dirty="0" err="1">
                <a:latin typeface="Verdana" charset="0"/>
                <a:ea typeface="Verdana" charset="0"/>
                <a:cs typeface="Verdana" charset="0"/>
                <a:sym typeface="Verdana" charset="0"/>
              </a:rPr>
              <a:t>stau</a:t>
            </a:r>
            <a:r>
              <a:rPr lang="en-US" sz="1500" dirty="0">
                <a:latin typeface="Verdana" charset="0"/>
                <a:ea typeface="Verdana" charset="0"/>
                <a:cs typeface="Verdana" charset="0"/>
                <a:sym typeface="Verdana" charset="0"/>
              </a:rPr>
              <a:t> discovery reach</a:t>
            </a:r>
          </a:p>
        </p:txBody>
      </p:sp>
      <p:sp>
        <p:nvSpPr>
          <p:cNvPr id="91151" name="Rectangle 15"/>
          <p:cNvSpPr>
            <a:spLocks/>
          </p:cNvSpPr>
          <p:nvPr/>
        </p:nvSpPr>
        <p:spPr bwMode="auto">
          <a:xfrm>
            <a:off x="3663404" y="5473898"/>
            <a:ext cx="1713611" cy="23083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>
                <a:latin typeface="Verdana" charset="0"/>
                <a:ea typeface="Verdana" charset="0"/>
                <a:cs typeface="Verdana" charset="0"/>
                <a:sym typeface="Verdana" charset="0"/>
              </a:rPr>
              <a:t>DESY test beam</a:t>
            </a:r>
          </a:p>
        </p:txBody>
      </p:sp>
      <p:sp>
        <p:nvSpPr>
          <p:cNvPr id="91152" name="Rectangle 16"/>
          <p:cNvSpPr>
            <a:spLocks/>
          </p:cNvSpPr>
          <p:nvPr/>
        </p:nvSpPr>
        <p:spPr bwMode="auto">
          <a:xfrm>
            <a:off x="4099843" y="2920008"/>
            <a:ext cx="387927" cy="23083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>
                <a:latin typeface="Verdana" charset="0"/>
                <a:ea typeface="Verdana" charset="0"/>
                <a:cs typeface="Verdana" charset="0"/>
                <a:sym typeface="Verdana" charset="0"/>
              </a:rPr>
              <a:t>ILD</a:t>
            </a:r>
          </a:p>
        </p:txBody>
      </p:sp>
      <p:sp>
        <p:nvSpPr>
          <p:cNvPr id="2" name="Rectangle 1"/>
          <p:cNvSpPr/>
          <p:nvPr/>
        </p:nvSpPr>
        <p:spPr>
          <a:xfrm>
            <a:off x="2964582" y="1032989"/>
            <a:ext cx="4448175" cy="15114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Programme Matter </a:t>
            </a:r>
            <a:r>
              <a:rPr lang="de-DE" sz="2400" b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and</a:t>
            </a:r>
            <a:r>
              <a:rPr lang="de-DE" sz="2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technology</a:t>
            </a:r>
            <a:endParaRPr lang="de-D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7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LHC Schedule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akdfhksafhsak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53629" y="914400"/>
            <a:ext cx="174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F. </a:t>
            </a:r>
            <a:r>
              <a:rPr lang="de-DE" sz="1400" b="1" dirty="0" err="1" smtClean="0"/>
              <a:t>Bordry</a:t>
            </a:r>
            <a:r>
              <a:rPr lang="de-DE" sz="1400" b="1" dirty="0" smtClean="0"/>
              <a:t>, 02.12.2013</a:t>
            </a:r>
            <a:endParaRPr lang="de-DE" sz="14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13" y="1222177"/>
            <a:ext cx="8048625" cy="407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33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LHC Schedule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ALTER PLOT!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10,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Mnich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18" y="1447800"/>
            <a:ext cx="841316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83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LHC Phase II Upgrades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1" y="764540"/>
            <a:ext cx="7941944" cy="2801620"/>
          </a:xfrm>
        </p:spPr>
        <p:txBody>
          <a:bodyPr/>
          <a:lstStyle/>
          <a:p>
            <a:pPr>
              <a:buFont typeface="Arial" pitchFamily="34" charset="0"/>
              <a:buChar char="&gt;"/>
              <a:defRPr/>
            </a:pPr>
            <a:r>
              <a:rPr lang="de-DE" dirty="0" err="1" smtClean="0"/>
              <a:t>Proposal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 Helmholtz Strategic Large Investments:</a:t>
            </a:r>
          </a:p>
          <a:p>
            <a:pPr lvl="1">
              <a:defRPr/>
            </a:pPr>
            <a:r>
              <a:rPr lang="de-DE" dirty="0" smtClean="0">
                <a:solidFill>
                  <a:srgbClr val="0070C0"/>
                </a:solidFill>
              </a:rPr>
              <a:t>DESY: 20 M€ </a:t>
            </a:r>
            <a:r>
              <a:rPr lang="de-DE" dirty="0" err="1" smtClean="0">
                <a:solidFill>
                  <a:srgbClr val="0070C0"/>
                </a:solidFill>
              </a:rPr>
              <a:t>for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investments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to</a:t>
            </a:r>
            <a:r>
              <a:rPr lang="de-DE" dirty="0" smtClean="0">
                <a:solidFill>
                  <a:srgbClr val="0070C0"/>
                </a:solidFill>
              </a:rPr>
              <a:t> ATLAS </a:t>
            </a:r>
            <a:r>
              <a:rPr lang="de-DE" dirty="0" err="1" smtClean="0">
                <a:solidFill>
                  <a:srgbClr val="0070C0"/>
                </a:solidFill>
              </a:rPr>
              <a:t>and</a:t>
            </a:r>
            <a:r>
              <a:rPr lang="de-DE" dirty="0" smtClean="0">
                <a:solidFill>
                  <a:srgbClr val="0070C0"/>
                </a:solidFill>
              </a:rPr>
              <a:t> CMS (</a:t>
            </a:r>
            <a:r>
              <a:rPr lang="de-DE" dirty="0" err="1" smtClean="0">
                <a:solidFill>
                  <a:srgbClr val="0070C0"/>
                </a:solidFill>
              </a:rPr>
              <a:t>core</a:t>
            </a:r>
            <a:r>
              <a:rPr lang="de-DE" dirty="0" smtClean="0">
                <a:solidFill>
                  <a:srgbClr val="0070C0"/>
                </a:solidFill>
              </a:rPr>
              <a:t>, R&amp;D, </a:t>
            </a:r>
            <a:r>
              <a:rPr lang="de-DE" dirty="0" err="1" smtClean="0">
                <a:solidFill>
                  <a:srgbClr val="0070C0"/>
                </a:solidFill>
              </a:rPr>
              <a:t>tooling</a:t>
            </a:r>
            <a:r>
              <a:rPr lang="de-DE" dirty="0" smtClean="0">
                <a:solidFill>
                  <a:srgbClr val="0070C0"/>
                </a:solidFill>
              </a:rPr>
              <a:t>)</a:t>
            </a:r>
          </a:p>
          <a:p>
            <a:pPr lvl="1">
              <a:defRPr/>
            </a:pPr>
            <a:r>
              <a:rPr lang="de-DE" dirty="0" smtClean="0">
                <a:solidFill>
                  <a:srgbClr val="0070C0"/>
                </a:solidFill>
              </a:rPr>
              <a:t>KIT: 3.8 M€ </a:t>
            </a:r>
            <a:r>
              <a:rPr lang="de-DE" dirty="0" err="1" smtClean="0">
                <a:solidFill>
                  <a:srgbClr val="0070C0"/>
                </a:solidFill>
              </a:rPr>
              <a:t>for</a:t>
            </a:r>
            <a:r>
              <a:rPr lang="de-DE" dirty="0" smtClean="0">
                <a:solidFill>
                  <a:srgbClr val="0070C0"/>
                </a:solidFill>
              </a:rPr>
              <a:t> CMS </a:t>
            </a:r>
            <a:r>
              <a:rPr lang="de-DE" dirty="0" err="1" smtClean="0">
                <a:solidFill>
                  <a:srgbClr val="0070C0"/>
                </a:solidFill>
              </a:rPr>
              <a:t>electronics</a:t>
            </a:r>
            <a:endParaRPr lang="de-DE" dirty="0" smtClean="0">
              <a:solidFill>
                <a:srgbClr val="0070C0"/>
              </a:solidFill>
            </a:endParaRPr>
          </a:p>
          <a:p>
            <a:pPr lvl="1">
              <a:defRPr/>
            </a:pPr>
            <a:r>
              <a:rPr lang="de-DE" dirty="0" smtClean="0">
                <a:solidFill>
                  <a:srgbClr val="0070C0"/>
                </a:solidFill>
              </a:rPr>
              <a:t>GSI: 4.2 M€ </a:t>
            </a:r>
            <a:r>
              <a:rPr lang="de-DE" dirty="0" err="1" smtClean="0">
                <a:solidFill>
                  <a:srgbClr val="0070C0"/>
                </a:solidFill>
              </a:rPr>
              <a:t>for</a:t>
            </a:r>
            <a:r>
              <a:rPr lang="de-DE" dirty="0" smtClean="0">
                <a:solidFill>
                  <a:srgbClr val="0070C0"/>
                </a:solidFill>
              </a:rPr>
              <a:t> ALICE</a:t>
            </a:r>
          </a:p>
          <a:p>
            <a:pPr>
              <a:buFont typeface="Arial" pitchFamily="34" charset="0"/>
              <a:buChar char="&gt;"/>
              <a:defRPr/>
            </a:pPr>
            <a:r>
              <a:rPr lang="de-DE" dirty="0" err="1" smtClean="0"/>
              <a:t>Proposal</a:t>
            </a:r>
            <a:r>
              <a:rPr lang="de-DE" dirty="0" smtClean="0"/>
              <a:t> in </a:t>
            </a:r>
            <a:r>
              <a:rPr lang="de-DE" dirty="0" err="1" smtClean="0"/>
              <a:t>preparation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>
                <a:solidFill>
                  <a:srgbClr val="0070C0"/>
                </a:solidFill>
              </a:rPr>
              <a:t>to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considered</a:t>
            </a:r>
            <a:r>
              <a:rPr lang="de-DE" dirty="0" smtClean="0">
                <a:solidFill>
                  <a:srgbClr val="0070C0"/>
                </a:solidFill>
              </a:rPr>
              <a:t> in </a:t>
            </a:r>
            <a:r>
              <a:rPr lang="de-DE" dirty="0" err="1" smtClean="0">
                <a:solidFill>
                  <a:srgbClr val="0070C0"/>
                </a:solidFill>
              </a:rPr>
              <a:t>PoF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evaluation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and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to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submitted</a:t>
            </a:r>
            <a:r>
              <a:rPr lang="de-DE" dirty="0" smtClean="0">
                <a:solidFill>
                  <a:srgbClr val="0070C0"/>
                </a:solidFill>
              </a:rPr>
              <a:t> in 2014</a:t>
            </a:r>
            <a:endParaRPr lang="de-DE" dirty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&gt;"/>
              <a:defRPr/>
            </a:pPr>
            <a:endParaRPr lang="de-DE" dirty="0" smtClean="0"/>
          </a:p>
          <a:p>
            <a:pPr marL="0" indent="0">
              <a:buFont typeface="Arial" pitchFamily="34" charset="0"/>
              <a:buNone/>
              <a:defRPr/>
            </a:pPr>
            <a:endParaRPr lang="de-DE" dirty="0"/>
          </a:p>
          <a:p>
            <a:pPr>
              <a:buFont typeface="Arial" pitchFamily="34" charset="0"/>
              <a:buChar char="&gt;"/>
              <a:defRPr/>
            </a:pPr>
            <a:endParaRPr lang="de-DE" dirty="0" smtClean="0"/>
          </a:p>
          <a:p>
            <a:pPr>
              <a:buFont typeface="Arial" pitchFamily="34" charset="0"/>
              <a:buChar char="&gt;"/>
              <a:defRPr/>
            </a:pPr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" y="3352800"/>
            <a:ext cx="695325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29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3390900"/>
            <a:ext cx="547687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LHC </a:t>
            </a:r>
            <a:r>
              <a:rPr lang="de-DE" dirty="0" err="1" smtClean="0"/>
              <a:t>Detector</a:t>
            </a:r>
            <a:r>
              <a:rPr lang="de-DE" dirty="0" smtClean="0"/>
              <a:t> Upgrades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09600"/>
            <a:ext cx="5257800" cy="5562600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Proposal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Helmholtz Strategic Large Investments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DESY: 20 M€ </a:t>
            </a:r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investments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into</a:t>
            </a:r>
            <a:r>
              <a:rPr lang="de-DE" dirty="0" smtClean="0">
                <a:solidFill>
                  <a:srgbClr val="FF0000"/>
                </a:solidFill>
              </a:rPr>
              <a:t> ATLAS &amp; CMS </a:t>
            </a:r>
            <a:r>
              <a:rPr lang="de-DE" dirty="0" err="1" smtClean="0">
                <a:solidFill>
                  <a:srgbClr val="FF0000"/>
                </a:solidFill>
              </a:rPr>
              <a:t>tracker</a:t>
            </a:r>
            <a:r>
              <a:rPr lang="de-DE" dirty="0" smtClean="0">
                <a:solidFill>
                  <a:srgbClr val="FF0000"/>
                </a:solidFill>
              </a:rPr>
              <a:t> (</a:t>
            </a:r>
            <a:r>
              <a:rPr lang="de-DE" dirty="0" err="1" smtClean="0">
                <a:solidFill>
                  <a:srgbClr val="FF0000"/>
                </a:solidFill>
              </a:rPr>
              <a:t>phase</a:t>
            </a:r>
            <a:r>
              <a:rPr lang="de-DE" dirty="0" smtClean="0">
                <a:solidFill>
                  <a:srgbClr val="FF0000"/>
                </a:solidFill>
              </a:rPr>
              <a:t> II)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KIT: 3.8 M€ </a:t>
            </a:r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CMS </a:t>
            </a:r>
            <a:r>
              <a:rPr lang="de-DE" dirty="0" err="1" smtClean="0">
                <a:solidFill>
                  <a:srgbClr val="FF0000"/>
                </a:solidFill>
              </a:rPr>
              <a:t>electronics</a:t>
            </a:r>
            <a:endParaRPr lang="de-DE" dirty="0" smtClean="0">
              <a:solidFill>
                <a:srgbClr val="FF0000"/>
              </a:solidFill>
            </a:endParaRP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GSI: 4.2 M€ </a:t>
            </a:r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ALICE TPC</a:t>
            </a:r>
          </a:p>
          <a:p>
            <a:r>
              <a:rPr lang="de-DE" sz="2000" dirty="0" err="1" smtClean="0"/>
              <a:t>Proposal</a:t>
            </a:r>
            <a:r>
              <a:rPr lang="de-DE" sz="2000" dirty="0" smtClean="0"/>
              <a:t> in </a:t>
            </a:r>
            <a:r>
              <a:rPr lang="de-DE" sz="2000" dirty="0" err="1" smtClean="0"/>
              <a:t>preparation</a:t>
            </a:r>
            <a:endParaRPr lang="de-DE" sz="2000" dirty="0"/>
          </a:p>
          <a:p>
            <a:pPr lvl="1"/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be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considered</a:t>
            </a:r>
            <a:r>
              <a:rPr lang="de-DE" dirty="0" smtClean="0">
                <a:solidFill>
                  <a:srgbClr val="FF0000"/>
                </a:solidFill>
              </a:rPr>
              <a:t> in </a:t>
            </a:r>
            <a:r>
              <a:rPr lang="de-DE" dirty="0" err="1" smtClean="0">
                <a:solidFill>
                  <a:srgbClr val="FF0000"/>
                </a:solidFill>
              </a:rPr>
              <a:t>this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evaluation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submission</a:t>
            </a:r>
            <a:r>
              <a:rPr lang="de-DE" dirty="0" smtClean="0">
                <a:solidFill>
                  <a:srgbClr val="FF0000"/>
                </a:solidFill>
              </a:rPr>
              <a:t> 2nd half 2014</a:t>
            </a:r>
          </a:p>
          <a:p>
            <a:endParaRPr lang="de-DE" dirty="0"/>
          </a:p>
          <a:p>
            <a:r>
              <a:rPr lang="de-DE" sz="2000" dirty="0" err="1" smtClean="0"/>
              <a:t>Coherent</a:t>
            </a:r>
            <a:r>
              <a:rPr lang="de-DE" sz="2000" dirty="0" smtClean="0"/>
              <a:t> </a:t>
            </a:r>
            <a:r>
              <a:rPr lang="de-DE" sz="2000" dirty="0" err="1" smtClean="0"/>
              <a:t>approach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smtClean="0"/>
              <a:t>national </a:t>
            </a:r>
            <a:r>
              <a:rPr lang="de-DE" sz="2000" dirty="0" err="1" smtClean="0"/>
              <a:t>and</a:t>
            </a:r>
            <a:r>
              <a:rPr lang="de-DE" sz="2000" dirty="0" smtClean="0"/>
              <a:t> international </a:t>
            </a:r>
            <a:br>
              <a:rPr lang="de-DE" sz="2000" dirty="0" smtClean="0"/>
            </a:br>
            <a:r>
              <a:rPr lang="de-DE" sz="2000" dirty="0" err="1" smtClean="0"/>
              <a:t>partners</a:t>
            </a:r>
            <a:endParaRPr lang="de-DE" sz="2000" dirty="0" smtClean="0"/>
          </a:p>
          <a:p>
            <a:pPr lvl="1"/>
            <a:r>
              <a:rPr lang="de-DE" dirty="0" smtClean="0"/>
              <a:t>e.g. ATLAS </a:t>
            </a:r>
            <a:r>
              <a:rPr lang="de-DE" dirty="0" err="1" smtClean="0"/>
              <a:t>tracker</a:t>
            </a:r>
            <a:r>
              <a:rPr lang="de-DE" dirty="0" smtClean="0"/>
              <a:t> </a:t>
            </a:r>
            <a:r>
              <a:rPr lang="de-DE" dirty="0" err="1" smtClean="0"/>
              <a:t>endcap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73" y="838200"/>
            <a:ext cx="4343400" cy="183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46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75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Elementary</a:t>
            </a:r>
            <a:r>
              <a:rPr lang="de-DE" dirty="0" smtClean="0"/>
              <a:t>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de-DE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867400"/>
          </a:xfrm>
        </p:spPr>
        <p:txBody>
          <a:bodyPr>
            <a:normAutofit/>
          </a:bodyPr>
          <a:lstStyle/>
          <a:p>
            <a:r>
              <a:rPr lang="de-DE" sz="2000" dirty="0" smtClean="0"/>
              <a:t>The Big </a:t>
            </a:r>
            <a:r>
              <a:rPr lang="de-DE" sz="2000" dirty="0" err="1" smtClean="0"/>
              <a:t>Questions</a:t>
            </a:r>
            <a:r>
              <a:rPr lang="de-DE" sz="2000" dirty="0" smtClean="0"/>
              <a:t> </a:t>
            </a:r>
            <a:r>
              <a:rPr lang="de-DE" sz="2000" dirty="0" err="1" smtClean="0"/>
              <a:t>require</a:t>
            </a:r>
            <a:r>
              <a:rPr lang="de-DE" sz="2000" dirty="0" smtClean="0"/>
              <a:t> </a:t>
            </a:r>
            <a:r>
              <a:rPr lang="de-DE" sz="2000" dirty="0" err="1" smtClean="0"/>
              <a:t>cutting-edge</a:t>
            </a:r>
            <a:r>
              <a:rPr lang="de-DE" sz="2000" dirty="0" smtClean="0"/>
              <a:t> </a:t>
            </a:r>
            <a:r>
              <a:rPr lang="de-DE" sz="2000" dirty="0" err="1" smtClean="0"/>
              <a:t>research</a:t>
            </a:r>
            <a:r>
              <a:rPr lang="de-DE" sz="2000" dirty="0" smtClean="0"/>
              <a:t>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triangle</a:t>
            </a:r>
            <a:endParaRPr lang="de-DE" sz="2000" dirty="0" smtClean="0"/>
          </a:p>
          <a:p>
            <a:pPr lvl="1"/>
            <a:r>
              <a:rPr lang="de-DE" sz="1800" dirty="0" smtClean="0"/>
              <a:t>Proton-proton </a:t>
            </a:r>
            <a:r>
              <a:rPr lang="de-DE" sz="1800" dirty="0" err="1" smtClean="0"/>
              <a:t>physics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>
                <a:solidFill>
                  <a:srgbClr val="FF0000"/>
                </a:solidFill>
              </a:rPr>
              <a:t>Large </a:t>
            </a:r>
            <a:r>
              <a:rPr lang="de-DE" sz="1800" dirty="0" err="1" smtClean="0">
                <a:solidFill>
                  <a:srgbClr val="FF0000"/>
                </a:solidFill>
              </a:rPr>
              <a:t>Hadron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Collider</a:t>
            </a:r>
            <a:r>
              <a:rPr lang="de-DE" sz="1800" dirty="0" smtClean="0">
                <a:solidFill>
                  <a:srgbClr val="FF0000"/>
                </a:solidFill>
              </a:rPr>
              <a:t> (LHC)</a:t>
            </a:r>
          </a:p>
          <a:p>
            <a:pPr lvl="1"/>
            <a:r>
              <a:rPr lang="de-DE" sz="1800" dirty="0" err="1" smtClean="0"/>
              <a:t>Electron</a:t>
            </a:r>
            <a:r>
              <a:rPr lang="de-DE" sz="1800" dirty="0" smtClean="0"/>
              <a:t>-Positron </a:t>
            </a:r>
            <a:r>
              <a:rPr lang="de-DE" sz="1800" dirty="0" err="1" smtClean="0"/>
              <a:t>Physics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>
                <a:solidFill>
                  <a:srgbClr val="FF0000"/>
                </a:solidFill>
              </a:rPr>
              <a:t>Belle (II)</a:t>
            </a:r>
            <a:br>
              <a:rPr lang="de-DE" sz="1800" dirty="0" smtClean="0">
                <a:solidFill>
                  <a:srgbClr val="FF0000"/>
                </a:solidFill>
              </a:rPr>
            </a:br>
            <a:r>
              <a:rPr lang="de-DE" sz="1800" dirty="0" smtClean="0">
                <a:solidFill>
                  <a:srgbClr val="FF0000"/>
                </a:solidFill>
              </a:rPr>
              <a:t>International Linear </a:t>
            </a:r>
            <a:r>
              <a:rPr lang="de-DE" sz="1800" dirty="0" err="1" smtClean="0">
                <a:solidFill>
                  <a:srgbClr val="FF0000"/>
                </a:solidFill>
              </a:rPr>
              <a:t>Collider</a:t>
            </a:r>
            <a:r>
              <a:rPr lang="de-DE" sz="1800" dirty="0" smtClean="0">
                <a:solidFill>
                  <a:srgbClr val="FF0000"/>
                </a:solidFill>
              </a:rPr>
              <a:t> (ILC)</a:t>
            </a:r>
          </a:p>
          <a:p>
            <a:pPr lvl="1"/>
            <a:r>
              <a:rPr lang="de-DE" sz="1800" dirty="0" err="1" smtClean="0"/>
              <a:t>Theoretical</a:t>
            </a:r>
            <a:r>
              <a:rPr lang="de-DE" sz="1800" dirty="0" smtClean="0"/>
              <a:t> </a:t>
            </a:r>
            <a:r>
              <a:rPr lang="de-DE" sz="1800" dirty="0" err="1" smtClean="0"/>
              <a:t>Particle</a:t>
            </a:r>
            <a:r>
              <a:rPr lang="de-DE" sz="1800" dirty="0" smtClean="0"/>
              <a:t> </a:t>
            </a:r>
            <a:r>
              <a:rPr lang="de-DE" sz="1800" dirty="0" err="1" smtClean="0"/>
              <a:t>Physics</a:t>
            </a:r>
            <a:endParaRPr lang="de-DE" sz="1800" dirty="0" smtClean="0"/>
          </a:p>
          <a:p>
            <a:pPr lvl="1"/>
            <a:endParaRPr lang="de-DE" sz="1800" dirty="0" smtClean="0"/>
          </a:p>
          <a:p>
            <a:r>
              <a:rPr lang="de-DE" sz="2200" dirty="0" smtClean="0"/>
              <a:t>Computing Infrastructure</a:t>
            </a:r>
          </a:p>
          <a:p>
            <a:pPr lvl="1"/>
            <a:r>
              <a:rPr lang="de-DE" sz="1800" dirty="0" smtClean="0"/>
              <a:t>Tier-1	</a:t>
            </a:r>
            <a:r>
              <a:rPr lang="de-DE" sz="1800" dirty="0" err="1" smtClean="0">
                <a:solidFill>
                  <a:srgbClr val="FF0000"/>
                </a:solidFill>
              </a:rPr>
              <a:t>GridKa</a:t>
            </a:r>
            <a:endParaRPr lang="de-DE" sz="1800" dirty="0" smtClean="0">
              <a:solidFill>
                <a:srgbClr val="FF0000"/>
              </a:solidFill>
            </a:endParaRPr>
          </a:p>
          <a:p>
            <a:pPr lvl="1"/>
            <a:r>
              <a:rPr lang="de-DE" sz="1800" dirty="0" smtClean="0"/>
              <a:t>Tier-2	</a:t>
            </a:r>
            <a:r>
              <a:rPr lang="de-DE" sz="1800" dirty="0" smtClean="0">
                <a:solidFill>
                  <a:srgbClr val="FF0000"/>
                </a:solidFill>
              </a:rPr>
              <a:t>DESY </a:t>
            </a:r>
            <a:r>
              <a:rPr lang="de-DE" sz="1800" dirty="0" err="1" smtClean="0">
                <a:solidFill>
                  <a:srgbClr val="FF0000"/>
                </a:solidFill>
              </a:rPr>
              <a:t>Grid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Centre</a:t>
            </a:r>
            <a:endParaRPr lang="de-DE" sz="1800" dirty="0" smtClean="0">
              <a:solidFill>
                <a:srgbClr val="FF0000"/>
              </a:solidFill>
            </a:endParaRPr>
          </a:p>
          <a:p>
            <a:pPr lvl="1"/>
            <a:endParaRPr lang="de-DE" sz="1800" dirty="0"/>
          </a:p>
          <a:p>
            <a:r>
              <a:rPr lang="de-DE" sz="2200" dirty="0" err="1" smtClean="0"/>
              <a:t>Participating</a:t>
            </a:r>
            <a:r>
              <a:rPr lang="de-DE" sz="2200" dirty="0" smtClean="0"/>
              <a:t> Helmholtz </a:t>
            </a:r>
            <a:r>
              <a:rPr lang="de-DE" sz="2200" dirty="0" err="1" smtClean="0"/>
              <a:t>Centres</a:t>
            </a:r>
            <a:endParaRPr lang="de-DE" sz="2200" dirty="0" smtClean="0"/>
          </a:p>
          <a:p>
            <a:pPr marL="0" indent="0">
              <a:buNone/>
            </a:pPr>
            <a:r>
              <a:rPr lang="de-DE" sz="2200" dirty="0" smtClean="0"/>
              <a:t> </a:t>
            </a:r>
          </a:p>
        </p:txBody>
      </p:sp>
      <p:pic>
        <p:nvPicPr>
          <p:cNvPr id="17" name="Picture 4" descr="0511013_01-A4-at-144-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3923" y="1066800"/>
            <a:ext cx="1884514" cy="122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59" y="4783544"/>
            <a:ext cx="1891441" cy="177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6" descr="kit-logo-t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12737"/>
            <a:ext cx="1674813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1" descr="DESY-Logo-cyan-RGB_g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685800" y="5073073"/>
            <a:ext cx="1268412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590000" y="5323582"/>
            <a:ext cx="255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Personnel</a:t>
            </a:r>
            <a:r>
              <a:rPr 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share</a:t>
            </a:r>
            <a:r>
              <a:rPr 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financed</a:t>
            </a:r>
            <a:r>
              <a:rPr 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Helmholtz</a:t>
            </a:r>
          </a:p>
          <a:p>
            <a:r>
              <a:rPr 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138 </a:t>
            </a:r>
            <a:r>
              <a:rPr 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scientists</a:t>
            </a:r>
            <a:r>
              <a:rPr 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plus 60 </a:t>
            </a:r>
            <a:r>
              <a:rPr 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endParaRPr 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161" y="1517401"/>
            <a:ext cx="2051339" cy="1454399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161" y="3395541"/>
            <a:ext cx="2085975" cy="135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073073"/>
            <a:ext cx="2508200" cy="150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1"/>
            <a:ext cx="1917176" cy="141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9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28600" y="3067050"/>
            <a:ext cx="2604236" cy="1757761"/>
            <a:chOff x="2882164" y="2228850"/>
            <a:chExt cx="2604236" cy="1809750"/>
          </a:xfrm>
        </p:grpSpPr>
        <p:pic>
          <p:nvPicPr>
            <p:cNvPr id="28" name="Picture 11" descr="Beschleuniger_bei_DES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514" y="2247789"/>
              <a:ext cx="2501886" cy="1790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2984514" y="2228850"/>
              <a:ext cx="2501886" cy="1809750"/>
            </a:xfrm>
            <a:prstGeom prst="rect">
              <a:avLst/>
            </a:prstGeom>
            <a:solidFill>
              <a:schemeClr val="bg1">
                <a:alpha val="7411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82164" y="2354729"/>
              <a:ext cx="699235" cy="30777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-112" charset="0"/>
                  <a:ea typeface="+mn-ea"/>
                </a:rPr>
                <a:t>HERA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Strategy</a:t>
            </a:r>
            <a:r>
              <a:rPr lang="de-DE" dirty="0" smtClean="0"/>
              <a:t> 2015-19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128" y="760664"/>
            <a:ext cx="4057727" cy="1600200"/>
          </a:xfrm>
        </p:spPr>
        <p:txBody>
          <a:bodyPr>
            <a:normAutofit/>
          </a:bodyPr>
          <a:lstStyle/>
          <a:p>
            <a:r>
              <a:rPr lang="de-DE" sz="2000" dirty="0" smtClean="0"/>
              <a:t>Maximum </a:t>
            </a:r>
            <a:r>
              <a:rPr lang="de-DE" sz="2000" dirty="0" err="1" smtClean="0"/>
              <a:t>discovery</a:t>
            </a:r>
            <a:r>
              <a:rPr lang="de-DE" sz="2000" dirty="0" smtClean="0"/>
              <a:t> potential</a:t>
            </a:r>
          </a:p>
          <a:p>
            <a:r>
              <a:rPr lang="de-DE" sz="2000" dirty="0" err="1" smtClean="0"/>
              <a:t>Highest</a:t>
            </a:r>
            <a:r>
              <a:rPr lang="de-DE" sz="2000" dirty="0" smtClean="0"/>
              <a:t> </a:t>
            </a:r>
            <a:r>
              <a:rPr lang="de-DE" sz="2000" dirty="0" err="1" smtClean="0"/>
              <a:t>sensitivity</a:t>
            </a:r>
            <a:endParaRPr lang="de-DE" sz="2000" dirty="0" smtClean="0"/>
          </a:p>
          <a:p>
            <a:r>
              <a:rPr lang="de-DE" sz="2000" dirty="0" err="1" smtClean="0"/>
              <a:t>Guidance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interpretation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theory</a:t>
            </a:r>
            <a:endParaRPr lang="de-DE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3944488" y="609058"/>
            <a:ext cx="2600323" cy="1903412"/>
            <a:chOff x="5022850" y="1473200"/>
            <a:chExt cx="3409056" cy="2800350"/>
          </a:xfrm>
        </p:grpSpPr>
        <p:pic>
          <p:nvPicPr>
            <p:cNvPr id="8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2850" y="1473200"/>
              <a:ext cx="2800350" cy="280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460566" y="1892299"/>
              <a:ext cx="971340" cy="45281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solidFill>
                    <a:schemeClr val="bg1"/>
                  </a:solidFill>
                  <a:latin typeface="Arial" pitchFamily="-112" charset="0"/>
                  <a:ea typeface="+mn-ea"/>
                </a:rPr>
                <a:t>Theory</a:t>
              </a:r>
              <a:endParaRPr lang="en-US" sz="1400" dirty="0">
                <a:solidFill>
                  <a:schemeClr val="bg1"/>
                </a:solidFill>
                <a:latin typeface="Arial" pitchFamily="-112" charset="0"/>
                <a:ea typeface="+mn-ea"/>
              </a:endParaRPr>
            </a:p>
          </p:txBody>
        </p:sp>
      </p:grpSp>
      <p:grpSp>
        <p:nvGrpSpPr>
          <p:cNvPr id="13" name="Group 20"/>
          <p:cNvGrpSpPr>
            <a:grpSpLocks/>
          </p:cNvGrpSpPr>
          <p:nvPr/>
        </p:nvGrpSpPr>
        <p:grpSpPr bwMode="auto">
          <a:xfrm>
            <a:off x="1857706" y="3098800"/>
            <a:ext cx="2686211" cy="1726011"/>
            <a:chOff x="1253528" y="2860675"/>
            <a:chExt cx="4143972" cy="2532792"/>
          </a:xfrm>
        </p:grpSpPr>
        <p:pic>
          <p:nvPicPr>
            <p:cNvPr id="14" name="Picture 8" descr="CERN_ari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875" y="2860675"/>
              <a:ext cx="3730625" cy="253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253528" y="4508974"/>
              <a:ext cx="838817" cy="4516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-112" charset="0"/>
                  <a:ea typeface="+mn-ea"/>
                </a:rPr>
                <a:t>LHC</a:t>
              </a:r>
            </a:p>
          </p:txBody>
        </p:sp>
      </p:grpSp>
      <p:grpSp>
        <p:nvGrpSpPr>
          <p:cNvPr id="16" name="Group 21"/>
          <p:cNvGrpSpPr>
            <a:grpSpLocks/>
          </p:cNvGrpSpPr>
          <p:nvPr/>
        </p:nvGrpSpPr>
        <p:grpSpPr bwMode="auto">
          <a:xfrm>
            <a:off x="5531264" y="3150789"/>
            <a:ext cx="2393536" cy="1726011"/>
            <a:chOff x="4491290" y="3825190"/>
            <a:chExt cx="4463042" cy="2461310"/>
          </a:xfrm>
        </p:grpSpPr>
        <p:pic>
          <p:nvPicPr>
            <p:cNvPr id="17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699" y="3825190"/>
              <a:ext cx="4115633" cy="2461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491290" y="5587806"/>
              <a:ext cx="864417" cy="4388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-112" charset="0"/>
                  <a:ea typeface="+mn-ea"/>
                </a:rPr>
                <a:t>ILC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913607" y="5410200"/>
            <a:ext cx="7772400" cy="106680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Computing: Tier 1 &amp; Tier-2, LSDMA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Matter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and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Technology)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Testbeam</a:t>
            </a:r>
            <a:endParaRPr lang="de-DE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own Arrow 31"/>
          <p:cNvSpPr/>
          <p:nvPr/>
        </p:nvSpPr>
        <p:spPr>
          <a:xfrm rot="10800000">
            <a:off x="2904902" y="4439159"/>
            <a:ext cx="641984" cy="971041"/>
          </a:xfrm>
          <a:prstGeom prst="down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Down Arrow 32"/>
          <p:cNvSpPr/>
          <p:nvPr/>
        </p:nvSpPr>
        <p:spPr>
          <a:xfrm rot="10800000">
            <a:off x="4691506" y="4439158"/>
            <a:ext cx="641984" cy="971041"/>
          </a:xfrm>
          <a:prstGeom prst="down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Down Arrow 33"/>
          <p:cNvSpPr/>
          <p:nvPr/>
        </p:nvSpPr>
        <p:spPr>
          <a:xfrm rot="10800000">
            <a:off x="6475028" y="4431994"/>
            <a:ext cx="641984" cy="971041"/>
          </a:xfrm>
          <a:prstGeom prst="down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Left-Right Arrow 34"/>
          <p:cNvSpPr/>
          <p:nvPr/>
        </p:nvSpPr>
        <p:spPr>
          <a:xfrm rot="3101875">
            <a:off x="5682831" y="2502713"/>
            <a:ext cx="1216152" cy="484632"/>
          </a:xfrm>
          <a:prstGeom prst="leftRigh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Left-Right Arrow 35"/>
          <p:cNvSpPr/>
          <p:nvPr/>
        </p:nvSpPr>
        <p:spPr>
          <a:xfrm>
            <a:off x="4495800" y="3796145"/>
            <a:ext cx="1216152" cy="484632"/>
          </a:xfrm>
          <a:prstGeom prst="leftRigh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Left-Right Arrow 36"/>
          <p:cNvSpPr/>
          <p:nvPr/>
        </p:nvSpPr>
        <p:spPr>
          <a:xfrm rot="18737914">
            <a:off x="3206278" y="2470906"/>
            <a:ext cx="1216152" cy="484632"/>
          </a:xfrm>
          <a:prstGeom prst="leftRigh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6614605" y="906441"/>
            <a:ext cx="2529395" cy="121120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 err="1" smtClean="0"/>
              <a:t>Strategy</a:t>
            </a:r>
            <a:r>
              <a:rPr lang="de-DE" sz="1800" dirty="0" smtClean="0"/>
              <a:t> in </a:t>
            </a:r>
            <a:r>
              <a:rPr lang="de-DE" sz="1800" dirty="0" err="1" smtClean="0"/>
              <a:t>agreement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supported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national </a:t>
            </a:r>
            <a:r>
              <a:rPr lang="de-DE" sz="1800" dirty="0" err="1" smtClean="0"/>
              <a:t>and</a:t>
            </a:r>
            <a:r>
              <a:rPr lang="de-DE" sz="1800" dirty="0" smtClean="0"/>
              <a:t> international </a:t>
            </a:r>
            <a:r>
              <a:rPr lang="de-DE" sz="1800" dirty="0" err="1" smtClean="0"/>
              <a:t>roadmaps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16236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3188436" cy="421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The Large </a:t>
            </a:r>
            <a:r>
              <a:rPr lang="de-DE" dirty="0" err="1" smtClean="0"/>
              <a:t>Hadron</a:t>
            </a:r>
            <a:r>
              <a:rPr lang="de-DE" dirty="0" smtClean="0"/>
              <a:t> </a:t>
            </a:r>
            <a:r>
              <a:rPr lang="de-DE" dirty="0" err="1" smtClean="0"/>
              <a:t>Collider</a:t>
            </a:r>
            <a:r>
              <a:rPr lang="de-DE" dirty="0" smtClean="0"/>
              <a:t> LHC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1"/>
            <a:ext cx="4343400" cy="4952999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Very</a:t>
            </a:r>
            <a:r>
              <a:rPr lang="de-DE" sz="2000" dirty="0" smtClean="0"/>
              <a:t> </a:t>
            </a:r>
            <a:r>
              <a:rPr lang="de-DE" sz="2000" dirty="0" err="1" smtClean="0"/>
              <a:t>successful</a:t>
            </a:r>
            <a:r>
              <a:rPr lang="de-DE" sz="2000" dirty="0" smtClean="0"/>
              <a:t> </a:t>
            </a:r>
            <a:r>
              <a:rPr lang="de-DE" sz="2000" dirty="0" err="1" smtClean="0"/>
              <a:t>run</a:t>
            </a:r>
            <a:r>
              <a:rPr lang="de-DE" sz="2000" dirty="0" smtClean="0"/>
              <a:t> in 2012 </a:t>
            </a:r>
            <a:r>
              <a:rPr lang="de-DE" sz="2000" dirty="0" err="1" smtClean="0"/>
              <a:t>at</a:t>
            </a:r>
            <a:r>
              <a:rPr lang="de-DE" sz="2000" dirty="0" smtClean="0"/>
              <a:t> 8 </a:t>
            </a:r>
            <a:r>
              <a:rPr lang="de-DE" sz="2000" dirty="0" err="1" smtClean="0"/>
              <a:t>TeV</a:t>
            </a:r>
            <a:endParaRPr lang="de-DE" sz="2000" dirty="0" smtClean="0"/>
          </a:p>
          <a:p>
            <a:r>
              <a:rPr lang="de-DE" sz="2000" dirty="0" smtClean="0"/>
              <a:t>&gt; 400 </a:t>
            </a:r>
            <a:r>
              <a:rPr lang="de-DE" sz="2000" dirty="0" err="1" smtClean="0"/>
              <a:t>publications</a:t>
            </a:r>
            <a:r>
              <a:rPr lang="de-DE" sz="2000" dirty="0" smtClean="0"/>
              <a:t> so </a:t>
            </a:r>
            <a:r>
              <a:rPr lang="de-DE" sz="2000" dirty="0" err="1" smtClean="0"/>
              <a:t>far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each</a:t>
            </a:r>
            <a:r>
              <a:rPr lang="de-DE" sz="2000" dirty="0" smtClean="0"/>
              <a:t> </a:t>
            </a:r>
            <a:r>
              <a:rPr lang="de-DE" sz="2000" dirty="0" err="1" smtClean="0"/>
              <a:t>experimemt</a:t>
            </a:r>
            <a:r>
              <a:rPr lang="de-DE" sz="2000" dirty="0" smtClean="0"/>
              <a:t> (ATLAS &amp; CMS)</a:t>
            </a:r>
          </a:p>
          <a:p>
            <a:pPr lvl="1"/>
            <a:r>
              <a:rPr lang="de-DE" dirty="0" err="1" smtClean="0">
                <a:solidFill>
                  <a:srgbClr val="FF0000"/>
                </a:solidFill>
              </a:rPr>
              <a:t>Higgs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discovery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properties</a:t>
            </a:r>
            <a:endParaRPr lang="de-DE" dirty="0" smtClean="0">
              <a:solidFill>
                <a:srgbClr val="FF0000"/>
              </a:solidFill>
            </a:endParaRP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Search </a:t>
            </a:r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new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physics</a:t>
            </a:r>
            <a:endParaRPr lang="de-DE" dirty="0" smtClean="0">
              <a:solidFill>
                <a:srgbClr val="FF0000"/>
              </a:solidFill>
            </a:endParaRPr>
          </a:p>
          <a:p>
            <a:pPr lvl="1"/>
            <a:r>
              <a:rPr lang="de-DE" dirty="0" err="1" smtClean="0">
                <a:solidFill>
                  <a:srgbClr val="FF0000"/>
                </a:solidFill>
              </a:rPr>
              <a:t>Physics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at</a:t>
            </a:r>
            <a:r>
              <a:rPr lang="de-DE" dirty="0" smtClean="0">
                <a:solidFill>
                  <a:srgbClr val="FF0000"/>
                </a:solidFill>
              </a:rPr>
              <a:t> 10</a:t>
            </a:r>
            <a:r>
              <a:rPr lang="de-DE" baseline="30000" dirty="0" smtClean="0">
                <a:solidFill>
                  <a:srgbClr val="FF0000"/>
                </a:solidFill>
              </a:rPr>
              <a:t>-19</a:t>
            </a:r>
            <a:r>
              <a:rPr lang="de-DE" dirty="0" smtClean="0">
                <a:solidFill>
                  <a:srgbClr val="FF0000"/>
                </a:solidFill>
              </a:rPr>
              <a:t> m</a:t>
            </a:r>
          </a:p>
          <a:p>
            <a:pPr lvl="1"/>
            <a:endParaRPr lang="de-DE" sz="2000" dirty="0" smtClean="0"/>
          </a:p>
          <a:p>
            <a:r>
              <a:rPr lang="de-DE" sz="2000" dirty="0" smtClean="0"/>
              <a:t>2013/14 </a:t>
            </a:r>
            <a:r>
              <a:rPr lang="de-DE" sz="2000" dirty="0" err="1" smtClean="0"/>
              <a:t>consolidation</a:t>
            </a:r>
            <a:r>
              <a:rPr lang="de-DE" sz="2000" dirty="0" smtClean="0"/>
              <a:t> </a:t>
            </a:r>
            <a:r>
              <a:rPr lang="de-DE" sz="2000" dirty="0" err="1" smtClean="0"/>
              <a:t>work</a:t>
            </a:r>
            <a:endParaRPr lang="de-DE" sz="2000" dirty="0" smtClean="0"/>
          </a:p>
          <a:p>
            <a:pPr lvl="1"/>
            <a:r>
              <a:rPr lang="de-DE" dirty="0" err="1" smtClean="0">
                <a:solidFill>
                  <a:srgbClr val="FF0000"/>
                </a:solidFill>
              </a:rPr>
              <a:t>Preparation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LHC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experiments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full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energy</a:t>
            </a:r>
            <a:r>
              <a:rPr lang="de-DE" dirty="0" smtClean="0">
                <a:solidFill>
                  <a:srgbClr val="FF0000"/>
                </a:solidFill>
              </a:rPr>
              <a:t/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(14 </a:t>
            </a:r>
            <a:r>
              <a:rPr lang="de-DE" dirty="0" err="1" smtClean="0">
                <a:solidFill>
                  <a:srgbClr val="FF0000"/>
                </a:solidFill>
              </a:rPr>
              <a:t>TeV</a:t>
            </a:r>
            <a:r>
              <a:rPr lang="de-DE" dirty="0" smtClean="0">
                <a:solidFill>
                  <a:srgbClr val="FF0000"/>
                </a:solidFill>
              </a:rPr>
              <a:t>) </a:t>
            </a:r>
            <a:r>
              <a:rPr lang="de-DE" dirty="0" err="1" smtClean="0">
                <a:solidFill>
                  <a:srgbClr val="FF0000"/>
                </a:solidFill>
              </a:rPr>
              <a:t>from</a:t>
            </a:r>
            <a:r>
              <a:rPr lang="de-DE" dirty="0" smtClean="0">
                <a:solidFill>
                  <a:srgbClr val="FF0000"/>
                </a:solidFill>
              </a:rPr>
              <a:t> 2015</a:t>
            </a:r>
          </a:p>
          <a:p>
            <a:pPr lvl="1"/>
            <a:r>
              <a:rPr lang="de-D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work</a:t>
            </a: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progressing</a:t>
            </a: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on </a:t>
            </a:r>
            <a:r>
              <a:rPr lang="de-D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schedule</a:t>
            </a:r>
            <a:endParaRPr lang="de-DE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58" y="511444"/>
            <a:ext cx="3535767" cy="25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4044"/>
            <a:ext cx="5305363" cy="314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2100" y="103188"/>
            <a:ext cx="8520113" cy="5445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LHC Future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604044"/>
            <a:ext cx="4579865" cy="5720556"/>
          </a:xfrm>
          <a:prstGeom prst="rect">
            <a:avLst/>
          </a:prstGeom>
        </p:spPr>
        <p:txBody>
          <a:bodyPr/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until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2035</a:t>
            </a:r>
            <a:b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LHC just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just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half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reached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wrt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endParaRPr lang="de-DE" sz="1800" dirty="0" smtClean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sz="1800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1%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30 fb</a:t>
            </a:r>
            <a:r>
              <a:rPr lang="de-DE" sz="1800" baseline="300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end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2012  </a:t>
            </a:r>
            <a:b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de-DE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 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  <a:r>
              <a:rPr lang="de-DE" sz="1800" baseline="300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2035</a:t>
            </a:r>
          </a:p>
          <a:p>
            <a:endParaRPr lang="de-DE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ff   LHC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13-14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endParaRPr lang="de-DE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100 fb</a:t>
            </a:r>
            <a:r>
              <a:rPr lang="de-DE" sz="1800" baseline="300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de-DE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</a:p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fter 2022      High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LHC</a:t>
            </a:r>
          </a:p>
          <a:p>
            <a:pPr lvl="1"/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de-DE" sz="1800" baseline="300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de-DE" sz="1800" baseline="300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approx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de-DE" sz="1800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18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de-DE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800" dirty="0" smtClean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935911" y="4131833"/>
            <a:ext cx="4051516" cy="203132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upgrades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  <a:endParaRPr lang="de-DE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Mainly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tracking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</a:t>
            </a:r>
            <a:endParaRPr lang="de-DE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end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O(300 fb</a:t>
            </a:r>
            <a:r>
              <a:rPr lang="de-DE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requires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finer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granularity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</a:t>
            </a:r>
            <a:r>
              <a:rPr lang="de-D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capabilities</a:t>
            </a:r>
            <a:endParaRPr lang="de-D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42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3352800"/>
            <a:ext cx="4410075" cy="324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LHC </a:t>
            </a:r>
            <a:r>
              <a:rPr lang="de-DE" dirty="0" err="1" smtClean="0"/>
              <a:t>Detector</a:t>
            </a:r>
            <a:r>
              <a:rPr lang="de-DE" dirty="0" smtClean="0"/>
              <a:t> Upgrades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09600"/>
            <a:ext cx="5257800" cy="5562600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Proposal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Helmholtz Strategic Large Investments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DESY: 20 M€ </a:t>
            </a:r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investments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into</a:t>
            </a:r>
            <a:r>
              <a:rPr lang="de-DE" dirty="0" smtClean="0">
                <a:solidFill>
                  <a:srgbClr val="FF0000"/>
                </a:solidFill>
              </a:rPr>
              <a:t> ATLAS &amp; CMS </a:t>
            </a:r>
            <a:r>
              <a:rPr lang="de-DE" dirty="0" err="1" smtClean="0">
                <a:solidFill>
                  <a:srgbClr val="FF0000"/>
                </a:solidFill>
              </a:rPr>
              <a:t>tracker</a:t>
            </a:r>
            <a:r>
              <a:rPr lang="de-DE" dirty="0" smtClean="0">
                <a:solidFill>
                  <a:srgbClr val="FF0000"/>
                </a:solidFill>
              </a:rPr>
              <a:t> (</a:t>
            </a:r>
            <a:r>
              <a:rPr lang="de-DE" dirty="0" err="1" smtClean="0">
                <a:solidFill>
                  <a:srgbClr val="FF0000"/>
                </a:solidFill>
              </a:rPr>
              <a:t>phase</a:t>
            </a:r>
            <a:r>
              <a:rPr lang="de-DE" dirty="0" smtClean="0">
                <a:solidFill>
                  <a:srgbClr val="FF0000"/>
                </a:solidFill>
              </a:rPr>
              <a:t> II)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KIT: 3.8 M€ </a:t>
            </a:r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CMS </a:t>
            </a:r>
            <a:r>
              <a:rPr lang="de-DE" dirty="0" err="1" smtClean="0">
                <a:solidFill>
                  <a:srgbClr val="FF0000"/>
                </a:solidFill>
              </a:rPr>
              <a:t>electronics</a:t>
            </a:r>
            <a:endParaRPr lang="de-DE" dirty="0" smtClean="0">
              <a:solidFill>
                <a:srgbClr val="FF0000"/>
              </a:solidFill>
            </a:endParaRP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GSI: 4.2 M€ </a:t>
            </a:r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ALICE TPC</a:t>
            </a:r>
          </a:p>
          <a:p>
            <a:r>
              <a:rPr lang="de-DE" sz="2000" dirty="0" err="1" smtClean="0"/>
              <a:t>Proposal</a:t>
            </a:r>
            <a:r>
              <a:rPr lang="de-DE" sz="2000" dirty="0" smtClean="0"/>
              <a:t> in </a:t>
            </a:r>
            <a:r>
              <a:rPr lang="de-DE" sz="2000" dirty="0" err="1" smtClean="0"/>
              <a:t>preparation</a:t>
            </a:r>
            <a:endParaRPr lang="de-DE" sz="2000" dirty="0"/>
          </a:p>
          <a:p>
            <a:pPr lvl="1"/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be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considered</a:t>
            </a:r>
            <a:r>
              <a:rPr lang="de-DE" dirty="0" smtClean="0">
                <a:solidFill>
                  <a:srgbClr val="FF0000"/>
                </a:solidFill>
              </a:rPr>
              <a:t> in </a:t>
            </a:r>
            <a:r>
              <a:rPr lang="de-DE" dirty="0" err="1" smtClean="0">
                <a:solidFill>
                  <a:srgbClr val="FF0000"/>
                </a:solidFill>
              </a:rPr>
              <a:t>this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evaluation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submission</a:t>
            </a:r>
            <a:r>
              <a:rPr lang="de-DE" dirty="0" smtClean="0">
                <a:solidFill>
                  <a:srgbClr val="FF0000"/>
                </a:solidFill>
              </a:rPr>
              <a:t> 2nd half 2014</a:t>
            </a:r>
          </a:p>
          <a:p>
            <a:endParaRPr lang="de-DE" dirty="0"/>
          </a:p>
          <a:p>
            <a:r>
              <a:rPr lang="de-DE" sz="2000" dirty="0" err="1" smtClean="0"/>
              <a:t>Coherent</a:t>
            </a:r>
            <a:r>
              <a:rPr lang="de-DE" sz="2000" dirty="0" smtClean="0"/>
              <a:t> </a:t>
            </a:r>
            <a:r>
              <a:rPr lang="de-DE" sz="2000" dirty="0" err="1" smtClean="0"/>
              <a:t>approach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smtClean="0"/>
              <a:t>national </a:t>
            </a:r>
            <a:r>
              <a:rPr lang="de-DE" sz="2000" dirty="0" err="1" smtClean="0"/>
              <a:t>and</a:t>
            </a:r>
            <a:r>
              <a:rPr lang="de-DE" sz="2000" dirty="0" smtClean="0"/>
              <a:t> international </a:t>
            </a:r>
            <a:br>
              <a:rPr lang="de-DE" sz="2000" dirty="0" smtClean="0"/>
            </a:br>
            <a:r>
              <a:rPr lang="de-DE" sz="2000" dirty="0" err="1" smtClean="0"/>
              <a:t>partners</a:t>
            </a:r>
            <a:endParaRPr lang="de-DE" sz="2000" dirty="0" smtClean="0"/>
          </a:p>
          <a:p>
            <a:pPr lvl="1"/>
            <a:r>
              <a:rPr lang="de-DE" sz="1800" dirty="0">
                <a:solidFill>
                  <a:srgbClr val="0066CC"/>
                </a:solidFill>
              </a:rPr>
              <a:t>e.g. plan </a:t>
            </a:r>
            <a:r>
              <a:rPr lang="de-DE" sz="1800" dirty="0" err="1">
                <a:solidFill>
                  <a:srgbClr val="0066CC"/>
                </a:solidFill>
              </a:rPr>
              <a:t>for</a:t>
            </a:r>
            <a:r>
              <a:rPr lang="de-DE" sz="1800" dirty="0">
                <a:solidFill>
                  <a:srgbClr val="0066CC"/>
                </a:solidFill>
              </a:rPr>
              <a:t> CMS </a:t>
            </a:r>
            <a:r>
              <a:rPr lang="de-DE" sz="1800" dirty="0" err="1">
                <a:solidFill>
                  <a:srgbClr val="0066CC"/>
                </a:solidFill>
              </a:rPr>
              <a:t>tracker</a:t>
            </a:r>
            <a:r>
              <a:rPr lang="de-DE" sz="1800" dirty="0">
                <a:solidFill>
                  <a:srgbClr val="0066CC"/>
                </a:solidFill>
              </a:rPr>
              <a:t> </a:t>
            </a:r>
            <a:r>
              <a:rPr lang="de-DE" sz="1800" dirty="0" err="1">
                <a:solidFill>
                  <a:srgbClr val="0066CC"/>
                </a:solidFill>
              </a:rPr>
              <a:t>endcap</a:t>
            </a:r>
            <a:endParaRPr lang="de-DE" sz="1800" dirty="0">
              <a:solidFill>
                <a:srgbClr val="0066CC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73" y="838200"/>
            <a:ext cx="4343400" cy="183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42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6324600" y="4380632"/>
            <a:ext cx="2514600" cy="2324968"/>
            <a:chOff x="609601" y="2971541"/>
            <a:chExt cx="2514600" cy="2324968"/>
          </a:xfrm>
        </p:grpSpPr>
        <p:pic>
          <p:nvPicPr>
            <p:cNvPr id="49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1" y="3166303"/>
              <a:ext cx="2514600" cy="2130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131" y="3945031"/>
              <a:ext cx="674063" cy="338684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51" name="Rectangle 3"/>
            <p:cNvSpPr>
              <a:spLocks/>
            </p:cNvSpPr>
            <p:nvPr/>
          </p:nvSpPr>
          <p:spPr bwMode="auto">
            <a:xfrm>
              <a:off x="998275" y="2971541"/>
              <a:ext cx="152445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000" b="1" dirty="0" smtClean="0">
                  <a:solidFill>
                    <a:schemeClr val="tx1"/>
                  </a:solidFill>
                  <a:latin typeface="Helvetica" charset="0"/>
                  <a:cs typeface="Helvetica" charset="0"/>
                  <a:sym typeface="Helvetica" charset="0"/>
                </a:rPr>
                <a:t> CPV </a:t>
              </a:r>
              <a:r>
                <a:rPr lang="en-US" sz="1000" b="1" dirty="0">
                  <a:solidFill>
                    <a:schemeClr val="tx1"/>
                  </a:solidFill>
                  <a:latin typeface="Helvetica" charset="0"/>
                  <a:cs typeface="Helvetica" charset="0"/>
                  <a:sym typeface="Helvetica" charset="0"/>
                </a:rPr>
                <a:t>in the D</a:t>
              </a:r>
              <a:r>
                <a:rPr lang="en-US" sz="1000" b="1" baseline="32000" dirty="0">
                  <a:solidFill>
                    <a:schemeClr val="tx1"/>
                  </a:solidFill>
                  <a:latin typeface="Helvetica" charset="0"/>
                  <a:cs typeface="Helvetica" charset="0"/>
                  <a:sym typeface="Helvetica" charset="0"/>
                </a:rPr>
                <a:t>0</a:t>
              </a:r>
              <a:r>
                <a:rPr lang="en-US" sz="1000" b="1" dirty="0">
                  <a:solidFill>
                    <a:schemeClr val="tx1"/>
                  </a:solidFill>
                  <a:latin typeface="Helvetica" charset="0"/>
                  <a:cs typeface="Helvetica" charset="0"/>
                  <a:sym typeface="Helvetica" charset="0"/>
                </a:rPr>
                <a:t>-D</a:t>
              </a:r>
              <a:r>
                <a:rPr lang="en-US" sz="1000" b="1" baseline="32000" dirty="0">
                  <a:solidFill>
                    <a:schemeClr val="tx1"/>
                  </a:solidFill>
                  <a:latin typeface="Helvetica" charset="0"/>
                  <a:cs typeface="Helvetica" charset="0"/>
                  <a:sym typeface="Helvetica" charset="0"/>
                </a:rPr>
                <a:t>0</a:t>
              </a:r>
              <a:r>
                <a:rPr lang="en-US" sz="1000" b="1" dirty="0">
                  <a:solidFill>
                    <a:schemeClr val="tx1"/>
                  </a:solidFill>
                  <a:latin typeface="Helvetica" charset="0"/>
                  <a:cs typeface="Helvetica" charset="0"/>
                  <a:sym typeface="Helvetica" charset="0"/>
                </a:rPr>
                <a:t> System</a:t>
              </a:r>
            </a:p>
          </p:txBody>
        </p:sp>
        <p:sp>
          <p:nvSpPr>
            <p:cNvPr id="52" name="Line 4"/>
            <p:cNvSpPr>
              <a:spLocks noChangeShapeType="1"/>
            </p:cNvSpPr>
            <p:nvPr/>
          </p:nvSpPr>
          <p:spPr bwMode="auto">
            <a:xfrm>
              <a:off x="1905002" y="2978468"/>
              <a:ext cx="7619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53" name="Rectangle 6"/>
            <p:cNvSpPr>
              <a:spLocks/>
            </p:cNvSpPr>
            <p:nvPr/>
          </p:nvSpPr>
          <p:spPr bwMode="auto">
            <a:xfrm>
              <a:off x="946632" y="3865565"/>
              <a:ext cx="687689" cy="12311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800" b="1" dirty="0">
                  <a:solidFill>
                    <a:schemeClr val="tx1"/>
                  </a:solidFill>
                  <a:latin typeface="Helvetica" charset="0"/>
                  <a:cs typeface="Helvetica" charset="0"/>
                  <a:sym typeface="Helvetica" charset="0"/>
                </a:rPr>
                <a:t>Belle II 50 ab</a:t>
              </a:r>
              <a:r>
                <a:rPr lang="en-US" sz="800" b="1" baseline="32000" dirty="0">
                  <a:solidFill>
                    <a:schemeClr val="tx1"/>
                  </a:solidFill>
                  <a:latin typeface="Helvetica" charset="0"/>
                  <a:cs typeface="Helvetica" charset="0"/>
                  <a:sym typeface="Helvetica" charset="0"/>
                </a:rPr>
                <a:t>-1</a:t>
              </a:r>
            </a:p>
          </p:txBody>
        </p:sp>
        <p:sp>
          <p:nvSpPr>
            <p:cNvPr id="54" name="Line 7"/>
            <p:cNvSpPr>
              <a:spLocks noChangeShapeType="1"/>
            </p:cNvSpPr>
            <p:nvPr/>
          </p:nvSpPr>
          <p:spPr bwMode="auto">
            <a:xfrm rot="10800000">
              <a:off x="1523754" y="3970677"/>
              <a:ext cx="236013" cy="87113"/>
            </a:xfrm>
            <a:prstGeom prst="line">
              <a:avLst/>
            </a:prstGeom>
            <a:noFill/>
            <a:ln w="76200">
              <a:solidFill>
                <a:srgbClr val="FFC00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55" name="Rectangle 54"/>
            <p:cNvSpPr>
              <a:spLocks/>
            </p:cNvSpPr>
            <p:nvPr/>
          </p:nvSpPr>
          <p:spPr bwMode="auto">
            <a:xfrm>
              <a:off x="962431" y="5167874"/>
              <a:ext cx="1105319" cy="12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700" b="1" dirty="0">
                  <a:solidFill>
                    <a:schemeClr val="tx1"/>
                  </a:solidFill>
                  <a:latin typeface="Helvetica" charset="0"/>
                  <a:cs typeface="Helvetica" charset="0"/>
                  <a:sym typeface="Helvetica" charset="0"/>
                </a:rPr>
                <a:t>No CPV: (|q/p|, </a:t>
              </a:r>
              <a:r>
                <a:rPr lang="en-US" sz="700" b="1" dirty="0">
                  <a:solidFill>
                    <a:schemeClr val="tx1"/>
                  </a:solidFill>
                  <a:latin typeface="Times New Roman Bold" charset="0"/>
                  <a:sym typeface="Times New Roman Bold" charset="0"/>
                </a:rPr>
                <a:t>ϕ) = </a:t>
              </a:r>
              <a:r>
                <a:rPr lang="en-US" sz="700" b="1" dirty="0">
                  <a:solidFill>
                    <a:schemeClr val="tx1"/>
                  </a:solidFill>
                  <a:latin typeface="Helvetica" charset="0"/>
                  <a:cs typeface="Helvetica" charset="0"/>
                  <a:sym typeface="Helvetica" charset="0"/>
                </a:rPr>
                <a:t>(1,0)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J.Mnich: Fundamental Particles and Forces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4329" r="177"/>
          <a:stretch>
            <a:fillRect/>
          </a:stretch>
        </p:blipFill>
        <p:spPr bwMode="auto">
          <a:xfrm>
            <a:off x="5711536" y="2607123"/>
            <a:ext cx="1869877" cy="178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011653"/>
            <a:ext cx="2895600" cy="171274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762000"/>
            <a:ext cx="89916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smtClean="0"/>
              <a:t>Precision </a:t>
            </a:r>
            <a:r>
              <a:rPr lang="de-DE" sz="2000" dirty="0" err="1" smtClean="0"/>
              <a:t>physics</a:t>
            </a:r>
            <a:r>
              <a:rPr lang="de-DE" sz="2000" dirty="0" smtClean="0"/>
              <a:t> </a:t>
            </a:r>
            <a:r>
              <a:rPr lang="de-DE" sz="2000" dirty="0" err="1" smtClean="0"/>
              <a:t>through</a:t>
            </a:r>
            <a:r>
              <a:rPr lang="de-DE" sz="2000" dirty="0" smtClean="0"/>
              <a:t> </a:t>
            </a:r>
            <a:r>
              <a:rPr lang="de-DE" sz="2000" dirty="0" err="1" smtClean="0"/>
              <a:t>collisions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fundamental </a:t>
            </a:r>
            <a:r>
              <a:rPr lang="de-DE" sz="2000" dirty="0" err="1" smtClean="0"/>
              <a:t>particles</a:t>
            </a:r>
            <a:r>
              <a:rPr lang="de-DE" sz="2000" dirty="0" smtClean="0"/>
              <a:t>:</a:t>
            </a:r>
            <a:endParaRPr lang="de-DE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228600" y="1447800"/>
            <a:ext cx="2667000" cy="100445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Model-independent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studies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Higgs</a:t>
            </a:r>
            <a:endParaRPr lang="de-DE" sz="2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76600" y="1447800"/>
            <a:ext cx="2667000" cy="100445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Indirect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signals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New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Physics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high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mass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scales</a:t>
            </a:r>
            <a:endParaRPr lang="de-DE" sz="2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24600" y="1461654"/>
            <a:ext cx="2667000" cy="100445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Matter-Antimatter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Asymmetry</a:t>
            </a:r>
            <a:endParaRPr lang="de-DE" sz="2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4" y="2647950"/>
            <a:ext cx="1295400" cy="863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647950"/>
            <a:ext cx="773723" cy="62865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95701"/>
            <a:ext cx="2917674" cy="210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92" y="3733800"/>
            <a:ext cx="1905416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Electron</a:t>
            </a:r>
            <a:r>
              <a:rPr lang="de-DE" dirty="0" smtClean="0"/>
              <a:t>-Positron </a:t>
            </a:r>
            <a:r>
              <a:rPr lang="de-DE" dirty="0" err="1" smtClean="0"/>
              <a:t>Physics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050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1691</Words>
  <Application>Microsoft Office PowerPoint</Application>
  <PresentationFormat>On-screen Show (4:3)</PresentationFormat>
  <Paragraphs>432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Custom Design</vt:lpstr>
      <vt:lpstr>Fundamental Particles and Forces</vt:lpstr>
      <vt:lpstr>PowerPoint Presentation</vt:lpstr>
      <vt:lpstr>PowerPoint Presentation</vt:lpstr>
      <vt:lpstr>Elementary Particle Physics</vt:lpstr>
      <vt:lpstr>Particle Physics Strategy 2015-19</vt:lpstr>
      <vt:lpstr>The Large Hadron Collider LHC</vt:lpstr>
      <vt:lpstr>PowerPoint Presentation</vt:lpstr>
      <vt:lpstr>LHC Detector Upgrades</vt:lpstr>
      <vt:lpstr>Electron-Positron Physics</vt:lpstr>
      <vt:lpstr>BELLE II at SuperKEKB</vt:lpstr>
      <vt:lpstr>International Linear Collider</vt:lpstr>
      <vt:lpstr>Particle Physics Theory</vt:lpstr>
      <vt:lpstr>Particle Physics Theory</vt:lpstr>
      <vt:lpstr>Particle Physics Theory</vt:lpstr>
      <vt:lpstr>Particle Physics Theory</vt:lpstr>
      <vt:lpstr>Infrastructure</vt:lpstr>
      <vt:lpstr>DESY Testbeam</vt:lpstr>
      <vt:lpstr>Summary &amp; Conclusions</vt:lpstr>
      <vt:lpstr>The Guarantors of the Future: Leaders of Young Investigator Groups</vt:lpstr>
      <vt:lpstr>Backup &amp; Old Versions</vt:lpstr>
      <vt:lpstr>PERSONALIA – ERFOLG IN REKRUTIERUNGSINTIATIVE</vt:lpstr>
      <vt:lpstr>Young People </vt:lpstr>
      <vt:lpstr>Elementary Particle Physics</vt:lpstr>
      <vt:lpstr>Particle Physics in the Programme Context</vt:lpstr>
      <vt:lpstr>Physics at the LHC: Highlights 2010-14</vt:lpstr>
      <vt:lpstr>Plans 2015-2019</vt:lpstr>
      <vt:lpstr>PowerPoint Presentation</vt:lpstr>
      <vt:lpstr> ILC site selection </vt:lpstr>
      <vt:lpstr>DESY Activities around Belle II PXD</vt:lpstr>
      <vt:lpstr>DESY in Belle I</vt:lpstr>
      <vt:lpstr>e+e‒ physics:</vt:lpstr>
      <vt:lpstr>ILC</vt:lpstr>
      <vt:lpstr>LC Physics and Detector Highlights</vt:lpstr>
      <vt:lpstr>LHC Schedule</vt:lpstr>
      <vt:lpstr>LHC Schedule</vt:lpstr>
      <vt:lpstr>LHC Phase II Upgrades</vt:lpstr>
      <vt:lpstr>LHC Detector Upgrades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Mnich, Joachim</dc:creator>
  <cp:lastModifiedBy>Mnich, Joachim</cp:lastModifiedBy>
  <cp:revision>194</cp:revision>
  <cp:lastPrinted>2014-01-16T07:43:32Z</cp:lastPrinted>
  <dcterms:created xsi:type="dcterms:W3CDTF">2006-08-16T00:00:00Z</dcterms:created>
  <dcterms:modified xsi:type="dcterms:W3CDTF">2014-01-27T16:25:39Z</dcterms:modified>
</cp:coreProperties>
</file>