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91" r:id="rId3"/>
    <p:sldMasterId id="2147483694" r:id="rId4"/>
    <p:sldMasterId id="2147483678" r:id="rId5"/>
  </p:sldMasterIdLst>
  <p:sldIdLst>
    <p:sldId id="256" r:id="rId6"/>
    <p:sldId id="257" r:id="rId7"/>
    <p:sldId id="280" r:id="rId8"/>
    <p:sldId id="274" r:id="rId9"/>
    <p:sldId id="277" r:id="rId10"/>
    <p:sldId id="264" r:id="rId11"/>
    <p:sldId id="265" r:id="rId12"/>
    <p:sldId id="278" r:id="rId13"/>
    <p:sldId id="279" r:id="rId14"/>
    <p:sldId id="263" r:id="rId15"/>
    <p:sldId id="289" r:id="rId16"/>
    <p:sldId id="290" r:id="rId17"/>
    <p:sldId id="288" r:id="rId18"/>
    <p:sldId id="281" r:id="rId19"/>
    <p:sldId id="272" r:id="rId20"/>
    <p:sldId id="268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F4A"/>
    <a:srgbClr val="433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4660"/>
  </p:normalViewPr>
  <p:slideViewPr>
    <p:cSldViewPr>
      <p:cViewPr>
        <p:scale>
          <a:sx n="77" d="100"/>
          <a:sy n="77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Title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Presentation</a:t>
            </a: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10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09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4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73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28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9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41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45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08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4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BAF8D-AC07-4015-9A97-DC90575C2338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POF Begutachtung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71B83-6FEA-4D57-AF70-494CD9CB00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18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3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53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549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04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920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11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66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025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96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/>
          <p:cNvSpPr txBox="1">
            <a:spLocks noChangeArrowheads="1"/>
          </p:cNvSpPr>
          <p:nvPr userDrawn="1"/>
        </p:nvSpPr>
        <p:spPr bwMode="auto">
          <a:xfrm>
            <a:off x="317500" y="6684963"/>
            <a:ext cx="5711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>
                <a:solidFill>
                  <a:srgbClr val="000000"/>
                </a:solidFill>
              </a:rPr>
              <a:t>Titel of Presentation – Fusszeile komplett Arial 9</a:t>
            </a:r>
          </a:p>
        </p:txBody>
      </p:sp>
      <p:sp>
        <p:nvSpPr>
          <p:cNvPr id="6" name="Textfeld 8"/>
          <p:cNvSpPr txBox="1">
            <a:spLocks noChangeArrowheads="1"/>
          </p:cNvSpPr>
          <p:nvPr userDrawn="1"/>
        </p:nvSpPr>
        <p:spPr bwMode="auto">
          <a:xfrm>
            <a:off x="6162675" y="6684963"/>
            <a:ext cx="2590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>
                <a:solidFill>
                  <a:srgbClr val="FFFFFF"/>
                </a:solidFill>
              </a:rPr>
              <a:t>Name  of Presenter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00" y="554038"/>
            <a:ext cx="8229600" cy="65405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17500" y="1719262"/>
            <a:ext cx="8458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altLang="en-US" noProof="0" dirty="0" smtClean="0"/>
              <a:t>Textmasterformate durch Klicken bearbeiten</a:t>
            </a:r>
          </a:p>
          <a:p>
            <a:pPr lvl="1"/>
            <a:r>
              <a:rPr lang="de-DE" altLang="en-US" noProof="0" dirty="0" smtClean="0"/>
              <a:t>Zweite Ebene</a:t>
            </a:r>
          </a:p>
          <a:p>
            <a:pPr lvl="2"/>
            <a:r>
              <a:rPr lang="de-DE" altLang="en-US" noProof="0" dirty="0" smtClean="0"/>
              <a:t>Dritte Ebene</a:t>
            </a:r>
          </a:p>
          <a:p>
            <a:pPr lvl="3"/>
            <a:r>
              <a:rPr lang="de-DE" altLang="en-US" noProof="0" dirty="0" smtClean="0"/>
              <a:t>Vierte Ebene</a:t>
            </a:r>
          </a:p>
          <a:p>
            <a:pPr lvl="4"/>
            <a:r>
              <a:rPr lang="de-DE" altLang="en-US" noProof="0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613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1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lien_footer_struk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0988"/>
            <a:ext cx="9144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5888" y="6565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srgbClr val="FFFFFF"/>
                </a:solidFill>
              </a:rPr>
              <a:t>PAGE </a:t>
            </a:r>
            <a:fld id="{5CE067E0-6D9B-474F-9BAF-0554A790F158}" type="slidenum">
              <a:rPr lang="de-DE" altLang="de-DE" sz="9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srgbClr val="FFFFFF"/>
              </a:solidFill>
            </a:endParaRPr>
          </a:p>
        </p:txBody>
      </p:sp>
      <p:sp>
        <p:nvSpPr>
          <p:cNvPr id="6" name="Textfeld 12"/>
          <p:cNvSpPr txBox="1">
            <a:spLocks noChangeArrowheads="1"/>
          </p:cNvSpPr>
          <p:nvPr userDrawn="1"/>
        </p:nvSpPr>
        <p:spPr bwMode="auto">
          <a:xfrm>
            <a:off x="3114675" y="6684963"/>
            <a:ext cx="5638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dirty="0" err="1" smtClean="0">
                <a:solidFill>
                  <a:srgbClr val="FFFFFF"/>
                </a:solidFill>
              </a:rPr>
              <a:t>Tihe</a:t>
            </a:r>
            <a:r>
              <a:rPr lang="de-DE" altLang="en-US" sz="900" baseline="0" dirty="0" smtClean="0">
                <a:solidFill>
                  <a:srgbClr val="FFFFFF"/>
                </a:solidFill>
              </a:rPr>
              <a:t> DESY </a:t>
            </a:r>
            <a:r>
              <a:rPr lang="de-DE" altLang="en-US" sz="900" baseline="0" dirty="0" err="1" smtClean="0">
                <a:solidFill>
                  <a:srgbClr val="FFFFFF"/>
                </a:solidFill>
              </a:rPr>
              <a:t>Grid&amp;Cloud</a:t>
            </a:r>
            <a:r>
              <a:rPr lang="de-DE" altLang="en-US" sz="900" baseline="0" dirty="0" smtClean="0">
                <a:solidFill>
                  <a:srgbClr val="FFFFFF"/>
                </a:solidFill>
              </a:rPr>
              <a:t> </a:t>
            </a:r>
            <a:r>
              <a:rPr lang="de-DE" altLang="en-US" sz="900" baseline="0" dirty="0" err="1" smtClean="0">
                <a:solidFill>
                  <a:srgbClr val="FFFFFF"/>
                </a:solidFill>
              </a:rPr>
              <a:t>Centre</a:t>
            </a:r>
            <a:endParaRPr lang="de-DE" altLang="en-US" sz="900" dirty="0">
              <a:solidFill>
                <a:srgbClr val="FFFFFF"/>
              </a:solidFill>
            </a:endParaRPr>
          </a:p>
        </p:txBody>
      </p:sp>
      <p:sp>
        <p:nvSpPr>
          <p:cNvPr id="8" name="Textfeld 13"/>
          <p:cNvSpPr txBox="1">
            <a:spLocks noChangeArrowheads="1"/>
          </p:cNvSpPr>
          <p:nvPr userDrawn="1"/>
        </p:nvSpPr>
        <p:spPr bwMode="auto">
          <a:xfrm>
            <a:off x="311150" y="668655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dirty="0" smtClean="0">
                <a:solidFill>
                  <a:srgbClr val="000000"/>
                </a:solidFill>
              </a:rPr>
              <a:t>Volker</a:t>
            </a:r>
            <a:r>
              <a:rPr lang="de-DE" altLang="en-US" sz="900" baseline="0" dirty="0" smtClean="0">
                <a:solidFill>
                  <a:srgbClr val="000000"/>
                </a:solidFill>
              </a:rPr>
              <a:t> </a:t>
            </a:r>
            <a:r>
              <a:rPr lang="de-DE" altLang="en-US" sz="900" baseline="0" dirty="0" err="1" smtClean="0">
                <a:solidFill>
                  <a:srgbClr val="000000"/>
                </a:solidFill>
              </a:rPr>
              <a:t>Guelzow</a:t>
            </a:r>
            <a:endParaRPr lang="de-DE" altLang="en-US" sz="9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00" y="465138"/>
            <a:ext cx="8229600" cy="742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17500" y="1719262"/>
            <a:ext cx="8458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altLang="en-US" noProof="0" dirty="0" smtClean="0"/>
              <a:t>Textmasterformate durch Klicken bearbeiten</a:t>
            </a:r>
          </a:p>
          <a:p>
            <a:pPr lvl="1"/>
            <a:r>
              <a:rPr lang="de-DE" altLang="en-US" noProof="0" dirty="0" smtClean="0"/>
              <a:t>Zweite Ebene</a:t>
            </a:r>
          </a:p>
          <a:p>
            <a:pPr lvl="2"/>
            <a:r>
              <a:rPr lang="de-DE" altLang="en-US" noProof="0" dirty="0" smtClean="0"/>
              <a:t>Dritte Ebene</a:t>
            </a:r>
          </a:p>
          <a:p>
            <a:pPr lvl="3"/>
            <a:r>
              <a:rPr lang="de-DE" altLang="en-US" noProof="0" dirty="0" smtClean="0"/>
              <a:t>Vierte Ebene</a:t>
            </a:r>
          </a:p>
          <a:p>
            <a:pPr lvl="4"/>
            <a:r>
              <a:rPr lang="de-DE" altLang="en-US" noProof="0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568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BAF8D-AC07-4015-9A97-DC90575C2338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71B83-6FEA-4D57-AF70-494CD9CB00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64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80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5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76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Title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Presentation</a:t>
            </a:r>
            <a:endParaRPr lang="de-DE" alt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697288"/>
            <a:ext cx="8458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 userDrawn="1"/>
        </p:nvSpPr>
        <p:spPr>
          <a:xfrm>
            <a:off x="317500" y="5653088"/>
            <a:ext cx="8458200" cy="5413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9pPr>
          </a:lstStyle>
          <a:p>
            <a:pPr algn="ctr" eaLnBrk="1" hangingPunct="1"/>
            <a:r>
              <a:rPr lang="de-DE" altLang="en-US" sz="1800" dirty="0" smtClean="0">
                <a:solidFill>
                  <a:srgbClr val="FFFFFF"/>
                </a:solidFill>
                <a:cs typeface="Arial" charset="0"/>
              </a:rPr>
              <a:t>Volker</a:t>
            </a:r>
            <a:r>
              <a:rPr lang="de-DE" altLang="en-US" sz="1800" baseline="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sz="1800" baseline="0" dirty="0" err="1" smtClean="0">
                <a:solidFill>
                  <a:srgbClr val="FFFFFF"/>
                </a:solidFill>
                <a:cs typeface="Arial" charset="0"/>
              </a:rPr>
              <a:t>Guelzow</a:t>
            </a:r>
            <a:endParaRPr lang="de-DE" altLang="en-US" sz="18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 userDrawn="1"/>
        </p:nvSpPr>
        <p:spPr>
          <a:xfrm>
            <a:off x="288925" y="374650"/>
            <a:ext cx="3013075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2000" i="1" dirty="0" smtClean="0">
                <a:solidFill>
                  <a:srgbClr val="FFFFFF"/>
                </a:solidFill>
                <a:cs typeface="Arial" charset="0"/>
              </a:rPr>
              <a:t>Matter </a:t>
            </a:r>
            <a:r>
              <a:rPr lang="de-DE" altLang="en-US" sz="2000" i="1" dirty="0" err="1" smtClean="0">
                <a:solidFill>
                  <a:srgbClr val="FFFFFF"/>
                </a:solidFill>
                <a:cs typeface="Arial" charset="0"/>
              </a:rPr>
              <a:t>and</a:t>
            </a:r>
            <a:r>
              <a:rPr lang="de-DE" altLang="en-US" sz="2000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sz="2000" i="1" dirty="0" err="1" smtClean="0">
                <a:solidFill>
                  <a:srgbClr val="FFFFFF"/>
                </a:solidFill>
                <a:cs typeface="Arial" charset="0"/>
              </a:rPr>
              <a:t>the</a:t>
            </a:r>
            <a:r>
              <a:rPr lang="de-DE" altLang="en-US" sz="2000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sz="2000" i="1" dirty="0" err="1" smtClean="0">
                <a:solidFill>
                  <a:srgbClr val="FFFFFF"/>
                </a:solidFill>
                <a:cs typeface="Arial" charset="0"/>
              </a:rPr>
              <a:t>Universe</a:t>
            </a:r>
            <a:endParaRPr lang="de-DE" altLang="en-US" sz="2000" i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" name="Picture 11" descr="HG_LOGO_ENG_W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851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Textmasterformate </a:t>
            </a:r>
            <a:r>
              <a:rPr lang="de-DE" altLang="en-US" dirty="0" err="1" smtClean="0"/>
              <a:t>drch</a:t>
            </a:r>
            <a:r>
              <a:rPr lang="de-DE" altLang="en-US" dirty="0" smtClean="0"/>
              <a:t> Klicken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0988"/>
            <a:ext cx="9144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15888" y="6565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srgbClr val="FFFFFF"/>
                </a:solidFill>
              </a:rPr>
              <a:t>PAGE </a:t>
            </a:r>
            <a:fld id="{52E4A5A3-43EB-464D-B8B9-F8963CEA7E4D}" type="slidenum">
              <a:rPr lang="de-DE" altLang="de-DE" sz="9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0988"/>
            <a:ext cx="9144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15888" y="6565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srgbClr val="FFFFFF"/>
                </a:solidFill>
              </a:rPr>
              <a:t>PAGE </a:t>
            </a:r>
            <a:fld id="{008301A1-4C80-4BB9-8E47-1A50DED7237B}" type="slidenum">
              <a:rPr lang="de-DE" altLang="de-DE" sz="9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srgbClr val="FFFFFF"/>
              </a:solidFill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719263"/>
            <a:ext cx="8458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53" name="Titel 1"/>
          <p:cNvSpPr txBox="1">
            <a:spLocks/>
          </p:cNvSpPr>
          <p:nvPr userDrawn="1"/>
        </p:nvSpPr>
        <p:spPr bwMode="auto">
          <a:xfrm>
            <a:off x="317500" y="554038"/>
            <a:ext cx="8458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800" b="1" smtClean="0">
                <a:solidFill>
                  <a:srgbClr val="00589C"/>
                </a:solidFill>
              </a:rPr>
              <a:t>Titelmasterformat durch Klicken bearbeiten</a:t>
            </a:r>
          </a:p>
        </p:txBody>
      </p:sp>
      <p:sp>
        <p:nvSpPr>
          <p:cNvPr id="2054" name="Textfeld 8"/>
          <p:cNvSpPr txBox="1">
            <a:spLocks noChangeArrowheads="1"/>
          </p:cNvSpPr>
          <p:nvPr userDrawn="1"/>
        </p:nvSpPr>
        <p:spPr bwMode="auto">
          <a:xfrm>
            <a:off x="3114675" y="6684963"/>
            <a:ext cx="5638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dirty="0" smtClean="0">
                <a:solidFill>
                  <a:srgbClr val="FFFFFF"/>
                </a:solidFill>
              </a:rPr>
              <a:t>The</a:t>
            </a:r>
            <a:r>
              <a:rPr lang="de-DE" altLang="en-US" sz="900" baseline="0" dirty="0" smtClean="0">
                <a:solidFill>
                  <a:srgbClr val="FFFFFF"/>
                </a:solidFill>
              </a:rPr>
              <a:t> DESY </a:t>
            </a:r>
            <a:r>
              <a:rPr lang="de-DE" altLang="en-US" sz="900" baseline="0" dirty="0" err="1" smtClean="0">
                <a:solidFill>
                  <a:srgbClr val="FFFFFF"/>
                </a:solidFill>
              </a:rPr>
              <a:t>Grid&amp;Cloude</a:t>
            </a:r>
            <a:r>
              <a:rPr lang="de-DE" altLang="en-US" sz="900" baseline="0" dirty="0" smtClean="0">
                <a:solidFill>
                  <a:srgbClr val="FFFFFF"/>
                </a:solidFill>
              </a:rPr>
              <a:t> </a:t>
            </a:r>
            <a:r>
              <a:rPr lang="de-DE" altLang="en-US" sz="900" baseline="0" dirty="0" err="1" smtClean="0">
                <a:solidFill>
                  <a:srgbClr val="FFFFFF"/>
                </a:solidFill>
              </a:rPr>
              <a:t>Centre</a:t>
            </a:r>
            <a:endParaRPr lang="de-DE" altLang="en-US" sz="900" dirty="0">
              <a:solidFill>
                <a:srgbClr val="FFFFFF"/>
              </a:solidFill>
            </a:endParaRPr>
          </a:p>
        </p:txBody>
      </p:sp>
      <p:sp>
        <p:nvSpPr>
          <p:cNvPr id="2055" name="Textfeld 9"/>
          <p:cNvSpPr txBox="1">
            <a:spLocks noChangeArrowheads="1"/>
          </p:cNvSpPr>
          <p:nvPr userDrawn="1"/>
        </p:nvSpPr>
        <p:spPr bwMode="auto">
          <a:xfrm>
            <a:off x="311150" y="668655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dirty="0" smtClean="0">
                <a:solidFill>
                  <a:srgbClr val="000000"/>
                </a:solidFill>
              </a:rPr>
              <a:t>Volker</a:t>
            </a:r>
            <a:r>
              <a:rPr lang="de-DE" altLang="en-US" sz="900" baseline="0" dirty="0" smtClean="0">
                <a:solidFill>
                  <a:srgbClr val="000000"/>
                </a:solidFill>
              </a:rPr>
              <a:t> </a:t>
            </a:r>
            <a:r>
              <a:rPr lang="de-DE" altLang="en-US" sz="900" baseline="0" dirty="0" err="1" smtClean="0">
                <a:solidFill>
                  <a:srgbClr val="000000"/>
                </a:solidFill>
              </a:rPr>
              <a:t>Guelzow</a:t>
            </a:r>
            <a:endParaRPr lang="de-DE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6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BCD9-7D10-4365-A7A3-9E910D348437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1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5595-BE59-4376-B82E-655D4BA9A24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9157-1C95-40F0-A8D6-FCDBD2535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51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DESY </a:t>
            </a:r>
            <a:r>
              <a:rPr lang="de-DE" dirty="0" err="1" smtClean="0"/>
              <a:t>Grid&amp;Cloud</a:t>
            </a:r>
            <a:r>
              <a:rPr lang="de-DE" dirty="0" smtClean="0"/>
              <a:t>  </a:t>
            </a:r>
            <a:r>
              <a:rPr lang="de-DE" dirty="0" err="1" smtClean="0"/>
              <a:t>Centre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/>
              <a:t>A</a:t>
            </a:r>
            <a:r>
              <a:rPr lang="de-DE" sz="3600" dirty="0" smtClean="0"/>
              <a:t> LKII </a:t>
            </a:r>
            <a:r>
              <a:rPr lang="de-DE" sz="3600" dirty="0" err="1" smtClean="0"/>
              <a:t>infrastructure</a:t>
            </a:r>
            <a:r>
              <a:rPr lang="de-DE" sz="3600" dirty="0" smtClean="0"/>
              <a:t>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13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DESY Tier 2 </a:t>
            </a:r>
            <a:r>
              <a:rPr lang="de-DE" dirty="0" err="1" smtClean="0"/>
              <a:t>site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endParaRPr lang="de-DE" dirty="0"/>
          </a:p>
        </p:txBody>
      </p:sp>
      <p:pic>
        <p:nvPicPr>
          <p:cNvPr id="3113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8" y="1719263"/>
            <a:ext cx="831302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NAF?</a:t>
            </a:r>
            <a:br>
              <a:rPr lang="de-DE" dirty="0" smtClean="0"/>
            </a:br>
            <a:r>
              <a:rPr lang="de-DE" dirty="0" err="1" smtClean="0"/>
              <a:t>Grid</a:t>
            </a:r>
            <a:r>
              <a:rPr lang="de-DE" dirty="0" smtClean="0"/>
              <a:t> vs. NAF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58200" cy="46053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u="sng" dirty="0" smtClean="0"/>
              <a:t>The </a:t>
            </a:r>
            <a:r>
              <a:rPr lang="de-DE" u="sng" dirty="0" err="1" smtClean="0"/>
              <a:t>Grid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Batch                                                                    </a:t>
            </a:r>
            <a:r>
              <a:rPr lang="de-DE" dirty="0" smtClean="0"/>
              <a:t>                   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Centrallized</a:t>
            </a:r>
            <a:r>
              <a:rPr lang="de-DE" dirty="0" smtClean="0"/>
              <a:t> </a:t>
            </a:r>
            <a:r>
              <a:rPr lang="de-DE" dirty="0" smtClean="0"/>
              <a:t>                                                                           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Large </a:t>
            </a:r>
            <a:r>
              <a:rPr lang="de-DE" dirty="0" err="1" smtClean="0"/>
              <a:t>volumes</a:t>
            </a:r>
            <a:r>
              <a:rPr lang="de-DE" dirty="0" smtClean="0"/>
              <a:t>                                                                        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                                                               </a:t>
            </a:r>
            <a:r>
              <a:rPr lang="de-DE" dirty="0" smtClean="0"/>
              <a:t>                      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r>
              <a:rPr lang="de-DE" smtClean="0"/>
              <a:t>The </a:t>
            </a:r>
            <a:r>
              <a:rPr lang="de-DE" dirty="0" err="1" smtClean="0"/>
              <a:t>world</a:t>
            </a:r>
            <a:r>
              <a:rPr lang="de-DE" dirty="0" smtClean="0"/>
              <a:t>                        </a:t>
            </a:r>
            <a:r>
              <a:rPr lang="de-DE" dirty="0" smtClean="0"/>
              <a:t>         LHC </a:t>
            </a:r>
            <a:r>
              <a:rPr lang="de-DE" dirty="0" err="1" smtClean="0"/>
              <a:t>data</a:t>
            </a:r>
            <a:r>
              <a:rPr lang="de-DE" dirty="0" smtClean="0"/>
              <a:t>                          </a:t>
            </a:r>
            <a:endParaRPr lang="de-DE" dirty="0"/>
          </a:p>
          <a:p>
            <a:endParaRPr lang="de-DE" dirty="0"/>
          </a:p>
        </p:txBody>
      </p:sp>
      <p:sp>
        <p:nvSpPr>
          <p:cNvPr id="4" name="Isosceles Triangle 3"/>
          <p:cNvSpPr/>
          <p:nvPr/>
        </p:nvSpPr>
        <p:spPr>
          <a:xfrm>
            <a:off x="3419872" y="2204864"/>
            <a:ext cx="2016224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sosceles Triangle 4"/>
          <p:cNvSpPr/>
          <p:nvPr/>
        </p:nvSpPr>
        <p:spPr>
          <a:xfrm>
            <a:off x="4427984" y="2996952"/>
            <a:ext cx="1224136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00" y="3212976"/>
            <a:ext cx="1849388" cy="18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NAF?</a:t>
            </a:r>
            <a:br>
              <a:rPr lang="de-DE" dirty="0" smtClean="0"/>
            </a:br>
            <a:r>
              <a:rPr lang="de-DE" dirty="0" err="1" smtClean="0"/>
              <a:t>Grid</a:t>
            </a:r>
            <a:r>
              <a:rPr lang="de-DE" dirty="0" smtClean="0"/>
              <a:t> vs. NAF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58200" cy="46053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u="sng" dirty="0" smtClean="0"/>
              <a:t>The </a:t>
            </a:r>
            <a:r>
              <a:rPr lang="de-DE" u="sng" dirty="0" err="1" smtClean="0"/>
              <a:t>Grid</a:t>
            </a:r>
            <a:r>
              <a:rPr lang="de-DE" dirty="0" smtClean="0"/>
              <a:t>                                                                </a:t>
            </a:r>
            <a:r>
              <a:rPr lang="de-DE" dirty="0" smtClean="0"/>
              <a:t>                 </a:t>
            </a:r>
            <a:r>
              <a:rPr lang="de-DE" u="sng" dirty="0" smtClean="0"/>
              <a:t>The </a:t>
            </a:r>
            <a:r>
              <a:rPr lang="de-DE" u="sng" dirty="0" smtClean="0"/>
              <a:t>NAF</a:t>
            </a:r>
            <a:r>
              <a:rPr lang="de-DE" dirty="0" smtClean="0"/>
              <a:t>                                       </a:t>
            </a:r>
          </a:p>
          <a:p>
            <a:pPr marL="0" indent="0">
              <a:buNone/>
            </a:pPr>
            <a:r>
              <a:rPr lang="de-DE" dirty="0" smtClean="0"/>
              <a:t>Batch                                                                    </a:t>
            </a:r>
            <a:r>
              <a:rPr lang="de-DE" dirty="0" smtClean="0"/>
              <a:t>                   </a:t>
            </a:r>
            <a:r>
              <a:rPr lang="de-DE" dirty="0" err="1" smtClean="0"/>
              <a:t>interactive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Centrallized</a:t>
            </a:r>
            <a:r>
              <a:rPr lang="de-DE" dirty="0" smtClean="0"/>
              <a:t> </a:t>
            </a:r>
            <a:r>
              <a:rPr lang="de-DE" dirty="0" smtClean="0"/>
              <a:t>                                                                           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Large </a:t>
            </a:r>
            <a:r>
              <a:rPr lang="de-DE" dirty="0" err="1" smtClean="0"/>
              <a:t>volumes</a:t>
            </a:r>
            <a:r>
              <a:rPr lang="de-DE" dirty="0" smtClean="0"/>
              <a:t>                                                                         </a:t>
            </a:r>
            <a:r>
              <a:rPr lang="de-DE" dirty="0" err="1" smtClean="0"/>
              <a:t>proof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                                                               </a:t>
            </a:r>
            <a:r>
              <a:rPr lang="de-DE" dirty="0" smtClean="0"/>
              <a:t>                      </a:t>
            </a:r>
            <a:r>
              <a:rPr lang="de-DE" dirty="0" smtClean="0"/>
              <a:t>flexible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world</a:t>
            </a:r>
            <a:r>
              <a:rPr lang="de-DE" dirty="0" smtClean="0"/>
              <a:t>                        LHC </a:t>
            </a:r>
            <a:r>
              <a:rPr lang="de-DE" dirty="0" err="1" smtClean="0"/>
              <a:t>data</a:t>
            </a:r>
            <a:r>
              <a:rPr lang="de-DE" dirty="0" smtClean="0"/>
              <a:t>                           Germany</a:t>
            </a:r>
            <a:endParaRPr lang="de-DE" dirty="0"/>
          </a:p>
          <a:p>
            <a:endParaRPr lang="de-DE" dirty="0"/>
          </a:p>
        </p:txBody>
      </p:sp>
      <p:sp>
        <p:nvSpPr>
          <p:cNvPr id="4" name="Isosceles Triangle 3"/>
          <p:cNvSpPr/>
          <p:nvPr/>
        </p:nvSpPr>
        <p:spPr>
          <a:xfrm>
            <a:off x="3419872" y="2204864"/>
            <a:ext cx="2016224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sosceles Triangle 4"/>
          <p:cNvSpPr/>
          <p:nvPr/>
        </p:nvSpPr>
        <p:spPr>
          <a:xfrm>
            <a:off x="4427984" y="2996952"/>
            <a:ext cx="1224136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00" y="3212976"/>
            <a:ext cx="1849388" cy="18493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3645024"/>
            <a:ext cx="1263338" cy="1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7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NAF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Grid</a:t>
            </a:r>
            <a:r>
              <a:rPr lang="de-DE" dirty="0" smtClean="0"/>
              <a:t>                                                                </a:t>
            </a:r>
            <a:r>
              <a:rPr lang="de-DE" u="sng" dirty="0" smtClean="0"/>
              <a:t>The NAF</a:t>
            </a:r>
            <a:r>
              <a:rPr lang="de-DE" dirty="0" smtClean="0"/>
              <a:t>                                       </a:t>
            </a:r>
          </a:p>
          <a:p>
            <a:pPr marL="0" indent="0">
              <a:buNone/>
            </a:pPr>
            <a:r>
              <a:rPr lang="de-DE" dirty="0" smtClean="0"/>
              <a:t>Batch                                                                     </a:t>
            </a:r>
            <a:r>
              <a:rPr lang="de-DE" dirty="0" err="1" smtClean="0"/>
              <a:t>interactive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Centrallized</a:t>
            </a:r>
            <a:r>
              <a:rPr lang="de-DE" dirty="0" smtClean="0"/>
              <a:t>                                                           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                                                                   </a:t>
            </a:r>
            <a:r>
              <a:rPr lang="de-DE" dirty="0" err="1" smtClean="0"/>
              <a:t>proof</a:t>
            </a:r>
            <a:endParaRPr lang="de-DE" dirty="0"/>
          </a:p>
          <a:p>
            <a:r>
              <a:rPr lang="de-DE" dirty="0" smtClean="0"/>
              <a:t>                                                                      </a:t>
            </a:r>
            <a:r>
              <a:rPr lang="de-DE" dirty="0" smtClean="0"/>
              <a:t>         </a:t>
            </a:r>
            <a:r>
              <a:rPr lang="de-DE" dirty="0" smtClean="0"/>
              <a:t>flexible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world</a:t>
            </a:r>
            <a:r>
              <a:rPr lang="de-DE" dirty="0" smtClean="0"/>
              <a:t>                        LHC </a:t>
            </a:r>
            <a:r>
              <a:rPr lang="de-DE" dirty="0" err="1" smtClean="0"/>
              <a:t>data</a:t>
            </a:r>
            <a:r>
              <a:rPr lang="de-DE" dirty="0" smtClean="0"/>
              <a:t>                           Germany</a:t>
            </a:r>
            <a:endParaRPr lang="de-DE" dirty="0"/>
          </a:p>
          <a:p>
            <a:endParaRPr lang="de-DE" dirty="0"/>
          </a:p>
        </p:txBody>
      </p:sp>
      <p:sp>
        <p:nvSpPr>
          <p:cNvPr id="4" name="Isosceles Triangle 3"/>
          <p:cNvSpPr/>
          <p:nvPr/>
        </p:nvSpPr>
        <p:spPr>
          <a:xfrm>
            <a:off x="3419872" y="2204864"/>
            <a:ext cx="2016224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sosceles Triangle 4"/>
          <p:cNvSpPr/>
          <p:nvPr/>
        </p:nvSpPr>
        <p:spPr>
          <a:xfrm>
            <a:off x="4427984" y="2996952"/>
            <a:ext cx="1224136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2123728" y="2852936"/>
            <a:ext cx="1102357" cy="1944099"/>
            <a:chOff x="2123728" y="2852936"/>
            <a:chExt cx="1102357" cy="1944099"/>
          </a:xfrm>
        </p:grpSpPr>
        <p:sp>
          <p:nvSpPr>
            <p:cNvPr id="6" name="Oval 5"/>
            <p:cNvSpPr/>
            <p:nvPr/>
          </p:nvSpPr>
          <p:spPr>
            <a:xfrm>
              <a:off x="2483768" y="2852936"/>
              <a:ext cx="36004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663788" y="3212976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23728" y="3356992"/>
              <a:ext cx="540060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123728" y="4148963"/>
              <a:ext cx="540060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686025" y="3356992"/>
              <a:ext cx="540060" cy="684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663788" y="4148963"/>
              <a:ext cx="468052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 bwMode="auto">
          <a:xfrm>
            <a:off x="6096000" y="685800"/>
            <a:ext cx="1219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581400" y="1143000"/>
            <a:ext cx="4572000" cy="3657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9" name="Block Arc 28"/>
          <p:cNvSpPr/>
          <p:nvPr/>
        </p:nvSpPr>
        <p:spPr bwMode="auto">
          <a:xfrm>
            <a:off x="3048000" y="762000"/>
            <a:ext cx="2209800" cy="1447800"/>
          </a:xfrm>
          <a:prstGeom prst="block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3665" y="1600200"/>
            <a:ext cx="5638800" cy="4324529"/>
            <a:chOff x="-2590800" y="4419600"/>
            <a:chExt cx="5257800" cy="432452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-2590800" y="4419600"/>
              <a:ext cx="5181600" cy="381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ctr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pitchFamily="34" charset="0"/>
                </a:rPr>
                <a:t>NAF CPU usage by institutes</a:t>
              </a:r>
            </a:p>
            <a:p>
              <a:pPr marL="0" marR="0" indent="12700" algn="ctr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rgbClr val="515151"/>
                  </a:solidFill>
                  <a:latin typeface="Arial" pitchFamily="34" charset="0"/>
                </a:rPr>
                <a:t>Dec. 2009 – Apr. 2013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2" name="Picture 21" descr="pof3_naf_cpu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-1447800" y="5105400"/>
              <a:ext cx="3152862" cy="31242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9200" y="5334000"/>
              <a:ext cx="839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DESY</a:t>
              </a:r>
            </a:p>
            <a:p>
              <a:r>
                <a:rPr lang="en-US" b="1" dirty="0" smtClean="0"/>
                <a:t>   31%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754380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  </a:t>
              </a:r>
              <a:r>
                <a:rPr lang="en-US" b="1" dirty="0" err="1" smtClean="0"/>
                <a:t>Uni</a:t>
              </a:r>
              <a:r>
                <a:rPr lang="en-US" b="1" dirty="0" smtClean="0"/>
                <a:t>-HH</a:t>
              </a:r>
            </a:p>
            <a:p>
              <a:r>
                <a:rPr lang="en-US" b="1" dirty="0" smtClean="0"/>
                <a:t>        30%   (partially own contribution)</a:t>
              </a:r>
              <a:endParaRPr lang="en-US" b="1" dirty="0"/>
            </a:p>
          </p:txBody>
        </p:sp>
        <p:sp>
          <p:nvSpPr>
            <p:cNvPr id="31" name="Block Arc 30"/>
            <p:cNvSpPr/>
            <p:nvPr/>
          </p:nvSpPr>
          <p:spPr bwMode="auto">
            <a:xfrm>
              <a:off x="-1371600" y="5105400"/>
              <a:ext cx="3124200" cy="3124200"/>
            </a:xfrm>
            <a:prstGeom prst="blockArc">
              <a:avLst>
                <a:gd name="adj1" fmla="val 7969301"/>
                <a:gd name="adj2" fmla="val 16105202"/>
                <a:gd name="adj3" fmla="val 5381"/>
              </a:avLst>
            </a:prstGeom>
            <a:solidFill>
              <a:srgbClr val="00009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514600" y="5334000"/>
              <a:ext cx="15127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+16 German</a:t>
              </a:r>
            </a:p>
            <a:p>
              <a:r>
                <a:rPr lang="en-US" b="1" dirty="0" smtClean="0"/>
                <a:t>Institutes</a:t>
              </a:r>
            </a:p>
            <a:p>
              <a:r>
                <a:rPr lang="en-US" b="1" dirty="0" smtClean="0"/>
                <a:t>(39%)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05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DGCC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981780"/>
              </p:ext>
            </p:extLst>
          </p:nvPr>
        </p:nvGraphicFramePr>
        <p:xfrm>
          <a:off x="317500" y="1719263"/>
          <a:ext cx="8458200" cy="358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Community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Challenge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LHC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Big Data 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dirty="0" err="1" smtClean="0"/>
                        <a:t>streaming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mode</a:t>
                      </a:r>
                      <a:r>
                        <a:rPr lang="de-DE" dirty="0" smtClean="0"/>
                        <a:t>), </a:t>
                      </a:r>
                      <a:r>
                        <a:rPr lang="de-DE" dirty="0" err="1" smtClean="0"/>
                        <a:t>scalability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solutions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change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computing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modells</a:t>
                      </a:r>
                      <a:r>
                        <a:rPr lang="de-DE" dirty="0" smtClean="0"/>
                        <a:t>,  </a:t>
                      </a:r>
                      <a:r>
                        <a:rPr lang="de-DE" dirty="0" err="1" smtClean="0"/>
                        <a:t>grid</a:t>
                      </a:r>
                      <a:r>
                        <a:rPr lang="de-DE" dirty="0" smtClean="0"/>
                        <a:t> &amp; </a:t>
                      </a:r>
                      <a:r>
                        <a:rPr lang="de-DE" dirty="0" err="1" smtClean="0"/>
                        <a:t>cloud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evolution</a:t>
                      </a:r>
                      <a:r>
                        <a:rPr lang="de-DE" dirty="0" smtClean="0"/>
                        <a:t> 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preservation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networks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lhcone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Belle II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Synergy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LHC </a:t>
                      </a:r>
                      <a:r>
                        <a:rPr lang="de-DE" baseline="0" dirty="0" err="1" smtClean="0"/>
                        <a:t>computing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ILC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Synergy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LHC </a:t>
                      </a:r>
                      <a:r>
                        <a:rPr lang="de-DE" baseline="0" dirty="0" err="1" smtClean="0"/>
                        <a:t>computing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Astroparticle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Synergy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LHC </a:t>
                      </a:r>
                      <a:r>
                        <a:rPr lang="de-DE" dirty="0" err="1" smtClean="0"/>
                        <a:t>computing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Photon Science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Big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burst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mode</a:t>
                      </a:r>
                      <a:r>
                        <a:rPr lang="de-DE" baseline="0" dirty="0" smtClean="0"/>
                        <a:t>), </a:t>
                      </a:r>
                      <a:r>
                        <a:rPr lang="de-DE" baseline="0" dirty="0" err="1" smtClean="0"/>
                        <a:t>scalability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cloud</a:t>
                      </a:r>
                      <a:r>
                        <a:rPr lang="de-DE" baseline="0" dirty="0" smtClean="0"/>
                        <a:t> style,Tier-0, </a:t>
                      </a:r>
                      <a:r>
                        <a:rPr lang="de-DE" baseline="0" dirty="0" err="1" smtClean="0"/>
                        <a:t>consultancy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federated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identities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meta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data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formats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1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58200" cy="4821361"/>
          </a:xfrm>
        </p:spPr>
        <p:txBody>
          <a:bodyPr>
            <a:normAutofit fontScale="325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/>
              <a:t>C</a:t>
            </a:r>
            <a:r>
              <a:rPr lang="de-DE" sz="7400" dirty="0" err="1" smtClean="0"/>
              <a:t>ontinue</a:t>
            </a:r>
            <a:r>
              <a:rPr lang="de-DE" sz="7400" dirty="0" smtClean="0"/>
              <a:t>  </a:t>
            </a:r>
            <a:r>
              <a:rPr lang="de-DE" sz="7400" dirty="0" err="1" smtClean="0"/>
              <a:t>to</a:t>
            </a:r>
            <a:r>
              <a:rPr lang="de-DE" sz="7400" dirty="0" smtClean="0"/>
              <a:t> </a:t>
            </a:r>
            <a:r>
              <a:rPr lang="de-DE" sz="7400" dirty="0" err="1" smtClean="0"/>
              <a:t>enable</a:t>
            </a:r>
            <a:r>
              <a:rPr lang="de-DE" sz="7400" dirty="0" smtClean="0"/>
              <a:t> </a:t>
            </a:r>
            <a:r>
              <a:rPr lang="de-DE" sz="7400" dirty="0" err="1" smtClean="0"/>
              <a:t>outstanding</a:t>
            </a:r>
            <a:r>
              <a:rPr lang="de-DE" sz="7400" dirty="0" smtClean="0"/>
              <a:t> </a:t>
            </a:r>
            <a:r>
              <a:rPr lang="de-DE" sz="7400" dirty="0" err="1" smtClean="0"/>
              <a:t>scientific</a:t>
            </a:r>
            <a:r>
              <a:rPr lang="de-DE" sz="7400" dirty="0" smtClean="0"/>
              <a:t> </a:t>
            </a:r>
            <a:r>
              <a:rPr lang="de-DE" sz="7400" dirty="0" err="1" smtClean="0"/>
              <a:t>work</a:t>
            </a:r>
            <a:endParaRPr lang="de-DE" sz="74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 smtClean="0"/>
              <a:t>Maintain</a:t>
            </a:r>
            <a:r>
              <a:rPr lang="de-DE" sz="7400" dirty="0" smtClean="0"/>
              <a:t> </a:t>
            </a:r>
            <a:r>
              <a:rPr lang="de-DE" sz="7400" dirty="0" err="1" smtClean="0"/>
              <a:t>and</a:t>
            </a:r>
            <a:r>
              <a:rPr lang="de-DE" sz="7400" dirty="0"/>
              <a:t> </a:t>
            </a:r>
            <a:r>
              <a:rPr lang="de-DE" sz="7400" dirty="0" err="1" smtClean="0"/>
              <a:t>further</a:t>
            </a:r>
            <a:r>
              <a:rPr lang="de-DE" sz="7400" dirty="0" smtClean="0"/>
              <a:t> </a:t>
            </a:r>
            <a:r>
              <a:rPr lang="de-DE" sz="7400" dirty="0" err="1" smtClean="0"/>
              <a:t>develop</a:t>
            </a:r>
            <a:r>
              <a:rPr lang="de-DE" sz="7400" dirty="0" smtClean="0"/>
              <a:t> </a:t>
            </a:r>
            <a:r>
              <a:rPr lang="de-DE" sz="7400" dirty="0" err="1" smtClean="0"/>
              <a:t>of</a:t>
            </a:r>
            <a:r>
              <a:rPr lang="de-DE" sz="7400" dirty="0" smtClean="0"/>
              <a:t> </a:t>
            </a:r>
            <a:r>
              <a:rPr lang="de-DE" sz="7400" dirty="0"/>
              <a:t>B</a:t>
            </a:r>
            <a:r>
              <a:rPr lang="de-DE" sz="7400" dirty="0" smtClean="0"/>
              <a:t>ig </a:t>
            </a:r>
            <a:r>
              <a:rPr lang="de-DE" sz="7400" dirty="0"/>
              <a:t>D</a:t>
            </a:r>
            <a:r>
              <a:rPr lang="de-DE" sz="7400" dirty="0" smtClean="0"/>
              <a:t>ata </a:t>
            </a:r>
            <a:r>
              <a:rPr lang="de-DE" sz="7400" dirty="0" err="1" smtClean="0"/>
              <a:t>management</a:t>
            </a:r>
            <a:endParaRPr lang="de-DE" sz="74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 smtClean="0"/>
              <a:t>Preserve</a:t>
            </a:r>
            <a:r>
              <a:rPr lang="de-DE" sz="7400" dirty="0" smtClean="0"/>
              <a:t> Data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 smtClean="0"/>
              <a:t>Consult</a:t>
            </a:r>
            <a:r>
              <a:rPr lang="de-DE" sz="7400" dirty="0" smtClean="0"/>
              <a:t> &amp; </a:t>
            </a:r>
            <a:r>
              <a:rPr lang="de-DE" sz="7400" dirty="0"/>
              <a:t>S</a:t>
            </a:r>
            <a:r>
              <a:rPr lang="de-DE" sz="7400" dirty="0" smtClean="0"/>
              <a:t>upport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 smtClean="0"/>
              <a:t>Coordination</a:t>
            </a:r>
            <a:r>
              <a:rPr lang="de-DE" sz="7400" dirty="0" smtClean="0"/>
              <a:t> </a:t>
            </a:r>
            <a:r>
              <a:rPr lang="de-DE" sz="7400" dirty="0" err="1"/>
              <a:t>of</a:t>
            </a:r>
            <a:r>
              <a:rPr lang="de-DE" sz="7400" dirty="0"/>
              <a:t> </a:t>
            </a:r>
            <a:r>
              <a:rPr lang="de-DE" sz="7400" dirty="0" err="1"/>
              <a:t>computing</a:t>
            </a:r>
            <a:r>
              <a:rPr lang="de-DE" sz="7400" dirty="0"/>
              <a:t> </a:t>
            </a:r>
            <a:r>
              <a:rPr lang="de-DE" sz="7400" dirty="0" err="1"/>
              <a:t>activities</a:t>
            </a:r>
            <a:r>
              <a:rPr lang="de-DE" sz="7400" dirty="0"/>
              <a:t> in MATTER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smtClean="0"/>
              <a:t>Major </a:t>
            </a:r>
            <a:r>
              <a:rPr lang="de-DE" sz="7400" dirty="0" err="1" smtClean="0"/>
              <a:t>player</a:t>
            </a:r>
            <a:r>
              <a:rPr lang="de-DE" sz="7400" dirty="0" smtClean="0"/>
              <a:t> in Matter for </a:t>
            </a:r>
            <a:r>
              <a:rPr lang="de-DE" sz="7400" dirty="0" err="1"/>
              <a:t>c</a:t>
            </a:r>
            <a:r>
              <a:rPr lang="de-DE" sz="7400" dirty="0" err="1" smtClean="0"/>
              <a:t>ooperation</a:t>
            </a:r>
            <a:r>
              <a:rPr lang="de-DE" sz="7400" dirty="0" smtClean="0"/>
              <a:t> </a:t>
            </a:r>
            <a:r>
              <a:rPr lang="de-DE" sz="7400" dirty="0" err="1"/>
              <a:t>with</a:t>
            </a:r>
            <a:r>
              <a:rPr lang="de-DE" sz="7400" dirty="0"/>
              <a:t> </a:t>
            </a:r>
            <a:r>
              <a:rPr lang="de-DE" sz="7400" dirty="0" smtClean="0"/>
              <a:t>LSDMA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 smtClean="0"/>
              <a:t>Apply</a:t>
            </a:r>
            <a:r>
              <a:rPr lang="de-DE" sz="7400" dirty="0" smtClean="0"/>
              <a:t> </a:t>
            </a:r>
            <a:r>
              <a:rPr lang="de-DE" sz="7400" dirty="0" err="1"/>
              <a:t>for</a:t>
            </a:r>
            <a:r>
              <a:rPr lang="de-DE" sz="7400" dirty="0"/>
              <a:t> 3rd </a:t>
            </a:r>
            <a:r>
              <a:rPr lang="de-DE" sz="7400" dirty="0" err="1"/>
              <a:t>party</a:t>
            </a:r>
            <a:r>
              <a:rPr lang="de-DE" sz="7400" dirty="0"/>
              <a:t> </a:t>
            </a:r>
            <a:r>
              <a:rPr lang="de-DE" sz="7400" dirty="0" err="1"/>
              <a:t>funding</a:t>
            </a:r>
            <a:endParaRPr lang="de-DE" sz="74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7400" dirty="0" err="1" smtClean="0"/>
              <a:t>Enlarge</a:t>
            </a:r>
            <a:r>
              <a:rPr lang="de-DE" sz="7400" dirty="0" smtClean="0"/>
              <a:t> Education </a:t>
            </a:r>
            <a:r>
              <a:rPr lang="de-DE" sz="7400" dirty="0" err="1"/>
              <a:t>and</a:t>
            </a:r>
            <a:r>
              <a:rPr lang="de-DE" sz="7400" dirty="0"/>
              <a:t> </a:t>
            </a:r>
            <a:r>
              <a:rPr lang="de-DE" sz="7400" dirty="0" smtClean="0"/>
              <a:t>Training</a:t>
            </a:r>
            <a:endParaRPr lang="de-DE" sz="74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DE" sz="7400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5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58200" cy="460533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DESY Tier 2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r>
              <a:rPr lang="de-DE" dirty="0"/>
              <a:t> </a:t>
            </a:r>
            <a:r>
              <a:rPr lang="de-DE" dirty="0" err="1" smtClean="0"/>
              <a:t>delivering</a:t>
            </a:r>
            <a:r>
              <a:rPr lang="de-DE" dirty="0" smtClean="0"/>
              <a:t> </a:t>
            </a:r>
            <a:r>
              <a:rPr lang="de-DE" dirty="0" err="1" smtClean="0"/>
              <a:t>cycles</a:t>
            </a:r>
            <a:r>
              <a:rPr lang="de-DE" dirty="0" smtClean="0"/>
              <a:t> &amp; TB 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pledges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NAF </a:t>
            </a:r>
            <a:r>
              <a:rPr lang="de-DE" dirty="0" err="1" smtClean="0"/>
              <a:t>plays</a:t>
            </a:r>
            <a:r>
              <a:rPr lang="de-DE" dirty="0" smtClean="0"/>
              <a:t> an essential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LHC </a:t>
            </a:r>
            <a:r>
              <a:rPr lang="de-DE" dirty="0" err="1" smtClean="0"/>
              <a:t>analysis</a:t>
            </a:r>
            <a:r>
              <a:rPr lang="de-DE" dirty="0" smtClean="0"/>
              <a:t> in Germany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improves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 LK II 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r>
              <a:rPr lang="de-DE" dirty="0" err="1" smtClean="0"/>
              <a:t>attracts</a:t>
            </a:r>
            <a:r>
              <a:rPr lang="de-DE" dirty="0" smtClean="0"/>
              <a:t> an </a:t>
            </a:r>
            <a:r>
              <a:rPr lang="de-DE" dirty="0" err="1" smtClean="0"/>
              <a:t>increasingly</a:t>
            </a:r>
            <a:r>
              <a:rPr lang="de-DE" dirty="0" smtClean="0"/>
              <a:t> diverse 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DESY  will </a:t>
            </a:r>
            <a:r>
              <a:rPr lang="de-DE" dirty="0" err="1" smtClean="0"/>
              <a:t>continue</a:t>
            </a:r>
            <a:r>
              <a:rPr lang="de-DE" dirty="0" smtClean="0"/>
              <a:t> 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develope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IT </a:t>
            </a:r>
            <a:r>
              <a:rPr lang="de-DE" dirty="0" err="1" smtClean="0"/>
              <a:t>solutions</a:t>
            </a:r>
            <a:r>
              <a:rPr lang="de-DE" dirty="0" smtClean="0"/>
              <a:t> in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Attracting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47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/>
              <a:t>verview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DESY </a:t>
            </a:r>
            <a:r>
              <a:rPr lang="de-DE" dirty="0" err="1" smtClean="0"/>
              <a:t>Grid&amp;Cloud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(DGCC)</a:t>
            </a:r>
          </a:p>
          <a:p>
            <a:r>
              <a:rPr lang="de-DE" dirty="0" smtClean="0"/>
              <a:t>The Tier-2 @ DESY</a:t>
            </a:r>
          </a:p>
          <a:p>
            <a:r>
              <a:rPr lang="de-DE" dirty="0" smtClean="0"/>
              <a:t>The NAF @ DESY</a:t>
            </a:r>
          </a:p>
          <a:p>
            <a:r>
              <a:rPr lang="de-DE" dirty="0" err="1" smtClean="0"/>
              <a:t>Challenges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Strategy</a:t>
            </a:r>
            <a:endParaRPr lang="de-DE" dirty="0" smtClean="0"/>
          </a:p>
          <a:p>
            <a:r>
              <a:rPr lang="de-DE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390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Desy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&amp;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Resources:</a:t>
            </a:r>
          </a:p>
          <a:p>
            <a:r>
              <a:rPr lang="de-DE" dirty="0" smtClean="0"/>
              <a:t>~ 10.000 </a:t>
            </a:r>
            <a:r>
              <a:rPr lang="de-DE" dirty="0" err="1" smtClean="0"/>
              <a:t>cores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endParaRPr lang="de-DE" dirty="0" smtClean="0"/>
          </a:p>
          <a:p>
            <a:r>
              <a:rPr lang="de-DE" dirty="0" smtClean="0"/>
              <a:t>~ 8 PB </a:t>
            </a:r>
            <a:r>
              <a:rPr lang="de-DE" dirty="0" err="1" smtClean="0"/>
              <a:t>disk</a:t>
            </a:r>
            <a:r>
              <a:rPr lang="de-DE" dirty="0" smtClean="0"/>
              <a:t> (</a:t>
            </a:r>
            <a:r>
              <a:rPr lang="de-DE" dirty="0" err="1" smtClean="0"/>
              <a:t>dCache</a:t>
            </a:r>
            <a:r>
              <a:rPr lang="de-DE" dirty="0" smtClean="0"/>
              <a:t>)</a:t>
            </a:r>
          </a:p>
          <a:p>
            <a:r>
              <a:rPr lang="de-DE" dirty="0" smtClean="0"/>
              <a:t>~ 4000 </a:t>
            </a:r>
            <a:r>
              <a:rPr lang="de-DE" dirty="0" err="1" smtClean="0"/>
              <a:t>cores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NAF</a:t>
            </a:r>
          </a:p>
          <a:p>
            <a:r>
              <a:rPr lang="de-DE" dirty="0" smtClean="0"/>
              <a:t>~ 1 PB </a:t>
            </a:r>
            <a:r>
              <a:rPr lang="de-DE" dirty="0" err="1" smtClean="0"/>
              <a:t>disk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NAF</a:t>
            </a:r>
          </a:p>
          <a:p>
            <a:r>
              <a:rPr lang="de-DE" dirty="0" smtClean="0"/>
              <a:t>Tape </a:t>
            </a:r>
            <a:r>
              <a:rPr lang="de-DE" dirty="0" err="1" smtClean="0"/>
              <a:t>storage</a:t>
            </a:r>
            <a:endParaRPr lang="de-DE" dirty="0" smtClean="0"/>
          </a:p>
          <a:p>
            <a:endParaRPr lang="de-DE" dirty="0"/>
          </a:p>
          <a:p>
            <a:r>
              <a:rPr lang="de-DE" u="sng" dirty="0" smtClean="0"/>
              <a:t>Services:</a:t>
            </a:r>
          </a:p>
          <a:p>
            <a:r>
              <a:rPr lang="de-DE" dirty="0" smtClean="0"/>
              <a:t>VOMS, </a:t>
            </a:r>
            <a:r>
              <a:rPr lang="de-DE" dirty="0" err="1" smtClean="0"/>
              <a:t>Catalogues</a:t>
            </a:r>
            <a:r>
              <a:rPr lang="de-DE" dirty="0" smtClean="0"/>
              <a:t>, </a:t>
            </a:r>
            <a:r>
              <a:rPr lang="de-DE" dirty="0" err="1"/>
              <a:t>C</a:t>
            </a:r>
            <a:r>
              <a:rPr lang="de-DE" dirty="0" err="1" smtClean="0"/>
              <a:t>loud</a:t>
            </a:r>
            <a:r>
              <a:rPr lang="de-DE" dirty="0" smtClean="0"/>
              <a:t>, NAF remote </a:t>
            </a:r>
            <a:r>
              <a:rPr lang="de-DE" dirty="0" err="1" smtClean="0"/>
              <a:t>desktop</a:t>
            </a:r>
            <a:r>
              <a:rPr lang="de-DE" dirty="0" smtClean="0"/>
              <a:t>  ….</a:t>
            </a:r>
          </a:p>
          <a:p>
            <a:endParaRPr lang="de-DE" dirty="0" smtClean="0"/>
          </a:p>
          <a:p>
            <a:r>
              <a:rPr lang="de-DE" u="sng" dirty="0" smtClean="0"/>
              <a:t>Development:</a:t>
            </a:r>
          </a:p>
          <a:p>
            <a:r>
              <a:rPr lang="de-DE" dirty="0" smtClean="0"/>
              <a:t>Big Data </a:t>
            </a:r>
            <a:r>
              <a:rPr lang="de-DE" dirty="0" err="1" smtClean="0"/>
              <a:t>mgmt</a:t>
            </a:r>
            <a:r>
              <a:rPr lang="de-DE" dirty="0" smtClean="0"/>
              <a:t>: </a:t>
            </a:r>
            <a:r>
              <a:rPr lang="de-DE" dirty="0" err="1" smtClean="0"/>
              <a:t>dCache</a:t>
            </a:r>
            <a:r>
              <a:rPr lang="de-DE" dirty="0" smtClean="0"/>
              <a:t> (</a:t>
            </a:r>
            <a:r>
              <a:rPr lang="de-DE" dirty="0" err="1" smtClean="0"/>
              <a:t>holding</a:t>
            </a:r>
            <a:r>
              <a:rPr lang="de-DE" dirty="0" smtClean="0"/>
              <a:t> ~50% LHC </a:t>
            </a:r>
            <a:r>
              <a:rPr lang="de-DE" dirty="0" err="1" smtClean="0"/>
              <a:t>data</a:t>
            </a:r>
            <a:r>
              <a:rPr lang="de-DE" dirty="0" smtClean="0"/>
              <a:t>), </a:t>
            </a:r>
            <a:r>
              <a:rPr lang="de-DE" dirty="0" err="1" smtClean="0"/>
              <a:t>networks</a:t>
            </a:r>
            <a:r>
              <a:rPr lang="de-DE" dirty="0" smtClean="0"/>
              <a:t> (</a:t>
            </a:r>
            <a:r>
              <a:rPr lang="de-DE" dirty="0" err="1" smtClean="0"/>
              <a:t>LHCone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u="sng" dirty="0" smtClean="0"/>
              <a:t>Communities:</a:t>
            </a:r>
          </a:p>
          <a:p>
            <a:r>
              <a:rPr lang="de-DE" dirty="0" smtClean="0"/>
              <a:t>WLCG Tier-2, Belle I+2, ILC, </a:t>
            </a:r>
            <a:r>
              <a:rPr lang="de-DE" dirty="0" err="1" smtClean="0"/>
              <a:t>XFeL</a:t>
            </a:r>
            <a:r>
              <a:rPr lang="de-DE" dirty="0" smtClean="0"/>
              <a:t>, …       ∑ = 20 </a:t>
            </a:r>
            <a:r>
              <a:rPr lang="de-DE" dirty="0" err="1"/>
              <a:t>V</a:t>
            </a:r>
            <a:r>
              <a:rPr lang="de-DE" dirty="0" err="1" smtClean="0"/>
              <a:t>irt</a:t>
            </a:r>
            <a:r>
              <a:rPr lang="de-DE" dirty="0" smtClean="0"/>
              <a:t>. </a:t>
            </a:r>
            <a:r>
              <a:rPr lang="de-DE" dirty="0" err="1" smtClean="0"/>
              <a:t>Organisations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6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Tier-1/2 </a:t>
            </a:r>
            <a:r>
              <a:rPr lang="de-DE" dirty="0" err="1" smtClean="0"/>
              <a:t>Structure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36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Role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Tier-2: </a:t>
            </a:r>
          </a:p>
          <a:p>
            <a:r>
              <a:rPr lang="de-DE" dirty="0" smtClean="0"/>
              <a:t>Simulation  </a:t>
            </a:r>
            <a:r>
              <a:rPr lang="de-DE" dirty="0" err="1" smtClean="0"/>
              <a:t>and</a:t>
            </a:r>
            <a:r>
              <a:rPr lang="de-DE" dirty="0" smtClean="0"/>
              <a:t> 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u="sng" dirty="0" smtClean="0"/>
              <a:t>German Tier-2 </a:t>
            </a:r>
            <a:r>
              <a:rPr lang="de-DE" u="sng" dirty="0" err="1" smtClean="0"/>
              <a:t>shares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WLCG:</a:t>
            </a:r>
          </a:p>
          <a:p>
            <a:r>
              <a:rPr lang="de-DE" dirty="0" smtClean="0"/>
              <a:t>CMS: 8% </a:t>
            </a:r>
          </a:p>
          <a:p>
            <a:r>
              <a:rPr lang="de-DE" dirty="0" smtClean="0"/>
              <a:t>Atlas: 10%</a:t>
            </a:r>
          </a:p>
          <a:p>
            <a:r>
              <a:rPr lang="de-DE" dirty="0" err="1" smtClean="0"/>
              <a:t>LHCb</a:t>
            </a:r>
            <a:r>
              <a:rPr lang="de-DE" dirty="0" smtClean="0"/>
              <a:t>: 7%</a:t>
            </a:r>
          </a:p>
          <a:p>
            <a:endParaRPr lang="de-DE" dirty="0"/>
          </a:p>
          <a:p>
            <a:r>
              <a:rPr lang="de-DE" u="sng" dirty="0" err="1" smtClean="0"/>
              <a:t>Financing</a:t>
            </a:r>
            <a:r>
              <a:rPr lang="de-DE" u="sng" dirty="0" smtClean="0"/>
              <a:t>:</a:t>
            </a:r>
          </a:p>
          <a:p>
            <a:r>
              <a:rPr lang="de-DE" dirty="0" smtClean="0"/>
              <a:t>DESY: POF 2, </a:t>
            </a:r>
            <a:r>
              <a:rPr lang="de-DE" dirty="0" err="1" smtClean="0"/>
              <a:t>base</a:t>
            </a:r>
            <a:r>
              <a:rPr lang="de-DE" dirty="0" smtClean="0"/>
              <a:t>, BMBF</a:t>
            </a:r>
          </a:p>
          <a:p>
            <a:r>
              <a:rPr lang="de-DE" dirty="0" smtClean="0"/>
              <a:t>Univ.: Phys. </a:t>
            </a:r>
            <a:r>
              <a:rPr lang="de-DE" dirty="0" err="1" smtClean="0"/>
              <a:t>a.t.Terascale</a:t>
            </a:r>
            <a:r>
              <a:rPr lang="de-DE" dirty="0" smtClean="0"/>
              <a:t>, BMBF, DFG</a:t>
            </a:r>
          </a:p>
          <a:p>
            <a:r>
              <a:rPr lang="de-DE" dirty="0" smtClean="0"/>
              <a:t>-&gt; Future open!</a:t>
            </a:r>
          </a:p>
          <a:p>
            <a:endParaRPr lang="de-DE" dirty="0"/>
          </a:p>
          <a:p>
            <a:r>
              <a:rPr lang="de-DE" u="sng" dirty="0" err="1" smtClean="0"/>
              <a:t>Challenges</a:t>
            </a:r>
            <a:r>
              <a:rPr lang="de-DE" u="sng" dirty="0" smtClean="0"/>
              <a:t>:</a:t>
            </a:r>
            <a:r>
              <a:rPr lang="de-DE" dirty="0" smtClean="0"/>
              <a:t> </a:t>
            </a:r>
          </a:p>
          <a:p>
            <a:r>
              <a:rPr lang="de-DE" dirty="0" smtClean="0"/>
              <a:t>&gt; 2x </a:t>
            </a:r>
            <a:r>
              <a:rPr lang="de-DE" dirty="0" err="1" smtClean="0"/>
              <a:t>resources</a:t>
            </a:r>
            <a:r>
              <a:rPr lang="de-DE" dirty="0" smtClean="0"/>
              <a:t> in 2015 + 20% </a:t>
            </a:r>
            <a:r>
              <a:rPr lang="de-DE" dirty="0" err="1" smtClean="0"/>
              <a:t>increase</a:t>
            </a:r>
            <a:r>
              <a:rPr lang="de-DE" dirty="0" smtClean="0"/>
              <a:t>/</a:t>
            </a:r>
            <a:r>
              <a:rPr lang="de-DE" dirty="0" err="1" smtClean="0"/>
              <a:t>year</a:t>
            </a:r>
            <a:r>
              <a:rPr lang="de-DE" dirty="0" smtClean="0"/>
              <a:t>, </a:t>
            </a:r>
            <a:r>
              <a:rPr lang="de-DE" dirty="0" err="1" smtClean="0"/>
              <a:t>scalabity</a:t>
            </a:r>
            <a:r>
              <a:rPr lang="de-DE" dirty="0" smtClean="0"/>
              <a:t>, </a:t>
            </a:r>
            <a:r>
              <a:rPr lang="de-DE" dirty="0" err="1" smtClean="0"/>
              <a:t>financing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581000" y="1222910"/>
            <a:ext cx="4324670" cy="5212856"/>
            <a:chOff x="2092319" y="460438"/>
            <a:chExt cx="11667240" cy="15962400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 r="41358"/>
            <a:stretch>
              <a:fillRect/>
            </a:stretch>
          </p:blipFill>
          <p:spPr>
            <a:xfrm>
              <a:off x="2092319" y="460438"/>
              <a:ext cx="11667240" cy="1596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Freeform 3"/>
            <p:cNvSpPr/>
            <p:nvPr/>
          </p:nvSpPr>
          <p:spPr>
            <a:xfrm>
              <a:off x="6359399" y="9342358"/>
              <a:ext cx="27000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368439" y="15371638"/>
              <a:ext cx="762120" cy="76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5"/>
            <p:cNvSpPr/>
            <p:nvPr/>
          </p:nvSpPr>
          <p:spPr>
            <a:xfrm>
              <a:off x="2749679" y="7875718"/>
              <a:ext cx="269640" cy="269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12" name="Freeform 6"/>
            <p:cNvSpPr/>
            <p:nvPr/>
          </p:nvSpPr>
          <p:spPr>
            <a:xfrm>
              <a:off x="7045199" y="2589118"/>
              <a:ext cx="27000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13" name="Freeform 7"/>
            <p:cNvSpPr/>
            <p:nvPr/>
          </p:nvSpPr>
          <p:spPr>
            <a:xfrm>
              <a:off x="4702319" y="12819238"/>
              <a:ext cx="269640" cy="269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14" name="Freeform 8"/>
            <p:cNvSpPr/>
            <p:nvPr/>
          </p:nvSpPr>
          <p:spPr>
            <a:xfrm>
              <a:off x="4159079" y="7094518"/>
              <a:ext cx="27000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120541" y="1665885"/>
              <a:ext cx="734218" cy="118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043758" y="1575883"/>
              <a:ext cx="882181" cy="900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4037220" y="5648573"/>
              <a:ext cx="799918" cy="1287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2417759" y="7040068"/>
              <a:ext cx="712800" cy="727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6710399" y="8864638"/>
              <a:ext cx="619200" cy="623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394958" y="13054804"/>
              <a:ext cx="725582" cy="116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1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283497" y="11558878"/>
              <a:ext cx="625870" cy="1007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Freeform 16"/>
            <p:cNvSpPr/>
            <p:nvPr/>
          </p:nvSpPr>
          <p:spPr>
            <a:xfrm>
              <a:off x="8902799" y="12609358"/>
              <a:ext cx="26964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23" name="Freeform 17"/>
            <p:cNvSpPr/>
            <p:nvPr/>
          </p:nvSpPr>
          <p:spPr>
            <a:xfrm>
              <a:off x="5521319" y="10713958"/>
              <a:ext cx="324000" cy="32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72000">
              <a:solidFill>
                <a:srgbClr val="0000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pic>
          <p:nvPicPr>
            <p:cNvPr id="24" name="Picture 18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3968668" y="9543990"/>
              <a:ext cx="2043331" cy="1209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Freeform 19"/>
            <p:cNvSpPr/>
            <p:nvPr/>
          </p:nvSpPr>
          <p:spPr>
            <a:xfrm>
              <a:off x="11356919" y="4943518"/>
              <a:ext cx="27000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26" name="Freeform 20"/>
            <p:cNvSpPr/>
            <p:nvPr/>
          </p:nvSpPr>
          <p:spPr>
            <a:xfrm>
              <a:off x="6700679" y="2935438"/>
              <a:ext cx="2206800" cy="422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DESY Hamburg</a:t>
              </a:r>
            </a:p>
          </p:txBody>
        </p:sp>
        <p:sp>
          <p:nvSpPr>
            <p:cNvPr id="27" name="Freeform 21"/>
            <p:cNvSpPr/>
            <p:nvPr/>
          </p:nvSpPr>
          <p:spPr>
            <a:xfrm>
              <a:off x="11139479" y="5259238"/>
              <a:ext cx="1247760" cy="71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DESY</a:t>
              </a:r>
            </a:p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Zeuthen</a:t>
              </a:r>
              <a:endParaRPr lang="en-GB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28" name="Freeform 22"/>
            <p:cNvSpPr/>
            <p:nvPr/>
          </p:nvSpPr>
          <p:spPr>
            <a:xfrm>
              <a:off x="6148439" y="9659878"/>
              <a:ext cx="2084400" cy="403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GSI Darmstadt</a:t>
              </a:r>
            </a:p>
          </p:txBody>
        </p:sp>
        <p:sp>
          <p:nvSpPr>
            <p:cNvPr id="29" name="Freeform 23"/>
            <p:cNvSpPr/>
            <p:nvPr/>
          </p:nvSpPr>
          <p:spPr>
            <a:xfrm>
              <a:off x="4490999" y="7183438"/>
              <a:ext cx="1521000" cy="403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Wuppertal</a:t>
              </a:r>
            </a:p>
          </p:txBody>
        </p:sp>
        <p:sp>
          <p:nvSpPr>
            <p:cNvPr id="30" name="Freeform 24"/>
            <p:cNvSpPr/>
            <p:nvPr/>
          </p:nvSpPr>
          <p:spPr>
            <a:xfrm>
              <a:off x="2355839" y="8238958"/>
              <a:ext cx="1171440" cy="403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Aachen</a:t>
              </a:r>
            </a:p>
          </p:txBody>
        </p:sp>
        <p:sp>
          <p:nvSpPr>
            <p:cNvPr id="31" name="Freeform 25"/>
            <p:cNvSpPr/>
            <p:nvPr/>
          </p:nvSpPr>
          <p:spPr>
            <a:xfrm>
              <a:off x="4814999" y="12364918"/>
              <a:ext cx="1293840" cy="403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Freiburg</a:t>
              </a:r>
            </a:p>
          </p:txBody>
        </p:sp>
        <p:sp>
          <p:nvSpPr>
            <p:cNvPr id="32" name="Freeform 26"/>
            <p:cNvSpPr/>
            <p:nvPr/>
          </p:nvSpPr>
          <p:spPr>
            <a:xfrm>
              <a:off x="9283497" y="13096078"/>
              <a:ext cx="1140121" cy="403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Munich</a:t>
              </a:r>
              <a:endParaRPr lang="en-GB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pic>
          <p:nvPicPr>
            <p:cNvPr id="33" name="Picture 2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690280" y="4115194"/>
              <a:ext cx="696958" cy="1122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28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8029439" y="2447035"/>
              <a:ext cx="641159" cy="44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Freeform 30"/>
            <p:cNvSpPr/>
            <p:nvPr/>
          </p:nvSpPr>
          <p:spPr>
            <a:xfrm>
              <a:off x="4625606" y="11246557"/>
              <a:ext cx="1873079" cy="403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KIT</a:t>
              </a:r>
            </a:p>
          </p:txBody>
        </p:sp>
        <p:sp>
          <p:nvSpPr>
            <p:cNvPr id="40" name="Freeform 34"/>
            <p:cNvSpPr/>
            <p:nvPr/>
          </p:nvSpPr>
          <p:spPr>
            <a:xfrm>
              <a:off x="7319519" y="6130798"/>
              <a:ext cx="27000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pic>
          <p:nvPicPr>
            <p:cNvPr id="41" name="Picture 3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641271" y="5164558"/>
              <a:ext cx="684009" cy="1101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Freeform 36"/>
            <p:cNvSpPr/>
            <p:nvPr/>
          </p:nvSpPr>
          <p:spPr>
            <a:xfrm>
              <a:off x="7589519" y="6400798"/>
              <a:ext cx="1521000" cy="403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r>
                <a:rPr lang="en-GB" sz="1600" b="1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sgothic" pitchFamily="2"/>
                  <a:cs typeface="msgothic" pitchFamily="2"/>
                </a:rPr>
                <a:t>Göttingen</a:t>
              </a:r>
              <a:endParaRPr lang="en-GB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  <p:sp>
          <p:nvSpPr>
            <p:cNvPr id="43" name="Freeform 37"/>
            <p:cNvSpPr/>
            <p:nvPr/>
          </p:nvSpPr>
          <p:spPr>
            <a:xfrm>
              <a:off x="9148679" y="12653998"/>
              <a:ext cx="269640" cy="27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358560" algn="l"/>
                  <a:tab pos="717480" algn="l"/>
                  <a:tab pos="1076040" algn="l"/>
                  <a:tab pos="1434960" algn="l"/>
                  <a:tab pos="1793520" algn="l"/>
                  <a:tab pos="2152440" algn="l"/>
                  <a:tab pos="2511360" algn="l"/>
                  <a:tab pos="2869920" algn="l"/>
                  <a:tab pos="3228840" algn="l"/>
                  <a:tab pos="3587400" algn="l"/>
                  <a:tab pos="3946320" algn="l"/>
                  <a:tab pos="4305240" algn="l"/>
                  <a:tab pos="4663800" algn="l"/>
                  <a:tab pos="5022720" algn="l"/>
                  <a:tab pos="5381279" algn="l"/>
                  <a:tab pos="5740200" algn="l"/>
                  <a:tab pos="6099119" algn="l"/>
                  <a:tab pos="6457680" algn="l"/>
                  <a:tab pos="6816600" algn="l"/>
                  <a:tab pos="717516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gothic" pitchFamily="2"/>
                <a:cs typeface="msgothic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8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DESY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</a:t>
            </a:r>
            <a:r>
              <a:rPr lang="de-DE" dirty="0" err="1" smtClean="0"/>
              <a:t>sage</a:t>
            </a:r>
            <a:r>
              <a:rPr lang="de-DE" dirty="0" smtClean="0"/>
              <a:t> </a:t>
            </a:r>
            <a:r>
              <a:rPr lang="de-DE" dirty="0"/>
              <a:t>(Hamburg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5"/>
            <a:ext cx="8458200" cy="3024336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91699"/>
            <a:ext cx="5112568" cy="19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450912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Atlas</a:t>
            </a:r>
          </a:p>
          <a:p>
            <a:r>
              <a:rPr lang="de-DE" dirty="0" smtClean="0"/>
              <a:t>CMS</a:t>
            </a:r>
          </a:p>
          <a:p>
            <a:r>
              <a:rPr lang="de-DE" dirty="0" err="1" smtClean="0"/>
              <a:t>LHCb</a:t>
            </a:r>
            <a:endParaRPr lang="de-DE" dirty="0" smtClean="0"/>
          </a:p>
          <a:p>
            <a:r>
              <a:rPr lang="de-DE" dirty="0" smtClean="0"/>
              <a:t>Belle</a:t>
            </a:r>
          </a:p>
          <a:p>
            <a:r>
              <a:rPr lang="de-DE" dirty="0" smtClean="0"/>
              <a:t>ILC</a:t>
            </a:r>
          </a:p>
          <a:p>
            <a:r>
              <a:rPr lang="de-DE" dirty="0" err="1" smtClean="0"/>
              <a:t>others</a:t>
            </a:r>
            <a:endParaRPr lang="de-DE" dirty="0" smtClean="0"/>
          </a:p>
        </p:txBody>
      </p:sp>
      <p:sp>
        <p:nvSpPr>
          <p:cNvPr id="6" name="Rechteck 5"/>
          <p:cNvSpPr/>
          <p:nvPr/>
        </p:nvSpPr>
        <p:spPr bwMode="auto">
          <a:xfrm>
            <a:off x="1619672" y="4653136"/>
            <a:ext cx="504056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403648" y="4653136"/>
            <a:ext cx="648072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403648" y="4653136"/>
            <a:ext cx="468052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619672" y="4653136"/>
            <a:ext cx="504056" cy="45719"/>
          </a:xfrm>
          <a:prstGeom prst="rect">
            <a:avLst/>
          </a:prstGeom>
          <a:solidFill>
            <a:srgbClr val="B68F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637674" y="4941168"/>
            <a:ext cx="504056" cy="4571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659647" y="5189577"/>
            <a:ext cx="504056" cy="45719"/>
          </a:xfrm>
          <a:prstGeom prst="rect">
            <a:avLst/>
          </a:prstGeom>
          <a:solidFill>
            <a:srgbClr val="4331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659647" y="5517232"/>
            <a:ext cx="504056" cy="4571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659647" y="5733256"/>
            <a:ext cx="504056" cy="4571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659647" y="6021288"/>
            <a:ext cx="50405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0840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# </a:t>
            </a:r>
            <a:r>
              <a:rPr lang="de-DE" dirty="0" err="1" smtClean="0"/>
              <a:t>jobs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0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LHC wall </a:t>
            </a:r>
            <a:r>
              <a:rPr lang="de-DE" dirty="0" err="1" smtClean="0"/>
              <a:t>clock</a:t>
            </a:r>
            <a:r>
              <a:rPr lang="de-DE" dirty="0" smtClean="0"/>
              <a:t> time </a:t>
            </a:r>
            <a:r>
              <a:rPr lang="de-DE" dirty="0" err="1" smtClean="0"/>
              <a:t>distribution</a:t>
            </a:r>
            <a:r>
              <a:rPr lang="de-DE" dirty="0" smtClean="0"/>
              <a:t> Germany 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70" y="1719263"/>
            <a:ext cx="6412259" cy="4605337"/>
          </a:xfrm>
        </p:spPr>
      </p:pic>
    </p:spTree>
    <p:extLst>
      <p:ext uri="{BB962C8B-B14F-4D97-AF65-F5344CB8AC3E}">
        <p14:creationId xmlns:p14="http://schemas.microsoft.com/office/powerpoint/2010/main" val="25019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LHC wall </a:t>
            </a:r>
            <a:r>
              <a:rPr lang="de-DE" dirty="0" err="1" smtClean="0"/>
              <a:t>clock</a:t>
            </a:r>
            <a:r>
              <a:rPr lang="de-DE" dirty="0" smtClean="0"/>
              <a:t> Tier 2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, Germany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6" y="1719263"/>
            <a:ext cx="6741747" cy="4605337"/>
          </a:xfrm>
        </p:spPr>
      </p:pic>
    </p:spTree>
    <p:extLst>
      <p:ext uri="{BB962C8B-B14F-4D97-AF65-F5344CB8AC3E}">
        <p14:creationId xmlns:p14="http://schemas.microsoft.com/office/powerpoint/2010/main" val="28832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Completed</a:t>
            </a:r>
            <a:r>
              <a:rPr lang="de-DE" dirty="0" smtClean="0"/>
              <a:t> Jobs/Site in 2013:    Atlas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7" y="1052737"/>
            <a:ext cx="8409745" cy="5271864"/>
          </a:xfrm>
        </p:spPr>
      </p:pic>
      <p:cxnSp>
        <p:nvCxnSpPr>
          <p:cNvPr id="5" name="Gerade Verbindung mit Pfeil 4"/>
          <p:cNvCxnSpPr/>
          <p:nvPr/>
        </p:nvCxnSpPr>
        <p:spPr bwMode="auto">
          <a:xfrm>
            <a:off x="467544" y="2276872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67544" y="3429000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79512" y="19888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DESY HH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67452" y="310583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DESY ZN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Completed</a:t>
            </a:r>
            <a:r>
              <a:rPr lang="de-DE" dirty="0" smtClean="0"/>
              <a:t> Jobs/Site in 2013:    CMS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7" y="1196753"/>
            <a:ext cx="8409745" cy="5127848"/>
          </a:xfrm>
        </p:spPr>
      </p:pic>
      <p:cxnSp>
        <p:nvCxnSpPr>
          <p:cNvPr id="5" name="Gerade Verbindung mit Pfeil 4"/>
          <p:cNvCxnSpPr/>
          <p:nvPr/>
        </p:nvCxnSpPr>
        <p:spPr bwMode="auto">
          <a:xfrm>
            <a:off x="20688" y="2171495"/>
            <a:ext cx="6628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62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nnfolie FB Struktur der Materie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olie FB Schlüsseltechnologien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Bildschirmpräsentation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Titelfolie</vt:lpstr>
      <vt:lpstr>Trennfolie FB Struktur der Materie</vt:lpstr>
      <vt:lpstr>1_Folie FB Schlüsseltechnologien</vt:lpstr>
      <vt:lpstr>Benutzerdefiniertes Design</vt:lpstr>
      <vt:lpstr>Custom Design</vt:lpstr>
      <vt:lpstr>The DESY Grid&amp;Cloud  Centre A LKII infrastructure </vt:lpstr>
      <vt:lpstr>Overview</vt:lpstr>
      <vt:lpstr>The Desy Grid &amp; Cloud Centre</vt:lpstr>
      <vt:lpstr>The Tier-1/2 Structure in Germany</vt:lpstr>
      <vt:lpstr>DESY Grid Usage (Hamburg)</vt:lpstr>
      <vt:lpstr> LHC wall clock time distribution Germany </vt:lpstr>
      <vt:lpstr>LHC wall clock Tier 2 only delivered, Germany</vt:lpstr>
      <vt:lpstr>Completed Jobs/Site in 2013:    Atlas</vt:lpstr>
      <vt:lpstr>Completed Jobs/Site in 2013:    CMS</vt:lpstr>
      <vt:lpstr>The DESY Tier 2 site availability</vt:lpstr>
      <vt:lpstr>Why the NAF? Grid vs. NAF</vt:lpstr>
      <vt:lpstr>Why the NAF? Grid vs. NAF</vt:lpstr>
      <vt:lpstr>NAF usage</vt:lpstr>
      <vt:lpstr>Challenges for the DGCC</vt:lpstr>
      <vt:lpstr>Future Strategy 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Guelzow, Volker</dc:creator>
  <cp:lastModifiedBy>Guelzow, Volker</cp:lastModifiedBy>
  <cp:revision>89</cp:revision>
  <dcterms:created xsi:type="dcterms:W3CDTF">2014-01-02T10:49:56Z</dcterms:created>
  <dcterms:modified xsi:type="dcterms:W3CDTF">2014-01-28T13:29:52Z</dcterms:modified>
</cp:coreProperties>
</file>