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20000"/>
      </a:spcBef>
      <a:spcAft>
        <a:spcPct val="0"/>
      </a:spcAft>
      <a:buClr>
        <a:srgbClr val="F8B323"/>
      </a:buClr>
      <a:buFont typeface="Wingdings" charset="2"/>
      <a:buChar char="n"/>
      <a:defRPr sz="9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rgbClr val="F8B323"/>
      </a:buClr>
      <a:buFont typeface="Wingdings" charset="2"/>
      <a:buChar char="n"/>
      <a:defRPr sz="9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rgbClr val="F8B323"/>
      </a:buClr>
      <a:buFont typeface="Wingdings" charset="2"/>
      <a:buChar char="n"/>
      <a:defRPr sz="9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rgbClr val="F8B323"/>
      </a:buClr>
      <a:buFont typeface="Wingdings" charset="2"/>
      <a:buChar char="n"/>
      <a:defRPr sz="9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rgbClr val="F8B323"/>
      </a:buClr>
      <a:buFont typeface="Wingdings" charset="2"/>
      <a:buChar char="n"/>
      <a:defRPr sz="9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E0E0"/>
    <a:srgbClr val="FD930A"/>
    <a:srgbClr val="261748"/>
    <a:srgbClr val="251555"/>
    <a:srgbClr val="626262"/>
    <a:srgbClr val="100F2E"/>
    <a:srgbClr val="2314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-1008" y="-72"/>
      </p:cViewPr>
      <p:guideLst>
        <p:guide orient="horz" pos="3956"/>
        <p:guide orient="horz" pos="881"/>
        <p:guide orient="horz" pos="2446"/>
        <p:guide orient="horz" pos="4038"/>
        <p:guide pos="5277"/>
        <p:guide pos="1750"/>
        <p:guide pos="4023"/>
        <p:guide pos="5685"/>
        <p:guide pos="255"/>
        <p:guide pos="5318"/>
        <p:guide pos="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2088" y="888"/>
      </p:cViewPr>
      <p:guideLst>
        <p:guide orient="horz" pos="2880"/>
        <p:guide pos="2154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7283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>
                <a:ea typeface="ＭＳ Ｐゴシック" pitchFamily="18" charset="-128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>
                <a:ea typeface="ＭＳ Ｐゴシック" pitchFamily="18" charset="-128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>
                <a:ea typeface="ＭＳ Ｐゴシック" pitchFamily="18" charset="-128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 smtClean="0"/>
            </a:lvl1pPr>
          </a:lstStyle>
          <a:p>
            <a:pPr>
              <a:defRPr/>
            </a:pPr>
            <a:fld id="{5D9249F9-4FE2-476B-9E52-26101C9CEEA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4431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8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8B323"/>
              </a:buClr>
              <a:buFont typeface="Wingdings" charset="2"/>
              <a:buChar char="n"/>
              <a:defRPr sz="9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8B323"/>
              </a:buClr>
              <a:buFont typeface="Wingdings" charset="2"/>
              <a:buChar char="n"/>
              <a:defRPr sz="9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8B323"/>
              </a:buClr>
              <a:buFont typeface="Wingdings" charset="2"/>
              <a:buChar char="n"/>
              <a:defRPr sz="9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8B323"/>
              </a:buClr>
              <a:buFont typeface="Wingdings" charset="2"/>
              <a:buChar char="n"/>
              <a:defRPr sz="9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4D719587-26C8-4EEE-9375-1AF5E195B202}" type="slidenum">
              <a:rPr lang="de-DE" sz="1200"/>
              <a:pPr/>
              <a:t>1</a:t>
            </a:fld>
            <a:endParaRPr lang="de-DE" sz="1200"/>
          </a:p>
        </p:txBody>
      </p:sp>
      <p:sp>
        <p:nvSpPr>
          <p:cNvPr id="11267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 eaLnBrk="1" hangingPunct="1">
              <a:spcBef>
                <a:spcPct val="0"/>
              </a:spcBef>
              <a:spcAft>
                <a:spcPct val="20000"/>
              </a:spcAft>
            </a:pPr>
            <a:r>
              <a:rPr lang="en-GB" sz="1100" b="1" smtClean="0">
                <a:ea typeface="ＭＳ Ｐゴシック" charset="-128"/>
              </a:rPr>
              <a:t>How to edit the title slide</a:t>
            </a:r>
          </a:p>
          <a:p>
            <a:pPr marL="228600" indent="-228600" eaLnBrk="1" hangingPunct="1">
              <a:spcBef>
                <a:spcPct val="0"/>
              </a:spcBef>
              <a:spcAft>
                <a:spcPct val="20000"/>
              </a:spcAft>
            </a:pPr>
            <a:endParaRPr lang="en-GB" sz="1100" smtClean="0">
              <a:ea typeface="ＭＳ Ｐゴシック" charset="-128"/>
            </a:endParaRPr>
          </a:p>
          <a:p>
            <a:pPr marL="228600" indent="-228600" eaLnBrk="1" hangingPunct="1">
              <a:spcBef>
                <a:spcPct val="0"/>
              </a:spcBef>
              <a:spcAft>
                <a:spcPct val="20000"/>
              </a:spcAft>
              <a:buFontTx/>
              <a:buAutoNum type="arabicPeriod"/>
            </a:pPr>
            <a:r>
              <a:rPr lang="en-GB" sz="1100" smtClean="0">
                <a:ea typeface="ＭＳ Ｐゴシック" charset="-128"/>
              </a:rPr>
              <a:t>  Upper area: </a:t>
            </a:r>
            <a:r>
              <a:rPr lang="en-GB" sz="1100" b="1" smtClean="0">
                <a:ea typeface="ＭＳ Ｐゴシック" charset="-128"/>
              </a:rPr>
              <a:t>Title</a:t>
            </a:r>
            <a:r>
              <a:rPr lang="en-GB" sz="1100" smtClean="0">
                <a:ea typeface="ＭＳ Ｐゴシック" charset="-128"/>
              </a:rPr>
              <a:t> of your talk, max. 2 rows of the defined size (55 pt)</a:t>
            </a:r>
          </a:p>
          <a:p>
            <a:pPr marL="228600" indent="-228600" eaLnBrk="1" hangingPunct="1">
              <a:spcBef>
                <a:spcPct val="0"/>
              </a:spcBef>
              <a:spcAft>
                <a:spcPct val="20000"/>
              </a:spcAft>
              <a:buFontTx/>
              <a:buAutoNum type="arabicPeriod"/>
            </a:pPr>
            <a:r>
              <a:rPr lang="en-GB" sz="1100" smtClean="0">
                <a:ea typeface="ＭＳ Ｐゴシック" charset="-128"/>
              </a:rPr>
              <a:t>  Lower area </a:t>
            </a:r>
            <a:r>
              <a:rPr lang="en-GB" sz="1100" b="1" smtClean="0">
                <a:ea typeface="ＭＳ Ｐゴシック" charset="-128"/>
              </a:rPr>
              <a:t>(subtitle):</a:t>
            </a:r>
            <a:r>
              <a:rPr lang="en-GB" sz="1100" smtClean="0">
                <a:ea typeface="ＭＳ Ｐゴシック" charset="-128"/>
              </a:rPr>
              <a:t> Conference/meeting/workshop, location, date, </a:t>
            </a:r>
            <a:br>
              <a:rPr lang="en-GB" sz="1100" smtClean="0">
                <a:ea typeface="ＭＳ Ｐゴシック" charset="-128"/>
              </a:rPr>
            </a:br>
            <a:r>
              <a:rPr lang="en-GB" sz="1100" smtClean="0">
                <a:ea typeface="ＭＳ Ｐゴシック" charset="-128"/>
              </a:rPr>
              <a:t>  your name and affiliation, </a:t>
            </a:r>
            <a:br>
              <a:rPr lang="en-GB" sz="1100" smtClean="0">
                <a:ea typeface="ＭＳ Ｐゴシック" charset="-128"/>
              </a:rPr>
            </a:br>
            <a:r>
              <a:rPr lang="en-GB" sz="1100" smtClean="0">
                <a:ea typeface="ＭＳ Ｐゴシック" charset="-128"/>
              </a:rPr>
              <a:t>  max. 4 rows of the defined size (32 pt)</a:t>
            </a:r>
          </a:p>
          <a:p>
            <a:pPr marL="228600" indent="-228600" eaLnBrk="1" hangingPunct="1">
              <a:spcBef>
                <a:spcPct val="0"/>
              </a:spcBef>
              <a:spcAft>
                <a:spcPct val="20000"/>
              </a:spcAft>
              <a:buFontTx/>
              <a:buAutoNum type="arabicPeriod"/>
            </a:pPr>
            <a:r>
              <a:rPr lang="en-GB" sz="1100" smtClean="0">
                <a:ea typeface="ＭＳ Ｐゴシック" charset="-128"/>
              </a:rPr>
              <a:t> Change the </a:t>
            </a:r>
            <a:r>
              <a:rPr lang="en-GB" sz="1100" b="1" smtClean="0">
                <a:ea typeface="ＭＳ Ｐゴシック" charset="-128"/>
              </a:rPr>
              <a:t>partner logos</a:t>
            </a:r>
            <a:r>
              <a:rPr lang="en-GB" sz="1100" smtClean="0">
                <a:ea typeface="ＭＳ Ｐゴシック" charset="-128"/>
              </a:rPr>
              <a:t> or add others in the last row.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3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buFont typeface="Wingdings" pitchFamily="2" charset="2"/>
              <a:buChar char="n"/>
              <a:defRPr/>
            </a:pPr>
            <a:endParaRPr lang="en-US">
              <a:ea typeface="ＭＳ Ｐゴシック" pitchFamily="18" charset="-128"/>
            </a:endParaRPr>
          </a:p>
        </p:txBody>
      </p:sp>
      <p:sp>
        <p:nvSpPr>
          <p:cNvPr id="5" name="Rectangle 82"/>
          <p:cNvSpPr>
            <a:spLocks noChangeArrowheads="1"/>
          </p:cNvSpPr>
          <p:nvPr userDrawn="1"/>
        </p:nvSpPr>
        <p:spPr bwMode="auto">
          <a:xfrm>
            <a:off x="8448675" y="119063"/>
            <a:ext cx="569913" cy="903287"/>
          </a:xfrm>
          <a:prstGeom prst="rect">
            <a:avLst/>
          </a:prstGeom>
          <a:solidFill>
            <a:schemeClr val="hlink"/>
          </a:solidFill>
          <a:ln w="9525">
            <a:solidFill>
              <a:srgbClr val="261748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n"/>
              <a:defRPr/>
            </a:pPr>
            <a:endParaRPr lang="en-US">
              <a:ea typeface="ＭＳ Ｐゴシック" pitchFamily="18" charset="-128"/>
            </a:endParaRPr>
          </a:p>
        </p:txBody>
      </p:sp>
      <p:pic>
        <p:nvPicPr>
          <p:cNvPr id="6" name="Picture 83" descr="logo-XFEL_rgb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14300"/>
            <a:ext cx="911225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Line 85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buFont typeface="Wingdings" pitchFamily="2" charset="2"/>
              <a:buChar char="n"/>
              <a:defRPr/>
            </a:pPr>
            <a:endParaRPr lang="en-US">
              <a:ea typeface="ＭＳ Ｐゴシック" pitchFamily="18" charset="-128"/>
            </a:endParaRPr>
          </a:p>
        </p:txBody>
      </p:sp>
      <p:pic>
        <p:nvPicPr>
          <p:cNvPr id="8" name="Picture 87" descr="Undulator_final_nurh#50DE97_links4-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114300"/>
            <a:ext cx="728186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4" name="Rectangle 8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42975" y="3411538"/>
            <a:ext cx="7258050" cy="2868612"/>
          </a:xfrm>
          <a:ln w="28575"/>
        </p:spPr>
        <p:txBody>
          <a:bodyPr lIns="91440" tIns="45720" bIns="0"/>
          <a:lstStyle>
            <a:lvl1pPr marL="0" indent="0" algn="ctr">
              <a:buFont typeface="Wingdings" pitchFamily="2" charset="2"/>
              <a:buNone/>
              <a:defRPr sz="3200">
                <a:solidFill>
                  <a:schemeClr val="hlink"/>
                </a:solidFill>
              </a:defRPr>
            </a:lvl1pPr>
          </a:lstStyle>
          <a:p>
            <a:r>
              <a:rPr lang="en-GB"/>
              <a:t>Subtitle format (max. 4 lines)</a:t>
            </a:r>
          </a:p>
          <a:p>
            <a:r>
              <a:rPr lang="en-GB"/>
              <a:t>(conference, location, name of the speaker, date)</a:t>
            </a:r>
          </a:p>
          <a:p>
            <a:r>
              <a:rPr lang="en-GB"/>
              <a:t>You are in the slide master view: Don’t edit here!</a:t>
            </a:r>
          </a:p>
        </p:txBody>
      </p:sp>
      <p:sp>
        <p:nvSpPr>
          <p:cNvPr id="10326" name="Rectangle 86"/>
          <p:cNvSpPr>
            <a:spLocks noGrp="1" noChangeArrowheads="1"/>
          </p:cNvSpPr>
          <p:nvPr>
            <p:ph type="ctrTitle" sz="quarter"/>
          </p:nvPr>
        </p:nvSpPr>
        <p:spPr>
          <a:xfrm>
            <a:off x="939800" y="1314450"/>
            <a:ext cx="7251700" cy="1844675"/>
          </a:xfrm>
        </p:spPr>
        <p:txBody>
          <a:bodyPr lIns="91440" bIns="45720" anchor="ctr"/>
          <a:lstStyle>
            <a:lvl1pPr algn="ctr">
              <a:defRPr sz="5500" b="0">
                <a:solidFill>
                  <a:schemeClr val="hlink"/>
                </a:solidFill>
              </a:defRPr>
            </a:lvl1pPr>
          </a:lstStyle>
          <a:p>
            <a:r>
              <a:rPr lang="en-GB"/>
              <a:t>Title format (max. 2 lines), don’t edit here</a:t>
            </a:r>
          </a:p>
        </p:txBody>
      </p:sp>
    </p:spTree>
    <p:extLst>
      <p:ext uri="{BB962C8B-B14F-4D97-AF65-F5344CB8AC3E}">
        <p14:creationId xmlns:p14="http://schemas.microsoft.com/office/powerpoint/2010/main" val="9918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0C1E5-BA91-4E92-AF22-F84A8F985E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30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13488" y="541338"/>
            <a:ext cx="2063750" cy="52657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475" y="541338"/>
            <a:ext cx="6043613" cy="52657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D2A2B-0F61-4F71-899B-1007143260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73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17373-7C45-4563-BAB1-D7F59A214E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58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DEA8CA-A295-4F14-AF18-6D459BD33F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54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475" y="1347788"/>
            <a:ext cx="2774950" cy="4459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4825" y="1347788"/>
            <a:ext cx="2774950" cy="4459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94EE0-54D9-4078-8F7C-37BE9429E5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691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C327F-B07E-476E-9609-C0054CF6FE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120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F6AD2-4984-4578-9C9D-9060AB4CC0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99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EA722D-3E0C-4D84-98FC-0E720C5F1D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965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A3CDD-1459-43FF-9B57-F4EC8B13F33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845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CB353-FED9-4C4F-A7F1-BFB7CCE69D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4495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34" descr="Undulator_final_nurh#50DE97_rechts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7088" y="117475"/>
            <a:ext cx="5778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50" name="Rectangle 1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42325" y="114300"/>
            <a:ext cx="576263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000" tIns="45720" rIns="54000" bIns="1800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buClrTx/>
              <a:buFontTx/>
              <a:buNone/>
              <a:defRPr sz="10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6F0860D-1C4C-436F-A9DF-8C6E81561F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144" name="Line 120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buFont typeface="Wingdings" pitchFamily="2" charset="2"/>
              <a:buChar char="n"/>
              <a:defRPr/>
            </a:pPr>
            <a:endParaRPr lang="en-US">
              <a:ea typeface="ＭＳ Ｐゴシック" pitchFamily="18" charset="-128"/>
            </a:endParaRPr>
          </a:p>
        </p:txBody>
      </p:sp>
      <p:sp>
        <p:nvSpPr>
          <p:cNvPr id="1146" name="Rectangle 122"/>
          <p:cNvSpPr>
            <a:spLocks noChangeArrowheads="1"/>
          </p:cNvSpPr>
          <p:nvPr userDrawn="1"/>
        </p:nvSpPr>
        <p:spPr bwMode="auto">
          <a:xfrm>
            <a:off x="1093788" y="114300"/>
            <a:ext cx="7283450" cy="9159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FontTx/>
              <a:buNone/>
              <a:defRPr/>
            </a:pPr>
            <a:endParaRPr lang="en-GB" sz="2400">
              <a:ea typeface="ＭＳ Ｐゴシック" pitchFamily="18" charset="-128"/>
            </a:endParaRPr>
          </a:p>
        </p:txBody>
      </p:sp>
      <p:sp>
        <p:nvSpPr>
          <p:cNvPr id="1147" name="Text Box 123"/>
          <p:cNvSpPr txBox="1">
            <a:spLocks noChangeArrowheads="1"/>
          </p:cNvSpPr>
          <p:nvPr userDrawn="1"/>
        </p:nvSpPr>
        <p:spPr bwMode="auto">
          <a:xfrm>
            <a:off x="1093788" y="114300"/>
            <a:ext cx="66294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9200" tIns="0" rIns="46800" bIns="0" anchor="b"/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  <a:buClrTx/>
              <a:buFontTx/>
              <a:buNone/>
              <a:defRPr/>
            </a:pPr>
            <a:r>
              <a:rPr lang="en-GB" sz="1000" dirty="0" smtClean="0">
                <a:solidFill>
                  <a:schemeClr val="bg1"/>
                </a:solidFill>
                <a:ea typeface="ＭＳ Ｐゴシック" pitchFamily="18" charset="-128"/>
              </a:rPr>
              <a:t>Warm vacuum XTIN</a:t>
            </a:r>
            <a:endParaRPr lang="en-GB" sz="1000" dirty="0">
              <a:solidFill>
                <a:schemeClr val="bg1"/>
              </a:solidFill>
              <a:ea typeface="ＭＳ Ｐゴシック" pitchFamily="18" charset="-128"/>
            </a:endParaRPr>
          </a:p>
        </p:txBody>
      </p:sp>
      <p:pic>
        <p:nvPicPr>
          <p:cNvPr id="1031" name="Picture 127" descr="logo-XFEL_rgb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14300"/>
            <a:ext cx="911225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541338"/>
            <a:ext cx="7283450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45720" rIns="9144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Slide title: Don’t edit here!</a:t>
            </a:r>
          </a:p>
        </p:txBody>
      </p:sp>
      <p:sp>
        <p:nvSpPr>
          <p:cNvPr id="1033" name="Rectangle 132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117475" y="1347788"/>
            <a:ext cx="5702300" cy="445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70000" tIns="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text format – don’t edit!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59" name="Text Box 135"/>
          <p:cNvSpPr txBox="1">
            <a:spLocks noChangeArrowheads="1"/>
          </p:cNvSpPr>
          <p:nvPr userDrawn="1"/>
        </p:nvSpPr>
        <p:spPr bwMode="auto">
          <a:xfrm>
            <a:off x="88075" y="6537325"/>
            <a:ext cx="89321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numCol="1">
            <a:spAutoFit/>
          </a:bodyPr>
          <a:lstStyle/>
          <a:p>
            <a:pPr algn="l">
              <a:spcBef>
                <a:spcPct val="0"/>
              </a:spcBef>
              <a:buClrTx/>
              <a:buFontTx/>
              <a:buNone/>
              <a:defRPr/>
            </a:pPr>
            <a:r>
              <a:rPr lang="en-GB" sz="1000" dirty="0" smtClean="0">
                <a:solidFill>
                  <a:srgbClr val="000000"/>
                </a:solidFill>
                <a:latin typeface="Helvetica" charset="0"/>
              </a:rPr>
              <a:t>WP-19, S. Lederer</a:t>
            </a:r>
            <a:r>
              <a:rPr lang="en-GB" sz="1000" dirty="0">
                <a:solidFill>
                  <a:srgbClr val="000000"/>
                </a:solidFill>
                <a:latin typeface="Helvetica" charset="0"/>
              </a:rPr>
              <a:t>	</a:t>
            </a:r>
            <a:r>
              <a:rPr lang="en-GB" sz="1000" dirty="0" smtClean="0">
                <a:solidFill>
                  <a:srgbClr val="000000"/>
                </a:solidFill>
                <a:latin typeface="Helvetica" charset="0"/>
              </a:rPr>
              <a:t>		</a:t>
            </a:r>
            <a:r>
              <a:rPr lang="en-US" sz="1000" dirty="0" smtClean="0">
                <a:solidFill>
                  <a:srgbClr val="000000"/>
                </a:solidFill>
                <a:latin typeface="Helvetica" charset="0"/>
              </a:rPr>
              <a:t>XFEL</a:t>
            </a:r>
            <a:r>
              <a:rPr lang="en-US" sz="1000" baseline="0" dirty="0" smtClean="0">
                <a:solidFill>
                  <a:srgbClr val="000000"/>
                </a:solidFill>
                <a:latin typeface="Helvetica" charset="0"/>
              </a:rPr>
              <a:t> Injector Meeting</a:t>
            </a:r>
            <a:r>
              <a:rPr lang="en-US" sz="1000" dirty="0" smtClean="0">
                <a:solidFill>
                  <a:srgbClr val="000000"/>
                </a:solidFill>
                <a:latin typeface="Helvetica" charset="0"/>
              </a:rPr>
              <a:t>			</a:t>
            </a:r>
            <a:r>
              <a:rPr lang="en-US" sz="1000" baseline="0" dirty="0" smtClean="0">
                <a:solidFill>
                  <a:srgbClr val="000000"/>
                </a:solidFill>
                <a:latin typeface="Helvetica" charset="0"/>
              </a:rPr>
              <a:t>                  </a:t>
            </a:r>
            <a:r>
              <a:rPr lang="en-US" sz="1000" dirty="0" smtClean="0">
                <a:solidFill>
                  <a:srgbClr val="000000"/>
                </a:solidFill>
                <a:latin typeface="Helvetica" charset="0"/>
              </a:rPr>
              <a:t>24</a:t>
            </a:r>
            <a:r>
              <a:rPr lang="en-US" sz="1000" baseline="30000" dirty="0" smtClean="0">
                <a:solidFill>
                  <a:srgbClr val="000000"/>
                </a:solidFill>
                <a:latin typeface="Helvetica" charset="0"/>
              </a:rPr>
              <a:t>th</a:t>
            </a:r>
            <a:r>
              <a:rPr lang="en-US" sz="1000" baseline="0" dirty="0" smtClean="0">
                <a:solidFill>
                  <a:srgbClr val="000000"/>
                </a:solidFill>
                <a:latin typeface="Helvetica" charset="0"/>
              </a:rPr>
              <a:t> Jan 2014</a:t>
            </a:r>
            <a:endParaRPr lang="en-GB" sz="1800" baseline="30000" dirty="0">
              <a:solidFill>
                <a:srgbClr val="000000"/>
              </a:solidFill>
              <a:latin typeface="Helvetica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8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8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8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8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8" charset="-128"/>
        </a:defRPr>
      </a:lvl9pPr>
    </p:titleStyle>
    <p:bodyStyle>
      <a:lvl1pPr marL="298450" indent="-298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n"/>
        <a:defRPr sz="2400">
          <a:solidFill>
            <a:schemeClr val="tx2"/>
          </a:solidFill>
          <a:latin typeface="+mn-lt"/>
          <a:ea typeface="+mn-ea"/>
          <a:cs typeface="ＭＳ Ｐゴシック" charset="-128"/>
        </a:defRPr>
      </a:lvl1pPr>
      <a:lvl2pPr marL="558800" indent="-2587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§"/>
        <a:defRPr sz="2400">
          <a:solidFill>
            <a:schemeClr val="tx2"/>
          </a:solidFill>
          <a:latin typeface="+mn-lt"/>
          <a:ea typeface="+mn-ea"/>
        </a:defRPr>
      </a:lvl2pPr>
      <a:lvl3pPr marL="817563" indent="-2571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2"/>
        <a:buChar char=""/>
        <a:defRPr sz="2400">
          <a:solidFill>
            <a:schemeClr val="tx2"/>
          </a:solidFill>
          <a:latin typeface="+mn-lt"/>
          <a:ea typeface="+mn-ea"/>
        </a:defRPr>
      </a:lvl3pPr>
      <a:lvl4pPr marL="1077913" indent="-2587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charset="2"/>
        <a:buChar char="§"/>
        <a:defRPr sz="2400">
          <a:solidFill>
            <a:srgbClr val="100F2E"/>
          </a:solidFill>
          <a:latin typeface="+mn-lt"/>
          <a:ea typeface="+mn-ea"/>
        </a:defRPr>
      </a:lvl4pPr>
      <a:lvl5pPr marL="1312863" indent="-223838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5pPr>
      <a:lvl6pPr marL="1770063" indent="-223838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6pPr>
      <a:lvl7pPr marL="2227263" indent="-223838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7pPr>
      <a:lvl8pPr marL="2684463" indent="-223838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8pPr>
      <a:lvl9pPr marL="3141663" indent="-223838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81063" y="5043488"/>
            <a:ext cx="7283450" cy="1233487"/>
          </a:xfrm>
          <a:ln w="9525"/>
        </p:spPr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GB" dirty="0" smtClean="0"/>
              <a:t>presented by S. Lederer</a:t>
            </a:r>
          </a:p>
        </p:txBody>
      </p:sp>
      <p:sp>
        <p:nvSpPr>
          <p:cNvPr id="3075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570898" y="1765300"/>
            <a:ext cx="7918450" cy="2906713"/>
          </a:xfrm>
          <a:noFill/>
        </p:spPr>
        <p:txBody>
          <a:bodyPr/>
          <a:lstStyle/>
          <a:p>
            <a:pPr eaLnBrk="1" hangingPunct="1"/>
            <a:r>
              <a:rPr lang="en-US" sz="3600" b="1" dirty="0" smtClean="0"/>
              <a:t>Warm vacuum XTIN</a:t>
            </a:r>
            <a:br>
              <a:rPr lang="en-US" sz="3600" b="1" dirty="0" smtClean="0"/>
            </a:br>
            <a:r>
              <a:rPr lang="en-US" sz="3600" b="1" dirty="0" smtClean="0"/>
              <a:t>(WP19)</a:t>
            </a:r>
            <a:br>
              <a:rPr lang="en-US" sz="3600" b="1" dirty="0" smtClean="0"/>
            </a:br>
            <a:endParaRPr lang="en-GB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RF-Gun 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4" y="1347788"/>
            <a:ext cx="8810625" cy="5039261"/>
          </a:xfrm>
        </p:spPr>
        <p:txBody>
          <a:bodyPr>
            <a:normAutofit/>
          </a:bodyPr>
          <a:lstStyle/>
          <a:p>
            <a:r>
              <a:rPr lang="en-US" dirty="0" smtClean="0"/>
              <a:t>Diagnostic section between RF-Gun and ACC1</a:t>
            </a:r>
          </a:p>
          <a:p>
            <a:pPr marL="260350" lvl="1" indent="0">
              <a:buNone/>
            </a:pPr>
            <a:r>
              <a:rPr lang="en-US" dirty="0" smtClean="0"/>
              <a:t>RFI end of March 2014</a:t>
            </a:r>
          </a:p>
          <a:p>
            <a:pPr lvl="1">
              <a:buClr>
                <a:srgbClr val="00B050"/>
              </a:buClr>
              <a:buSzPct val="80000"/>
              <a:buFont typeface="Wingdings" panose="05000000000000000000" pitchFamily="2" charset="2"/>
              <a:buChar char="þ"/>
            </a:pPr>
            <a:r>
              <a:rPr lang="en-US" dirty="0" smtClean="0"/>
              <a:t>3 SIP’s</a:t>
            </a:r>
          </a:p>
          <a:p>
            <a:pPr lvl="1">
              <a:buClr>
                <a:srgbClr val="00B050"/>
              </a:buClr>
              <a:buSzPct val="80000"/>
              <a:buFont typeface="Wingdings" panose="05000000000000000000" pitchFamily="2" charset="2"/>
              <a:buChar char="þ"/>
            </a:pPr>
            <a:r>
              <a:rPr lang="en-US" dirty="0" smtClean="0"/>
              <a:t>3 TSP’s</a:t>
            </a:r>
          </a:p>
          <a:p>
            <a:pPr lvl="1">
              <a:buClr>
                <a:srgbClr val="FD930A"/>
              </a:buClr>
              <a:buSzPct val="80000"/>
              <a:buFont typeface="Wingdings" panose="05000000000000000000" pitchFamily="2" charset="2"/>
              <a:buChar char="¨"/>
            </a:pPr>
            <a:r>
              <a:rPr lang="en-US" dirty="0" smtClean="0"/>
              <a:t>3 diagnostic blocks</a:t>
            </a:r>
          </a:p>
          <a:p>
            <a:pPr lvl="2">
              <a:buClr>
                <a:srgbClr val="00B050"/>
              </a:buClr>
              <a:buSzPct val="80000"/>
              <a:buFont typeface="Wingdings" panose="05000000000000000000" pitchFamily="2" charset="2"/>
              <a:buChar char="þ"/>
            </a:pPr>
            <a:r>
              <a:rPr lang="en-US" dirty="0" smtClean="0"/>
              <a:t> Vacuum chambers</a:t>
            </a:r>
          </a:p>
          <a:p>
            <a:pPr lvl="2">
              <a:buClr>
                <a:srgbClr val="FD930A"/>
              </a:buClr>
              <a:buSzPct val="80000"/>
              <a:buFont typeface="Wingdings" panose="05000000000000000000" pitchFamily="2" charset="2"/>
              <a:buChar char="¨"/>
            </a:pPr>
            <a:r>
              <a:rPr lang="en-US" dirty="0" smtClean="0"/>
              <a:t> Screens and faraday cups</a:t>
            </a:r>
          </a:p>
          <a:p>
            <a:pPr lvl="2">
              <a:buClr>
                <a:srgbClr val="FD930A"/>
              </a:buClr>
              <a:buSzPct val="80000"/>
              <a:buFont typeface="Wingdings" panose="05000000000000000000" pitchFamily="2" charset="2"/>
              <a:buChar char="¨"/>
            </a:pPr>
            <a:r>
              <a:rPr lang="en-US" dirty="0" smtClean="0"/>
              <a:t> collimator</a:t>
            </a:r>
          </a:p>
          <a:p>
            <a:pPr lvl="1">
              <a:buClr>
                <a:srgbClr val="FD930A"/>
              </a:buClr>
              <a:buSzPct val="80000"/>
              <a:buFont typeface="Wingdings" panose="05000000000000000000" pitchFamily="2" charset="2"/>
              <a:buChar char="¨"/>
            </a:pPr>
            <a:r>
              <a:rPr lang="en-US" dirty="0" smtClean="0"/>
              <a:t>Support plate – depends on direction of laser in-coupling and space requirements for screen read out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F17373-7C45-4563-BAB1-D7F59A214E86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Photocathode laser beam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4" y="1347788"/>
            <a:ext cx="8810625" cy="5039261"/>
          </a:xfrm>
        </p:spPr>
        <p:txBody>
          <a:bodyPr>
            <a:normAutofit/>
          </a:bodyPr>
          <a:lstStyle/>
          <a:p>
            <a:r>
              <a:rPr lang="en-US" dirty="0" smtClean="0"/>
              <a:t>Design for optics ongoing by WP14 (laser group)</a:t>
            </a:r>
          </a:p>
          <a:p>
            <a:pPr lvl="1">
              <a:buClr>
                <a:srgbClr val="00B050"/>
              </a:buClr>
              <a:buSzPct val="80000"/>
              <a:buFont typeface="Wingdings" panose="05000000000000000000" pitchFamily="2" charset="2"/>
              <a:buChar char="þ"/>
            </a:pPr>
            <a:r>
              <a:rPr lang="en-US" dirty="0" smtClean="0"/>
              <a:t>SIP’s</a:t>
            </a:r>
          </a:p>
          <a:p>
            <a:pPr lvl="1">
              <a:buClr>
                <a:srgbClr val="FF0000"/>
              </a:buClr>
              <a:buSzPct val="80000"/>
              <a:buFont typeface="Wingdings" panose="05000000000000000000" pitchFamily="2" charset="2"/>
              <a:buChar char="ý"/>
            </a:pPr>
            <a:r>
              <a:rPr lang="en-US" dirty="0" smtClean="0"/>
              <a:t>vacuum pipes</a:t>
            </a:r>
          </a:p>
          <a:p>
            <a:pPr lvl="2">
              <a:buClr>
                <a:srgbClr val="FF0000"/>
              </a:buClr>
              <a:buSzPct val="80000"/>
              <a:buFont typeface="Wingdings" panose="05000000000000000000" pitchFamily="2" charset="2"/>
              <a:buChar char="ý"/>
            </a:pPr>
            <a:r>
              <a:rPr lang="en-US" dirty="0" smtClean="0"/>
              <a:t>No forecast possible since design is still pending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F17373-7C45-4563-BAB1-D7F59A214E86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00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Girder components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4" y="1347788"/>
            <a:ext cx="8810625" cy="5039261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Bellow units </a:t>
            </a:r>
          </a:p>
          <a:p>
            <a:pPr lvl="1"/>
            <a:r>
              <a:rPr lang="en-US" dirty="0" smtClean="0"/>
              <a:t>RFI April 2014</a:t>
            </a:r>
          </a:p>
          <a:p>
            <a:r>
              <a:rPr lang="en-US" dirty="0" smtClean="0"/>
              <a:t>Pipes – RFI to girders April 2014 </a:t>
            </a:r>
          </a:p>
          <a:p>
            <a:pPr lvl="1">
              <a:buClr>
                <a:srgbClr val="00B050"/>
              </a:buClr>
              <a:buSzPct val="80000"/>
              <a:buFont typeface="Wingdings" panose="05000000000000000000" pitchFamily="2" charset="2"/>
              <a:buChar char="þ"/>
            </a:pPr>
            <a:r>
              <a:rPr lang="en-US" dirty="0" smtClean="0"/>
              <a:t>Cu tubes raw material</a:t>
            </a:r>
          </a:p>
          <a:p>
            <a:pPr lvl="1">
              <a:buClr>
                <a:srgbClr val="FD930A"/>
              </a:buClr>
              <a:buSzPct val="80000"/>
              <a:buFont typeface="Wingdings" panose="05000000000000000000" pitchFamily="2" charset="2"/>
              <a:buChar char="¨"/>
            </a:pPr>
            <a:r>
              <a:rPr lang="en-US" dirty="0" smtClean="0"/>
              <a:t>Turning of Cu tubes - starts</a:t>
            </a:r>
          </a:p>
          <a:p>
            <a:pPr lvl="1">
              <a:buClr>
                <a:srgbClr val="FF0000"/>
              </a:buClr>
              <a:buSzPct val="80000"/>
              <a:buFont typeface="Wingdings" panose="05000000000000000000" pitchFamily="2" charset="2"/>
              <a:buChar char="ý"/>
            </a:pPr>
            <a:r>
              <a:rPr lang="en-US" dirty="0" smtClean="0"/>
              <a:t>Flanges – critical path</a:t>
            </a:r>
          </a:p>
          <a:p>
            <a:pPr lvl="2">
              <a:buClr>
                <a:srgbClr val="FD930A"/>
              </a:buClr>
              <a:buSzPct val="80000"/>
              <a:buFont typeface="Wingdings" panose="05000000000000000000" pitchFamily="2" charset="2"/>
              <a:buChar char="¨"/>
            </a:pPr>
            <a:r>
              <a:rPr lang="en-US" dirty="0" smtClean="0"/>
              <a:t>New brazing procedure was required to achieve permeability requirements</a:t>
            </a:r>
          </a:p>
          <a:p>
            <a:pPr lvl="2">
              <a:buClr>
                <a:srgbClr val="FD930A"/>
              </a:buClr>
              <a:buSzPct val="80000"/>
              <a:buFont typeface="Wingdings" panose="05000000000000000000" pitchFamily="2" charset="2"/>
              <a:buChar char="¨"/>
            </a:pPr>
            <a:r>
              <a:rPr lang="en-US" dirty="0" smtClean="0"/>
              <a:t>Company managed to produce prototypes with correct </a:t>
            </a:r>
            <a:r>
              <a:rPr lang="en-US" dirty="0" err="1" smtClean="0">
                <a:latin typeface="Symbol" panose="05050102010706020507" pitchFamily="18" charset="2"/>
              </a:rPr>
              <a:t>m</a:t>
            </a:r>
            <a:r>
              <a:rPr lang="en-US" baseline="-25000" dirty="0" err="1" smtClean="0"/>
              <a:t>r</a:t>
            </a:r>
            <a:endParaRPr lang="en-US" baseline="-25000" dirty="0" smtClean="0"/>
          </a:p>
          <a:p>
            <a:pPr lvl="1">
              <a:buClr>
                <a:srgbClr val="FD930A"/>
              </a:buClr>
              <a:buSzPct val="80000"/>
              <a:buFont typeface="Wingdings" panose="05000000000000000000" pitchFamily="2" charset="2"/>
              <a:buChar char="¨"/>
            </a:pPr>
            <a:r>
              <a:rPr lang="en-US" dirty="0" smtClean="0"/>
              <a:t>Electron beam welding</a:t>
            </a:r>
          </a:p>
          <a:p>
            <a:pPr lvl="2">
              <a:buClr>
                <a:srgbClr val="FD930A"/>
              </a:buClr>
              <a:buSzPct val="80000"/>
              <a:buFont typeface="Wingdings" panose="05000000000000000000" pitchFamily="2" charset="2"/>
              <a:buChar char="¨"/>
            </a:pPr>
            <a:r>
              <a:rPr lang="en-US" dirty="0" smtClean="0"/>
              <a:t>Contract with company settled</a:t>
            </a:r>
          </a:p>
          <a:p>
            <a:pPr lvl="2">
              <a:buClr>
                <a:srgbClr val="FD930A"/>
              </a:buClr>
              <a:buSzPct val="80000"/>
              <a:buFont typeface="Wingdings" panose="05000000000000000000" pitchFamily="2" charset="2"/>
              <a:buChar char="¨"/>
            </a:pPr>
            <a:r>
              <a:rPr lang="en-US" dirty="0" smtClean="0"/>
              <a:t>Prototype welding ongoing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F17373-7C45-4563-BAB1-D7F59A214E86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51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Girder components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4" y="1347788"/>
            <a:ext cx="8810625" cy="5039261"/>
          </a:xfrm>
        </p:spPr>
        <p:txBody>
          <a:bodyPr>
            <a:normAutofit/>
          </a:bodyPr>
          <a:lstStyle/>
          <a:p>
            <a:pPr>
              <a:buClr>
                <a:srgbClr val="00B050"/>
              </a:buClr>
              <a:buFont typeface="Wingdings" panose="05000000000000000000" pitchFamily="2" charset="2"/>
              <a:buChar char="ý"/>
            </a:pPr>
            <a:r>
              <a:rPr lang="en-US" dirty="0" smtClean="0"/>
              <a:t>SIP’s</a:t>
            </a:r>
          </a:p>
          <a:p>
            <a:pPr>
              <a:buFont typeface="Wingdings" panose="05000000000000000000" pitchFamily="2" charset="2"/>
              <a:buChar char="¨"/>
            </a:pPr>
            <a:r>
              <a:rPr lang="en-US" dirty="0" smtClean="0"/>
              <a:t>Pump t-pieces</a:t>
            </a:r>
          </a:p>
          <a:p>
            <a:pPr lvl="1">
              <a:buClr>
                <a:srgbClr val="00B050"/>
              </a:buClr>
              <a:buSzPct val="80000"/>
              <a:buFont typeface="Wingdings" panose="05000000000000000000" pitchFamily="2" charset="2"/>
              <a:buChar char="ý"/>
            </a:pPr>
            <a:r>
              <a:rPr lang="en-US" dirty="0" smtClean="0"/>
              <a:t>Body RFI</a:t>
            </a:r>
          </a:p>
          <a:p>
            <a:pPr lvl="1">
              <a:buClr>
                <a:srgbClr val="FD930A"/>
              </a:buClr>
              <a:buSzPct val="80000"/>
              <a:buFont typeface="Wingdings" panose="05000000000000000000" pitchFamily="2" charset="2"/>
              <a:buChar char="¨"/>
            </a:pPr>
            <a:r>
              <a:rPr lang="en-US" dirty="0" smtClean="0"/>
              <a:t>Cu inserts in production at BINP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þ"/>
            </a:pPr>
            <a:r>
              <a:rPr lang="en-US" dirty="0" smtClean="0"/>
              <a:t>Girder supports RFI</a:t>
            </a:r>
          </a:p>
          <a:p>
            <a:pPr>
              <a:buFont typeface="Wingdings" panose="05000000000000000000" pitchFamily="2" charset="2"/>
              <a:buChar char="¨"/>
            </a:pPr>
            <a:r>
              <a:rPr lang="en-US" dirty="0" smtClean="0"/>
              <a:t>Kicker chambers RFI End of February 2014</a:t>
            </a:r>
          </a:p>
          <a:p>
            <a:pPr>
              <a:buFont typeface="Wingdings" panose="05000000000000000000" pitchFamily="2" charset="2"/>
              <a:buChar char="¨"/>
            </a:pPr>
            <a:endParaRPr lang="en-US" dirty="0"/>
          </a:p>
          <a:p>
            <a:pPr>
              <a:buFont typeface="Wingdings" panose="05000000000000000000" pitchFamily="2" charset="2"/>
              <a:buChar char="n"/>
            </a:pPr>
            <a:r>
              <a:rPr lang="en-US" dirty="0" smtClean="0"/>
              <a:t>Mounting of girders could start Mai 2014</a:t>
            </a:r>
          </a:p>
          <a:p>
            <a:pPr lvl="1">
              <a:buClr>
                <a:srgbClr val="261748"/>
              </a:buClr>
              <a:buSzPct val="80000"/>
              <a:buFont typeface="Wingdings" panose="05000000000000000000" pitchFamily="2" charset="2"/>
              <a:buChar char="§"/>
            </a:pPr>
            <a:r>
              <a:rPr lang="en-US" dirty="0" smtClean="0"/>
              <a:t>Scheduled to mount 2 girders per week 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F17373-7C45-4563-BAB1-D7F59A214E86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47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4" y="1347788"/>
            <a:ext cx="8810625" cy="5039261"/>
          </a:xfrm>
        </p:spPr>
        <p:txBody>
          <a:bodyPr>
            <a:normAutofit/>
          </a:bodyPr>
          <a:lstStyle/>
          <a:p>
            <a:pPr>
              <a:buClr>
                <a:srgbClr val="FD930A"/>
              </a:buClr>
              <a:buFont typeface="Wingdings" panose="05000000000000000000" pitchFamily="2" charset="2"/>
              <a:buChar char="¨"/>
            </a:pPr>
            <a:r>
              <a:rPr lang="en-US" dirty="0" smtClean="0"/>
              <a:t>Beam shutter</a:t>
            </a:r>
          </a:p>
          <a:p>
            <a:pPr lvl="1">
              <a:buClr>
                <a:srgbClr val="FD930A"/>
              </a:buClr>
              <a:buSzPct val="80000"/>
              <a:buFont typeface="Wingdings" panose="05000000000000000000" pitchFamily="2" charset="2"/>
              <a:buChar char="¨"/>
            </a:pPr>
            <a:r>
              <a:rPr lang="en-US" dirty="0" smtClean="0"/>
              <a:t>Scheduled to be RFI Mai 2014</a:t>
            </a:r>
          </a:p>
          <a:p>
            <a:pPr lvl="1">
              <a:buClr>
                <a:srgbClr val="FD930A"/>
              </a:buClr>
              <a:buSzPct val="80000"/>
              <a:buFont typeface="Wingdings" panose="05000000000000000000" pitchFamily="2" charset="2"/>
              <a:buChar char="¨"/>
            </a:pPr>
            <a:r>
              <a:rPr lang="en-US" dirty="0" smtClean="0"/>
              <a:t>Costs open – who pays</a:t>
            </a:r>
          </a:p>
          <a:p>
            <a:pPr>
              <a:buFont typeface="Wingdings" panose="05000000000000000000" pitchFamily="2" charset="2"/>
              <a:buChar char="¨"/>
            </a:pPr>
            <a:r>
              <a:rPr lang="en-US" dirty="0" smtClean="0"/>
              <a:t>Dipole chamber</a:t>
            </a:r>
          </a:p>
          <a:p>
            <a:pPr lvl="1">
              <a:buClr>
                <a:srgbClr val="FD930A"/>
              </a:buClr>
              <a:buSzPct val="80000"/>
              <a:buFont typeface="Wingdings" panose="05000000000000000000" pitchFamily="2" charset="2"/>
              <a:buChar char="¨"/>
            </a:pPr>
            <a:r>
              <a:rPr lang="en-US" dirty="0" smtClean="0"/>
              <a:t> </a:t>
            </a:r>
            <a:r>
              <a:rPr lang="en-US" dirty="0"/>
              <a:t>Scheduled to be RFI Mai </a:t>
            </a:r>
            <a:r>
              <a:rPr lang="en-US" dirty="0" smtClean="0"/>
              <a:t>2014 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F17373-7C45-4563-BAB1-D7F59A214E86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49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for tunnel installation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4" y="1347788"/>
            <a:ext cx="8810625" cy="5039261"/>
          </a:xfrm>
        </p:spPr>
        <p:txBody>
          <a:bodyPr>
            <a:normAutofit/>
          </a:bodyPr>
          <a:lstStyle/>
          <a:p>
            <a:pPr>
              <a:buClr>
                <a:srgbClr val="FD930A"/>
              </a:buClr>
              <a:buFont typeface="Wingdings" panose="05000000000000000000" pitchFamily="2" charset="2"/>
              <a:buChar char="¨"/>
            </a:pPr>
            <a:r>
              <a:rPr lang="en-US" dirty="0" smtClean="0"/>
              <a:t>Complete infrastructure</a:t>
            </a:r>
            <a:endParaRPr lang="en-US" dirty="0" smtClean="0"/>
          </a:p>
          <a:p>
            <a:pPr lvl="1">
              <a:buClr>
                <a:srgbClr val="FD930A"/>
              </a:buClr>
              <a:buSzPct val="80000"/>
              <a:buFont typeface="Wingdings" panose="05000000000000000000" pitchFamily="2" charset="2"/>
              <a:buChar char="¨"/>
            </a:pPr>
            <a:r>
              <a:rPr lang="en-US" dirty="0" smtClean="0"/>
              <a:t>Pressurized air</a:t>
            </a:r>
          </a:p>
          <a:p>
            <a:pPr lvl="1">
              <a:buClr>
                <a:srgbClr val="FD930A"/>
              </a:buClr>
              <a:buSzPct val="80000"/>
              <a:buFont typeface="Wingdings" panose="05000000000000000000" pitchFamily="2" charset="2"/>
              <a:buChar char="¨"/>
            </a:pPr>
            <a:r>
              <a:rPr lang="en-US" dirty="0" smtClean="0"/>
              <a:t>Network (cable)</a:t>
            </a:r>
          </a:p>
          <a:p>
            <a:pPr lvl="1">
              <a:buClr>
                <a:srgbClr val="FD930A"/>
              </a:buClr>
              <a:buSzPct val="80000"/>
              <a:buFont typeface="Wingdings" panose="05000000000000000000" pitchFamily="2" charset="2"/>
              <a:buChar char="¨"/>
            </a:pPr>
            <a:r>
              <a:rPr lang="en-US" dirty="0" smtClean="0"/>
              <a:t>Electrical power (</a:t>
            </a:r>
            <a:r>
              <a:rPr lang="en-US" dirty="0" err="1" smtClean="0"/>
              <a:t>kein</a:t>
            </a:r>
            <a:r>
              <a:rPr lang="en-US" dirty="0" smtClean="0"/>
              <a:t> </a:t>
            </a:r>
            <a:r>
              <a:rPr lang="en-US" dirty="0" err="1" smtClean="0"/>
              <a:t>Baustrom</a:t>
            </a:r>
            <a:r>
              <a:rPr lang="en-US" dirty="0" smtClean="0"/>
              <a:t>)</a:t>
            </a:r>
          </a:p>
          <a:p>
            <a:pPr lvl="1">
              <a:buClr>
                <a:srgbClr val="FD930A"/>
              </a:buClr>
              <a:buSzPct val="80000"/>
              <a:buFont typeface="Wingdings" panose="05000000000000000000" pitchFamily="2" charset="2"/>
              <a:buChar char="¨"/>
            </a:pPr>
            <a:r>
              <a:rPr lang="en-US" dirty="0" smtClean="0"/>
              <a:t>All cables pulled</a:t>
            </a:r>
          </a:p>
          <a:p>
            <a:pPr>
              <a:buClr>
                <a:srgbClr val="FD930A"/>
              </a:buClr>
              <a:buFont typeface="Wingdings" panose="05000000000000000000" pitchFamily="2" charset="2"/>
              <a:buChar char="¨"/>
            </a:pPr>
            <a:r>
              <a:rPr lang="en-US" dirty="0" smtClean="0"/>
              <a:t>No concrete works, drilling any more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F17373-7C45-4563-BAB1-D7F59A214E86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45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Y European XFEL">
  <a:themeElements>
    <a:clrScheme name="DESY European XFEL 1">
      <a:dk1>
        <a:srgbClr val="261748"/>
      </a:dk1>
      <a:lt1>
        <a:srgbClr val="FFFFFF"/>
      </a:lt1>
      <a:dk2>
        <a:srgbClr val="000000"/>
      </a:dk2>
      <a:lt2>
        <a:srgbClr val="E0E0E0"/>
      </a:lt2>
      <a:accent1>
        <a:srgbClr val="261748"/>
      </a:accent1>
      <a:accent2>
        <a:srgbClr val="FD930A"/>
      </a:accent2>
      <a:accent3>
        <a:srgbClr val="FFFFFF"/>
      </a:accent3>
      <a:accent4>
        <a:srgbClr val="1F123C"/>
      </a:accent4>
      <a:accent5>
        <a:srgbClr val="ACABB1"/>
      </a:accent5>
      <a:accent6>
        <a:srgbClr val="E58508"/>
      </a:accent6>
      <a:hlink>
        <a:srgbClr val="261748"/>
      </a:hlink>
      <a:folHlink>
        <a:srgbClr val="FD930A"/>
      </a:folHlink>
    </a:clrScheme>
    <a:fontScheme name="DESY European XFEL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F8B323"/>
          </a:buClr>
          <a:buSzTx/>
          <a:buFont typeface="Wingdings" pitchFamily="2" charset="2"/>
          <a:buChar char="n"/>
          <a:tabLst/>
          <a:defRPr kumimoji="0" lang="de-DE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F8B323"/>
          </a:buClr>
          <a:buSzTx/>
          <a:buFont typeface="Wingdings" pitchFamily="2" charset="2"/>
          <a:buChar char="n"/>
          <a:tabLst/>
          <a:defRPr kumimoji="0" lang="de-DE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8" charset="-128"/>
          </a:defRPr>
        </a:defPPr>
      </a:lstStyle>
    </a:lnDef>
  </a:objectDefaults>
  <a:extraClrSchemeLst>
    <a:extraClrScheme>
      <a:clrScheme name="DESY European XFEL 1">
        <a:dk1>
          <a:srgbClr val="261748"/>
        </a:dk1>
        <a:lt1>
          <a:srgbClr val="FFFFFF"/>
        </a:lt1>
        <a:dk2>
          <a:srgbClr val="000000"/>
        </a:dk2>
        <a:lt2>
          <a:srgbClr val="E0E0E0"/>
        </a:lt2>
        <a:accent1>
          <a:srgbClr val="261748"/>
        </a:accent1>
        <a:accent2>
          <a:srgbClr val="FD930A"/>
        </a:accent2>
        <a:accent3>
          <a:srgbClr val="FFFFFF"/>
        </a:accent3>
        <a:accent4>
          <a:srgbClr val="1F123C"/>
        </a:accent4>
        <a:accent5>
          <a:srgbClr val="ACABB1"/>
        </a:accent5>
        <a:accent6>
          <a:srgbClr val="E58508"/>
        </a:accent6>
        <a:hlink>
          <a:srgbClr val="261748"/>
        </a:hlink>
        <a:folHlink>
          <a:srgbClr val="FD930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261748"/>
      </a:dk1>
      <a:lt1>
        <a:srgbClr val="FFFFFF"/>
      </a:lt1>
      <a:dk2>
        <a:srgbClr val="000000"/>
      </a:dk2>
      <a:lt2>
        <a:srgbClr val="E0E0E0"/>
      </a:lt2>
      <a:accent1>
        <a:srgbClr val="261748"/>
      </a:accent1>
      <a:accent2>
        <a:srgbClr val="FD930A"/>
      </a:accent2>
      <a:accent3>
        <a:srgbClr val="FFFFFF"/>
      </a:accent3>
      <a:accent4>
        <a:srgbClr val="1F123C"/>
      </a:accent4>
      <a:accent5>
        <a:srgbClr val="ACABB1"/>
      </a:accent5>
      <a:accent6>
        <a:srgbClr val="E58508"/>
      </a:accent6>
      <a:hlink>
        <a:srgbClr val="261748"/>
      </a:hlink>
      <a:folHlink>
        <a:srgbClr val="FD930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</Words>
  <Application>Microsoft Office PowerPoint</Application>
  <PresentationFormat>On-screen Show (4:3)</PresentationFormat>
  <Paragraphs>64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DESY European XFEL</vt:lpstr>
      <vt:lpstr>Warm vacuum XTIN (WP19) </vt:lpstr>
      <vt:lpstr>RF-Gun section</vt:lpstr>
      <vt:lpstr>Photocathode laser beam line</vt:lpstr>
      <vt:lpstr>Girder components I</vt:lpstr>
      <vt:lpstr>Girder components II</vt:lpstr>
      <vt:lpstr>Rest</vt:lpstr>
      <vt:lpstr>Requirements for tunnel installation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WP-X   XFEL Project Progress Report (2-2009)</dc:title>
  <dc:creator>Wichmann, Riko</dc:creator>
  <cp:lastModifiedBy>lederer</cp:lastModifiedBy>
  <cp:revision>91</cp:revision>
  <dcterms:modified xsi:type="dcterms:W3CDTF">2014-01-24T09:23:36Z</dcterms:modified>
</cp:coreProperties>
</file>