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0" r:id="rId3"/>
    <p:sldId id="258" r:id="rId4"/>
    <p:sldId id="261" r:id="rId5"/>
    <p:sldId id="262" r:id="rId6"/>
    <p:sldId id="259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algn="l" rtl="0" eaLnBrk="0" fontAlgn="ctr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ctr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ctr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ctr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ctr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C9DA2B"/>
    <a:srgbClr val="23346C"/>
    <a:srgbClr val="CCFF33"/>
    <a:srgbClr val="339966"/>
    <a:srgbClr val="66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5" autoAdjust="0"/>
    <p:restoredTop sz="94700" autoAdjust="0"/>
  </p:normalViewPr>
  <p:slideViewPr>
    <p:cSldViewPr>
      <p:cViewPr varScale="1">
        <p:scale>
          <a:sx n="74" d="100"/>
          <a:sy n="74" d="100"/>
        </p:scale>
        <p:origin x="-1248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0987A8-98AC-4EE6-A153-A69ED952AA1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8606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defRPr sz="1200"/>
            </a:lvl1pPr>
          </a:lstStyle>
          <a:p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defRPr sz="1200"/>
            </a:lvl1pPr>
          </a:lstStyle>
          <a:p>
            <a:endParaRPr lang="en-US" altLang="ja-JP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defRPr sz="1200"/>
            </a:lvl1pPr>
          </a:lstStyle>
          <a:p>
            <a:endParaRPr lang="en-US" altLang="ja-JP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defRPr sz="1200"/>
            </a:lvl1pPr>
          </a:lstStyle>
          <a:p>
            <a:fld id="{4A4F529E-4B87-4D13-9E0A-93F4031A568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3970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6645A-C5D3-4D32-BBFB-D1636C9C686F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6645A-C5D3-4D32-BBFB-D1636C9C686F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6645A-C5D3-4D32-BBFB-D1636C9C686F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6645A-C5D3-4D32-BBFB-D1636C9C686F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6645A-C5D3-4D32-BBFB-D1636C9C686F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6645A-C5D3-4D32-BBFB-D1636C9C686F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6645A-C5D3-4D32-BBFB-D1636C9C686F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6645A-C5D3-4D32-BBFB-D1636C9C686F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 smtClean="0"/>
              <a:t>マスタ サブタイトルの書式設定</a:t>
            </a:r>
            <a:endParaRPr lang="en-US" altLang="ja-JP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2014/3/25</a:t>
            </a:r>
            <a:endParaRPr lang="en-US" altLang="ja-JP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altLang="ja-JP" smtClean="0"/>
              <a:t>TTC Meeting 2014@DESY</a:t>
            </a:r>
            <a:endParaRPr lang="en-US" altLang="ja-JP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56A5D89-DE7C-464C-A920-AD505AE50B7A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ja-JP" altLang="en-US" sz="2400"/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ja-JP" altLang="en-US" sz="2400"/>
          </a:p>
        </p:txBody>
      </p:sp>
      <p:sp>
        <p:nvSpPr>
          <p:cNvPr id="10241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7772400" cy="1143000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 smtClean="0"/>
              <a:t>マスタ タイトルの書式設定</a:t>
            </a:r>
            <a:endParaRPr lang="en-US" altLang="ja-JP"/>
          </a:p>
        </p:txBody>
      </p:sp>
      <p:sp>
        <p:nvSpPr>
          <p:cNvPr id="102417" name="Line 17"/>
          <p:cNvSpPr>
            <a:spLocks noChangeShapeType="1"/>
          </p:cNvSpPr>
          <p:nvPr/>
        </p:nvSpPr>
        <p:spPr bwMode="auto">
          <a:xfrm>
            <a:off x="85725" y="6215063"/>
            <a:ext cx="8991600" cy="0"/>
          </a:xfrm>
          <a:prstGeom prst="line">
            <a:avLst/>
          </a:prstGeom>
          <a:noFill/>
          <a:ln w="57150" cmpd="thickThin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418" name="Line 18"/>
          <p:cNvSpPr>
            <a:spLocks noChangeShapeType="1"/>
          </p:cNvSpPr>
          <p:nvPr/>
        </p:nvSpPr>
        <p:spPr bwMode="auto">
          <a:xfrm>
            <a:off x="1295400" y="722313"/>
            <a:ext cx="6400800" cy="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02419" name="Picture 19" descr="stfsig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2563" y="163513"/>
            <a:ext cx="1204912" cy="606425"/>
          </a:xfrm>
          <a:prstGeom prst="rect">
            <a:avLst/>
          </a:prstGeom>
          <a:noFill/>
        </p:spPr>
      </p:pic>
      <p:pic>
        <p:nvPicPr>
          <p:cNvPr id="102420" name="Picture 20" descr="stf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5" y="98425"/>
            <a:ext cx="679450" cy="679450"/>
          </a:xfrm>
          <a:prstGeom prst="rect">
            <a:avLst/>
          </a:prstGeom>
          <a:noFill/>
        </p:spPr>
      </p:pic>
      <p:pic>
        <p:nvPicPr>
          <p:cNvPr id="102423" name="Picture 23" descr="stfsig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863" y="160338"/>
            <a:ext cx="655637" cy="6048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2014/3/25</a:t>
            </a: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TTC Meeting 2014@DESY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7E2BA-3325-439B-B798-9D67B0E53A1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3246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3246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2014/3/25</a:t>
            </a: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TTC Meeting 2014@DESY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64E11-2F6A-4647-8DDD-61560BB8FFA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2014/3/25</a:t>
            </a: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TTC Meeting 2014@DESY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D2B61-864A-465F-A357-232F0B1D8A0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2014/3/25</a:t>
            </a: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TTC Meeting 2014@DESY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50330-0EF8-44D0-8C59-4E2BA730E3C4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2014/3/25</a:t>
            </a: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TTC Meeting 2014@DESY</a:t>
            </a: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C9159-9411-4777-BD4C-87C3B2BBFAF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2014/3/25</a:t>
            </a:r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TTC Meeting 2014@DESY</a:t>
            </a:r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2464A-0A87-42F3-B6DB-18CD163078F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2014/3/25</a:t>
            </a:r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TTC Meeting 2014@DESY</a:t>
            </a: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77BF9-4870-4277-87EC-234410695C64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2014/3/25</a:t>
            </a:r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TTC Meeting 2014@DESY</a:t>
            </a:r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147FF-F618-4999-8D84-7E4BE92689C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2014/3/25</a:t>
            </a: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TTC Meeting 2014@DESY</a:t>
            </a: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E9A0F-3CC1-4405-AC8D-3306657C85B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2014/3/25</a:t>
            </a: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TTC Meeting 2014@DESY</a:t>
            </a: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F23CE-1FDA-4606-A653-1E6997D1CEE4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</a:t>
            </a:r>
            <a:r>
              <a:rPr lang="en-US" altLang="ja-JP" smtClean="0"/>
              <a:t> </a:t>
            </a:r>
            <a:r>
              <a:rPr lang="ja-JP" altLang="en-US" smtClean="0"/>
              <a:t>テキストの書式設定</a:t>
            </a:r>
            <a:endParaRPr lang="en-US" altLang="ja-JP" smtClean="0"/>
          </a:p>
          <a:p>
            <a:pPr lvl="1"/>
            <a:r>
              <a:rPr lang="ja-JP" altLang="en-US" smtClean="0"/>
              <a:t>第</a:t>
            </a:r>
            <a:r>
              <a:rPr lang="en-US" altLang="ja-JP" smtClean="0"/>
              <a:t> 2 </a:t>
            </a:r>
            <a:r>
              <a:rPr lang="ja-JP" altLang="en-US" smtClean="0"/>
              <a:t>レベル</a:t>
            </a:r>
            <a:endParaRPr lang="en-US" altLang="ja-JP" smtClean="0"/>
          </a:p>
          <a:p>
            <a:pPr lvl="2"/>
            <a:r>
              <a:rPr lang="ja-JP" altLang="en-US" smtClean="0"/>
              <a:t>第</a:t>
            </a:r>
            <a:r>
              <a:rPr lang="en-US" altLang="ja-JP" smtClean="0"/>
              <a:t> 3 </a:t>
            </a:r>
            <a:r>
              <a:rPr lang="ja-JP" altLang="en-US" smtClean="0"/>
              <a:t>レベル</a:t>
            </a:r>
            <a:endParaRPr lang="en-US" altLang="ja-JP" smtClean="0"/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 4 </a:t>
            </a:r>
            <a:r>
              <a:rPr lang="ja-JP" altLang="en-US" smtClean="0"/>
              <a:t>レベル</a:t>
            </a:r>
            <a:endParaRPr lang="en-US" altLang="ja-JP" smtClean="0"/>
          </a:p>
          <a:p>
            <a:pPr lvl="4"/>
            <a:r>
              <a:rPr lang="ja-JP" altLang="en-US" smtClean="0"/>
              <a:t>第</a:t>
            </a:r>
            <a:r>
              <a:rPr lang="en-US" altLang="ja-JP" smtClean="0"/>
              <a:t> 5 </a:t>
            </a:r>
            <a:r>
              <a:rPr lang="ja-JP" altLang="en-US" smtClean="0"/>
              <a:t>レベル</a:t>
            </a:r>
            <a:endParaRPr lang="en-US" altLang="ja-JP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84938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defRPr sz="1200"/>
            </a:lvl1pPr>
          </a:lstStyle>
          <a:p>
            <a:r>
              <a:rPr lang="en-US" altLang="ja-JP" smtClean="0"/>
              <a:t>2014/3/25</a:t>
            </a: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484938"/>
            <a:ext cx="556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defRPr sz="1600" b="1">
                <a:solidFill>
                  <a:srgbClr val="23346C"/>
                </a:solidFill>
              </a:defRPr>
            </a:lvl1pPr>
          </a:lstStyle>
          <a:p>
            <a:r>
              <a:rPr lang="en-US" altLang="ja-JP" smtClean="0"/>
              <a:t>TTC Meeting 2014@DESY</a:t>
            </a: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84938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defRPr sz="1400"/>
            </a:lvl1pPr>
          </a:lstStyle>
          <a:p>
            <a:fld id="{9198A7B0-DC38-441E-B374-6B1EF3B2C500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ja-JP" altLang="en-US" sz="2400"/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ja-JP" altLang="en-US" sz="2400"/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239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</a:t>
            </a:r>
            <a:r>
              <a:rPr lang="en-US" altLang="ja-JP" smtClean="0"/>
              <a:t> </a:t>
            </a:r>
            <a:r>
              <a:rPr lang="ja-JP" altLang="en-US" smtClean="0"/>
              <a:t>タイトルの書式設定</a:t>
            </a:r>
            <a:endParaRPr lang="en-US" altLang="ja-JP" smtClean="0"/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644525" y="587375"/>
            <a:ext cx="2438400" cy="274638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200" b="1">
                <a:solidFill>
                  <a:schemeClr val="accent2"/>
                </a:solidFill>
              </a:rPr>
              <a:t>superconducting rf test facility</a:t>
            </a:r>
            <a:endParaRPr lang="ja-JP" altLang="en-US" sz="1200" b="1">
              <a:solidFill>
                <a:schemeClr val="accent2"/>
              </a:solidFill>
            </a:endParaRPr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auto">
          <a:xfrm>
            <a:off x="50800" y="6484938"/>
            <a:ext cx="8991600" cy="0"/>
          </a:xfrm>
          <a:prstGeom prst="line">
            <a:avLst/>
          </a:prstGeom>
          <a:noFill/>
          <a:ln w="57150" cmpd="thickThin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2" name="Line 28"/>
          <p:cNvSpPr>
            <a:spLocks noChangeShapeType="1"/>
          </p:cNvSpPr>
          <p:nvPr/>
        </p:nvSpPr>
        <p:spPr bwMode="auto">
          <a:xfrm>
            <a:off x="3032125" y="738188"/>
            <a:ext cx="4884738" cy="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056" name="Picture 32" descr="stfsig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01000" y="312738"/>
            <a:ext cx="90646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7" name="Picture 33" descr="stfmark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4150" y="276225"/>
            <a:ext cx="5111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2800">
          <a:solidFill>
            <a:srgbClr val="23346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400" b="1">
          <a:solidFill>
            <a:srgbClr val="23346C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0" y="6597352"/>
            <a:ext cx="1905000" cy="260648"/>
          </a:xfrm>
        </p:spPr>
        <p:txBody>
          <a:bodyPr/>
          <a:lstStyle/>
          <a:p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2014/3/25</a:t>
            </a:r>
            <a:endParaRPr lang="en-US" altLang="ja-JP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31840" y="6597352"/>
            <a:ext cx="2895600" cy="260648"/>
          </a:xfrm>
        </p:spPr>
        <p:txBody>
          <a:bodyPr/>
          <a:lstStyle/>
          <a:p>
            <a:r>
              <a:rPr lang="en-US" altLang="ja-JP" sz="1400" b="0" smtClean="0">
                <a:latin typeface="Times New Roman" pitchFamily="18" charset="0"/>
                <a:cs typeface="Times New Roman" pitchFamily="18" charset="0"/>
              </a:rPr>
              <a:t>TTC Meeting 2014@DESY</a:t>
            </a:r>
            <a:endParaRPr lang="en-US" altLang="ja-JP" sz="1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597352"/>
            <a:ext cx="1905000" cy="260648"/>
          </a:xfrm>
        </p:spPr>
        <p:txBody>
          <a:bodyPr/>
          <a:lstStyle/>
          <a:p>
            <a:fld id="{2B6CE483-0861-475F-9DD8-44C0F4955CCE}" type="slidenum">
              <a:rPr lang="en-US" altLang="ja-JP">
                <a:latin typeface="Times New Roman" pitchFamily="18" charset="0"/>
                <a:cs typeface="Times New Roman" pitchFamily="18" charset="0"/>
              </a:rPr>
              <a:pPr/>
              <a:t>1</a:t>
            </a:fld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16832"/>
            <a:ext cx="9144000" cy="2592288"/>
          </a:xfrm>
        </p:spPr>
        <p:txBody>
          <a:bodyPr/>
          <a:lstStyle/>
          <a:p>
            <a:r>
              <a:rPr lang="en-US" altLang="ja-JP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Radiation measurement and comparison between VT/CM tests at KEK-STF</a:t>
            </a:r>
            <a:endParaRPr lang="en-US" altLang="ja-JP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16416" y="6381328"/>
            <a:ext cx="755576" cy="360040"/>
          </a:xfrm>
        </p:spPr>
        <p:txBody>
          <a:bodyPr/>
          <a:lstStyle/>
          <a:p>
            <a:r>
              <a:rPr lang="en-US" altLang="ja-JP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Kirk</a:t>
            </a:r>
            <a:endParaRPr lang="en-US" altLang="ja-JP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0" y="6597352"/>
            <a:ext cx="1905000" cy="260648"/>
          </a:xfrm>
        </p:spPr>
        <p:txBody>
          <a:bodyPr/>
          <a:lstStyle/>
          <a:p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2014/3/25</a:t>
            </a:r>
            <a:endParaRPr lang="en-US" altLang="ja-JP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31840" y="6597352"/>
            <a:ext cx="2895600" cy="260648"/>
          </a:xfrm>
        </p:spPr>
        <p:txBody>
          <a:bodyPr/>
          <a:lstStyle/>
          <a:p>
            <a:r>
              <a:rPr lang="en-US" altLang="ja-JP" sz="1400" b="0" smtClean="0">
                <a:latin typeface="Times New Roman" pitchFamily="18" charset="0"/>
                <a:cs typeface="Times New Roman" pitchFamily="18" charset="0"/>
              </a:rPr>
              <a:t>TTC Meeting 2014@DESY</a:t>
            </a:r>
            <a:endParaRPr lang="en-US" altLang="ja-JP" sz="1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597352"/>
            <a:ext cx="1905000" cy="260648"/>
          </a:xfrm>
        </p:spPr>
        <p:txBody>
          <a:bodyPr/>
          <a:lstStyle/>
          <a:p>
            <a:fld id="{2B6CE483-0861-475F-9DD8-44C0F4955CCE}" type="slidenum">
              <a:rPr lang="en-US" altLang="ja-JP"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259632" y="0"/>
            <a:ext cx="68371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 Detector in KEK-STF</a:t>
            </a:r>
            <a:endParaRPr kumimoji="1" lang="ja-JP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3051087" cy="305108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51895"/>
            <a:ext cx="3169504" cy="69332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62733" y="5589240"/>
            <a:ext cx="8441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http://www.hitachi-aloka.co.jp/english/products/data/radiation-011-MAR781782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90872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types of detectors, MAR-781 and MAR-782.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129212" y="1759456"/>
            <a:ext cx="601478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Specifications: </a:t>
            </a:r>
          </a:p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 detected: X-ray and </a:t>
            </a:r>
            <a:r>
              <a:rPr kumimoji="1" lang="el-GR" altLang="ja-JP" sz="2400" dirty="0" smtClean="0">
                <a:latin typeface="Times New Roman"/>
                <a:cs typeface="Times New Roman"/>
              </a:rPr>
              <a:t>γ</a:t>
            </a:r>
            <a:r>
              <a:rPr kumimoji="1" lang="en-US" altLang="ja-JP" sz="2400" dirty="0" smtClean="0">
                <a:latin typeface="Times New Roman"/>
                <a:cs typeface="Times New Roman"/>
              </a:rPr>
              <a:t>-ray</a:t>
            </a:r>
          </a:p>
          <a:p>
            <a:r>
              <a:rPr kumimoji="1" lang="en-US" altLang="ja-JP" sz="2400" dirty="0">
                <a:latin typeface="Times New Roman"/>
                <a:cs typeface="Times New Roman"/>
              </a:rPr>
              <a:t>	</a:t>
            </a:r>
            <a:r>
              <a:rPr kumimoji="1" lang="en-US" altLang="ja-JP" sz="2400" dirty="0" smtClean="0">
                <a:latin typeface="Times New Roman"/>
                <a:cs typeface="Times New Roman"/>
              </a:rPr>
              <a:t>Detector type: Silicon semiconductor</a:t>
            </a:r>
          </a:p>
          <a:p>
            <a:r>
              <a:rPr kumimoji="1" lang="en-US" altLang="ja-JP" sz="2400" dirty="0">
                <a:latin typeface="Times New Roman"/>
                <a:cs typeface="Times New Roman"/>
              </a:rPr>
              <a:t>	</a:t>
            </a:r>
            <a:r>
              <a:rPr kumimoji="1" lang="en-US" altLang="ja-JP" sz="2400" dirty="0" smtClean="0">
                <a:latin typeface="Times New Roman"/>
                <a:cs typeface="Times New Roman"/>
              </a:rPr>
              <a:t>Energy range: 50 </a:t>
            </a:r>
            <a:r>
              <a:rPr kumimoji="1" lang="en-US" altLang="ja-JP" sz="2400" dirty="0" err="1" smtClean="0">
                <a:latin typeface="Times New Roman"/>
                <a:cs typeface="Times New Roman"/>
              </a:rPr>
              <a:t>keV</a:t>
            </a:r>
            <a:r>
              <a:rPr kumimoji="1" lang="en-US" altLang="ja-JP" sz="2400" dirty="0" smtClean="0">
                <a:latin typeface="Times New Roman"/>
                <a:cs typeface="Times New Roman"/>
              </a:rPr>
              <a:t> to 6 MeV</a:t>
            </a:r>
          </a:p>
          <a:p>
            <a:r>
              <a:rPr kumimoji="1" lang="en-US" altLang="ja-JP" sz="2400" dirty="0">
                <a:latin typeface="Times New Roman"/>
                <a:cs typeface="Times New Roman"/>
              </a:rPr>
              <a:t>	</a:t>
            </a:r>
            <a:r>
              <a:rPr kumimoji="1" lang="en-US" altLang="ja-JP" sz="2400" dirty="0" smtClean="0">
                <a:latin typeface="Times New Roman"/>
                <a:cs typeface="Times New Roman"/>
              </a:rPr>
              <a:t>Measurement range: 0.1-999.9</a:t>
            </a:r>
            <a:r>
              <a:rPr kumimoji="1" lang="el-GR" altLang="ja-JP" sz="2400" dirty="0" smtClean="0">
                <a:latin typeface="Times New Roman"/>
                <a:cs typeface="Times New Roman"/>
              </a:rPr>
              <a:t>μ</a:t>
            </a:r>
            <a:r>
              <a:rPr kumimoji="1" lang="en-US" altLang="ja-JP" sz="2400" dirty="0" err="1" smtClean="0">
                <a:latin typeface="Times New Roman"/>
                <a:cs typeface="Times New Roman"/>
              </a:rPr>
              <a:t>Sv</a:t>
            </a:r>
            <a:r>
              <a:rPr kumimoji="1" lang="en-US" altLang="ja-JP" sz="2400" dirty="0" smtClean="0">
                <a:latin typeface="Times New Roman"/>
                <a:cs typeface="Times New Roman"/>
              </a:rPr>
              <a:t>/h</a:t>
            </a:r>
          </a:p>
          <a:p>
            <a:r>
              <a:rPr kumimoji="1" lang="en-US" altLang="ja-JP" sz="2400" dirty="0">
                <a:latin typeface="Times New Roman"/>
                <a:cs typeface="Times New Roman"/>
              </a:rPr>
              <a:t>	</a:t>
            </a:r>
            <a:r>
              <a:rPr kumimoji="1" lang="en-US" altLang="ja-JP" sz="2400" dirty="0" smtClean="0">
                <a:latin typeface="Times New Roman"/>
                <a:cs typeface="Times New Roman"/>
              </a:rPr>
              <a:t>		          0.001-99.99mSv/h</a:t>
            </a:r>
          </a:p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Accuracy: within </a:t>
            </a:r>
            <a:r>
              <a:rPr kumimoji="1" lang="en-US" altLang="ja-JP" sz="2400" dirty="0" smtClean="0">
                <a:latin typeface="Times New Roman"/>
                <a:cs typeface="Times New Roman"/>
              </a:rPr>
              <a:t>±10%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13431" y="4581128"/>
            <a:ext cx="5035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detectors are used in VT and CT.</a:t>
            </a:r>
          </a:p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But, each position is different.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4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5" descr="STF_Vertical_Test_Facili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687" y="5419"/>
            <a:ext cx="4197785" cy="680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0" y="6597352"/>
            <a:ext cx="1905000" cy="260648"/>
          </a:xfrm>
        </p:spPr>
        <p:txBody>
          <a:bodyPr/>
          <a:lstStyle/>
          <a:p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2014/3/25</a:t>
            </a:r>
            <a:endParaRPr lang="en-US" altLang="ja-JP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31840" y="6597352"/>
            <a:ext cx="2895600" cy="260648"/>
          </a:xfrm>
        </p:spPr>
        <p:txBody>
          <a:bodyPr/>
          <a:lstStyle/>
          <a:p>
            <a:r>
              <a:rPr lang="en-US" altLang="ja-JP" sz="1400" b="0" smtClean="0">
                <a:latin typeface="Times New Roman" pitchFamily="18" charset="0"/>
                <a:cs typeface="Times New Roman" pitchFamily="18" charset="0"/>
              </a:rPr>
              <a:t>TTC Meeting 2014@DESY</a:t>
            </a:r>
            <a:endParaRPr lang="en-US" altLang="ja-JP" sz="1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597352"/>
            <a:ext cx="1905000" cy="260648"/>
          </a:xfrm>
        </p:spPr>
        <p:txBody>
          <a:bodyPr/>
          <a:lstStyle/>
          <a:p>
            <a:fld id="{2B6CE483-0861-475F-9DD8-44C0F4955CCE}" type="slidenum">
              <a:rPr lang="en-US" altLang="ja-JP"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図 17" descr="DSCN229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4354513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1"/>
          <p:cNvSpPr txBox="1">
            <a:spLocks noChangeArrowheads="1"/>
          </p:cNvSpPr>
          <p:nvPr/>
        </p:nvSpPr>
        <p:spPr bwMode="auto">
          <a:xfrm>
            <a:off x="2627313" y="1258888"/>
            <a:ext cx="415925" cy="369887"/>
          </a:xfrm>
          <a:prstGeom prst="rect">
            <a:avLst/>
          </a:prstGeom>
          <a:solidFill>
            <a:srgbClr val="FFFFCC"/>
          </a:solidFill>
          <a:ln w="19050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/>
            <a:r>
              <a:rPr lang="ja-JP" altLang="en-US" sz="1800" smtClean="0">
                <a:solidFill>
                  <a:srgbClr val="000000"/>
                </a:solidFill>
                <a:latin typeface="Calibri" pitchFamily="34" charset="0"/>
              </a:rPr>
              <a:t>①</a:t>
            </a:r>
          </a:p>
        </p:txBody>
      </p:sp>
      <p:sp>
        <p:nvSpPr>
          <p:cNvPr id="12" name="テキスト ボックス 12"/>
          <p:cNvSpPr txBox="1">
            <a:spLocks noChangeArrowheads="1"/>
          </p:cNvSpPr>
          <p:nvPr/>
        </p:nvSpPr>
        <p:spPr bwMode="auto">
          <a:xfrm>
            <a:off x="1763713" y="5805488"/>
            <a:ext cx="414337" cy="368300"/>
          </a:xfrm>
          <a:prstGeom prst="rect">
            <a:avLst/>
          </a:prstGeom>
          <a:solidFill>
            <a:srgbClr val="FFFFCC"/>
          </a:solidFill>
          <a:ln w="19050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/>
            <a:r>
              <a:rPr lang="ja-JP" altLang="en-US" sz="1800" smtClean="0">
                <a:solidFill>
                  <a:srgbClr val="000000"/>
                </a:solidFill>
                <a:latin typeface="Calibri" pitchFamily="34" charset="0"/>
              </a:rPr>
              <a:t>②</a:t>
            </a:r>
          </a:p>
        </p:txBody>
      </p:sp>
      <p:sp>
        <p:nvSpPr>
          <p:cNvPr id="13" name="テキスト ボックス 13"/>
          <p:cNvSpPr txBox="1">
            <a:spLocks noChangeArrowheads="1"/>
          </p:cNvSpPr>
          <p:nvPr/>
        </p:nvSpPr>
        <p:spPr bwMode="auto">
          <a:xfrm>
            <a:off x="3076575" y="4868863"/>
            <a:ext cx="415925" cy="369887"/>
          </a:xfrm>
          <a:prstGeom prst="rect">
            <a:avLst/>
          </a:prstGeom>
          <a:solidFill>
            <a:srgbClr val="FFFFCC"/>
          </a:solidFill>
          <a:ln w="19050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/>
            <a:r>
              <a:rPr lang="ja-JP" altLang="en-US" sz="1800" smtClean="0">
                <a:solidFill>
                  <a:srgbClr val="000000"/>
                </a:solidFill>
                <a:latin typeface="Calibri" pitchFamily="34" charset="0"/>
              </a:rPr>
              <a:t>③</a:t>
            </a: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1058118" y="3717032"/>
            <a:ext cx="345530" cy="1656978"/>
          </a:xfrm>
          <a:prstGeom prst="straightConnector1">
            <a:avLst/>
          </a:prstGeom>
          <a:ln w="38100">
            <a:solidFill>
              <a:srgbClr val="33CC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21"/>
          <p:cNvSpPr txBox="1">
            <a:spLocks noChangeArrowheads="1"/>
          </p:cNvSpPr>
          <p:nvPr/>
        </p:nvSpPr>
        <p:spPr bwMode="auto">
          <a:xfrm>
            <a:off x="323528" y="4397042"/>
            <a:ext cx="1021433" cy="40011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/>
            <a:r>
              <a:rPr lang="en-US" altLang="ja-JP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~100cm</a:t>
            </a:r>
            <a:endParaRPr lang="ja-JP" alt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テキスト ボックス 23"/>
          <p:cNvSpPr txBox="1">
            <a:spLocks noChangeArrowheads="1"/>
          </p:cNvSpPr>
          <p:nvPr/>
        </p:nvSpPr>
        <p:spPr bwMode="auto">
          <a:xfrm>
            <a:off x="569913" y="5972175"/>
            <a:ext cx="1122362" cy="33813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/>
            <a:r>
              <a:rPr lang="en-US" altLang="ja-JP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Floor of pit</a:t>
            </a:r>
            <a:endParaRPr lang="ja-JP" altLang="en-US" sz="16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テキスト ボックス 24"/>
          <p:cNvSpPr txBox="1">
            <a:spLocks noChangeArrowheads="1"/>
          </p:cNvSpPr>
          <p:nvPr/>
        </p:nvSpPr>
        <p:spPr bwMode="auto">
          <a:xfrm>
            <a:off x="641350" y="1270000"/>
            <a:ext cx="1914525" cy="33813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/>
            <a:r>
              <a:rPr lang="en-US" altLang="ja-JP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Center of Beam Axis</a:t>
            </a:r>
            <a:endParaRPr lang="ja-JP" altLang="en-US" sz="16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テキスト ボックス 23"/>
          <p:cNvSpPr txBox="1">
            <a:spLocks noChangeArrowheads="1"/>
          </p:cNvSpPr>
          <p:nvPr/>
        </p:nvSpPr>
        <p:spPr bwMode="auto">
          <a:xfrm>
            <a:off x="3162300" y="5300663"/>
            <a:ext cx="1122363" cy="33813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/>
            <a:r>
              <a:rPr lang="en-US" altLang="ja-JP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Floor of pit</a:t>
            </a:r>
            <a:endParaRPr lang="ja-JP" altLang="en-US" sz="16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1230883" y="2996952"/>
            <a:ext cx="1931417" cy="576064"/>
          </a:xfrm>
          <a:prstGeom prst="straightConnector1">
            <a:avLst/>
          </a:prstGeom>
          <a:ln w="38100">
            <a:solidFill>
              <a:srgbClr val="33CC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1"/>
          <p:cNvSpPr txBox="1">
            <a:spLocks noChangeArrowheads="1"/>
          </p:cNvSpPr>
          <p:nvPr/>
        </p:nvSpPr>
        <p:spPr bwMode="auto">
          <a:xfrm>
            <a:off x="1691680" y="3212976"/>
            <a:ext cx="893193" cy="40011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/>
            <a:r>
              <a:rPr lang="en-US" altLang="ja-JP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~80cm</a:t>
            </a:r>
            <a:endParaRPr lang="ja-JP" alt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598612" y="5419"/>
            <a:ext cx="722186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Detector position in VT area</a:t>
            </a:r>
            <a:endParaRPr kumimoji="1" lang="ja-JP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275856" y="796642"/>
            <a:ext cx="5799986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Cavity position is 4m below from top plate of cryostat.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直線矢印コネクタ 27"/>
          <p:cNvCxnSpPr>
            <a:stCxn id="11" idx="2"/>
          </p:cNvCxnSpPr>
          <p:nvPr/>
        </p:nvCxnSpPr>
        <p:spPr bwMode="auto">
          <a:xfrm>
            <a:off x="2835276" y="1628775"/>
            <a:ext cx="3968972" cy="40100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直線矢印コネクタ 30"/>
          <p:cNvCxnSpPr>
            <a:stCxn id="13" idx="3"/>
          </p:cNvCxnSpPr>
          <p:nvPr/>
        </p:nvCxnSpPr>
        <p:spPr bwMode="auto">
          <a:xfrm>
            <a:off x="3492500" y="5053807"/>
            <a:ext cx="3229079" cy="75168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9808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0" y="6597352"/>
            <a:ext cx="1905000" cy="260648"/>
          </a:xfrm>
        </p:spPr>
        <p:txBody>
          <a:bodyPr/>
          <a:lstStyle/>
          <a:p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2014/3/25</a:t>
            </a:r>
            <a:endParaRPr lang="en-US" altLang="ja-JP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31840" y="6597352"/>
            <a:ext cx="2895600" cy="260648"/>
          </a:xfrm>
        </p:spPr>
        <p:txBody>
          <a:bodyPr/>
          <a:lstStyle/>
          <a:p>
            <a:r>
              <a:rPr lang="en-US" altLang="ja-JP" sz="1400" b="0" smtClean="0">
                <a:latin typeface="Times New Roman" pitchFamily="18" charset="0"/>
                <a:cs typeface="Times New Roman" pitchFamily="18" charset="0"/>
              </a:rPr>
              <a:t>TTC Meeting 2014@DESY</a:t>
            </a:r>
            <a:endParaRPr lang="en-US" altLang="ja-JP" sz="1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597352"/>
            <a:ext cx="1905000" cy="260648"/>
          </a:xfrm>
        </p:spPr>
        <p:txBody>
          <a:bodyPr/>
          <a:lstStyle/>
          <a:p>
            <a:fld id="{2B6CE483-0861-475F-9DD8-44C0F4955CCE}" type="slidenum">
              <a:rPr lang="en-US" altLang="ja-JP"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図 14" descr="Comparison_of_radiation_level_for_different_locati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1340768"/>
            <a:ext cx="4789487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図 17" descr="DSCN229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4354513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1"/>
          <p:cNvSpPr txBox="1">
            <a:spLocks noChangeArrowheads="1"/>
          </p:cNvSpPr>
          <p:nvPr/>
        </p:nvSpPr>
        <p:spPr bwMode="auto">
          <a:xfrm>
            <a:off x="2627313" y="1258888"/>
            <a:ext cx="415925" cy="369887"/>
          </a:xfrm>
          <a:prstGeom prst="rect">
            <a:avLst/>
          </a:prstGeom>
          <a:solidFill>
            <a:srgbClr val="FFFFCC"/>
          </a:solidFill>
          <a:ln w="19050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/>
            <a:r>
              <a:rPr lang="ja-JP" altLang="en-US" sz="1800" smtClean="0">
                <a:solidFill>
                  <a:srgbClr val="000000"/>
                </a:solidFill>
                <a:latin typeface="Calibri" pitchFamily="34" charset="0"/>
              </a:rPr>
              <a:t>①</a:t>
            </a:r>
          </a:p>
        </p:txBody>
      </p:sp>
      <p:sp>
        <p:nvSpPr>
          <p:cNvPr id="12" name="テキスト ボックス 12"/>
          <p:cNvSpPr txBox="1">
            <a:spLocks noChangeArrowheads="1"/>
          </p:cNvSpPr>
          <p:nvPr/>
        </p:nvSpPr>
        <p:spPr bwMode="auto">
          <a:xfrm>
            <a:off x="1763713" y="5805488"/>
            <a:ext cx="414337" cy="368300"/>
          </a:xfrm>
          <a:prstGeom prst="rect">
            <a:avLst/>
          </a:prstGeom>
          <a:solidFill>
            <a:srgbClr val="FFFFCC"/>
          </a:solidFill>
          <a:ln w="19050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/>
            <a:r>
              <a:rPr lang="ja-JP" altLang="en-US" sz="1800" smtClean="0">
                <a:solidFill>
                  <a:srgbClr val="000000"/>
                </a:solidFill>
                <a:latin typeface="Calibri" pitchFamily="34" charset="0"/>
              </a:rPr>
              <a:t>②</a:t>
            </a:r>
          </a:p>
        </p:txBody>
      </p:sp>
      <p:sp>
        <p:nvSpPr>
          <p:cNvPr id="13" name="テキスト ボックス 13"/>
          <p:cNvSpPr txBox="1">
            <a:spLocks noChangeArrowheads="1"/>
          </p:cNvSpPr>
          <p:nvPr/>
        </p:nvSpPr>
        <p:spPr bwMode="auto">
          <a:xfrm>
            <a:off x="3076575" y="4868863"/>
            <a:ext cx="415925" cy="369887"/>
          </a:xfrm>
          <a:prstGeom prst="rect">
            <a:avLst/>
          </a:prstGeom>
          <a:solidFill>
            <a:srgbClr val="FFFFCC"/>
          </a:solidFill>
          <a:ln w="19050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/>
            <a:r>
              <a:rPr lang="ja-JP" altLang="en-US" sz="1800" smtClean="0">
                <a:solidFill>
                  <a:srgbClr val="000000"/>
                </a:solidFill>
                <a:latin typeface="Calibri" pitchFamily="34" charset="0"/>
              </a:rPr>
              <a:t>③</a:t>
            </a: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1058118" y="3717032"/>
            <a:ext cx="345530" cy="1656978"/>
          </a:xfrm>
          <a:prstGeom prst="straightConnector1">
            <a:avLst/>
          </a:prstGeom>
          <a:ln w="38100">
            <a:solidFill>
              <a:srgbClr val="33CC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21"/>
          <p:cNvSpPr txBox="1">
            <a:spLocks noChangeArrowheads="1"/>
          </p:cNvSpPr>
          <p:nvPr/>
        </p:nvSpPr>
        <p:spPr bwMode="auto">
          <a:xfrm>
            <a:off x="323528" y="4397042"/>
            <a:ext cx="1021433" cy="40011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/>
            <a:r>
              <a:rPr lang="en-US" altLang="ja-JP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~100cm</a:t>
            </a:r>
            <a:endParaRPr lang="ja-JP" alt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テキスト ボックス 23"/>
          <p:cNvSpPr txBox="1">
            <a:spLocks noChangeArrowheads="1"/>
          </p:cNvSpPr>
          <p:nvPr/>
        </p:nvSpPr>
        <p:spPr bwMode="auto">
          <a:xfrm>
            <a:off x="569913" y="5972175"/>
            <a:ext cx="1122362" cy="33813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/>
            <a:r>
              <a:rPr lang="en-US" altLang="ja-JP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Floor of pit</a:t>
            </a:r>
            <a:endParaRPr lang="ja-JP" altLang="en-US" sz="16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テキスト ボックス 24"/>
          <p:cNvSpPr txBox="1">
            <a:spLocks noChangeArrowheads="1"/>
          </p:cNvSpPr>
          <p:nvPr/>
        </p:nvSpPr>
        <p:spPr bwMode="auto">
          <a:xfrm>
            <a:off x="641350" y="1270000"/>
            <a:ext cx="1914525" cy="33813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/>
            <a:r>
              <a:rPr lang="en-US" altLang="ja-JP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Center of Beam Axis</a:t>
            </a:r>
            <a:endParaRPr lang="ja-JP" altLang="en-US" sz="16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テキスト ボックス 23"/>
          <p:cNvSpPr txBox="1">
            <a:spLocks noChangeArrowheads="1"/>
          </p:cNvSpPr>
          <p:nvPr/>
        </p:nvSpPr>
        <p:spPr bwMode="auto">
          <a:xfrm>
            <a:off x="3162300" y="5300663"/>
            <a:ext cx="1122363" cy="33813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/>
            <a:r>
              <a:rPr lang="en-US" altLang="ja-JP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Floor of pit</a:t>
            </a:r>
            <a:endParaRPr lang="ja-JP" altLang="en-US" sz="16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1230883" y="2996952"/>
            <a:ext cx="1931417" cy="576064"/>
          </a:xfrm>
          <a:prstGeom prst="straightConnector1">
            <a:avLst/>
          </a:prstGeom>
          <a:ln w="38100">
            <a:solidFill>
              <a:srgbClr val="33CC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1"/>
          <p:cNvSpPr txBox="1">
            <a:spLocks noChangeArrowheads="1"/>
          </p:cNvSpPr>
          <p:nvPr/>
        </p:nvSpPr>
        <p:spPr bwMode="auto">
          <a:xfrm>
            <a:off x="1691680" y="3212976"/>
            <a:ext cx="893193" cy="40011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/>
            <a:r>
              <a:rPr lang="en-US" altLang="ja-JP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~80cm</a:t>
            </a:r>
            <a:endParaRPr lang="ja-JP" alt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301860" y="5419"/>
            <a:ext cx="66179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Detector position in VT area</a:t>
            </a:r>
            <a:endParaRPr kumimoji="1" lang="ja-JP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275856" y="796642"/>
            <a:ext cx="5799986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Cavity position is 4m below from top plate of cryostat.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004048" y="4653136"/>
            <a:ext cx="37096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 level depends on</a:t>
            </a:r>
          </a:p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 kind and thickness,</a:t>
            </a:r>
          </a:p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distance from a cavity.</a:t>
            </a:r>
          </a:p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Representatively, we use</a:t>
            </a:r>
          </a:p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“On beam axis” position.</a:t>
            </a:r>
          </a:p>
        </p:txBody>
      </p:sp>
    </p:spTree>
    <p:extLst>
      <p:ext uri="{BB962C8B-B14F-4D97-AF65-F5344CB8AC3E}">
        <p14:creationId xmlns:p14="http://schemas.microsoft.com/office/powerpoint/2010/main" val="39851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0" y="6597352"/>
            <a:ext cx="1905000" cy="260648"/>
          </a:xfrm>
        </p:spPr>
        <p:txBody>
          <a:bodyPr/>
          <a:lstStyle/>
          <a:p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2014/3/25</a:t>
            </a:r>
            <a:endParaRPr lang="en-US" altLang="ja-JP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31840" y="6597352"/>
            <a:ext cx="2895600" cy="260648"/>
          </a:xfrm>
        </p:spPr>
        <p:txBody>
          <a:bodyPr/>
          <a:lstStyle/>
          <a:p>
            <a:r>
              <a:rPr lang="en-US" altLang="ja-JP" sz="1400" b="0" smtClean="0">
                <a:latin typeface="Times New Roman" pitchFamily="18" charset="0"/>
                <a:cs typeface="Times New Roman" pitchFamily="18" charset="0"/>
              </a:rPr>
              <a:t>TTC Meeting 2014@DESY</a:t>
            </a:r>
            <a:endParaRPr lang="en-US" altLang="ja-JP" sz="1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597352"/>
            <a:ext cx="1905000" cy="260648"/>
          </a:xfrm>
        </p:spPr>
        <p:txBody>
          <a:bodyPr/>
          <a:lstStyle/>
          <a:p>
            <a:fld id="{2B6CE483-0861-475F-9DD8-44C0F4955CCE}" type="slidenum">
              <a:rPr lang="en-US" altLang="ja-JP"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311990" y="5419"/>
            <a:ext cx="65977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Detector position in CT area</a:t>
            </a:r>
            <a:endParaRPr kumimoji="1" lang="ja-JP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767154" y="5271591"/>
            <a:ext cx="4333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 positions of radiation detector</a:t>
            </a: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9" y="1412776"/>
            <a:ext cx="9005189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51520" y="836712"/>
            <a:ext cx="3781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“S1-Global” </a:t>
            </a:r>
            <a:r>
              <a:rPr kumimoji="1" lang="en-US" altLang="ja-JP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cryomodule</a:t>
            </a:r>
            <a:endParaRPr kumimoji="1" lang="ja-JP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矢印コネクタ 6"/>
          <p:cNvCxnSpPr/>
          <p:nvPr/>
        </p:nvCxnSpPr>
        <p:spPr bwMode="auto">
          <a:xfrm flipH="1" flipV="1">
            <a:off x="2267744" y="4149081"/>
            <a:ext cx="1584176" cy="11225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直線矢印コネクタ 26"/>
          <p:cNvCxnSpPr>
            <a:stCxn id="26" idx="0"/>
          </p:cNvCxnSpPr>
          <p:nvPr/>
        </p:nvCxnSpPr>
        <p:spPr bwMode="auto">
          <a:xfrm flipH="1" flipV="1">
            <a:off x="5220072" y="4149080"/>
            <a:ext cx="713701" cy="112251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直線矢印コネクタ 28"/>
          <p:cNvCxnSpPr/>
          <p:nvPr/>
        </p:nvCxnSpPr>
        <p:spPr bwMode="auto">
          <a:xfrm flipV="1">
            <a:off x="6889014" y="4149080"/>
            <a:ext cx="851338" cy="10801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テキスト ボックス 30"/>
          <p:cNvSpPr txBox="1"/>
          <p:nvPr/>
        </p:nvSpPr>
        <p:spPr>
          <a:xfrm>
            <a:off x="3257731" y="5703639"/>
            <a:ext cx="5562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“No” detector on beam axis in CT!</a:t>
            </a:r>
            <a:endParaRPr kumimoji="1" lang="ja-JP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5144"/>
            <a:ext cx="2843808" cy="2132856"/>
          </a:xfrm>
          <a:prstGeom prst="rect">
            <a:avLst/>
          </a:prstGeom>
        </p:spPr>
      </p:pic>
      <p:sp>
        <p:nvSpPr>
          <p:cNvPr id="37" name="円/楕円 36"/>
          <p:cNvSpPr/>
          <p:nvPr/>
        </p:nvSpPr>
        <p:spPr bwMode="auto">
          <a:xfrm>
            <a:off x="251520" y="5949280"/>
            <a:ext cx="914400" cy="518866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238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0" y="6597352"/>
            <a:ext cx="1905000" cy="260648"/>
          </a:xfrm>
        </p:spPr>
        <p:txBody>
          <a:bodyPr/>
          <a:lstStyle/>
          <a:p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2014/3/25</a:t>
            </a:r>
            <a:endParaRPr lang="en-US" altLang="ja-JP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31840" y="6597352"/>
            <a:ext cx="2895600" cy="260648"/>
          </a:xfrm>
        </p:spPr>
        <p:txBody>
          <a:bodyPr/>
          <a:lstStyle/>
          <a:p>
            <a:r>
              <a:rPr lang="en-US" altLang="ja-JP" sz="1400" b="0" smtClean="0">
                <a:latin typeface="Times New Roman" pitchFamily="18" charset="0"/>
                <a:cs typeface="Times New Roman" pitchFamily="18" charset="0"/>
              </a:rPr>
              <a:t>TTC Meeting 2014@DESY</a:t>
            </a:r>
            <a:endParaRPr lang="en-US" altLang="ja-JP" sz="1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597352"/>
            <a:ext cx="1905000" cy="260648"/>
          </a:xfrm>
        </p:spPr>
        <p:txBody>
          <a:bodyPr/>
          <a:lstStyle/>
          <a:p>
            <a:fld id="{2B6CE483-0861-475F-9DD8-44C0F4955CCE}" type="slidenum">
              <a:rPr lang="en-US" altLang="ja-JP"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8628063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4783138" y="4049713"/>
            <a:ext cx="381000" cy="381000"/>
          </a:xfrm>
          <a:prstGeom prst="ellipse">
            <a:avLst/>
          </a:prstGeom>
          <a:noFill/>
          <a:ln w="317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ja-JP" altLang="en-US"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9" name="Oval 14"/>
          <p:cNvSpPr>
            <a:spLocks noChangeArrowheads="1"/>
          </p:cNvSpPr>
          <p:nvPr/>
        </p:nvSpPr>
        <p:spPr bwMode="auto">
          <a:xfrm>
            <a:off x="7232650" y="4122738"/>
            <a:ext cx="381000" cy="381000"/>
          </a:xfrm>
          <a:prstGeom prst="ellipse">
            <a:avLst/>
          </a:prstGeom>
          <a:noFill/>
          <a:ln w="317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ja-JP" altLang="en-US"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2047875" y="4122738"/>
            <a:ext cx="381000" cy="381000"/>
          </a:xfrm>
          <a:prstGeom prst="ellipse">
            <a:avLst/>
          </a:prstGeom>
          <a:noFill/>
          <a:ln w="317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ja-JP" altLang="en-US"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921187" y="4876800"/>
            <a:ext cx="723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ja-JP" sz="1800">
                <a:solidFill>
                  <a:srgbClr val="FF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U</a:t>
            </a:r>
          </a:p>
          <a:p>
            <a:pPr algn="ctr"/>
            <a:r>
              <a:rPr lang="en-US" altLang="ja-JP" sz="1800">
                <a:solidFill>
                  <a:srgbClr val="FF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X-ray</a:t>
            </a: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1752600" y="1143000"/>
            <a:ext cx="21836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ja-JP">
                <a:solidFill>
                  <a:srgbClr val="008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Cryomodule - C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5791200" y="1143000"/>
            <a:ext cx="21842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ja-JP">
                <a:solidFill>
                  <a:srgbClr val="0000FF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Cryomodule - A</a:t>
            </a: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1371600" y="1066800"/>
            <a:ext cx="3200400" cy="45720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ja-JP" altLang="en-US"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5334000" y="1066800"/>
            <a:ext cx="3276600" cy="45720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ja-JP" altLang="en-US"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7102787" y="4876800"/>
            <a:ext cx="723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ja-JP" sz="1800">
                <a:solidFill>
                  <a:srgbClr val="FF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D</a:t>
            </a:r>
          </a:p>
          <a:p>
            <a:pPr algn="ctr"/>
            <a:r>
              <a:rPr lang="en-US" altLang="ja-JP" sz="1800">
                <a:solidFill>
                  <a:srgbClr val="FF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X-ray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4588187" y="4876800"/>
            <a:ext cx="723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ja-JP" sz="1800">
                <a:solidFill>
                  <a:srgbClr val="FF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M</a:t>
            </a:r>
          </a:p>
          <a:p>
            <a:pPr algn="ctr"/>
            <a:r>
              <a:rPr lang="en-US" altLang="ja-JP" sz="1800">
                <a:solidFill>
                  <a:srgbClr val="FF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X-ray</a:t>
            </a: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1676400" y="3276600"/>
            <a:ext cx="4844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ja-JP" sz="2000">
                <a:solidFill>
                  <a:srgbClr val="008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C1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2514600" y="3276600"/>
            <a:ext cx="4844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ja-JP" sz="2000">
                <a:solidFill>
                  <a:srgbClr val="008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C2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3276600" y="3276600"/>
            <a:ext cx="4844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ja-JP" sz="2000">
                <a:solidFill>
                  <a:srgbClr val="008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C3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4038600" y="3276600"/>
            <a:ext cx="525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ja-JP" sz="2000">
                <a:solidFill>
                  <a:srgbClr val="008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C4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5334000" y="3276600"/>
            <a:ext cx="4988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ja-JP" sz="2000">
                <a:solidFill>
                  <a:srgbClr val="0000FF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A1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6096000" y="3276600"/>
            <a:ext cx="4988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ja-JP" sz="2000">
                <a:solidFill>
                  <a:srgbClr val="0000FF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A2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6934200" y="3276600"/>
            <a:ext cx="4988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ja-JP" sz="2000">
                <a:solidFill>
                  <a:srgbClr val="0000FF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A3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7696200" y="3276600"/>
            <a:ext cx="4988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ja-JP" sz="2000">
                <a:solidFill>
                  <a:srgbClr val="0000FF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A4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2819400" y="2438400"/>
            <a:ext cx="304800" cy="762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>
            <a:off x="3124200" y="2438400"/>
            <a:ext cx="381000" cy="762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 flipV="1">
            <a:off x="4953000" y="4343400"/>
            <a:ext cx="0" cy="5334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2579405" y="1752600"/>
            <a:ext cx="13388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ja-JP" sz="1800">
                <a:solidFill>
                  <a:srgbClr val="FF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Degradation</a:t>
            </a:r>
          </a:p>
          <a:p>
            <a:pPr algn="ctr"/>
            <a:r>
              <a:rPr lang="en-US" altLang="ja-JP" sz="1800">
                <a:solidFill>
                  <a:srgbClr val="FF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of Eacc,max</a:t>
            </a:r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>
            <a:off x="7924800" y="2438400"/>
            <a:ext cx="0" cy="762000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2362200" y="2590800"/>
            <a:ext cx="381000" cy="609600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7454385" y="1752600"/>
            <a:ext cx="9074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ja-JP" sz="1800">
                <a:solidFill>
                  <a:srgbClr val="008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Tuner</a:t>
            </a:r>
          </a:p>
          <a:p>
            <a:pPr algn="ctr"/>
            <a:r>
              <a:rPr lang="en-US" altLang="ja-JP" sz="1800">
                <a:solidFill>
                  <a:srgbClr val="008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Trouble</a:t>
            </a: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1586985" y="1981200"/>
            <a:ext cx="9074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ja-JP" sz="1800">
                <a:solidFill>
                  <a:srgbClr val="008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Tuner</a:t>
            </a:r>
          </a:p>
          <a:p>
            <a:pPr algn="ctr"/>
            <a:r>
              <a:rPr lang="en-US" altLang="ja-JP" sz="1800">
                <a:solidFill>
                  <a:srgbClr val="008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Trouble</a:t>
            </a:r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>
            <a:off x="5638800" y="2514600"/>
            <a:ext cx="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5456257" y="1828800"/>
            <a:ext cx="9413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ja-JP" sz="1800">
                <a:solidFill>
                  <a:srgbClr val="0000FF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Coupler</a:t>
            </a:r>
          </a:p>
          <a:p>
            <a:pPr algn="ctr"/>
            <a:r>
              <a:rPr lang="en-US" altLang="ja-JP" sz="1800">
                <a:solidFill>
                  <a:srgbClr val="0000FF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Vacuum</a:t>
            </a: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253791" y="5715000"/>
            <a:ext cx="11592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ja-JP" sz="1800">
                <a:solidFill>
                  <a:srgbClr val="FF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Up-stream</a:t>
            </a:r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7580327" y="5715000"/>
            <a:ext cx="1441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ja-JP" sz="1800">
                <a:solidFill>
                  <a:srgbClr val="FF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Down-stream</a:t>
            </a:r>
          </a:p>
        </p:txBody>
      </p:sp>
      <p:sp>
        <p:nvSpPr>
          <p:cNvPr id="38" name="Text Box 86"/>
          <p:cNvSpPr txBox="1">
            <a:spLocks noChangeArrowheads="1"/>
          </p:cNvSpPr>
          <p:nvPr/>
        </p:nvSpPr>
        <p:spPr bwMode="auto">
          <a:xfrm>
            <a:off x="1393234" y="0"/>
            <a:ext cx="6635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/>
            <a:r>
              <a:rPr kumimoji="1" lang="en-US" altLang="ja-JP" sz="3600" dirty="0">
                <a:solidFill>
                  <a:srgbClr val="0000CC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Comparison of cavity performance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259632" y="6341258"/>
            <a:ext cx="1026243" cy="40011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kumimoji="1" lang="en-US" altLang="ja-JP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Kako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06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0" y="6597352"/>
            <a:ext cx="1905000" cy="260648"/>
          </a:xfrm>
        </p:spPr>
        <p:txBody>
          <a:bodyPr/>
          <a:lstStyle/>
          <a:p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2014/3/25</a:t>
            </a:r>
            <a:endParaRPr lang="en-US" altLang="ja-JP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31840" y="6597352"/>
            <a:ext cx="2895600" cy="260648"/>
          </a:xfrm>
        </p:spPr>
        <p:txBody>
          <a:bodyPr/>
          <a:lstStyle/>
          <a:p>
            <a:r>
              <a:rPr lang="en-US" altLang="ja-JP" sz="1400" b="0" smtClean="0">
                <a:latin typeface="Times New Roman" pitchFamily="18" charset="0"/>
                <a:cs typeface="Times New Roman" pitchFamily="18" charset="0"/>
              </a:rPr>
              <a:t>TTC Meeting 2014@DESY</a:t>
            </a:r>
            <a:endParaRPr lang="en-US" altLang="ja-JP" sz="1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597352"/>
            <a:ext cx="1905000" cy="260648"/>
          </a:xfrm>
        </p:spPr>
        <p:txBody>
          <a:bodyPr/>
          <a:lstStyle/>
          <a:p>
            <a:fld id="{2B6CE483-0861-475F-9DD8-44C0F4955CCE}" type="slidenum">
              <a:rPr lang="en-US" altLang="ja-JP"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plot-C1C2 x-r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320040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plot-A1A2 x-r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38200"/>
            <a:ext cx="320040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plot-C3C4 x-r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5200"/>
            <a:ext cx="3227388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Plot-A3A4 x-r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05200"/>
            <a:ext cx="320040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6"/>
          <p:cNvSpPr txBox="1">
            <a:spLocks noChangeArrowheads="1"/>
          </p:cNvSpPr>
          <p:nvPr/>
        </p:nvSpPr>
        <p:spPr bwMode="auto">
          <a:xfrm>
            <a:off x="1348612" y="0"/>
            <a:ext cx="66351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/>
            <a:r>
              <a:rPr kumimoji="1" lang="en-US" altLang="ja-JP" sz="3600">
                <a:solidFill>
                  <a:srgbClr val="0000CC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Comparison of cavity performance</a:t>
            </a: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2438400" y="1295400"/>
            <a:ext cx="381000" cy="1344613"/>
          </a:xfrm>
          <a:prstGeom prst="ellipse">
            <a:avLst/>
          </a:prstGeom>
          <a:noFill/>
          <a:ln w="25400">
            <a:solidFill>
              <a:srgbClr val="D6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ja-JP" altLang="en-US"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2286000" y="3886200"/>
            <a:ext cx="381000" cy="1344613"/>
          </a:xfrm>
          <a:prstGeom prst="ellipse">
            <a:avLst/>
          </a:prstGeom>
          <a:noFill/>
          <a:ln w="25400">
            <a:solidFill>
              <a:srgbClr val="D6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ja-JP" altLang="en-US"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H="1">
            <a:off x="2667000" y="1143000"/>
            <a:ext cx="1295400" cy="2971800"/>
          </a:xfrm>
          <a:prstGeom prst="line">
            <a:avLst/>
          </a:prstGeom>
          <a:noFill/>
          <a:ln w="31750">
            <a:solidFill>
              <a:srgbClr val="D60093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H="1">
            <a:off x="2895600" y="1143000"/>
            <a:ext cx="1066800" cy="457200"/>
          </a:xfrm>
          <a:prstGeom prst="line">
            <a:avLst/>
          </a:prstGeom>
          <a:noFill/>
          <a:ln w="31750">
            <a:solidFill>
              <a:srgbClr val="D60093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3979232" y="914400"/>
            <a:ext cx="1082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ja-JP" sz="1400">
                <a:solidFill>
                  <a:srgbClr val="D60093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Degradation</a:t>
            </a:r>
          </a:p>
          <a:p>
            <a:pPr algn="ctr"/>
            <a:r>
              <a:rPr lang="en-US" altLang="ja-JP" sz="1400">
                <a:solidFill>
                  <a:srgbClr val="D60093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of Eacc,max</a:t>
            </a:r>
          </a:p>
        </p:txBody>
      </p:sp>
      <p:sp>
        <p:nvSpPr>
          <p:cNvPr id="17" name="Text Box 93"/>
          <p:cNvSpPr txBox="1">
            <a:spLocks noChangeArrowheads="1"/>
          </p:cNvSpPr>
          <p:nvPr/>
        </p:nvSpPr>
        <p:spPr bwMode="auto">
          <a:xfrm>
            <a:off x="1981200" y="2286000"/>
            <a:ext cx="4539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ja-JP" sz="1800">
                <a:solidFill>
                  <a:srgbClr val="0000FF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C2</a:t>
            </a:r>
          </a:p>
        </p:txBody>
      </p:sp>
      <p:sp>
        <p:nvSpPr>
          <p:cNvPr id="18" name="Text Box 93"/>
          <p:cNvSpPr txBox="1">
            <a:spLocks noChangeArrowheads="1"/>
          </p:cNvSpPr>
          <p:nvPr/>
        </p:nvSpPr>
        <p:spPr bwMode="auto">
          <a:xfrm>
            <a:off x="1828800" y="4876800"/>
            <a:ext cx="4539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ja-JP" sz="1800">
                <a:solidFill>
                  <a:srgbClr val="008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C3</a:t>
            </a:r>
          </a:p>
        </p:txBody>
      </p:sp>
      <p:sp>
        <p:nvSpPr>
          <p:cNvPr id="19" name="Text Box 93"/>
          <p:cNvSpPr txBox="1">
            <a:spLocks noChangeArrowheads="1"/>
          </p:cNvSpPr>
          <p:nvPr/>
        </p:nvSpPr>
        <p:spPr bwMode="auto">
          <a:xfrm>
            <a:off x="3124200" y="4343400"/>
            <a:ext cx="4539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ja-JP" sz="1800">
                <a:solidFill>
                  <a:srgbClr val="00CCFF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C4</a:t>
            </a:r>
          </a:p>
        </p:txBody>
      </p:sp>
      <p:sp>
        <p:nvSpPr>
          <p:cNvPr id="20" name="Text Box 93"/>
          <p:cNvSpPr txBox="1">
            <a:spLocks noChangeArrowheads="1"/>
          </p:cNvSpPr>
          <p:nvPr/>
        </p:nvSpPr>
        <p:spPr bwMode="auto">
          <a:xfrm>
            <a:off x="2895600" y="2057400"/>
            <a:ext cx="4539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ja-JP" sz="1800">
                <a:solidFill>
                  <a:srgbClr val="FF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C1</a:t>
            </a:r>
          </a:p>
        </p:txBody>
      </p:sp>
      <p:sp>
        <p:nvSpPr>
          <p:cNvPr id="21" name="Oval 14"/>
          <p:cNvSpPr>
            <a:spLocks noChangeArrowheads="1"/>
          </p:cNvSpPr>
          <p:nvPr/>
        </p:nvSpPr>
        <p:spPr bwMode="auto">
          <a:xfrm>
            <a:off x="7162800" y="1066800"/>
            <a:ext cx="304800" cy="1344613"/>
          </a:xfrm>
          <a:prstGeom prst="ellipse">
            <a:avLst/>
          </a:prstGeom>
          <a:noFill/>
          <a:ln w="25400">
            <a:solidFill>
              <a:srgbClr val="D6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ja-JP" altLang="en-US"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7162800" y="3505200"/>
            <a:ext cx="304800" cy="1344613"/>
          </a:xfrm>
          <a:prstGeom prst="ellipse">
            <a:avLst/>
          </a:prstGeom>
          <a:noFill/>
          <a:ln w="25400">
            <a:solidFill>
              <a:srgbClr val="D6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ja-JP" altLang="en-US"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23" name="Text Box 93"/>
          <p:cNvSpPr txBox="1">
            <a:spLocks noChangeArrowheads="1"/>
          </p:cNvSpPr>
          <p:nvPr/>
        </p:nvSpPr>
        <p:spPr bwMode="auto">
          <a:xfrm>
            <a:off x="6781800" y="990600"/>
            <a:ext cx="466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ja-JP" sz="1800">
                <a:solidFill>
                  <a:srgbClr val="FF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A1</a:t>
            </a:r>
          </a:p>
        </p:txBody>
      </p:sp>
      <p:sp>
        <p:nvSpPr>
          <p:cNvPr id="24" name="Text Box 93"/>
          <p:cNvSpPr txBox="1">
            <a:spLocks noChangeArrowheads="1"/>
          </p:cNvSpPr>
          <p:nvPr/>
        </p:nvSpPr>
        <p:spPr bwMode="auto">
          <a:xfrm>
            <a:off x="7543800" y="1066800"/>
            <a:ext cx="466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ja-JP" sz="1800">
                <a:solidFill>
                  <a:srgbClr val="0000FF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A2</a:t>
            </a:r>
          </a:p>
        </p:txBody>
      </p:sp>
      <p:sp>
        <p:nvSpPr>
          <p:cNvPr id="25" name="Text Box 93"/>
          <p:cNvSpPr txBox="1">
            <a:spLocks noChangeArrowheads="1"/>
          </p:cNvSpPr>
          <p:nvPr/>
        </p:nvSpPr>
        <p:spPr bwMode="auto">
          <a:xfrm>
            <a:off x="7543800" y="4191000"/>
            <a:ext cx="466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ja-JP" sz="1800">
                <a:solidFill>
                  <a:srgbClr val="008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A3</a:t>
            </a:r>
          </a:p>
        </p:txBody>
      </p:sp>
      <p:sp>
        <p:nvSpPr>
          <p:cNvPr id="26" name="Text Box 93"/>
          <p:cNvSpPr txBox="1">
            <a:spLocks noChangeArrowheads="1"/>
          </p:cNvSpPr>
          <p:nvPr/>
        </p:nvSpPr>
        <p:spPr bwMode="auto">
          <a:xfrm>
            <a:off x="6477000" y="4343400"/>
            <a:ext cx="466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ja-JP" sz="1800">
                <a:solidFill>
                  <a:srgbClr val="00CCFF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A4</a:t>
            </a:r>
          </a:p>
        </p:txBody>
      </p:sp>
      <p:sp>
        <p:nvSpPr>
          <p:cNvPr id="27" name="Text Box 93"/>
          <p:cNvSpPr txBox="1">
            <a:spLocks noChangeArrowheads="1"/>
          </p:cNvSpPr>
          <p:nvPr/>
        </p:nvSpPr>
        <p:spPr bwMode="auto">
          <a:xfrm>
            <a:off x="7010400" y="2362200"/>
            <a:ext cx="10182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ja-JP" sz="1400">
                <a:solidFill>
                  <a:srgbClr val="D60093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at 25MV/m</a:t>
            </a:r>
          </a:p>
        </p:txBody>
      </p:sp>
      <p:sp>
        <p:nvSpPr>
          <p:cNvPr id="28" name="Text Box 93"/>
          <p:cNvSpPr txBox="1">
            <a:spLocks noChangeArrowheads="1"/>
          </p:cNvSpPr>
          <p:nvPr/>
        </p:nvSpPr>
        <p:spPr bwMode="auto">
          <a:xfrm>
            <a:off x="6858000" y="4876800"/>
            <a:ext cx="10182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ja-JP" sz="1400">
                <a:solidFill>
                  <a:srgbClr val="D60093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at 25MV/m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259632" y="6341258"/>
            <a:ext cx="1026243" cy="40011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kumimoji="1" lang="en-US" altLang="ja-JP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Kako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75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0" y="6597352"/>
            <a:ext cx="1905000" cy="260648"/>
          </a:xfrm>
        </p:spPr>
        <p:txBody>
          <a:bodyPr/>
          <a:lstStyle/>
          <a:p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2014/3/25</a:t>
            </a:r>
            <a:endParaRPr lang="en-US" altLang="ja-JP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31840" y="6597352"/>
            <a:ext cx="2895600" cy="260648"/>
          </a:xfrm>
        </p:spPr>
        <p:txBody>
          <a:bodyPr/>
          <a:lstStyle/>
          <a:p>
            <a:r>
              <a:rPr lang="en-US" altLang="ja-JP" sz="1400" b="0" smtClean="0">
                <a:latin typeface="Times New Roman" pitchFamily="18" charset="0"/>
                <a:cs typeface="Times New Roman" pitchFamily="18" charset="0"/>
              </a:rPr>
              <a:t>TTC Meeting 2014@DESY</a:t>
            </a:r>
            <a:endParaRPr lang="en-US" altLang="ja-JP" sz="1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597352"/>
            <a:ext cx="1905000" cy="260648"/>
          </a:xfrm>
        </p:spPr>
        <p:txBody>
          <a:bodyPr/>
          <a:lstStyle/>
          <a:p>
            <a:fld id="{2B6CE483-0861-475F-9DD8-44C0F4955CCE}" type="slidenum">
              <a:rPr lang="en-US" altLang="ja-JP"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86"/>
          <p:cNvSpPr txBox="1">
            <a:spLocks noChangeArrowheads="1"/>
          </p:cNvSpPr>
          <p:nvPr/>
        </p:nvSpPr>
        <p:spPr bwMode="auto">
          <a:xfrm>
            <a:off x="3288247" y="0"/>
            <a:ext cx="275588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/>
            <a:r>
              <a:rPr kumimoji="1" lang="en-US" altLang="ja-JP" sz="4400" dirty="0" smtClean="0">
                <a:solidFill>
                  <a:srgbClr val="7030A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Conclusion</a:t>
            </a:r>
            <a:endParaRPr kumimoji="1" lang="en-US" altLang="ja-JP" sz="4400" dirty="0">
              <a:solidFill>
                <a:srgbClr val="7030A0"/>
              </a:solidFill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27584" y="1678156"/>
            <a:ext cx="7755649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 simple comparison of radiation level</a:t>
            </a:r>
          </a:p>
          <a:p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1"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VT and CT in KEK-STF.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location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axis/Off axis, distance from cavity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material and thickness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Cryostat design/material, different thickness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operation mode (CW/pulse)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Dependence on time response/accuracy of radiation detector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38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f_0_template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テーマ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stf_0_template</Template>
  <TotalTime>781</TotalTime>
  <Words>284</Words>
  <Application>Microsoft Office PowerPoint</Application>
  <PresentationFormat>画面に合わせる (4:3)</PresentationFormat>
  <Paragraphs>126</Paragraphs>
  <Slides>8</Slides>
  <Notes>8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9" baseType="lpstr">
      <vt:lpstr>stf_0_template</vt:lpstr>
      <vt:lpstr>Radiation measurement and comparison between VT/CM tests at KEK-STF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Experience with cavity performance changes during beam operation</dc:title>
  <dc:creator>USERS</dc:creator>
  <cp:lastModifiedBy>kirk</cp:lastModifiedBy>
  <cp:revision>25</cp:revision>
  <dcterms:created xsi:type="dcterms:W3CDTF">2014-03-20T08:34:58Z</dcterms:created>
  <dcterms:modified xsi:type="dcterms:W3CDTF">2014-03-25T11:02:52Z</dcterms:modified>
</cp:coreProperties>
</file>