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70" r:id="rId10"/>
    <p:sldId id="265" r:id="rId11"/>
    <p:sldId id="269" r:id="rId12"/>
    <p:sldId id="268" r:id="rId13"/>
    <p:sldId id="272" r:id="rId14"/>
    <p:sldId id="271" r:id="rId15"/>
    <p:sldId id="273" r:id="rId16"/>
    <p:sldId id="278" r:id="rId17"/>
    <p:sldId id="277" r:id="rId18"/>
    <p:sldId id="276" r:id="rId19"/>
    <p:sldId id="280" r:id="rId20"/>
    <p:sldId id="282" r:id="rId21"/>
    <p:sldId id="284" r:id="rId22"/>
    <p:sldId id="283" r:id="rId23"/>
    <p:sldId id="287" r:id="rId24"/>
    <p:sldId id="288" r:id="rId25"/>
    <p:sldId id="289" r:id="rId26"/>
    <p:sldId id="285" r:id="rId27"/>
    <p:sldId id="292" r:id="rId28"/>
    <p:sldId id="291" r:id="rId29"/>
    <p:sldId id="293" r:id="rId30"/>
    <p:sldId id="296" r:id="rId31"/>
    <p:sldId id="295" r:id="rId32"/>
    <p:sldId id="294" r:id="rId33"/>
    <p:sldId id="290" r:id="rId34"/>
    <p:sldId id="297" r:id="rId35"/>
    <p:sldId id="299" r:id="rId36"/>
    <p:sldId id="300" r:id="rId37"/>
    <p:sldId id="279" r:id="rId38"/>
    <p:sldId id="274" r:id="rId39"/>
    <p:sldId id="302" r:id="rId40"/>
    <p:sldId id="301" r:id="rId41"/>
    <p:sldId id="304" r:id="rId42"/>
  </p:sldIdLst>
  <p:sldSz cx="9144000" cy="6858000" type="screen4x3"/>
  <p:notesSz cx="6669088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5" autoAdjust="0"/>
  </p:normalViewPr>
  <p:slideViewPr>
    <p:cSldViewPr>
      <p:cViewPr>
        <p:scale>
          <a:sx n="90" d="100"/>
          <a:sy n="90" d="100"/>
        </p:scale>
        <p:origin x="-816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FA7AA-687E-475A-B115-A007D919C304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4538"/>
            <a:ext cx="4957762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1383"/>
            <a:ext cx="533527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889938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1044"/>
            <a:ext cx="2889938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D01A-BC85-4263-8D04-D5F81434735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3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2C9D6B-9371-4703-9C7C-959C302F3344}" type="slidenum">
              <a:rPr lang="it-IT"/>
              <a:pPr/>
              <a:t>1</a:t>
            </a:fld>
            <a:endParaRPr lang="it-IT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10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11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12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13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14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15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82B2FC-28CE-45B6-BEDE-97FD3F59092C}" type="slidenum">
              <a:rPr lang="it-IT"/>
              <a:pPr/>
              <a:t>16</a:t>
            </a:fld>
            <a:endParaRPr 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23888" y="814388"/>
            <a:ext cx="5353050" cy="4016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0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17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18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19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20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21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22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23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24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25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26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2C6745-D0D0-470B-93DB-60D94552BE49}" type="slidenum">
              <a:rPr lang="it-IT"/>
              <a:pPr/>
              <a:t>27</a:t>
            </a:fld>
            <a:endParaRPr 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0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28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29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30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31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32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33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34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35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36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37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38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39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4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40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41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5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6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7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8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AEE94-C019-494B-BE05-7E73F6B6FFD7}" type="slidenum">
              <a:rPr lang="it-IT"/>
              <a:pPr/>
              <a:t>9</a:t>
            </a:fld>
            <a:endParaRPr lang="it-IT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54063"/>
            <a:ext cx="4959350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592" y="4711701"/>
            <a:ext cx="5329557" cy="44592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accent5">
                <a:lumMod val="40000"/>
                <a:lumOff val="60000"/>
                <a:alpha val="16000"/>
              </a:schemeClr>
            </a:gs>
            <a:gs pos="18000">
              <a:srgbClr val="E5F3F7">
                <a:alpha val="81000"/>
              </a:srgbClr>
            </a:gs>
            <a:gs pos="43000">
              <a:srgbClr val="C4D6EB"/>
            </a:gs>
            <a:gs pos="99000">
              <a:srgbClr val="FFEBFA"/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D388-FBEE-40BA-8B0D-2A46784772C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2C49F-CD5D-4BB7-B909-C700A3382FD3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3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87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99592" y="3356992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Infrastructure</a:t>
            </a:r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SC </a:t>
            </a:r>
            <a:r>
              <a:rPr lang="it-IT" sz="32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production at Ettore </a:t>
            </a:r>
            <a:r>
              <a:rPr lang="it-IT" sz="32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Zanon</a:t>
            </a:r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s.p.a. </a:t>
            </a:r>
            <a:endParaRPr lang="it-IT" sz="3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3200" dirty="0" smtClean="0">
              <a:solidFill>
                <a:srgbClr val="FF0000"/>
              </a:solidFill>
              <a:ea typeface="SimSun" charset="0"/>
              <a:cs typeface="SimSun" charset="0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3200" dirty="0">
              <a:solidFill>
                <a:srgbClr val="FF0000"/>
              </a:solidFill>
              <a:ea typeface="SimSun" charset="0"/>
              <a:cs typeface="SimSun" charset="0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Ing. G. </a:t>
            </a:r>
            <a:r>
              <a:rPr lang="it-IT" sz="2000" dirty="0" err="1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Corniani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                          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Ettore </a:t>
            </a:r>
            <a:r>
              <a:rPr lang="it-IT" sz="2000" dirty="0" err="1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Zanon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s.p.a. 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512" y="6165304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spcBef>
                <a:spcPts val="3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1563" y="714375"/>
            <a:ext cx="6691312" cy="159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785938" y="2286000"/>
            <a:ext cx="5434012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Via Vicenza 113  -   36015 Schio (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VI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) </a:t>
            </a:r>
            <a:b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</a:b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Italia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34690" y="6173404"/>
            <a:ext cx="82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TTC Meeting –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WG3                                      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DESY-Hamburg 24-27 March 2014</a:t>
            </a:r>
            <a:endParaRPr lang="it-IT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7" name="Picture 1" descr="88MHz-b0,1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1484784"/>
            <a:ext cx="23790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etail-drift-tub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68144" y="1484784"/>
            <a:ext cx="2304256" cy="24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55576" y="764704"/>
            <a:ext cx="763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3060700" algn="ctr"/>
                <a:tab pos="6119813" algn="r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ß 0,12 and ß 0,07 , 88 MHz 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Quarter Wave Resonators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3060700" algn="ctr"/>
                <a:tab pos="6119813" algn="r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CEA , SPIRAL II Project – GANIL      (several units with S.S. He tank)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01" name="Picture 5" descr="88MHz-b0,0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91880" y="1484784"/>
            <a:ext cx="17606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7544" y="4509120"/>
            <a:ext cx="3888432" cy="16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004048" y="4509120"/>
            <a:ext cx="3241811" cy="163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683568" y="39330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ß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0,094 175 MHz  Half Wave Resonator   (and titanium He tank )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CEA , IFMIF –International Fusion Material Irradiation Facility 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1" name="Picture 1" descr="e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1340768"/>
            <a:ext cx="3672408" cy="165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1412776"/>
            <a:ext cx="2880320" cy="1586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Rettangolo 9"/>
          <p:cNvSpPr/>
          <p:nvPr/>
        </p:nvSpPr>
        <p:spPr>
          <a:xfrm>
            <a:off x="323528" y="90872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 cells superconducting cavity 1,3GHz and 3.9 GHz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XFEL project  (DESY)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5536" y="2996952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Development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1,3GHz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superconducting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(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past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delivery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66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-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performances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above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30MW/m)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infrastrucutre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serial production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16016" y="2996952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Development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of the 3,9GHz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superconducting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(3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relevant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toolings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for BCP , RF and HPR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operations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3568" y="40770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, 700 MHz SC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elliptical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cavities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UCARD –ESS project  </a:t>
            </a: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CEA-2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units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delivered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08104" y="4437112"/>
            <a:ext cx="3024336" cy="17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1560" y="4725144"/>
            <a:ext cx="3600400" cy="140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827584" y="76470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Production of cryostats and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</a:rPr>
              <a:t>cryomodules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 for SC applications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619672" y="1772816"/>
            <a:ext cx="56886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Production and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assembling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242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cryostats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</a:p>
          <a:p>
            <a:pPr algn="ctr">
              <a:spcBef>
                <a:spcPct val="50000"/>
              </a:spcBef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S.C.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dipole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magnets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D:\File comuni\Ing Corniani\LANL\f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708920"/>
            <a:ext cx="2934537" cy="2808000"/>
          </a:xfrm>
          <a:prstGeom prst="rect">
            <a:avLst/>
          </a:prstGeom>
          <a:noFill/>
        </p:spPr>
      </p:pic>
      <p:pic>
        <p:nvPicPr>
          <p:cNvPr id="10" name="Picture 5" descr="D:\File comuni\Ing Corniani\LANL\f2.jpg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6156176" y="2708920"/>
            <a:ext cx="2831092" cy="2808000"/>
          </a:xfrm>
          <a:prstGeom prst="rect">
            <a:avLst/>
          </a:prstGeom>
          <a:noFill/>
        </p:spPr>
      </p:pic>
      <p:pic>
        <p:nvPicPr>
          <p:cNvPr id="11" name="Picture 4" descr="D:\File comuni\Ing Corniani\LANL\f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03848" y="2708920"/>
            <a:ext cx="2802962" cy="2808000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2411760" y="1340768"/>
            <a:ext cx="3549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HERA Project at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DESY-Hamburg</a:t>
            </a:r>
            <a:endParaRPr lang="it-IT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5" descr="D:\File comuni\Ing Corniani\LANL\f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3212976"/>
            <a:ext cx="4074208" cy="2751262"/>
          </a:xfrm>
          <a:prstGeom prst="rect">
            <a:avLst/>
          </a:prstGeom>
          <a:noFill/>
        </p:spPr>
      </p:pic>
      <p:pic>
        <p:nvPicPr>
          <p:cNvPr id="6" name="Picture 4" descr="D:\File comuni\Ing Corniani\LANL\f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14534" y="1412776"/>
            <a:ext cx="4265954" cy="4607024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23528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 smtClean="0">
                <a:latin typeface="Arial" pitchFamily="34" charset="0"/>
                <a:cs typeface="Arial" pitchFamily="34" charset="0"/>
              </a:rPr>
              <a:t>Pre-series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manufacturing and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assembling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10m. and 15m. long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cryostats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 S.C.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dipole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magnets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9752" y="836712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LHC Project at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CERN-Geneve</a:t>
            </a:r>
            <a:endParaRPr lang="it-IT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0152" y="1620000"/>
            <a:ext cx="297931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5576" y="1620000"/>
            <a:ext cx="178236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15816" y="1620000"/>
            <a:ext cx="285148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187624" y="83671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3060700" algn="ctr"/>
                <a:tab pos="6119813" algn="r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SPIRAL II Project – GANIL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,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CEA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3060700" algn="ctr"/>
                <a:tab pos="6119813" algn="r"/>
              </a:tabLs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Series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cryomodule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for SC cavities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5" descr="D:\File comuni\Ing Corniani\LANL\f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59632" y="1268760"/>
            <a:ext cx="2880320" cy="1861483"/>
          </a:xfrm>
          <a:prstGeom prst="rect">
            <a:avLst/>
          </a:prstGeom>
          <a:noFill/>
        </p:spPr>
      </p:pic>
      <p:pic>
        <p:nvPicPr>
          <p:cNvPr id="6" name="Picture 4" descr="D:\File comuni\Ing Corniani\LANL\f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32040" y="1268760"/>
            <a:ext cx="2880320" cy="1861483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195736" y="5589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 smtClean="0"/>
              <a:t>Actual</a:t>
            </a:r>
            <a:r>
              <a:rPr lang="it-IT" dirty="0" smtClean="0"/>
              <a:t> production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cryomodule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XFEL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35696" y="836712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TESLA Test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Facility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XFEL Project  at DESY</a:t>
            </a:r>
          </a:p>
        </p:txBody>
      </p:sp>
      <p:sp>
        <p:nvSpPr>
          <p:cNvPr id="9" name="Rettangolo 8"/>
          <p:cNvSpPr/>
          <p:nvPr/>
        </p:nvSpPr>
        <p:spPr>
          <a:xfrm>
            <a:off x="2411760" y="3140968"/>
            <a:ext cx="454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 smtClean="0"/>
              <a:t>Past</a:t>
            </a:r>
            <a:r>
              <a:rPr lang="it-IT" dirty="0" smtClean="0"/>
              <a:t> production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cryomodule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R&amp;D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71800" y="3645024"/>
            <a:ext cx="248676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64088" y="3645024"/>
            <a:ext cx="248676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79512" y="3645024"/>
            <a:ext cx="248676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668344" y="3631551"/>
            <a:ext cx="1296144" cy="16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057400" y="0"/>
            <a:ext cx="571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95536" y="692696"/>
            <a:ext cx="6267450" cy="5472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465137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Company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participation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R&amp;D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phase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XFEL                 </a:t>
            </a:r>
          </a:p>
          <a:p>
            <a:pPr marL="465137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       project and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actual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involvement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marL="465137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1400" dirty="0" smtClean="0">
                <a:solidFill>
                  <a:srgbClr val="0070C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                             (SC </a:t>
            </a:r>
            <a:r>
              <a:rPr lang="it-IT" sz="1400" dirty="0" err="1" smtClean="0">
                <a:solidFill>
                  <a:srgbClr val="0070C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400" dirty="0" smtClean="0">
                <a:solidFill>
                  <a:srgbClr val="0070C0"/>
                </a:solidFill>
                <a:latin typeface="Arial" pitchFamily="34" charset="0"/>
                <a:ea typeface="SimSun" charset="0"/>
                <a:cs typeface="Arial" pitchFamily="34" charset="0"/>
              </a:rPr>
              <a:t> serial production)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Development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cryomodules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assembling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tooling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                 ( 10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supplied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Development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1,3GHz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superconducting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(66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supplied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-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performances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above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30MW/m)) 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Development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3,9GHz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superconducting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Titanium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helium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tanks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(111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supplied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the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titanium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blade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tuner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</a:t>
            </a: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(40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alternative design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solution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standard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tuners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60232" y="764704"/>
            <a:ext cx="1752600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05600" y="1981200"/>
            <a:ext cx="1752600" cy="938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07188" y="4114800"/>
            <a:ext cx="1752600" cy="110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32240" y="2996952"/>
            <a:ext cx="1752600" cy="96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705600" y="5334000"/>
            <a:ext cx="1752600" cy="87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835696" y="179388"/>
            <a:ext cx="6593929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(C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01625" y="6300788"/>
            <a:ext cx="8697913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 hangingPunct="1">
              <a:lnSpc>
                <a:spcPct val="100000"/>
              </a:lnSpc>
              <a:spcBef>
                <a:spcPts val="3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23528" y="18864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(C)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467544" y="836712"/>
            <a:ext cx="82809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Actual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involvement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to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the XFEL project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August 2010  </a:t>
            </a:r>
            <a:r>
              <a:rPr lang="it-IT" sz="2400" dirty="0" err="1">
                <a:solidFill>
                  <a:srgbClr val="FF0000"/>
                </a:solidFill>
                <a:ea typeface="SimSun" charset="0"/>
                <a:cs typeface="SimSun" charset="0"/>
              </a:rPr>
              <a:t>to</a:t>
            </a: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 2011  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, </a:t>
            </a: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Award </a:t>
            </a:r>
            <a:r>
              <a:rPr lang="it-IT" sz="2400" dirty="0" err="1">
                <a:solidFill>
                  <a:srgbClr val="FF0000"/>
                </a:solidFill>
                <a:ea typeface="SimSun" charset="0"/>
                <a:cs typeface="SimSun" charset="0"/>
              </a:rPr>
              <a:t>of</a:t>
            </a: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 DESY </a:t>
            </a:r>
            <a:r>
              <a:rPr lang="it-IT" sz="2400" dirty="0" err="1">
                <a:solidFill>
                  <a:srgbClr val="FF0000"/>
                </a:solidFill>
                <a:ea typeface="SimSun" charset="0"/>
                <a:cs typeface="SimSun" charset="0"/>
              </a:rPr>
              <a:t>contracts</a:t>
            </a: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endParaRPr lang="it-IT" sz="2400" dirty="0" smtClean="0">
              <a:solidFill>
                <a:srgbClr val="FF0000"/>
              </a:solidFill>
              <a:ea typeface="SimSun" charset="0"/>
              <a:cs typeface="SimSun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 dirty="0">
              <a:solidFill>
                <a:srgbClr val="0000FF"/>
              </a:solidFill>
              <a:ea typeface="SimSun" charset="0"/>
              <a:cs typeface="SimSun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A)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treatement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of  420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of the  9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cells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1,3GHz  SC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Scope </a:t>
            </a:r>
            <a:r>
              <a:rPr lang="it-IT" sz="16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work </a:t>
            </a:r>
            <a:r>
              <a:rPr lang="it-IT" sz="16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includes</a:t>
            </a:r>
            <a:r>
              <a:rPr lang="it-IT" sz="16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:</a:t>
            </a: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1,3GHz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/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their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Titanium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Helium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tanks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Integration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into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their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tank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Treatments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treatments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Components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certification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according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PED (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Presssure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Equipment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Directive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  </a:t>
            </a: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Delivery production rate  4 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/week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testing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45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XFEL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Cryomodules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Scope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work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includes</a:t>
            </a:r>
            <a:endParaRPr lang="it-IT" sz="16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Vacuum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vessel and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cold-mass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prefabrication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testing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Delivery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site (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CEA-France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 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Manufacture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testing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146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Titanium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Helium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tanks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Scope </a:t>
            </a:r>
            <a:r>
              <a:rPr lang="it-IT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work </a:t>
            </a:r>
            <a:r>
              <a:rPr lang="it-IT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includes</a:t>
            </a:r>
            <a:endParaRPr lang="it-IT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Tank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prefabrication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leak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check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Delivery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DESY 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5" descr="cavità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32240" y="3140968"/>
            <a:ext cx="1204264" cy="496537"/>
          </a:xfrm>
          <a:prstGeom prst="rect">
            <a:avLst/>
          </a:prstGeom>
        </p:spPr>
      </p:pic>
      <p:pic>
        <p:nvPicPr>
          <p:cNvPr id="8" name="Immagine 7" descr="criostato XFEL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732240" y="3933056"/>
            <a:ext cx="1152128" cy="76731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04248" y="5103702"/>
            <a:ext cx="1152128" cy="7263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51520" y="836712"/>
            <a:ext cx="8748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serial production lay-out  and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Infrastructures</a:t>
            </a:r>
            <a:endParaRPr lang="it-IT" sz="2400" dirty="0" smtClean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0000FF"/>
              </a:solidFill>
              <a:ea typeface="SimSun" charset="0"/>
              <a:cs typeface="SimSun" charset="0"/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fulfill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contractual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requirements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decision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separate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this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production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from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others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Ettore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Zanon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s.p.a.  production and strong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effort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study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optimize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production lay-out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                           </a:t>
            </a:r>
          </a:p>
          <a:p>
            <a:pPr algn="just"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production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two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dedicated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( building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 and building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)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        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prefabrication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cells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dumb-bell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subassemblies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end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groups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EB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welding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chemistry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(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renewed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building)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welding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integration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with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Helium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tank ,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treatments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(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Prefabrication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titanium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Helium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tank in the “standard” shop)  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CasellaDiTesto 14"/>
          <p:cNvSpPr txBox="1"/>
          <p:nvPr/>
        </p:nvSpPr>
        <p:spPr>
          <a:xfrm>
            <a:off x="2843808" y="62068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Cavity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’s production lay-out</a:t>
            </a:r>
            <a:endParaRPr lang="en-GB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1052736"/>
            <a:ext cx="8168516" cy="507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971600" y="1196752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Building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600 m</a:t>
            </a:r>
            <a:r>
              <a:rPr lang="it-IT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GB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971600" y="3212976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Building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IV 1200 m</a:t>
            </a:r>
            <a:r>
              <a:rPr lang="it-IT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(plus 600 m</a:t>
            </a:r>
            <a:r>
              <a:rPr lang="it-IT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services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GB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71500" y="900113"/>
            <a:ext cx="7740650" cy="474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457200" indent="-449263" algn="ctr" hangingPunct="1">
              <a:lnSpc>
                <a:spcPct val="100000"/>
              </a:lnSpc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400" dirty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Short </a:t>
            </a:r>
            <a:r>
              <a:rPr lang="it-IT" sz="2400" dirty="0" err="1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Summary</a:t>
            </a:r>
            <a:endParaRPr lang="it-IT" sz="24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marL="457200" indent="-449263" hangingPunct="1">
              <a:lnSpc>
                <a:spcPct val="100000"/>
              </a:lnSpc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400" dirty="0">
              <a:solidFill>
                <a:srgbClr val="0000FF"/>
              </a:solidFill>
              <a:ea typeface="SimSun" charset="0"/>
              <a:cs typeface="SimSun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Ettore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Zanon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s.p.a. 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Company</a:t>
            </a: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200" dirty="0" smtClean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Overview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past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production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SC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cavities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and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cryomodules</a:t>
            </a:r>
            <a:endParaRPr lang="it-IT" sz="22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2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Company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participation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to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the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R&amp;D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phase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the XFEL  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project and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actual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involvement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(SC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cavities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serial production) </a:t>
            </a: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2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Cavities</a:t>
            </a: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production lay-out  and </a:t>
            </a:r>
            <a:r>
              <a:rPr lang="it-IT" sz="22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Infrastructures</a:t>
            </a: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2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Production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toolings</a:t>
            </a:r>
            <a:endParaRPr lang="it-IT" sz="2200" dirty="0" smtClean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2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marL="465137" indent="-457200" hangingPunct="1">
              <a:lnSpc>
                <a:spcPct val="100000"/>
              </a:lnSpc>
              <a:buClrTx/>
              <a:buFont typeface="+mj-lt"/>
              <a:buAutoNum type="alphaU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2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Conclusion</a:t>
            </a:r>
            <a:endParaRPr lang="it-IT" sz="2200" dirty="0">
              <a:solidFill>
                <a:srgbClr val="0000FF"/>
              </a:solidFill>
              <a:ea typeface="SimSun" charset="0"/>
              <a:cs typeface="Arial" pitchFamily="34" charset="0"/>
            </a:endParaRPr>
          </a:p>
          <a:p>
            <a:pPr marL="457200" indent="-449263" hangingPunct="1">
              <a:lnSpc>
                <a:spcPct val="100000"/>
              </a:lnSpc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marL="457200" indent="-449263" hangingPunct="1">
              <a:lnSpc>
                <a:spcPct val="100000"/>
              </a:lnSpc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Immagine 4" descr="lotto1-200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39552" y="764704"/>
            <a:ext cx="8264718" cy="2578592"/>
          </a:xfrm>
          <a:prstGeom prst="rect">
            <a:avLst/>
          </a:prstGeom>
          <a:ln>
            <a:tailEnd type="arrow"/>
          </a:ln>
        </p:spPr>
      </p:pic>
      <p:sp>
        <p:nvSpPr>
          <p:cNvPr id="6" name="Rettangolo 5"/>
          <p:cNvSpPr/>
          <p:nvPr/>
        </p:nvSpPr>
        <p:spPr>
          <a:xfrm>
            <a:off x="3275856" y="3356992"/>
            <a:ext cx="5688632" cy="92333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Dedicated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200T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forming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press (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cells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tube's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pulling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reshaping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) CNC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turning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machine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(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cell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Dumb-bell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machining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,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others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cxnSp>
        <p:nvCxnSpPr>
          <p:cNvPr id="8" name="Connettore 2 7"/>
          <p:cNvCxnSpPr>
            <a:stCxn id="6" idx="0"/>
          </p:cNvCxnSpPr>
          <p:nvPr/>
        </p:nvCxnSpPr>
        <p:spPr>
          <a:xfrm flipV="1">
            <a:off x="6120172" y="2420888"/>
            <a:ext cx="342292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6" idx="0"/>
          </p:cNvCxnSpPr>
          <p:nvPr/>
        </p:nvCxnSpPr>
        <p:spPr>
          <a:xfrm flipH="1" flipV="1">
            <a:off x="5868144" y="2420888"/>
            <a:ext cx="252028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2843808" y="4437112"/>
            <a:ext cx="2016224" cy="1477328"/>
          </a:xfrm>
          <a:prstGeom prst="rect">
            <a:avLst/>
          </a:prstGeom>
          <a:ln w="635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Electron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beam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plant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150KV-30KW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with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cryogenic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pump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23528" y="3356992"/>
            <a:ext cx="2736304" cy="92333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UPW production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(18M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Calibri" pitchFamily="32" charset="0"/>
                <a:cs typeface="Arial" pitchFamily="34" charset="0"/>
              </a:rPr>
              <a:t>Ώcm) </a:t>
            </a:r>
            <a:endParaRPr lang="it-IT" dirty="0">
              <a:solidFill>
                <a:srgbClr val="000000"/>
              </a:solidFill>
              <a:latin typeface="Arial" pitchFamily="34" charset="0"/>
              <a:ea typeface="Calibri" pitchFamily="32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4293096"/>
            <a:ext cx="2442668" cy="162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2 20"/>
          <p:cNvCxnSpPr/>
          <p:nvPr/>
        </p:nvCxnSpPr>
        <p:spPr>
          <a:xfrm flipH="1" flipV="1">
            <a:off x="1187624" y="2924944"/>
            <a:ext cx="14401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4 29"/>
          <p:cNvCxnSpPr/>
          <p:nvPr/>
        </p:nvCxnSpPr>
        <p:spPr>
          <a:xfrm rot="16200000" flipV="1">
            <a:off x="1583668" y="2816932"/>
            <a:ext cx="2232248" cy="1008112"/>
          </a:xfrm>
          <a:prstGeom prst="bentConnector3">
            <a:avLst>
              <a:gd name="adj1" fmla="val 5266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Immagine 38" descr="Pres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380312" y="4365104"/>
            <a:ext cx="1296144" cy="1773125"/>
          </a:xfrm>
          <a:prstGeom prst="rect">
            <a:avLst/>
          </a:prstGeom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932040" y="4437112"/>
            <a:ext cx="2232248" cy="148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asellaDiTesto 42"/>
          <p:cNvSpPr txBox="1"/>
          <p:nvPr/>
        </p:nvSpPr>
        <p:spPr>
          <a:xfrm>
            <a:off x="899592" y="9087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Building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</a:t>
            </a:r>
            <a:endParaRPr lang="en-GB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04248" y="558924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Immagine 4" descr="lotto1-200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39552" y="764704"/>
            <a:ext cx="8264718" cy="2578592"/>
          </a:xfrm>
          <a:prstGeom prst="rect">
            <a:avLst/>
          </a:prstGeom>
          <a:ln>
            <a:tailEnd type="arrow"/>
          </a:ln>
        </p:spPr>
      </p:pic>
      <p:sp>
        <p:nvSpPr>
          <p:cNvPr id="6" name="CasellaDiTesto 5"/>
          <p:cNvSpPr txBox="1"/>
          <p:nvPr/>
        </p:nvSpPr>
        <p:spPr>
          <a:xfrm>
            <a:off x="251520" y="3429000"/>
            <a:ext cx="2664296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itchFamily="34" charset="0"/>
                <a:cs typeface="Arial" pitchFamily="34" charset="0"/>
              </a:rPr>
              <a:t>Material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Niobium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storage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area and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incoming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controls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Dimensional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controls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2411760" y="1268760"/>
            <a:ext cx="2448272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95536" y="4581128"/>
            <a:ext cx="252028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itchFamily="34" charset="0"/>
                <a:cs typeface="Arial" pitchFamily="34" charset="0"/>
              </a:rPr>
              <a:t>UT and BCP treatment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sub-components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139952" y="1628800"/>
            <a:ext cx="252028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932040" y="3356992"/>
            <a:ext cx="406896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Electropolishing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UPW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plant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(18M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Calibri" pitchFamily="32" charset="0"/>
                <a:cs typeface="Arial" pitchFamily="34" charset="0"/>
              </a:rPr>
              <a:t>Ώcm) 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7452320" y="1556792"/>
            <a:ext cx="504056" cy="18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C:\Documents and Settings\gc002\Desktop\Presentazione CERN\fotoxfel440\EP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8064" y="3741800"/>
            <a:ext cx="3672408" cy="2438517"/>
          </a:xfrm>
          <a:prstGeom prst="rect">
            <a:avLst/>
          </a:prstGeom>
          <a:noFill/>
        </p:spPr>
      </p:pic>
      <p:pic>
        <p:nvPicPr>
          <p:cNvPr id="33795" name="Picture 3" descr="Z:\CERN_FOTO PRESENTAZIONE\_DSC079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87824" y="3501008"/>
            <a:ext cx="1800200" cy="2709917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827584" y="90872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Building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</a:t>
            </a:r>
            <a:endParaRPr lang="en-GB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Rettangolo 15"/>
          <p:cNvSpPr/>
          <p:nvPr/>
        </p:nvSpPr>
        <p:spPr>
          <a:xfrm>
            <a:off x="323528" y="1124744"/>
            <a:ext cx="82809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The building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has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been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completely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“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restored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”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this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production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with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installation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central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conditioning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system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environment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building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Designed–optimized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lay-out 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serial production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Organization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by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manufacturing/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testing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station (MTS)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located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suit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production flow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Outside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building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“Service area”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concentrated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equipments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services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MTS 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627784" y="764704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 Service area </a:t>
            </a:r>
            <a:endParaRPr lang="it-IT" sz="24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268760"/>
            <a:ext cx="7961784" cy="99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43608" y="2420888"/>
            <a:ext cx="6840760" cy="376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627784" y="764704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 Service area </a:t>
            </a:r>
            <a:endParaRPr lang="it-IT" sz="24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268760"/>
            <a:ext cx="7961784" cy="99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95536" y="836712"/>
            <a:ext cx="208823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rial" pitchFamily="34" charset="0"/>
                <a:cs typeface="Arial" pitchFamily="34" charset="0"/>
              </a:rPr>
              <a:t>Maintenance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area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9512" y="2348880"/>
            <a:ext cx="4932040" cy="92333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Chemistry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service area :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storage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BCP acid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tanks-cooling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systems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BCP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Scrubber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acid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gasses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vent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3356992"/>
            <a:ext cx="4248472" cy="282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5075040" y="2348880"/>
            <a:ext cx="3889448" cy="92333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Ultra pure Water (UPW ) production 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production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up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3m</a:t>
            </a:r>
            <a:r>
              <a:rPr lang="it-IT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3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/h at 18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5m</a:t>
            </a:r>
            <a:r>
              <a:rPr lang="it-IT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3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/h at &gt;10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6016" y="3356992"/>
            <a:ext cx="411675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ttore 2 14"/>
          <p:cNvCxnSpPr/>
          <p:nvPr/>
        </p:nvCxnSpPr>
        <p:spPr>
          <a:xfrm flipV="1">
            <a:off x="3707904" y="1844824"/>
            <a:ext cx="57606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3563888" y="206084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12" idx="0"/>
          </p:cNvCxnSpPr>
          <p:nvPr/>
        </p:nvCxnSpPr>
        <p:spPr>
          <a:xfrm flipV="1">
            <a:off x="7019764" y="1988840"/>
            <a:ext cx="7251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6012160" y="1988840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467544" y="1268760"/>
            <a:ext cx="50405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627784" y="764704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 Service area </a:t>
            </a:r>
            <a:endParaRPr lang="it-IT" sz="24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196752"/>
            <a:ext cx="7961784" cy="99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5292080" y="2204864"/>
            <a:ext cx="3024336" cy="92333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Storage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tank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LN2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Venting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EBW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machine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leak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check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groups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9552" y="2204864"/>
            <a:ext cx="4176464" cy="92333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Pumps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(water 18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,&gt;100 bar 1,5 m3/h )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High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Pressure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cabinets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139952" y="1916832"/>
            <a:ext cx="237626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7884368" y="1916832"/>
            <a:ext cx="7200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19672" y="3212976"/>
            <a:ext cx="1936757" cy="291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3744416" cy="28083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3851920" y="764704"/>
            <a:ext cx="2036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1124744"/>
            <a:ext cx="8640960" cy="232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251520" y="3501008"/>
            <a:ext cx="3168352" cy="707886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The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buidling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organized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three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main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areas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5536" y="4509120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indent="-336550">
              <a:buFont typeface="Times New Roman" pitchFamily="16" charset="0"/>
              <a:buAutoNum type="alphaUcParenR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Chemical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treatment area </a:t>
            </a:r>
          </a:p>
          <a:p>
            <a:pPr marL="336550" indent="-336550">
              <a:buFont typeface="Times New Roman" pitchFamily="16" charset="0"/>
              <a:buAutoNum type="alphaUcParenR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</a:p>
          <a:p>
            <a:pPr marL="336550" indent="-336550">
              <a:buFont typeface="Times New Roman" pitchFamily="16" charset="0"/>
              <a:buAutoNum type="alphaUcParenR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Controls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, Integration  , </a:t>
            </a:r>
          </a:p>
          <a:p>
            <a: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20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800°C -120°C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treatments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20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and </a:t>
            </a:r>
            <a:r>
              <a:rPr lang="it-IT" sz="20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testing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area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3707904" y="1916832"/>
            <a:ext cx="0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3491880" y="5013176"/>
            <a:ext cx="151216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5004048" y="2276872"/>
            <a:ext cx="0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5364088" y="2924944"/>
            <a:ext cx="0" cy="2691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3532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4139952" y="5616696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928813" y="214313"/>
            <a:ext cx="6772275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sz="2400">
                <a:solidFill>
                  <a:srgbClr val="FF0000"/>
                </a:solidFill>
                <a:ea typeface="SimSun" charset="0"/>
                <a:cs typeface="SimSun" charset="0"/>
              </a:rPr>
              <a:t>Infrastructure status for XFEL               (D)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79512" y="908720"/>
            <a:ext cx="320516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endParaRPr lang="it-IT" dirty="0" smtClean="0">
              <a:solidFill>
                <a:srgbClr val="FF0000"/>
              </a:solidFill>
              <a:ea typeface="SimSun" charset="0"/>
              <a:cs typeface="SimSun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Chemical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treatment area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79512" y="2348880"/>
            <a:ext cx="3384376" cy="899839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Automatic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pluritank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station 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UT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cleaning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endParaRPr lang="it-IT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water 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10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18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79512" y="3789040"/>
            <a:ext cx="4392488" cy="21602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Automatic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BCP treatment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line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2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cooled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acid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baths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Niobium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Nb-55-Ti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1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bath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first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1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bath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water 10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18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protection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tunnel ,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fumes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extraction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scrubber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79512" y="1628800"/>
            <a:ext cx="2519362" cy="60325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Preparation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drying</a:t>
            </a:r>
            <a:r>
              <a:rPr lang="it-IT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areas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35896" y="692696"/>
            <a:ext cx="5388315" cy="262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2 16"/>
          <p:cNvCxnSpPr/>
          <p:nvPr/>
        </p:nvCxnSpPr>
        <p:spPr>
          <a:xfrm>
            <a:off x="2699792" y="1988840"/>
            <a:ext cx="16561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8024" y="3573016"/>
            <a:ext cx="4214154" cy="23529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2" name="Connettore 2 21"/>
          <p:cNvCxnSpPr/>
          <p:nvPr/>
        </p:nvCxnSpPr>
        <p:spPr>
          <a:xfrm flipV="1">
            <a:off x="3563888" y="1772816"/>
            <a:ext cx="1368152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3635896" y="2996952"/>
            <a:ext cx="144016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4572000" y="5085184"/>
            <a:ext cx="1872208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V="1">
            <a:off x="4572000" y="1844824"/>
            <a:ext cx="237626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  <p:bldP spid="19464" grpId="0" animBg="1"/>
      <p:bldP spid="194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1052736"/>
            <a:ext cx="8242264" cy="263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339752" y="692696"/>
            <a:ext cx="4740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371703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Dedicated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</a:t>
            </a:r>
            <a:endParaRPr lang="it-IT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treatments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RFcold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test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Total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about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450 m</a:t>
            </a:r>
            <a:r>
              <a:rPr lang="it-IT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2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ISO7 area 220m</a:t>
            </a:r>
            <a:r>
              <a:rPr lang="it-IT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2 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 ISO4 area 200m</a:t>
            </a:r>
            <a:r>
              <a:rPr lang="it-IT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2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Operators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dressing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air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showers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All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metallic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floating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floor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Customized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treatment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endParaRPr lang="it-IT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339752" y="692696"/>
            <a:ext cx="4740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9" name="Immagine 8" descr="cleanromm-2000-iso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71800" y="980728"/>
            <a:ext cx="6084168" cy="299937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552" y="105273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 7</a:t>
            </a:r>
            <a:endParaRPr lang="en-GB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512" y="1628800"/>
            <a:ext cx="2520280" cy="584775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100 bar UPW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cabinet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entrance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588224" y="4149080"/>
            <a:ext cx="2412776" cy="830997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Pre-assembling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stations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EBW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preparation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2276872"/>
            <a:ext cx="1944216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Connettore 2 34"/>
          <p:cNvCxnSpPr/>
          <p:nvPr/>
        </p:nvCxnSpPr>
        <p:spPr>
          <a:xfrm flipV="1">
            <a:off x="2339752" y="2420888"/>
            <a:ext cx="72008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V="1">
            <a:off x="5004048" y="3140968"/>
            <a:ext cx="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89997" y="4005064"/>
            <a:ext cx="336176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  (A)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7650" y="900113"/>
            <a:ext cx="3532188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0363" y="3240088"/>
            <a:ext cx="3419475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357688" y="1000125"/>
            <a:ext cx="4648200" cy="2543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The company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was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founded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in 1919</a:t>
            </a:r>
          </a:p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It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is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located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in the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North-east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Italy </a:t>
            </a:r>
          </a:p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        90 KM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from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Venezia</a:t>
            </a:r>
          </a:p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Number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personnel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210</a:t>
            </a:r>
            <a:endParaRPr lang="it-IT" sz="20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Shop’s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workers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 </a:t>
            </a:r>
            <a:r>
              <a:rPr lang="it-IT" sz="20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160</a:t>
            </a:r>
            <a:endParaRPr lang="it-IT" sz="20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Machining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,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forming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,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welding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testing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Arial" pitchFamily="34" charset="0"/>
              </a:rPr>
              <a:t>facilities</a:t>
            </a:r>
            <a:endParaRPr lang="it-IT" sz="20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078287" y="3645024"/>
            <a:ext cx="5065713" cy="2224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Standard production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for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chemical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industry</a:t>
            </a: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(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reactors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heat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exchangers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Production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of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special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components</a:t>
            </a: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for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research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institutes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laboratories</a:t>
            </a:r>
            <a:endParaRPr lang="it-IT" sz="2000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(UHV ,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cryogenics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,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Fusion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                               </a:t>
            </a:r>
            <a:r>
              <a:rPr lang="it-IT" sz="2000" dirty="0" err="1">
                <a:solidFill>
                  <a:srgbClr val="000000"/>
                </a:solidFill>
                <a:ea typeface="SimSun" charset="0"/>
                <a:cs typeface="SimSun" charset="0"/>
              </a:rPr>
              <a:t>Superconductivity</a:t>
            </a:r>
            <a:r>
              <a:rPr lang="it-IT" sz="2000" dirty="0">
                <a:solidFill>
                  <a:srgbClr val="000000"/>
                </a:solidFill>
                <a:ea typeface="SimSun" charset="0"/>
                <a:cs typeface="SimSun" charset="0"/>
              </a:rPr>
              <a:t>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339752" y="620688"/>
            <a:ext cx="4740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9" name="Immagine 8" descr="cleanromm-2000-iso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71800" y="980728"/>
            <a:ext cx="6084168" cy="299937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552" y="9087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 7</a:t>
            </a:r>
            <a:endParaRPr lang="en-GB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3528" y="4869160"/>
            <a:ext cx="2376264" cy="954107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Cabinets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BCP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close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circuit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inner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/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outer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surfaces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4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372200" y="4005064"/>
            <a:ext cx="2448272" cy="1384995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Automatic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pluritank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station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UT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cleaning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baths</a:t>
            </a: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water 10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and 18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endParaRPr lang="it-IT" sz="14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516216" y="5733256"/>
            <a:ext cx="2077813" cy="338554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Alcol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rinsing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Others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536" y="1484784"/>
            <a:ext cx="2232248" cy="336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15816" y="4005064"/>
            <a:ext cx="3418208" cy="226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nettore 2 22"/>
          <p:cNvCxnSpPr/>
          <p:nvPr/>
        </p:nvCxnSpPr>
        <p:spPr>
          <a:xfrm flipV="1">
            <a:off x="2627784" y="1772816"/>
            <a:ext cx="2376264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6372200" y="1844824"/>
            <a:ext cx="0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339752" y="692696"/>
            <a:ext cx="4740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1735" y="834952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 4</a:t>
            </a:r>
            <a:endParaRPr lang="en-GB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 descr="cleanromm-2000ISO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35896" y="1052736"/>
            <a:ext cx="4957282" cy="311431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520" y="1412776"/>
            <a:ext cx="2952328" cy="1323439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N°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2 cabinet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HPR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UPW 18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MΩcm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water p&gt;100bar , 1.5m</a:t>
            </a:r>
            <a:r>
              <a:rPr lang="it-IT" sz="1600" baseline="330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/h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's rotation ,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vertical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translation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Nitrogen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overlay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796136" y="5445224"/>
            <a:ext cx="3168352" cy="830997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FMS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installation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- RF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antennas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assembly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516216" y="4221088"/>
            <a:ext cx="2448272" cy="1077218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leak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test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special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equiments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slow-controlled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venting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the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 ,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…others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2780928"/>
            <a:ext cx="2232248" cy="336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71800" y="4162526"/>
            <a:ext cx="2952328" cy="196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2 16"/>
          <p:cNvCxnSpPr/>
          <p:nvPr/>
        </p:nvCxnSpPr>
        <p:spPr>
          <a:xfrm flipV="1">
            <a:off x="3275856" y="1844824"/>
            <a:ext cx="144016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6012160" y="3212976"/>
            <a:ext cx="0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5724128" y="4653136"/>
            <a:ext cx="288032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 flipV="1">
            <a:off x="8172400" y="2060848"/>
            <a:ext cx="648072" cy="21602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436096" y="580526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339752" y="692696"/>
            <a:ext cx="4740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Building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lot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IV  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Clean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room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ISO7/ISO4  </a:t>
            </a:r>
            <a:endParaRPr lang="it-IT" sz="20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5604" y="1340881"/>
            <a:ext cx="3443729" cy="228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09952" y="1185402"/>
            <a:ext cx="3894496" cy="259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45605" y="3769152"/>
            <a:ext cx="3533474" cy="235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21735" y="857250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 </a:t>
            </a:r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GB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2" y="3917546"/>
            <a:ext cx="3897368" cy="219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100392" y="342900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923928" y="566124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50080" y="745177"/>
            <a:ext cx="7954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Control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, Integration  , 800°C -120°C 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treatments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testing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 area</a:t>
            </a:r>
          </a:p>
        </p:txBody>
      </p:sp>
      <p:sp>
        <p:nvSpPr>
          <p:cNvPr id="3" name="Rettangolo 2"/>
          <p:cNvSpPr/>
          <p:nvPr/>
        </p:nvSpPr>
        <p:spPr>
          <a:xfrm>
            <a:off x="683568" y="112474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The area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is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organized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suit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part of the production and control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operations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(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good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clean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environment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,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not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classified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505" y="4327413"/>
            <a:ext cx="3900235" cy="1477328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New EB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welding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plant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: S.S.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Chamber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,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size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3,4x2x2 m ,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oil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free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pumping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group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with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cryogenic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pump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endParaRPr lang="it-IT" dirty="0" smtClean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(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3x10</a:t>
            </a:r>
            <a:r>
              <a:rPr lang="it-IT" baseline="33000" dirty="0">
                <a:solidFill>
                  <a:srgbClr val="000000"/>
                </a:solidFill>
                <a:ea typeface="SimSun" charset="0"/>
                <a:cs typeface="SimSun" charset="0"/>
              </a:rPr>
              <a:t>-5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mbar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 35 minutes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nitrogen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venting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, RGA </a:t>
            </a:r>
          </a:p>
        </p:txBody>
      </p:sp>
      <p:pic>
        <p:nvPicPr>
          <p:cNvPr id="10" name="Picture 5" descr="D:\My Documents local\admin_XFEL\ACB\ACB 4_2012\IMG_133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55" y="4195673"/>
            <a:ext cx="3350831" cy="22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Trattamento lottoIV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1916832"/>
            <a:ext cx="8604448" cy="2319460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H="1" flipV="1">
            <a:off x="3275856" y="3789040"/>
            <a:ext cx="57606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50080" y="745177"/>
            <a:ext cx="7954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Control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, Integration  , 800°C -120°C 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treatments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testing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 area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83768" y="3726006"/>
            <a:ext cx="2780340" cy="830997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Station with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automatic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TIG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equipment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for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-tank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integration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1871484" cy="249468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504608" y="4680114"/>
            <a:ext cx="2759500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Visual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examination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with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photo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recording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of the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cavity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inner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welds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surfaces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endParaRPr lang="it-IT" sz="16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boroscope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56" y="3726006"/>
            <a:ext cx="3555532" cy="2371540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6" cstate="screen"/>
          <a:srcRect l="27061" t="35120" r="29660" b="34361"/>
          <a:stretch>
            <a:fillRect/>
          </a:stretch>
        </p:blipFill>
        <p:spPr bwMode="auto">
          <a:xfrm>
            <a:off x="5416894" y="5574822"/>
            <a:ext cx="1619048" cy="8574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4" name="Immagine 13" descr="Trattamento lottoIV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3528" y="1268760"/>
            <a:ext cx="8604448" cy="2319460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V="1">
            <a:off x="2555776" y="3356992"/>
            <a:ext cx="129614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5004048" y="3356992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8604448" y="580526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03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50080" y="745177"/>
            <a:ext cx="7954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Control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, Integration  , 800°C -120°C 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treatments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testing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 area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716016" y="3573016"/>
            <a:ext cx="3926210" cy="584775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CMM ,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semi-automatic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ControlMeasuring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Machine 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dimensional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survey</a:t>
            </a:r>
            <a:endParaRPr lang="it-IT" sz="1600" dirty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80312" y="4221088"/>
            <a:ext cx="1554637" cy="18317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51520" y="3573016"/>
            <a:ext cx="4320480" cy="369332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Intermediate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leak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test (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oil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free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equipments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)</a:t>
            </a:r>
          </a:p>
        </p:txBody>
      </p:sp>
      <p:pic>
        <p:nvPicPr>
          <p:cNvPr id="13" name="Immagine 12" descr="Trattamento lottoIV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1196752"/>
            <a:ext cx="8604448" cy="2319460"/>
          </a:xfrm>
          <a:prstGeom prst="rect">
            <a:avLst/>
          </a:prstGeom>
        </p:spPr>
      </p:pic>
      <p:pic>
        <p:nvPicPr>
          <p:cNvPr id="14" name="Immagine 13" descr="Dimensionale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644008" y="4221088"/>
            <a:ext cx="2700300" cy="1800200"/>
          </a:xfrm>
          <a:prstGeom prst="rect">
            <a:avLst/>
          </a:prstGeom>
        </p:spPr>
      </p:pic>
      <p:pic>
        <p:nvPicPr>
          <p:cNvPr id="16" name="Immagine 15" descr="Leak-test-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3528" y="4149080"/>
            <a:ext cx="2016224" cy="1344150"/>
          </a:xfrm>
          <a:prstGeom prst="rect">
            <a:avLst/>
          </a:prstGeom>
        </p:spPr>
      </p:pic>
      <p:pic>
        <p:nvPicPr>
          <p:cNvPr id="17" name="Immagine 16" descr="Leak-test1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339752" y="4869160"/>
            <a:ext cx="2088232" cy="1208468"/>
          </a:xfrm>
          <a:prstGeom prst="rect">
            <a:avLst/>
          </a:prstGeom>
        </p:spPr>
      </p:pic>
      <p:cxnSp>
        <p:nvCxnSpPr>
          <p:cNvPr id="21" name="Connettore 2 20"/>
          <p:cNvCxnSpPr/>
          <p:nvPr/>
        </p:nvCxnSpPr>
        <p:spPr>
          <a:xfrm flipV="1">
            <a:off x="3851920" y="3140968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 flipV="1">
            <a:off x="6012160" y="335699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907704" y="522920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948264" y="57332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03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50080" y="745177"/>
            <a:ext cx="7954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Control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, Integration  , 800°C -120°C 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treatments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testing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 area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7544" y="3573016"/>
            <a:ext cx="4572000" cy="646331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Dedicated</a:t>
            </a:r>
            <a:r>
              <a:rPr lang="it-IT" dirty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 Desy </a:t>
            </a:r>
            <a:r>
              <a:rPr lang="it-IT" dirty="0" err="1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equipment</a:t>
            </a:r>
            <a:r>
              <a:rPr lang="it-IT" dirty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 for </a:t>
            </a:r>
            <a:r>
              <a:rPr lang="it-IT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sub-component RF control and </a:t>
            </a:r>
            <a:r>
              <a:rPr lang="it-IT" dirty="0" err="1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cavity</a:t>
            </a:r>
            <a:r>
              <a:rPr lang="it-IT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final</a:t>
            </a:r>
            <a:r>
              <a:rPr lang="it-IT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tuning</a:t>
            </a:r>
            <a:r>
              <a:rPr lang="it-IT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 </a:t>
            </a:r>
            <a:endParaRPr lang="it-IT" dirty="0">
              <a:solidFill>
                <a:srgbClr val="000000"/>
              </a:solidFill>
              <a:ea typeface="Calibri" pitchFamily="32" charset="0"/>
              <a:cs typeface="Calibri" pitchFamily="3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868144" y="3861048"/>
            <a:ext cx="2736304" cy="584775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Shielded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pressure test </a:t>
            </a: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area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PED </a:t>
            </a:r>
            <a:r>
              <a:rPr lang="it-IT" sz="16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certification</a:t>
            </a:r>
            <a:r>
              <a:rPr lang="it-IT" sz="16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68144" y="4941168"/>
            <a:ext cx="295232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itchFamily="34" charset="0"/>
                <a:cs typeface="Arial" pitchFamily="34" charset="0"/>
              </a:rPr>
              <a:t>Quarantine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closed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cabinet   </a:t>
            </a:r>
          </a:p>
          <a:p>
            <a:pPr algn="ctr"/>
            <a:r>
              <a:rPr lang="it-IT" sz="1600" dirty="0" smtClean="0">
                <a:latin typeface="Arial" pitchFamily="34" charset="0"/>
                <a:cs typeface="Arial" pitchFamily="34" charset="0"/>
              </a:rPr>
              <a:t>(non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conform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pieces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magine 11" descr="Trattamento lottoIV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3528" y="1196752"/>
            <a:ext cx="8604448" cy="2319460"/>
          </a:xfrm>
          <a:prstGeom prst="rect">
            <a:avLst/>
          </a:prstGeom>
        </p:spPr>
      </p:pic>
      <p:pic>
        <p:nvPicPr>
          <p:cNvPr id="13" name="Immagine 12" descr="CTM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59832" y="4293096"/>
            <a:ext cx="2664296" cy="1776197"/>
          </a:xfrm>
          <a:prstGeom prst="rect">
            <a:avLst/>
          </a:prstGeom>
        </p:spPr>
      </p:pic>
      <p:pic>
        <p:nvPicPr>
          <p:cNvPr id="14" name="Immagine 13" descr="Hazemema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23528" y="4293096"/>
            <a:ext cx="2664296" cy="1776198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V="1">
            <a:off x="5076056" y="3429000"/>
            <a:ext cx="165618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7740352" y="3429000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8676456" y="3284984"/>
            <a:ext cx="0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699792" y="58052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292080" y="57332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17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for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D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539552" y="769163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Building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lot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IV 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</a:t>
            </a:r>
            <a:r>
              <a:rPr lang="it-IT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Control</a:t>
            </a:r>
            <a:r>
              <a:rPr lang="it-IT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, Integration  , 800°C -120°C 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treatments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FF0000"/>
                </a:solidFill>
                <a:ea typeface="SimSun" charset="0"/>
                <a:cs typeface="SimSun" charset="0"/>
              </a:rPr>
              <a:t>testing</a:t>
            </a:r>
            <a:r>
              <a:rPr lang="it-IT" dirty="0">
                <a:solidFill>
                  <a:srgbClr val="FF0000"/>
                </a:solidFill>
                <a:ea typeface="SimSun" charset="0"/>
                <a:cs typeface="SimSun" charset="0"/>
              </a:rPr>
              <a:t>  area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11330" y="4797791"/>
            <a:ext cx="3334473" cy="954107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Vacuum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oven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for 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800 °C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annealing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Molibdenum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Hot-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chamber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0,6x0,6x1,5m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(4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units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per batch) </a:t>
            </a:r>
            <a:endParaRPr lang="it-IT" sz="1400" dirty="0" smtClean="0">
              <a:solidFill>
                <a:srgbClr val="00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cryogenic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pumps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RGA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79712" y="3789040"/>
            <a:ext cx="3024336" cy="52322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Inert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gas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oven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for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final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treatment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(120°C , 1x10</a:t>
            </a:r>
            <a:r>
              <a:rPr lang="it-IT" sz="1400" baseline="330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-5  </a:t>
            </a:r>
            <a:r>
              <a:rPr lang="it-IT" sz="1400" dirty="0" err="1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mbar</a:t>
            </a:r>
            <a:r>
              <a:rPr lang="it-IT" sz="1400" dirty="0">
                <a:solidFill>
                  <a:srgbClr val="000000"/>
                </a:solidFill>
                <a:latin typeface="Arial" pitchFamily="34" charset="0"/>
                <a:ea typeface="SimSun" charset="0"/>
                <a:cs typeface="Arial" pitchFamily="34" charset="0"/>
              </a:rPr>
              <a:t> , 52 Hours)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1" y="3613666"/>
            <a:ext cx="1676450" cy="252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56" y="4112880"/>
            <a:ext cx="2036217" cy="135204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04466"/>
            <a:ext cx="1584760" cy="2386649"/>
          </a:xfrm>
          <a:prstGeom prst="rect">
            <a:avLst/>
          </a:prstGeom>
        </p:spPr>
      </p:pic>
      <p:pic>
        <p:nvPicPr>
          <p:cNvPr id="15" name="Immagine 14" descr="Trattamento lottoIV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51520" y="1196752"/>
            <a:ext cx="8604448" cy="2319460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H="1" flipV="1">
            <a:off x="1331640" y="1916832"/>
            <a:ext cx="720080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2051720" y="1772816"/>
            <a:ext cx="3384376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for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E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059832" y="848021"/>
            <a:ext cx="2591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>
                <a:solidFill>
                  <a:srgbClr val="FF0000"/>
                </a:solidFill>
                <a:ea typeface="SimSun" charset="0"/>
                <a:cs typeface="SimSun" charset="0"/>
              </a:rPr>
              <a:t>Production </a:t>
            </a:r>
            <a:r>
              <a:rPr lang="it-IT" sz="2000" dirty="0" err="1">
                <a:solidFill>
                  <a:srgbClr val="FF0000"/>
                </a:solidFill>
                <a:ea typeface="SimSun" charset="0"/>
                <a:cs typeface="SimSun" charset="0"/>
              </a:rPr>
              <a:t>toolings</a:t>
            </a:r>
            <a:endParaRPr lang="it-IT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5536" y="1268760"/>
            <a:ext cx="83055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Optimization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of the production lay-out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useless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without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optimization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of the production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toolings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and manufacturing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methods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.</a:t>
            </a:r>
            <a:endParaRPr lang="it-IT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A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parallel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tecnical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SimSun" charset="0"/>
                <a:cs typeface="SimSun" charset="0"/>
              </a:rPr>
              <a:t>effort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was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done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 to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reach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good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efficiency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of the 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production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toolings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endParaRPr lang="it-IT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A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total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off 97 new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tools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have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been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designed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and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manufactured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         </a:t>
            </a:r>
            <a:endParaRPr lang="it-IT" dirty="0">
              <a:solidFill>
                <a:srgbClr val="000000"/>
              </a:solidFill>
              <a:ea typeface="SimSun" charset="0"/>
              <a:cs typeface="SimSun" charset="0"/>
            </a:endParaRP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00"/>
                </a:solidFill>
                <a:ea typeface="SimSun" charset="0"/>
                <a:cs typeface="SimSun" charset="0"/>
              </a:rPr>
              <a:t>              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Typical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example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: new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tooling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for multiple </a:t>
            </a:r>
            <a:r>
              <a:rPr lang="it-IT" dirty="0" err="1" smtClean="0">
                <a:solidFill>
                  <a:srgbClr val="000000"/>
                </a:solidFill>
                <a:ea typeface="SimSun" charset="0"/>
                <a:cs typeface="SimSun" charset="0"/>
              </a:rPr>
              <a:t>loading</a:t>
            </a:r>
            <a:r>
              <a:rPr lang="it-IT" dirty="0" smtClean="0">
                <a:solidFill>
                  <a:srgbClr val="000000"/>
                </a:solidFill>
                <a:ea typeface="SimSun" charset="0"/>
                <a:cs typeface="SimSun" charset="0"/>
              </a:rPr>
              <a:t> of EBW machine</a:t>
            </a:r>
            <a:endParaRPr lang="it-IT" dirty="0">
              <a:solidFill>
                <a:srgbClr val="000000"/>
              </a:solidFill>
              <a:ea typeface="SimSun" charset="0"/>
              <a:cs typeface="SimSun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925" y="3348469"/>
            <a:ext cx="4208091" cy="27951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14888" y="3364542"/>
            <a:ext cx="3915826" cy="27146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for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 F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142875" y="726382"/>
            <a:ext cx="8786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dirty="0" err="1" smtClean="0">
                <a:solidFill>
                  <a:srgbClr val="FF0000"/>
                </a:solidFill>
                <a:latin typeface="Calibri" pitchFamily="32" charset="0"/>
                <a:ea typeface="SimSun" charset="0"/>
                <a:cs typeface="SimSun" charset="0"/>
              </a:rPr>
              <a:t>Nowaday</a:t>
            </a:r>
            <a:r>
              <a:rPr lang="it-IT" sz="3600" dirty="0" smtClean="0">
                <a:solidFill>
                  <a:srgbClr val="FF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Calibri" pitchFamily="32" charset="0"/>
                <a:ea typeface="SimSun" charset="0"/>
                <a:cs typeface="SimSun" charset="0"/>
              </a:rPr>
              <a:t>results</a:t>
            </a:r>
            <a:endParaRPr lang="it-IT" sz="3600" dirty="0" smtClean="0">
              <a:solidFill>
                <a:srgbClr val="FF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Ettore Zanon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s.p.a.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has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finished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his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big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effort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and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investements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to 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organize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the 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dedicated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lay-out for the production  of SC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cavities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(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priority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XFEL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project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) in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December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2012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performing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successfully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the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all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required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qualifications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steps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.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-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Cavity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serial production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running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 and more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than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160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units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have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been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delivered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      -First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series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of 25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cryomodule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delivered</a:t>
            </a:r>
            <a:endParaRPr lang="it-IT" dirty="0" smtClean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      -First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series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of 96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helium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tank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delivered</a:t>
            </a:r>
            <a:endParaRPr lang="it-IT" dirty="0" smtClean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41928"/>
            <a:ext cx="4651424" cy="308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90" y="2988503"/>
            <a:ext cx="2434984" cy="18262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4382" r="7501" b="4273"/>
          <a:stretch/>
        </p:blipFill>
        <p:spPr>
          <a:xfrm>
            <a:off x="5652120" y="4819618"/>
            <a:ext cx="2434984" cy="13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51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  (A)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750" y="1260475"/>
            <a:ext cx="3243263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9750" y="3240088"/>
            <a:ext cx="3240088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07000" y="1144588"/>
            <a:ext cx="2879725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87900" y="3767138"/>
            <a:ext cx="3671888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323528" y="270892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Oxychlorination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reactor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-Cladded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material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Dimension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Dia. 4,1 m X L. 20m  , 165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Tons</a:t>
            </a:r>
            <a:endParaRPr lang="it-IT" sz="14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1520" y="558924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Orbital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welding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of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heat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exchanger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tubesheet</a:t>
            </a:r>
            <a:endParaRPr lang="it-IT" sz="1400" dirty="0" smtClean="0">
              <a:solidFill>
                <a:srgbClr val="000000"/>
              </a:solidFill>
              <a:ea typeface="SimSun" charset="0"/>
              <a:cs typeface="Arial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Material S.S. And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Zirconium</a:t>
            </a:r>
            <a:endParaRPr lang="it-IT" sz="14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72000" y="32129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ITER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like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ICRH antenna – 8 MW RF antenna (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Inconel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625) EFDA-JET </a:t>
            </a:r>
            <a:endParaRPr lang="it-IT" sz="14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355976" y="55892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Aluminium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thermal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shield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for</a:t>
            </a:r>
            <a:r>
              <a:rPr lang="it-IT" sz="1400" dirty="0" smtClean="0">
                <a:solidFill>
                  <a:srgbClr val="000000"/>
                </a:solidFill>
                <a:ea typeface="SimSun" charset="0"/>
                <a:cs typeface="Arial" pitchFamily="34" charset="0"/>
              </a:rPr>
              <a:t> the ATLAS detector at CERN</a:t>
            </a:r>
            <a:endParaRPr lang="it-IT" sz="1400" dirty="0">
              <a:solidFill>
                <a:srgbClr val="000000"/>
              </a:solidFill>
              <a:ea typeface="SimSun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29823" y="836712"/>
            <a:ext cx="237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Standard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productions</a:t>
            </a:r>
            <a:endParaRPr lang="it-IT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860032" y="764704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Special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components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research</a:t>
            </a:r>
            <a:endParaRPr lang="it-IT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71600" y="188640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for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 F 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83568" y="134076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We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are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fulfilling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the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requirements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of the XFEL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contracts</a:t>
            </a:r>
            <a:endParaRPr lang="it-IT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algn="ctr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We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are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gaining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new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knowledges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competitivness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for future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similar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tasks</a:t>
            </a:r>
            <a:endParaRPr lang="it-IT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algn="ctr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We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train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and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growth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new and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young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expertises for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this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sector</a:t>
            </a:r>
            <a:endParaRPr lang="it-IT" dirty="0">
              <a:solidFill>
                <a:srgbClr val="000000"/>
              </a:solidFill>
              <a:latin typeface="Calibri" pitchFamily="32" charset="0"/>
              <a:ea typeface="SimSun" charset="0"/>
              <a:cs typeface="SimSun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 (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about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50 people are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actullay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fully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involved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to </a:t>
            </a:r>
            <a:r>
              <a:rPr lang="it-IT" dirty="0">
                <a:solidFill>
                  <a:srgbClr val="000000"/>
                </a:solidFill>
                <a:latin typeface="Calibri" pitchFamily="32" charset="0"/>
                <a:ea typeface="SimSun" charset="0"/>
                <a:cs typeface="SimSun" charset="0"/>
              </a:rPr>
              <a:t>the XFEL task)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31640" y="692696"/>
            <a:ext cx="6078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dirty="0" err="1" smtClean="0">
                <a:solidFill>
                  <a:srgbClr val="FF0000"/>
                </a:solidFill>
                <a:latin typeface="Calibri" pitchFamily="32" charset="0"/>
                <a:ea typeface="SimSun" charset="0"/>
                <a:cs typeface="SimSun" charset="0"/>
              </a:rPr>
              <a:t>Conclusion</a:t>
            </a:r>
            <a:r>
              <a:rPr lang="it-IT" sz="3600" dirty="0" smtClean="0">
                <a:solidFill>
                  <a:srgbClr val="FF0000"/>
                </a:solidFill>
                <a:latin typeface="Calibri" pitchFamily="32" charset="0"/>
                <a:ea typeface="SimSun" charset="0"/>
                <a:cs typeface="SimSun" charset="0"/>
              </a:rPr>
              <a:t> and company target</a:t>
            </a:r>
            <a:endParaRPr lang="it-IT" sz="3600" dirty="0">
              <a:solidFill>
                <a:srgbClr val="FF0000"/>
              </a:solidFill>
              <a:latin typeface="Calibri" pitchFamily="32" charset="0"/>
              <a:ea typeface="SimSun" charset="0"/>
              <a:cs typeface="SimSun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75656" y="573325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production team for SC </a:t>
            </a:r>
            <a:r>
              <a:rPr lang="it-IT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cavities</a:t>
            </a:r>
            <a:endParaRPr lang="it-IT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 descr="team-xfel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79712" y="2564904"/>
            <a:ext cx="4896544" cy="32643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39744" y="54452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*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200" dirty="0" smtClean="0">
                <a:solidFill>
                  <a:srgbClr val="FF0000"/>
                </a:solidFill>
              </a:rPr>
              <a:t>Photos by </a:t>
            </a:r>
            <a:r>
              <a:rPr lang="en-GB" sz="1200" dirty="0" err="1" smtClean="0">
                <a:solidFill>
                  <a:srgbClr val="FF0000"/>
                </a:solidFill>
              </a:rPr>
              <a:t>Heiner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 err="1" smtClean="0">
                <a:solidFill>
                  <a:srgbClr val="FF0000"/>
                </a:solidFill>
              </a:rPr>
              <a:t>Müller-Elsner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00192" y="54452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3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993964" y="2060848"/>
            <a:ext cx="27847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9600" dirty="0">
                <a:solidFill>
                  <a:srgbClr val="00B0F0"/>
                </a:solidFill>
                <a:latin typeface="Arial" pitchFamily="34" charset="0"/>
                <a:ea typeface="SimSun" charset="0"/>
                <a:cs typeface="Arial" pitchFamily="34" charset="0"/>
              </a:rPr>
              <a:t>END</a:t>
            </a:r>
          </a:p>
        </p:txBody>
      </p:sp>
      <p:sp>
        <p:nvSpPr>
          <p:cNvPr id="3" name="Rettangolo 2"/>
          <p:cNvSpPr/>
          <p:nvPr/>
        </p:nvSpPr>
        <p:spPr>
          <a:xfrm>
            <a:off x="3779912" y="5157592"/>
            <a:ext cx="503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dirty="0" err="1" smtClean="0">
                <a:solidFill>
                  <a:srgbClr val="00B0F0"/>
                </a:solidFill>
                <a:latin typeface="Arial" pitchFamily="34" charset="0"/>
                <a:ea typeface="SimSun" charset="0"/>
                <a:cs typeface="Arial" pitchFamily="34" charset="0"/>
              </a:rPr>
              <a:t>Thanks</a:t>
            </a:r>
            <a:r>
              <a:rPr lang="it-IT" sz="3600" dirty="0" smtClean="0">
                <a:solidFill>
                  <a:srgbClr val="00B0F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3600" dirty="0">
                <a:solidFill>
                  <a:srgbClr val="00B0F0"/>
                </a:solidFill>
                <a:latin typeface="Arial" pitchFamily="34" charset="0"/>
                <a:ea typeface="SimSun" charset="0"/>
                <a:cs typeface="Arial" pitchFamily="34" charset="0"/>
              </a:rPr>
              <a:t>for the </a:t>
            </a:r>
            <a:r>
              <a:rPr lang="it-IT" sz="3600" dirty="0" err="1">
                <a:solidFill>
                  <a:srgbClr val="00B0F0"/>
                </a:solidFill>
                <a:latin typeface="Arial" pitchFamily="34" charset="0"/>
                <a:ea typeface="SimSun" charset="0"/>
                <a:cs typeface="Arial" pitchFamily="34" charset="0"/>
              </a:rPr>
              <a:t>attention</a:t>
            </a:r>
            <a:endParaRPr lang="it-IT" sz="3600" dirty="0">
              <a:solidFill>
                <a:srgbClr val="00B0F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31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51520" y="908720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7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Overview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past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production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of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 and </a:t>
            </a:r>
            <a:r>
              <a:rPr lang="it-IT" sz="2400" dirty="0" err="1" smtClean="0">
                <a:solidFill>
                  <a:srgbClr val="FF0000"/>
                </a:solidFill>
                <a:latin typeface="Arial" pitchFamily="34" charset="0"/>
                <a:ea typeface="SimSun" charset="0"/>
                <a:cs typeface="Arial" pitchFamily="34" charset="0"/>
              </a:rPr>
              <a:t>cryomodules</a:t>
            </a:r>
            <a:endParaRPr lang="it-IT" sz="24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1520" y="1772816"/>
            <a:ext cx="856895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Ettore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Zanon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s.p.a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has been working and manufacturing special components for superconducting applications since more than 20 years.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Experience with niobium superconducting cavities started in the early 90’s and has continued without interruption since nowadays.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2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 a similar way , by using the available in house production facilities and </a:t>
            </a:r>
            <a:r>
              <a:rPr lang="en-US" sz="2200" dirty="0" smtClean="0"/>
              <a:t>processes , the production and test of cryostats and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were successfully completed for many different scopes and projects.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200" baseline="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Here a quick non-complete overview of past productions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4" name="Picture 2" descr="Ez05-1rid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168" y="2492896"/>
            <a:ext cx="2284778" cy="20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A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980728"/>
            <a:ext cx="204436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a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483768" y="2492896"/>
            <a:ext cx="2736304" cy="177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2339752" y="1052736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Quarter wave superconducting cavities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ALPI-PIAVE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linacs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INFN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Laboratori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Nazionali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Legnaro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–Italy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Quarter wave superconducting cavities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ISAC-II project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TRIUMF laboratories at Vancouver-Canada </a:t>
            </a:r>
            <a:r>
              <a:rPr lang="en-US" dirty="0" smtClean="0"/>
              <a:t>      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465313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Production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  </a:t>
            </a:r>
          </a:p>
          <a:p>
            <a:pPr algn="ctr"/>
            <a:r>
              <a:rPr lang="it-IT" dirty="0" err="1" smtClean="0"/>
              <a:t>of</a:t>
            </a:r>
            <a:r>
              <a:rPr lang="it-IT" dirty="0" smtClean="0"/>
              <a:t>  48 </a:t>
            </a:r>
            <a:r>
              <a:rPr lang="it-IT" dirty="0" err="1" smtClean="0"/>
              <a:t>units</a:t>
            </a:r>
            <a:r>
              <a:rPr lang="it-IT" dirty="0" smtClean="0"/>
              <a:t> </a:t>
            </a:r>
            <a:endParaRPr lang="en-GB" dirty="0"/>
          </a:p>
        </p:txBody>
      </p:sp>
      <p:pic>
        <p:nvPicPr>
          <p:cNvPr id="8197" name="Picture 5" descr="Risulatati -Piave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59832" y="4293096"/>
            <a:ext cx="4103580" cy="239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467544" y="1628800"/>
          <a:ext cx="2724150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Picture" r:id="rId5" imgW="2725191" imgH="2048315" progId="Word.Picture.8">
                  <p:embed/>
                </p:oleObj>
              </mc:Choice>
              <mc:Fallback>
                <p:oleObj name="Picture" r:id="rId5" imgW="2725191" imgH="2048315" progId="Word.Picture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28800"/>
                        <a:ext cx="2724150" cy="204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RFQ1-brochure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84168" y="3356992"/>
            <a:ext cx="22860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63688" y="908720"/>
            <a:ext cx="633670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RFQ2 and RFQ1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quadrupole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cavities </a:t>
            </a:r>
            <a:r>
              <a:rPr kumimoji="0" lang="it-IT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for</a:t>
            </a:r>
            <a:r>
              <a:rPr kumimoji="0" lang="it-IT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ALPI </a:t>
            </a:r>
            <a:r>
              <a:rPr kumimoji="0" lang="it-IT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Linac</a:t>
            </a:r>
            <a:r>
              <a:rPr kumimoji="0" lang="it-IT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 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203848" y="2117468"/>
            <a:ext cx="55446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RFQ2 cavity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80 MHz RF , full-niobium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quadrupole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superconducting cavity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overall dimensions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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810mm x800mm. length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51520" y="4293096"/>
            <a:ext cx="6048672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RFQ1 cavity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80 MHz RF  ,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full-niobium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quadrupole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superconducting cavity 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overall dimensions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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810mm x1410mm. length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Basically the union of two cavities SRFQ2   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" name="Picture 1" descr="rientrant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24744"/>
            <a:ext cx="2304256" cy="1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rientrante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83768" y="1844824"/>
            <a:ext cx="1944216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35288" y="980728"/>
            <a:ext cx="640871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Re-entrant cavity  (TRASCO program)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Double wall circular components made of RRR niobium sheets thickness 4mm.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inner shell diameter 536 mm ,outer shell diameter 560mm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79512" y="2924944"/>
            <a:ext cx="87898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5 cells superconducting cavity 700MHZ </a:t>
            </a:r>
            <a:r>
              <a:rPr kumimoji="0" lang="it-IT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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=0,5 (TRASCO Program)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aseline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Titanium</a:t>
            </a:r>
            <a:r>
              <a:rPr lang="en-US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tank manufacture and cavity integration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Tuning tooling design and manufacture , tuning operations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(collaboration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with INFN lab. LASA)                                   </a:t>
            </a:r>
            <a:r>
              <a:rPr lang="en-US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Similar design of the next  ESS project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Symbol" pitchFamily="18" charset="2"/>
              </a:rPr>
              <a:t>       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7" name="Picture 9" descr="TRASCO ASSIEM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15616" y="3789040"/>
            <a:ext cx="2905994" cy="21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serbatoio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16244" y="3789040"/>
            <a:ext cx="3358632" cy="218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88" y="214313"/>
            <a:ext cx="77724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     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Infrastructure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for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SC </a:t>
            </a:r>
            <a:r>
              <a:rPr lang="it-IT" sz="24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cavities</a:t>
            </a:r>
            <a:r>
              <a:rPr lang="it-IT" sz="24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 production  (B)</a:t>
            </a:r>
            <a:endParaRPr lang="it-IT" sz="24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6143625"/>
            <a:ext cx="878681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dirty="0">
              <a:solidFill>
                <a:srgbClr val="FF0000"/>
              </a:solidFill>
              <a:latin typeface="Arial" pitchFamily="34" charset="0"/>
              <a:ea typeface="SimSun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2857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793" name="Picture 1" descr="Spoke-cavity(rid)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3" y="1484784"/>
            <a:ext cx="2620577" cy="188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tunning1-r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3848" y="1556792"/>
            <a:ext cx="2458730" cy="183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2Gap-spoke(19-6-2002)finaleR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96136" y="1556792"/>
            <a:ext cx="2736304" cy="182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60032" y="3789040"/>
            <a:ext cx="1891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115615" y="3789040"/>
            <a:ext cx="3048983" cy="227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251520" y="83671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ß=0,175  2 GAP SPOKE RESONATORS 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dirty="0" smtClean="0">
                <a:latin typeface="Arial" pitchFamily="34" charset="0"/>
                <a:cs typeface="Arial" pitchFamily="34" charset="0"/>
              </a:rPr>
              <a:t>LANL Los Alamos National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Laboratory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Accelerator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Driven Test Facility project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39552" y="342900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ß =0,22 , 325 MHz single Spoke Resonator 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-FERMILAB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FNAL Proton Driver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rgbClr val="EEECE1"/>
      </a:lt1>
      <a:dk2>
        <a:srgbClr val="FBD5B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2335</Words>
  <Application>Microsoft Office PowerPoint</Application>
  <PresentationFormat>Presentazione su schermo (4:3)</PresentationFormat>
  <Paragraphs>381</Paragraphs>
  <Slides>41</Slides>
  <Notes>41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3" baseType="lpstr">
      <vt:lpstr>Tema di Office</vt:lpstr>
      <vt:lpstr>Picture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Ettore Zanon SpA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gc002</dc:creator>
  <cp:lastModifiedBy>sala004</cp:lastModifiedBy>
  <cp:revision>139</cp:revision>
  <dcterms:created xsi:type="dcterms:W3CDTF">2012-11-26T09:17:33Z</dcterms:created>
  <dcterms:modified xsi:type="dcterms:W3CDTF">2014-03-25T17:50:44Z</dcterms:modified>
</cp:coreProperties>
</file>