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3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B649481B-AB68-0A44-8EEB-0AF03E3643FC}" type="datetimeFigureOut">
              <a:rPr lang="en-US"/>
              <a:pPr>
                <a:defRPr/>
              </a:pPr>
              <a:t>3/25/14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DD2A310-6E11-5343-8121-37680CED1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66C97CCB-BE5E-2546-8A76-1A3D576671DF}" type="datetimeFigureOut">
              <a:rPr lang="en-US"/>
              <a:pPr>
                <a:defRPr/>
              </a:pPr>
              <a:t>3/25/14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CE2015E8-2801-9B4B-9344-FD59EBAB87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65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875320D8-8F08-EB43-A2A0-D7ACDE51130C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C5CE4AD7-A11D-0F4F-B310-D854D5B39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11045-856E-DB4D-9356-66822F918455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E653-A8F7-0C42-95D3-A97AA2FF3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271A9-1B9C-234A-85E1-DBF4A6CB16F1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4AC6-58FA-F744-AB5C-CC7F95B67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4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171F8-1387-4947-B4DD-E0BC8E88C4C1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F7B97-BF74-1240-A4B1-3407C5D5D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4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412B-3D5A-124A-BE91-7C6BD6583BEB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E5BA-D8E4-5C43-8163-AB7B1E38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81A-4B51-4247-B9CA-D1F19C48AE22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803AB-FF88-984A-AB1B-6F3F0A366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43BE-3683-FC4F-8318-A44D95959FEE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DEEE-BE48-644D-B7F0-EA5CE9BE8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FBC7F-0EAC-9B45-96E6-598BE407398B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2A1F-5F38-0E41-AD94-F5430B453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0FC212F8-D662-6041-BF1D-73A33BBB819A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25FC8A0A-45D5-9742-9BBD-A58FD0B9C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F37EB292-2A26-6843-BC40-F42647B313F6}" type="datetime1">
              <a:rPr lang="en-US"/>
              <a:pPr>
                <a:defRPr/>
              </a:pPr>
              <a:t>3/25/14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3E49651-1203-A34C-8C6B-F09D2BB1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jpeg"/><Relationship Id="rId6" Type="http://schemas.openxmlformats.org/officeDocument/2006/relationships/image" Target="../media/image19.gif"/><Relationship Id="rId7" Type="http://schemas.openxmlformats.org/officeDocument/2006/relationships/image" Target="../media/image20.gif"/><Relationship Id="rId8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SIMS, LEM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muSR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nanohydrides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in nitrogen doped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vs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standard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Alex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Romanenko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Yulia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Trenikhina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and Anna Grassellino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TTC DESY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25</a:t>
            </a:r>
            <a:r>
              <a:rPr lang="en-US" baseline="30000" dirty="0" smtClean="0">
                <a:solidFill>
                  <a:schemeClr val="tx2"/>
                </a:solidFill>
                <a:latin typeface="Helvetica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March 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doping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320D8-8F08-EB43-A2A0-D7ACDE51130C}" type="datetime1">
              <a:rPr lang="en-US" smtClean="0"/>
              <a:pPr>
                <a:defRPr/>
              </a:pPr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4AD7-A11D-0F4F-B310-D854D5B391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7" y="835565"/>
            <a:ext cx="3051435" cy="293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835565"/>
            <a:ext cx="3741102" cy="2936199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152866"/>
              </p:ext>
            </p:extLst>
          </p:nvPr>
        </p:nvGraphicFramePr>
        <p:xfrm>
          <a:off x="1399950" y="3771763"/>
          <a:ext cx="5486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" r:id="rId5" imgW="5486400" imgH="2514600" progId="Word.Document.12">
                  <p:embed/>
                </p:oleObj>
              </mc:Choice>
              <mc:Fallback>
                <p:oleObj name="Document" r:id="rId5" imgW="5486400" imgH="251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9950" y="3771763"/>
                        <a:ext cx="54864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03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598289" y="93762"/>
            <a:ext cx="7536656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100">
                <a:latin typeface="Georgia" charset="0"/>
                <a:cs typeface="Georgia" charset="0"/>
                <a:sym typeface="Georgia" charset="0"/>
              </a:rPr>
              <a:t>Investigation of cause of reversed MFQS and untypically high Q in N</a:t>
            </a:r>
            <a:r>
              <a:rPr lang="en-US" sz="2100" baseline="-6000">
                <a:latin typeface="Georgia" charset="0"/>
                <a:cs typeface="Georgia" charset="0"/>
                <a:sym typeface="Georgia" charset="0"/>
              </a:rPr>
              <a:t>2</a:t>
            </a:r>
            <a:r>
              <a:rPr lang="en-US" sz="2100">
                <a:latin typeface="Georgia" charset="0"/>
                <a:cs typeface="Georgia" charset="0"/>
                <a:sym typeface="Georgia" charset="0"/>
              </a:rPr>
              <a:t>-treated cavities.</a:t>
            </a:r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107156" y="799207"/>
            <a:ext cx="8929688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eorgia Italic" charset="0"/>
                <a:cs typeface="Georgia Italic" charset="0"/>
                <a:sym typeface="Georgia Italic" charset="0"/>
              </a:rPr>
              <a:t>1. Spectroscopic step-by-step characterization of preparation procedure [A. Grassellino, Supercond. Sci. Technol. 26 102001 (2013)] that gave reversed MFQS cavities.  X-ray Photoemission Spectroscopy (XPS) and X-ray Diffraction (XRD) on Nb samples  processed parallel with reversed MFQS cavities.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696766" y="1718022"/>
            <a:ext cx="3366492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u="sng" dirty="0">
                <a:latin typeface="Georgia Bold" charset="0"/>
                <a:cs typeface="Georgia Bold" charset="0"/>
                <a:sym typeface="Georgia Bold" charset="0"/>
              </a:rPr>
              <a:t>Grassellino</a:t>
            </a:r>
            <a:r>
              <a:rPr lang="ja-JP" altLang="en-US" sz="1700" u="sng" dirty="0">
                <a:latin typeface="Arial"/>
                <a:cs typeface="Georgia Bold" charset="0"/>
                <a:sym typeface="Georgia Bold" charset="0"/>
              </a:rPr>
              <a:t>’</a:t>
            </a:r>
            <a:r>
              <a:rPr lang="en-US" sz="1700" u="sng" dirty="0">
                <a:latin typeface="Georgia Bold" charset="0"/>
                <a:cs typeface="Georgia Bold" charset="0"/>
                <a:sym typeface="Georgia Bold" charset="0"/>
              </a:rPr>
              <a:t>s procedure: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1437679" y="1947787"/>
            <a:ext cx="7822406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>
                <a:latin typeface="Georgia Bold" charset="0"/>
                <a:cs typeface="Georgia Bold" charset="0"/>
                <a:sym typeface="Georgia Bold" charset="0"/>
              </a:rPr>
              <a:t>Step 1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: furnace bake at 800C-1000C in N</a:t>
            </a:r>
            <a:r>
              <a:rPr lang="en-US" sz="1500" baseline="-6000">
                <a:latin typeface="Georgia" charset="0"/>
                <a:cs typeface="Georgia" charset="0"/>
                <a:sym typeface="Georgia" charset="0"/>
              </a:rPr>
              <a:t>2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 gas (~2*10</a:t>
            </a:r>
            <a:r>
              <a:rPr lang="en-US" sz="1500" baseline="32000">
                <a:latin typeface="Georgia" charset="0"/>
                <a:cs typeface="Georgia" charset="0"/>
                <a:sym typeface="Georgia" charset="0"/>
              </a:rPr>
              <a:t>-2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 Torr) for various times.</a:t>
            </a:r>
          </a:p>
        </p:txBody>
      </p:sp>
      <p:pic>
        <p:nvPicPr>
          <p:cNvPr id="2355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" y="2431106"/>
            <a:ext cx="2339578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52" y="2473522"/>
            <a:ext cx="2223492" cy="13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559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2404317"/>
            <a:ext cx="2473523" cy="141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/>
          </p:cNvSpPr>
          <p:nvPr/>
        </p:nvSpPr>
        <p:spPr bwMode="auto">
          <a:xfrm>
            <a:off x="5822155" y="3766094"/>
            <a:ext cx="1134070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latin typeface="Georgia" charset="0"/>
                <a:cs typeface="Georgia" charset="0"/>
                <a:sym typeface="Georgia" charset="0"/>
              </a:rPr>
              <a:t>XRD spectra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357311" y="3797348"/>
            <a:ext cx="1553766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latin typeface="Georgia" charset="0"/>
                <a:cs typeface="Georgia" charset="0"/>
                <a:sym typeface="Georgia" charset="0"/>
              </a:rPr>
              <a:t>XPS: N 1s peak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3446858" y="3770559"/>
            <a:ext cx="1839516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latin typeface="Georgia" charset="0"/>
                <a:cs typeface="Georgia" charset="0"/>
                <a:sym typeface="Georgia" charset="0"/>
              </a:rPr>
              <a:t>XPS: Nb 3d peak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348257" y="3888638"/>
            <a:ext cx="5960567" cy="11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latin typeface="Georgia Bold" charset="0"/>
                <a:cs typeface="Georgia Bold" charset="0"/>
                <a:sym typeface="Georgia Bold" charset="0"/>
              </a:rPr>
              <a:t>Result 1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: XPS: </a:t>
            </a:r>
            <a:r>
              <a:rPr lang="en-US" sz="1500" dirty="0" err="1">
                <a:latin typeface="Georgia" charset="0"/>
                <a:cs typeface="Georgia" charset="0"/>
                <a:sym typeface="Georgia" charset="0"/>
              </a:rPr>
              <a:t>NbN</a:t>
            </a:r>
            <a:r>
              <a:rPr lang="en-US" sz="1500" baseline="-6000" dirty="0" err="1">
                <a:latin typeface="Georgia" charset="0"/>
                <a:cs typeface="Georgia" charset="0"/>
                <a:sym typeface="Georgia" charset="0"/>
              </a:rPr>
              <a:t>x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, </a:t>
            </a:r>
            <a:r>
              <a:rPr lang="en-US" sz="1500" dirty="0" err="1">
                <a:latin typeface="Georgia" charset="0"/>
                <a:cs typeface="Georgia" charset="0"/>
                <a:sym typeface="Georgia" charset="0"/>
              </a:rPr>
              <a:t>NbN</a:t>
            </a:r>
            <a:r>
              <a:rPr lang="en-US" sz="1500" baseline="-6000" dirty="0" err="1">
                <a:latin typeface="Georgia" charset="0"/>
                <a:cs typeface="Georgia" charset="0"/>
                <a:sym typeface="Georgia" charset="0"/>
              </a:rPr>
              <a:t>x</a:t>
            </a:r>
            <a:r>
              <a:rPr lang="en-US" sz="1500" dirty="0" err="1">
                <a:latin typeface="Georgia" charset="0"/>
                <a:cs typeface="Georgia" charset="0"/>
                <a:sym typeface="Georgia" charset="0"/>
              </a:rPr>
              <a:t>O</a:t>
            </a:r>
            <a:r>
              <a:rPr lang="en-US" sz="1500" baseline="-6000" dirty="0" err="1">
                <a:latin typeface="Georgia" charset="0"/>
                <a:cs typeface="Georgia" charset="0"/>
                <a:sym typeface="Georgia" charset="0"/>
              </a:rPr>
              <a:t>y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 on the surface (within few nm); XRD: NbN</a:t>
            </a:r>
            <a:r>
              <a:rPr lang="en-US" sz="1500" baseline="-6000" dirty="0">
                <a:latin typeface="Georgia" charset="0"/>
                <a:cs typeface="Georgia" charset="0"/>
                <a:sym typeface="Georgia" charset="0"/>
              </a:rPr>
              <a:t>0.5 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in the bulk (within several um)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477278" y="5048616"/>
            <a:ext cx="2348508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latin typeface="Georgia Bold" charset="0"/>
                <a:cs typeface="Georgia Bold" charset="0"/>
                <a:sym typeface="Georgia Bold" charset="0"/>
              </a:rPr>
              <a:t>Step 2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: EP and HPR.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348257" y="5405286"/>
            <a:ext cx="5241727" cy="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500" dirty="0">
                <a:latin typeface="Georgia Bold" charset="0"/>
                <a:cs typeface="Georgia Bold" charset="0"/>
                <a:sym typeface="Georgia Bold" charset="0"/>
              </a:rPr>
              <a:t>Result 2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: no </a:t>
            </a:r>
            <a:r>
              <a:rPr lang="en-US" sz="1500" dirty="0" err="1">
                <a:latin typeface="Georgia" charset="0"/>
                <a:cs typeface="Georgia" charset="0"/>
                <a:sym typeface="Georgia" charset="0"/>
              </a:rPr>
              <a:t>NbN</a:t>
            </a:r>
            <a:r>
              <a:rPr lang="en-US" sz="1500" dirty="0">
                <a:latin typeface="Georgia" charset="0"/>
                <a:cs typeface="Georgia" charset="0"/>
                <a:sym typeface="Georgia" charset="0"/>
              </a:rPr>
              <a:t> stoichiometric phases formation</a:t>
            </a:r>
            <a:r>
              <a:rPr lang="en-US" sz="1500" dirty="0" smtClean="0">
                <a:latin typeface="Georgia" charset="0"/>
                <a:cs typeface="Georgia" charset="0"/>
                <a:sym typeface="Georgia" charset="0"/>
              </a:rPr>
              <a:t>! </a:t>
            </a:r>
            <a:endParaRPr lang="en-US" sz="1500" dirty="0">
              <a:latin typeface="Georgia" charset="0"/>
              <a:cs typeface="Georgia" charset="0"/>
              <a:sym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charset="0"/>
              </a:rPr>
              <a:t>SIMS – nitrogen doping level</a:t>
            </a:r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FE39C26E-5CB8-4E95-92C7-E2075C8AD998}" type="datetime1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3/25/14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154D81"/>
                </a:solidFill>
                <a:latin typeface="Helvetica" charset="0"/>
              </a:rPr>
              <a:t>Presenter | Presentation Title</a:t>
            </a:r>
            <a:endParaRPr lang="en-US" altLang="en-US" sz="900" b="1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D1356D9-FE54-4284-8B2B-E49BEB5DF223}" type="slidenum">
              <a:rPr lang="en-US" alt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4</a:t>
            </a:fld>
            <a:endParaRPr lang="en-US" altLang="en-US" sz="900">
              <a:solidFill>
                <a:srgbClr val="154D81"/>
              </a:solidFill>
              <a:latin typeface="Helvetica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7" y="587235"/>
            <a:ext cx="7692572" cy="58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5771" y="2583543"/>
            <a:ext cx="445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about 40 ppm of N is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8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nanohydrides</a:t>
            </a:r>
            <a:r>
              <a:rPr lang="en-US" dirty="0" smtClean="0"/>
              <a:t> found in nitrogen doped cutouts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320D8-8F08-EB43-A2A0-D7ACDE51130C}" type="datetime1">
              <a:rPr lang="en-US" smtClean="0"/>
              <a:pPr>
                <a:defRPr/>
              </a:pPr>
              <a:t>3/25/14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E4AD7-A11D-0F4F-B310-D854D5B391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14"/>
          <p:cNvSpPr>
            <a:spLocks/>
          </p:cNvSpPr>
          <p:nvPr/>
        </p:nvSpPr>
        <p:spPr bwMode="auto">
          <a:xfrm>
            <a:off x="526852" y="2278960"/>
            <a:ext cx="7679531" cy="24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Georgia Italic" charset="0"/>
                <a:cs typeface="Georgia Italic" charset="0"/>
                <a:sym typeface="Georgia Italic" charset="0"/>
              </a:rPr>
              <a:t>2. T-dependent TEM structural characterization (NED) at room T and at 94K.</a:t>
            </a:r>
          </a:p>
        </p:txBody>
      </p:sp>
      <p:sp>
        <p:nvSpPr>
          <p:cNvPr id="8" name="Rectangle 15"/>
          <p:cNvSpPr>
            <a:spLocks/>
          </p:cNvSpPr>
          <p:nvPr/>
        </p:nvSpPr>
        <p:spPr bwMode="auto">
          <a:xfrm>
            <a:off x="0" y="4194378"/>
            <a:ext cx="475952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160729"/>
            <a:r>
              <a:rPr lang="en-US" sz="1500" u="sng">
                <a:latin typeface="Georgia Bold" charset="0"/>
                <a:cs typeface="Georgia Bold" charset="0"/>
                <a:sym typeface="Georgia Bold" charset="0"/>
              </a:rPr>
              <a:t>Room T and 94K:</a:t>
            </a:r>
            <a:r>
              <a:rPr lang="en-US" sz="1500">
                <a:latin typeface="Georgia Bold" charset="0"/>
                <a:cs typeface="Georgia Bold" charset="0"/>
                <a:sym typeface="Georgia Bold" charset="0"/>
              </a:rPr>
              <a:t> NO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 additional Nb hydride phases </a:t>
            </a:r>
            <a:r>
              <a:rPr lang="en-US" sz="1500" u="sng">
                <a:solidFill>
                  <a:srgbClr val="D90B00"/>
                </a:solidFill>
                <a:latin typeface="Georgia" charset="0"/>
                <a:cs typeface="Georgia" charset="0"/>
                <a:sym typeface="Georgia" charset="0"/>
              </a:rPr>
              <a:t>right underneath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 an oxide </a:t>
            </a:r>
            <a:r>
              <a:rPr lang="en-US" sz="1500" u="sng">
                <a:solidFill>
                  <a:srgbClr val="D90B00"/>
                </a:solidFill>
                <a:latin typeface="Georgia" charset="0"/>
                <a:cs typeface="Georgia" charset="0"/>
                <a:sym typeface="Georgia" charset="0"/>
              </a:rPr>
              <a:t>(within ~50 nm)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!!!</a:t>
            </a:r>
          </a:p>
        </p:txBody>
      </p:sp>
      <p:sp>
        <p:nvSpPr>
          <p:cNvPr id="9" name="Rectangle 16"/>
          <p:cNvSpPr>
            <a:spLocks/>
          </p:cNvSpPr>
          <p:nvPr/>
        </p:nvSpPr>
        <p:spPr bwMode="auto">
          <a:xfrm>
            <a:off x="4759524" y="4158660"/>
            <a:ext cx="4393406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160729"/>
            <a:r>
              <a:rPr lang="en-US" sz="1500" u="sng">
                <a:latin typeface="Georgia Bold" charset="0"/>
                <a:cs typeface="Georgia Bold" charset="0"/>
                <a:sym typeface="Georgia Bold" charset="0"/>
              </a:rPr>
              <a:t>94K:</a:t>
            </a:r>
            <a:r>
              <a:rPr lang="en-US" sz="1500">
                <a:latin typeface="Georgia" charset="0"/>
                <a:cs typeface="Georgia" charset="0"/>
                <a:sym typeface="Georgia" charset="0"/>
              </a:rPr>
              <a:t> stoichiometric Nb hydrides deeper into the bulk Nb! Further investigation is needed...</a:t>
            </a:r>
          </a:p>
        </p:txBody>
      </p:sp>
      <p:pic>
        <p:nvPicPr>
          <p:cNvPr id="10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14" y="2551316"/>
            <a:ext cx="217996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752" y="2570292"/>
            <a:ext cx="2092896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3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Muon spin rotation – measure B(z)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91313" y="5181600"/>
            <a:ext cx="1871662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5" name="Picture 5" descr="fast_t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73087"/>
            <a:ext cx="2389187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edium_t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085975"/>
            <a:ext cx="23891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low_t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597275"/>
            <a:ext cx="238918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46487" y="294532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GB" sz="36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1468612" y="841891"/>
            <a:ext cx="3546475" cy="4835525"/>
          </a:xfrm>
          <a:custGeom>
            <a:avLst/>
            <a:gdLst>
              <a:gd name="T0" fmla="*/ 0 w 2234"/>
              <a:gd name="T1" fmla="*/ 36 h 3046"/>
              <a:gd name="T2" fmla="*/ 46 w 2234"/>
              <a:gd name="T3" fmla="*/ 54 h 3046"/>
              <a:gd name="T4" fmla="*/ 94 w 2234"/>
              <a:gd name="T5" fmla="*/ 64 h 3046"/>
              <a:gd name="T6" fmla="*/ 142 w 2234"/>
              <a:gd name="T7" fmla="*/ 68 h 3046"/>
              <a:gd name="T8" fmla="*/ 216 w 2234"/>
              <a:gd name="T9" fmla="*/ 62 h 3046"/>
              <a:gd name="T10" fmla="*/ 264 w 2234"/>
              <a:gd name="T11" fmla="*/ 58 h 3046"/>
              <a:gd name="T12" fmla="*/ 344 w 2234"/>
              <a:gd name="T13" fmla="*/ 42 h 3046"/>
              <a:gd name="T14" fmla="*/ 442 w 2234"/>
              <a:gd name="T15" fmla="*/ 20 h 3046"/>
              <a:gd name="T16" fmla="*/ 494 w 2234"/>
              <a:gd name="T17" fmla="*/ 16 h 3046"/>
              <a:gd name="T18" fmla="*/ 544 w 2234"/>
              <a:gd name="T19" fmla="*/ 26 h 3046"/>
              <a:gd name="T20" fmla="*/ 610 w 2234"/>
              <a:gd name="T21" fmla="*/ 48 h 3046"/>
              <a:gd name="T22" fmla="*/ 716 w 2234"/>
              <a:gd name="T23" fmla="*/ 60 h 3046"/>
              <a:gd name="T24" fmla="*/ 766 w 2234"/>
              <a:gd name="T25" fmla="*/ 48 h 3046"/>
              <a:gd name="T26" fmla="*/ 814 w 2234"/>
              <a:gd name="T27" fmla="*/ 28 h 3046"/>
              <a:gd name="T28" fmla="*/ 864 w 2234"/>
              <a:gd name="T29" fmla="*/ 16 h 3046"/>
              <a:gd name="T30" fmla="*/ 958 w 2234"/>
              <a:gd name="T31" fmla="*/ 10 h 3046"/>
              <a:gd name="T32" fmla="*/ 1040 w 2234"/>
              <a:gd name="T33" fmla="*/ 10 h 3046"/>
              <a:gd name="T34" fmla="*/ 1116 w 2234"/>
              <a:gd name="T35" fmla="*/ 20 h 3046"/>
              <a:gd name="T36" fmla="*/ 1178 w 2234"/>
              <a:gd name="T37" fmla="*/ 36 h 3046"/>
              <a:gd name="T38" fmla="*/ 1238 w 2234"/>
              <a:gd name="T39" fmla="*/ 62 h 3046"/>
              <a:gd name="T40" fmla="*/ 1334 w 2234"/>
              <a:gd name="T41" fmla="*/ 74 h 3046"/>
              <a:gd name="T42" fmla="*/ 1416 w 2234"/>
              <a:gd name="T43" fmla="*/ 70 h 3046"/>
              <a:gd name="T44" fmla="*/ 1498 w 2234"/>
              <a:gd name="T45" fmla="*/ 54 h 3046"/>
              <a:gd name="T46" fmla="*/ 1554 w 2234"/>
              <a:gd name="T47" fmla="*/ 32 h 3046"/>
              <a:gd name="T48" fmla="*/ 1632 w 2234"/>
              <a:gd name="T49" fmla="*/ 12 h 3046"/>
              <a:gd name="T50" fmla="*/ 1708 w 2234"/>
              <a:gd name="T51" fmla="*/ 2 h 3046"/>
              <a:gd name="T52" fmla="*/ 1840 w 2234"/>
              <a:gd name="T53" fmla="*/ 0 h 3046"/>
              <a:gd name="T54" fmla="*/ 1920 w 2234"/>
              <a:gd name="T55" fmla="*/ 16 h 3046"/>
              <a:gd name="T56" fmla="*/ 2062 w 2234"/>
              <a:gd name="T57" fmla="*/ 30 h 3046"/>
              <a:gd name="T58" fmla="*/ 2156 w 2234"/>
              <a:gd name="T59" fmla="*/ 54 h 3046"/>
              <a:gd name="T60" fmla="*/ 2234 w 2234"/>
              <a:gd name="T61" fmla="*/ 56 h 3046"/>
              <a:gd name="T62" fmla="*/ 2234 w 2234"/>
              <a:gd name="T63" fmla="*/ 3002 h 3046"/>
              <a:gd name="T64" fmla="*/ 2172 w 2234"/>
              <a:gd name="T65" fmla="*/ 2982 h 3046"/>
              <a:gd name="T66" fmla="*/ 2092 w 2234"/>
              <a:gd name="T67" fmla="*/ 2976 h 3046"/>
              <a:gd name="T68" fmla="*/ 2010 w 2234"/>
              <a:gd name="T69" fmla="*/ 2974 h 3046"/>
              <a:gd name="T70" fmla="*/ 1926 w 2234"/>
              <a:gd name="T71" fmla="*/ 2992 h 3046"/>
              <a:gd name="T72" fmla="*/ 1850 w 2234"/>
              <a:gd name="T73" fmla="*/ 3004 h 3046"/>
              <a:gd name="T74" fmla="*/ 1762 w 2234"/>
              <a:gd name="T75" fmla="*/ 3022 h 3046"/>
              <a:gd name="T76" fmla="*/ 1678 w 2234"/>
              <a:gd name="T77" fmla="*/ 3026 h 3046"/>
              <a:gd name="T78" fmla="*/ 1616 w 2234"/>
              <a:gd name="T79" fmla="*/ 3022 h 3046"/>
              <a:gd name="T80" fmla="*/ 1552 w 2234"/>
              <a:gd name="T81" fmla="*/ 2998 h 3046"/>
              <a:gd name="T82" fmla="*/ 1482 w 2234"/>
              <a:gd name="T83" fmla="*/ 2976 h 3046"/>
              <a:gd name="T84" fmla="*/ 1414 w 2234"/>
              <a:gd name="T85" fmla="*/ 2962 h 3046"/>
              <a:gd name="T86" fmla="*/ 1316 w 2234"/>
              <a:gd name="T87" fmla="*/ 2960 h 3046"/>
              <a:gd name="T88" fmla="*/ 1220 w 2234"/>
              <a:gd name="T89" fmla="*/ 2972 h 3046"/>
              <a:gd name="T90" fmla="*/ 1106 w 2234"/>
              <a:gd name="T91" fmla="*/ 2994 h 3046"/>
              <a:gd name="T92" fmla="*/ 996 w 2234"/>
              <a:gd name="T93" fmla="*/ 3026 h 3046"/>
              <a:gd name="T94" fmla="*/ 874 w 2234"/>
              <a:gd name="T95" fmla="*/ 3044 h 3046"/>
              <a:gd name="T96" fmla="*/ 790 w 2234"/>
              <a:gd name="T97" fmla="*/ 3046 h 3046"/>
              <a:gd name="T98" fmla="*/ 712 w 2234"/>
              <a:gd name="T99" fmla="*/ 3036 h 3046"/>
              <a:gd name="T100" fmla="*/ 642 w 2234"/>
              <a:gd name="T101" fmla="*/ 3016 h 3046"/>
              <a:gd name="T102" fmla="*/ 558 w 2234"/>
              <a:gd name="T103" fmla="*/ 2994 h 3046"/>
              <a:gd name="T104" fmla="*/ 456 w 2234"/>
              <a:gd name="T105" fmla="*/ 2974 h 3046"/>
              <a:gd name="T106" fmla="*/ 354 w 2234"/>
              <a:gd name="T107" fmla="*/ 2966 h 3046"/>
              <a:gd name="T108" fmla="*/ 262 w 2234"/>
              <a:gd name="T109" fmla="*/ 2974 h 3046"/>
              <a:gd name="T110" fmla="*/ 174 w 2234"/>
              <a:gd name="T111" fmla="*/ 2992 h 3046"/>
              <a:gd name="T112" fmla="*/ 120 w 2234"/>
              <a:gd name="T113" fmla="*/ 3010 h 3046"/>
              <a:gd name="T114" fmla="*/ 0 w 2234"/>
              <a:gd name="T115" fmla="*/ 3022 h 3046"/>
              <a:gd name="T116" fmla="*/ 0 w 2234"/>
              <a:gd name="T117" fmla="*/ 36 h 3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34" h="3046">
                <a:moveTo>
                  <a:pt x="0" y="36"/>
                </a:moveTo>
                <a:lnTo>
                  <a:pt x="46" y="54"/>
                </a:lnTo>
                <a:lnTo>
                  <a:pt x="94" y="64"/>
                </a:lnTo>
                <a:lnTo>
                  <a:pt x="142" y="68"/>
                </a:lnTo>
                <a:lnTo>
                  <a:pt x="216" y="62"/>
                </a:lnTo>
                <a:lnTo>
                  <a:pt x="264" y="58"/>
                </a:lnTo>
                <a:lnTo>
                  <a:pt x="344" y="42"/>
                </a:lnTo>
                <a:lnTo>
                  <a:pt x="442" y="20"/>
                </a:lnTo>
                <a:lnTo>
                  <a:pt x="494" y="16"/>
                </a:lnTo>
                <a:lnTo>
                  <a:pt x="544" y="26"/>
                </a:lnTo>
                <a:lnTo>
                  <a:pt x="610" y="48"/>
                </a:lnTo>
                <a:lnTo>
                  <a:pt x="716" y="60"/>
                </a:lnTo>
                <a:lnTo>
                  <a:pt x="766" y="48"/>
                </a:lnTo>
                <a:lnTo>
                  <a:pt x="814" y="28"/>
                </a:lnTo>
                <a:lnTo>
                  <a:pt x="864" y="16"/>
                </a:lnTo>
                <a:lnTo>
                  <a:pt x="958" y="10"/>
                </a:lnTo>
                <a:lnTo>
                  <a:pt x="1040" y="10"/>
                </a:lnTo>
                <a:lnTo>
                  <a:pt x="1116" y="20"/>
                </a:lnTo>
                <a:lnTo>
                  <a:pt x="1178" y="36"/>
                </a:lnTo>
                <a:lnTo>
                  <a:pt x="1238" y="62"/>
                </a:lnTo>
                <a:lnTo>
                  <a:pt x="1334" y="74"/>
                </a:lnTo>
                <a:lnTo>
                  <a:pt x="1416" y="70"/>
                </a:lnTo>
                <a:lnTo>
                  <a:pt x="1498" y="54"/>
                </a:lnTo>
                <a:lnTo>
                  <a:pt x="1554" y="32"/>
                </a:lnTo>
                <a:lnTo>
                  <a:pt x="1632" y="12"/>
                </a:lnTo>
                <a:lnTo>
                  <a:pt x="1708" y="2"/>
                </a:lnTo>
                <a:lnTo>
                  <a:pt x="1840" y="0"/>
                </a:lnTo>
                <a:lnTo>
                  <a:pt x="1920" y="16"/>
                </a:lnTo>
                <a:lnTo>
                  <a:pt x="2062" y="30"/>
                </a:lnTo>
                <a:lnTo>
                  <a:pt x="2156" y="54"/>
                </a:lnTo>
                <a:lnTo>
                  <a:pt x="2234" y="56"/>
                </a:lnTo>
                <a:lnTo>
                  <a:pt x="2234" y="3002"/>
                </a:lnTo>
                <a:lnTo>
                  <a:pt x="2172" y="2982"/>
                </a:lnTo>
                <a:lnTo>
                  <a:pt x="2092" y="2976"/>
                </a:lnTo>
                <a:lnTo>
                  <a:pt x="2010" y="2974"/>
                </a:lnTo>
                <a:lnTo>
                  <a:pt x="1926" y="2992"/>
                </a:lnTo>
                <a:lnTo>
                  <a:pt x="1850" y="3004"/>
                </a:lnTo>
                <a:lnTo>
                  <a:pt x="1762" y="3022"/>
                </a:lnTo>
                <a:lnTo>
                  <a:pt x="1678" y="3026"/>
                </a:lnTo>
                <a:lnTo>
                  <a:pt x="1616" y="3022"/>
                </a:lnTo>
                <a:lnTo>
                  <a:pt x="1552" y="2998"/>
                </a:lnTo>
                <a:lnTo>
                  <a:pt x="1482" y="2976"/>
                </a:lnTo>
                <a:lnTo>
                  <a:pt x="1414" y="2962"/>
                </a:lnTo>
                <a:lnTo>
                  <a:pt x="1316" y="2960"/>
                </a:lnTo>
                <a:lnTo>
                  <a:pt x="1220" y="2972"/>
                </a:lnTo>
                <a:lnTo>
                  <a:pt x="1106" y="2994"/>
                </a:lnTo>
                <a:lnTo>
                  <a:pt x="996" y="3026"/>
                </a:lnTo>
                <a:lnTo>
                  <a:pt x="874" y="3044"/>
                </a:lnTo>
                <a:lnTo>
                  <a:pt x="790" y="3046"/>
                </a:lnTo>
                <a:lnTo>
                  <a:pt x="712" y="3036"/>
                </a:lnTo>
                <a:lnTo>
                  <a:pt x="642" y="3016"/>
                </a:lnTo>
                <a:lnTo>
                  <a:pt x="558" y="2994"/>
                </a:lnTo>
                <a:lnTo>
                  <a:pt x="456" y="2974"/>
                </a:lnTo>
                <a:lnTo>
                  <a:pt x="354" y="2966"/>
                </a:lnTo>
                <a:lnTo>
                  <a:pt x="262" y="2974"/>
                </a:lnTo>
                <a:lnTo>
                  <a:pt x="174" y="2992"/>
                </a:lnTo>
                <a:lnTo>
                  <a:pt x="120" y="3010"/>
                </a:lnTo>
                <a:lnTo>
                  <a:pt x="0" y="3022"/>
                </a:lnTo>
                <a:lnTo>
                  <a:pt x="0" y="36"/>
                </a:lnTo>
                <a:close/>
              </a:path>
            </a:pathLst>
          </a:custGeom>
          <a:solidFill>
            <a:srgbClr val="99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1474962" y="848241"/>
            <a:ext cx="3546475" cy="4835525"/>
          </a:xfrm>
          <a:custGeom>
            <a:avLst/>
            <a:gdLst>
              <a:gd name="T0" fmla="*/ 0 w 2234"/>
              <a:gd name="T1" fmla="*/ 36 h 3046"/>
              <a:gd name="T2" fmla="*/ 46 w 2234"/>
              <a:gd name="T3" fmla="*/ 54 h 3046"/>
              <a:gd name="T4" fmla="*/ 94 w 2234"/>
              <a:gd name="T5" fmla="*/ 64 h 3046"/>
              <a:gd name="T6" fmla="*/ 142 w 2234"/>
              <a:gd name="T7" fmla="*/ 68 h 3046"/>
              <a:gd name="T8" fmla="*/ 216 w 2234"/>
              <a:gd name="T9" fmla="*/ 62 h 3046"/>
              <a:gd name="T10" fmla="*/ 264 w 2234"/>
              <a:gd name="T11" fmla="*/ 58 h 3046"/>
              <a:gd name="T12" fmla="*/ 344 w 2234"/>
              <a:gd name="T13" fmla="*/ 42 h 3046"/>
              <a:gd name="T14" fmla="*/ 442 w 2234"/>
              <a:gd name="T15" fmla="*/ 20 h 3046"/>
              <a:gd name="T16" fmla="*/ 494 w 2234"/>
              <a:gd name="T17" fmla="*/ 16 h 3046"/>
              <a:gd name="T18" fmla="*/ 544 w 2234"/>
              <a:gd name="T19" fmla="*/ 26 h 3046"/>
              <a:gd name="T20" fmla="*/ 610 w 2234"/>
              <a:gd name="T21" fmla="*/ 48 h 3046"/>
              <a:gd name="T22" fmla="*/ 716 w 2234"/>
              <a:gd name="T23" fmla="*/ 60 h 3046"/>
              <a:gd name="T24" fmla="*/ 766 w 2234"/>
              <a:gd name="T25" fmla="*/ 48 h 3046"/>
              <a:gd name="T26" fmla="*/ 814 w 2234"/>
              <a:gd name="T27" fmla="*/ 28 h 3046"/>
              <a:gd name="T28" fmla="*/ 864 w 2234"/>
              <a:gd name="T29" fmla="*/ 16 h 3046"/>
              <a:gd name="T30" fmla="*/ 958 w 2234"/>
              <a:gd name="T31" fmla="*/ 10 h 3046"/>
              <a:gd name="T32" fmla="*/ 1040 w 2234"/>
              <a:gd name="T33" fmla="*/ 10 h 3046"/>
              <a:gd name="T34" fmla="*/ 1116 w 2234"/>
              <a:gd name="T35" fmla="*/ 20 h 3046"/>
              <a:gd name="T36" fmla="*/ 1178 w 2234"/>
              <a:gd name="T37" fmla="*/ 36 h 3046"/>
              <a:gd name="T38" fmla="*/ 1238 w 2234"/>
              <a:gd name="T39" fmla="*/ 62 h 3046"/>
              <a:gd name="T40" fmla="*/ 1334 w 2234"/>
              <a:gd name="T41" fmla="*/ 74 h 3046"/>
              <a:gd name="T42" fmla="*/ 1416 w 2234"/>
              <a:gd name="T43" fmla="*/ 70 h 3046"/>
              <a:gd name="T44" fmla="*/ 1498 w 2234"/>
              <a:gd name="T45" fmla="*/ 54 h 3046"/>
              <a:gd name="T46" fmla="*/ 1554 w 2234"/>
              <a:gd name="T47" fmla="*/ 32 h 3046"/>
              <a:gd name="T48" fmla="*/ 1632 w 2234"/>
              <a:gd name="T49" fmla="*/ 12 h 3046"/>
              <a:gd name="T50" fmla="*/ 1708 w 2234"/>
              <a:gd name="T51" fmla="*/ 2 h 3046"/>
              <a:gd name="T52" fmla="*/ 1840 w 2234"/>
              <a:gd name="T53" fmla="*/ 0 h 3046"/>
              <a:gd name="T54" fmla="*/ 1920 w 2234"/>
              <a:gd name="T55" fmla="*/ 16 h 3046"/>
              <a:gd name="T56" fmla="*/ 2062 w 2234"/>
              <a:gd name="T57" fmla="*/ 30 h 3046"/>
              <a:gd name="T58" fmla="*/ 2156 w 2234"/>
              <a:gd name="T59" fmla="*/ 54 h 3046"/>
              <a:gd name="T60" fmla="*/ 2234 w 2234"/>
              <a:gd name="T61" fmla="*/ 56 h 3046"/>
              <a:gd name="T62" fmla="*/ 2234 w 2234"/>
              <a:gd name="T63" fmla="*/ 3002 h 3046"/>
              <a:gd name="T64" fmla="*/ 2172 w 2234"/>
              <a:gd name="T65" fmla="*/ 2982 h 3046"/>
              <a:gd name="T66" fmla="*/ 2092 w 2234"/>
              <a:gd name="T67" fmla="*/ 2976 h 3046"/>
              <a:gd name="T68" fmla="*/ 2010 w 2234"/>
              <a:gd name="T69" fmla="*/ 2974 h 3046"/>
              <a:gd name="T70" fmla="*/ 1926 w 2234"/>
              <a:gd name="T71" fmla="*/ 2992 h 3046"/>
              <a:gd name="T72" fmla="*/ 1850 w 2234"/>
              <a:gd name="T73" fmla="*/ 3004 h 3046"/>
              <a:gd name="T74" fmla="*/ 1762 w 2234"/>
              <a:gd name="T75" fmla="*/ 3022 h 3046"/>
              <a:gd name="T76" fmla="*/ 1678 w 2234"/>
              <a:gd name="T77" fmla="*/ 3026 h 3046"/>
              <a:gd name="T78" fmla="*/ 1616 w 2234"/>
              <a:gd name="T79" fmla="*/ 3022 h 3046"/>
              <a:gd name="T80" fmla="*/ 1552 w 2234"/>
              <a:gd name="T81" fmla="*/ 2998 h 3046"/>
              <a:gd name="T82" fmla="*/ 1482 w 2234"/>
              <a:gd name="T83" fmla="*/ 2976 h 3046"/>
              <a:gd name="T84" fmla="*/ 1414 w 2234"/>
              <a:gd name="T85" fmla="*/ 2962 h 3046"/>
              <a:gd name="T86" fmla="*/ 1316 w 2234"/>
              <a:gd name="T87" fmla="*/ 2960 h 3046"/>
              <a:gd name="T88" fmla="*/ 1220 w 2234"/>
              <a:gd name="T89" fmla="*/ 2972 h 3046"/>
              <a:gd name="T90" fmla="*/ 1106 w 2234"/>
              <a:gd name="T91" fmla="*/ 2994 h 3046"/>
              <a:gd name="T92" fmla="*/ 996 w 2234"/>
              <a:gd name="T93" fmla="*/ 3026 h 3046"/>
              <a:gd name="T94" fmla="*/ 874 w 2234"/>
              <a:gd name="T95" fmla="*/ 3044 h 3046"/>
              <a:gd name="T96" fmla="*/ 790 w 2234"/>
              <a:gd name="T97" fmla="*/ 3046 h 3046"/>
              <a:gd name="T98" fmla="*/ 712 w 2234"/>
              <a:gd name="T99" fmla="*/ 3036 h 3046"/>
              <a:gd name="T100" fmla="*/ 642 w 2234"/>
              <a:gd name="T101" fmla="*/ 3016 h 3046"/>
              <a:gd name="T102" fmla="*/ 558 w 2234"/>
              <a:gd name="T103" fmla="*/ 2994 h 3046"/>
              <a:gd name="T104" fmla="*/ 456 w 2234"/>
              <a:gd name="T105" fmla="*/ 2974 h 3046"/>
              <a:gd name="T106" fmla="*/ 354 w 2234"/>
              <a:gd name="T107" fmla="*/ 2966 h 3046"/>
              <a:gd name="T108" fmla="*/ 262 w 2234"/>
              <a:gd name="T109" fmla="*/ 2974 h 3046"/>
              <a:gd name="T110" fmla="*/ 174 w 2234"/>
              <a:gd name="T111" fmla="*/ 2992 h 3046"/>
              <a:gd name="T112" fmla="*/ 120 w 2234"/>
              <a:gd name="T113" fmla="*/ 3010 h 3046"/>
              <a:gd name="T114" fmla="*/ 0 w 2234"/>
              <a:gd name="T115" fmla="*/ 3022 h 3046"/>
              <a:gd name="T116" fmla="*/ 0 w 2234"/>
              <a:gd name="T117" fmla="*/ 36 h 3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34" h="3046">
                <a:moveTo>
                  <a:pt x="0" y="36"/>
                </a:moveTo>
                <a:lnTo>
                  <a:pt x="46" y="54"/>
                </a:lnTo>
                <a:lnTo>
                  <a:pt x="94" y="64"/>
                </a:lnTo>
                <a:lnTo>
                  <a:pt x="142" y="68"/>
                </a:lnTo>
                <a:lnTo>
                  <a:pt x="216" y="62"/>
                </a:lnTo>
                <a:lnTo>
                  <a:pt x="264" y="58"/>
                </a:lnTo>
                <a:lnTo>
                  <a:pt x="344" y="42"/>
                </a:lnTo>
                <a:lnTo>
                  <a:pt x="442" y="20"/>
                </a:lnTo>
                <a:lnTo>
                  <a:pt x="494" y="16"/>
                </a:lnTo>
                <a:lnTo>
                  <a:pt x="544" y="26"/>
                </a:lnTo>
                <a:lnTo>
                  <a:pt x="610" y="48"/>
                </a:lnTo>
                <a:lnTo>
                  <a:pt x="716" y="60"/>
                </a:lnTo>
                <a:lnTo>
                  <a:pt x="766" y="48"/>
                </a:lnTo>
                <a:lnTo>
                  <a:pt x="814" y="28"/>
                </a:lnTo>
                <a:lnTo>
                  <a:pt x="864" y="16"/>
                </a:lnTo>
                <a:lnTo>
                  <a:pt x="958" y="10"/>
                </a:lnTo>
                <a:lnTo>
                  <a:pt x="1040" y="10"/>
                </a:lnTo>
                <a:lnTo>
                  <a:pt x="1116" y="20"/>
                </a:lnTo>
                <a:lnTo>
                  <a:pt x="1178" y="36"/>
                </a:lnTo>
                <a:lnTo>
                  <a:pt x="1238" y="62"/>
                </a:lnTo>
                <a:lnTo>
                  <a:pt x="1334" y="74"/>
                </a:lnTo>
                <a:lnTo>
                  <a:pt x="1416" y="70"/>
                </a:lnTo>
                <a:lnTo>
                  <a:pt x="1498" y="54"/>
                </a:lnTo>
                <a:lnTo>
                  <a:pt x="1554" y="32"/>
                </a:lnTo>
                <a:lnTo>
                  <a:pt x="1632" y="12"/>
                </a:lnTo>
                <a:lnTo>
                  <a:pt x="1708" y="2"/>
                </a:lnTo>
                <a:lnTo>
                  <a:pt x="1840" y="0"/>
                </a:lnTo>
                <a:lnTo>
                  <a:pt x="1920" y="16"/>
                </a:lnTo>
                <a:lnTo>
                  <a:pt x="2062" y="30"/>
                </a:lnTo>
                <a:lnTo>
                  <a:pt x="2156" y="54"/>
                </a:lnTo>
                <a:lnTo>
                  <a:pt x="2234" y="56"/>
                </a:lnTo>
                <a:lnTo>
                  <a:pt x="2234" y="3002"/>
                </a:lnTo>
                <a:lnTo>
                  <a:pt x="2172" y="2982"/>
                </a:lnTo>
                <a:lnTo>
                  <a:pt x="2092" y="2976"/>
                </a:lnTo>
                <a:lnTo>
                  <a:pt x="2010" y="2974"/>
                </a:lnTo>
                <a:lnTo>
                  <a:pt x="1926" y="2992"/>
                </a:lnTo>
                <a:lnTo>
                  <a:pt x="1850" y="3004"/>
                </a:lnTo>
                <a:lnTo>
                  <a:pt x="1762" y="3022"/>
                </a:lnTo>
                <a:lnTo>
                  <a:pt x="1678" y="3026"/>
                </a:lnTo>
                <a:lnTo>
                  <a:pt x="1616" y="3022"/>
                </a:lnTo>
                <a:lnTo>
                  <a:pt x="1552" y="2998"/>
                </a:lnTo>
                <a:lnTo>
                  <a:pt x="1482" y="2976"/>
                </a:lnTo>
                <a:lnTo>
                  <a:pt x="1414" y="2962"/>
                </a:lnTo>
                <a:lnTo>
                  <a:pt x="1316" y="2960"/>
                </a:lnTo>
                <a:lnTo>
                  <a:pt x="1220" y="2972"/>
                </a:lnTo>
                <a:lnTo>
                  <a:pt x="1106" y="2994"/>
                </a:lnTo>
                <a:lnTo>
                  <a:pt x="996" y="3026"/>
                </a:lnTo>
                <a:lnTo>
                  <a:pt x="874" y="3044"/>
                </a:lnTo>
                <a:lnTo>
                  <a:pt x="790" y="3046"/>
                </a:lnTo>
                <a:lnTo>
                  <a:pt x="712" y="3036"/>
                </a:lnTo>
                <a:lnTo>
                  <a:pt x="642" y="3016"/>
                </a:lnTo>
                <a:lnTo>
                  <a:pt x="558" y="2994"/>
                </a:lnTo>
                <a:lnTo>
                  <a:pt x="456" y="2974"/>
                </a:lnTo>
                <a:lnTo>
                  <a:pt x="354" y="2966"/>
                </a:lnTo>
                <a:lnTo>
                  <a:pt x="262" y="2974"/>
                </a:lnTo>
                <a:lnTo>
                  <a:pt x="174" y="2992"/>
                </a:lnTo>
                <a:lnTo>
                  <a:pt x="120" y="3010"/>
                </a:lnTo>
                <a:lnTo>
                  <a:pt x="0" y="3022"/>
                </a:lnTo>
                <a:lnTo>
                  <a:pt x="0" y="36"/>
                </a:lnTo>
                <a:close/>
              </a:path>
            </a:pathLst>
          </a:custGeom>
          <a:solidFill>
            <a:srgbClr val="99FF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5037" y="1083191"/>
            <a:ext cx="54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  <a:latin typeface="+mn-lt"/>
              </a:rPr>
              <a:t>B(z)</a:t>
            </a:r>
            <a:endParaRPr lang="en-GB" sz="2400" dirty="0">
              <a:latin typeface="+mn-lt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443712" y="4550291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400" dirty="0">
                <a:solidFill>
                  <a:srgbClr val="00CC00"/>
                </a:solidFill>
                <a:latin typeface="+mn-lt"/>
              </a:rPr>
              <a:t>z</a:t>
            </a:r>
            <a:endParaRPr lang="en-GB" sz="2400" dirty="0">
              <a:latin typeface="+mn-lt"/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5459587" y="4890016"/>
            <a:ext cx="171450" cy="111125"/>
          </a:xfrm>
          <a:custGeom>
            <a:avLst/>
            <a:gdLst>
              <a:gd name="T0" fmla="*/ 108 w 108"/>
              <a:gd name="T1" fmla="*/ 36 h 70"/>
              <a:gd name="T2" fmla="*/ 0 w 108"/>
              <a:gd name="T3" fmla="*/ 70 h 70"/>
              <a:gd name="T4" fmla="*/ 0 w 108"/>
              <a:gd name="T5" fmla="*/ 0 h 70"/>
              <a:gd name="T6" fmla="*/ 108 w 108"/>
              <a:gd name="T7" fmla="*/ 36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70">
                <a:moveTo>
                  <a:pt x="108" y="36"/>
                </a:moveTo>
                <a:lnTo>
                  <a:pt x="0" y="70"/>
                </a:lnTo>
                <a:lnTo>
                  <a:pt x="0" y="0"/>
                </a:lnTo>
                <a:lnTo>
                  <a:pt x="108" y="36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481312" y="4947166"/>
            <a:ext cx="3981450" cy="1587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1417812" y="1124466"/>
            <a:ext cx="111125" cy="168275"/>
          </a:xfrm>
          <a:custGeom>
            <a:avLst/>
            <a:gdLst>
              <a:gd name="T0" fmla="*/ 36 w 70"/>
              <a:gd name="T1" fmla="*/ 0 h 106"/>
              <a:gd name="T2" fmla="*/ 70 w 70"/>
              <a:gd name="T3" fmla="*/ 106 h 106"/>
              <a:gd name="T4" fmla="*/ 0 w 70"/>
              <a:gd name="T5" fmla="*/ 106 h 106"/>
              <a:gd name="T6" fmla="*/ 36 w 70"/>
              <a:gd name="T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106">
                <a:moveTo>
                  <a:pt x="36" y="0"/>
                </a:moveTo>
                <a:lnTo>
                  <a:pt x="70" y="106"/>
                </a:lnTo>
                <a:lnTo>
                  <a:pt x="0" y="106"/>
                </a:lnTo>
                <a:lnTo>
                  <a:pt x="36" y="0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1474962" y="1292741"/>
            <a:ext cx="1587" cy="36544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1252712" y="4778891"/>
            <a:ext cx="1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GB" dirty="0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433562" y="1683266"/>
            <a:ext cx="4572000" cy="3248025"/>
          </a:xfrm>
          <a:custGeom>
            <a:avLst/>
            <a:gdLst>
              <a:gd name="T0" fmla="*/ 0 w 2880"/>
              <a:gd name="T1" fmla="*/ 0 h 2046"/>
              <a:gd name="T2" fmla="*/ 654 w 2880"/>
              <a:gd name="T3" fmla="*/ 0 h 2046"/>
              <a:gd name="T4" fmla="*/ 698 w 2880"/>
              <a:gd name="T5" fmla="*/ 250 h 2046"/>
              <a:gd name="T6" fmla="*/ 724 w 2880"/>
              <a:gd name="T7" fmla="*/ 392 h 2046"/>
              <a:gd name="T8" fmla="*/ 752 w 2880"/>
              <a:gd name="T9" fmla="*/ 522 h 2046"/>
              <a:gd name="T10" fmla="*/ 786 w 2880"/>
              <a:gd name="T11" fmla="*/ 660 h 2046"/>
              <a:gd name="T12" fmla="*/ 818 w 2880"/>
              <a:gd name="T13" fmla="*/ 784 h 2046"/>
              <a:gd name="T14" fmla="*/ 854 w 2880"/>
              <a:gd name="T15" fmla="*/ 910 h 2046"/>
              <a:gd name="T16" fmla="*/ 880 w 2880"/>
              <a:gd name="T17" fmla="*/ 998 h 2046"/>
              <a:gd name="T18" fmla="*/ 916 w 2880"/>
              <a:gd name="T19" fmla="*/ 1102 h 2046"/>
              <a:gd name="T20" fmla="*/ 952 w 2880"/>
              <a:gd name="T21" fmla="*/ 1196 h 2046"/>
              <a:gd name="T22" fmla="*/ 986 w 2880"/>
              <a:gd name="T23" fmla="*/ 1278 h 2046"/>
              <a:gd name="T24" fmla="*/ 1026 w 2880"/>
              <a:gd name="T25" fmla="*/ 1360 h 2046"/>
              <a:gd name="T26" fmla="*/ 1054 w 2880"/>
              <a:gd name="T27" fmla="*/ 1414 h 2046"/>
              <a:gd name="T28" fmla="*/ 1092 w 2880"/>
              <a:gd name="T29" fmla="*/ 1480 h 2046"/>
              <a:gd name="T30" fmla="*/ 1130 w 2880"/>
              <a:gd name="T31" fmla="*/ 1540 h 2046"/>
              <a:gd name="T32" fmla="*/ 1160 w 2880"/>
              <a:gd name="T33" fmla="*/ 1582 h 2046"/>
              <a:gd name="T34" fmla="*/ 1196 w 2880"/>
              <a:gd name="T35" fmla="*/ 1632 h 2046"/>
              <a:gd name="T36" fmla="*/ 1260 w 2880"/>
              <a:gd name="T37" fmla="*/ 1702 h 2046"/>
              <a:gd name="T38" fmla="*/ 1302 w 2880"/>
              <a:gd name="T39" fmla="*/ 1746 h 2046"/>
              <a:gd name="T40" fmla="*/ 1354 w 2880"/>
              <a:gd name="T41" fmla="*/ 1788 h 2046"/>
              <a:gd name="T42" fmla="*/ 1412 w 2880"/>
              <a:gd name="T43" fmla="*/ 1828 h 2046"/>
              <a:gd name="T44" fmla="*/ 1450 w 2880"/>
              <a:gd name="T45" fmla="*/ 1852 h 2046"/>
              <a:gd name="T46" fmla="*/ 1492 w 2880"/>
              <a:gd name="T47" fmla="*/ 1876 h 2046"/>
              <a:gd name="T48" fmla="*/ 1554 w 2880"/>
              <a:gd name="T49" fmla="*/ 1904 h 2046"/>
              <a:gd name="T50" fmla="*/ 1616 w 2880"/>
              <a:gd name="T51" fmla="*/ 1932 h 2046"/>
              <a:gd name="T52" fmla="*/ 1668 w 2880"/>
              <a:gd name="T53" fmla="*/ 1948 h 2046"/>
              <a:gd name="T54" fmla="*/ 1736 w 2880"/>
              <a:gd name="T55" fmla="*/ 1968 h 2046"/>
              <a:gd name="T56" fmla="*/ 1866 w 2880"/>
              <a:gd name="T57" fmla="*/ 1994 h 2046"/>
              <a:gd name="T58" fmla="*/ 1926 w 2880"/>
              <a:gd name="T59" fmla="*/ 2006 h 2046"/>
              <a:gd name="T60" fmla="*/ 2030 w 2880"/>
              <a:gd name="T61" fmla="*/ 2018 h 2046"/>
              <a:gd name="T62" fmla="*/ 2144 w 2880"/>
              <a:gd name="T63" fmla="*/ 2028 h 2046"/>
              <a:gd name="T64" fmla="*/ 2248 w 2880"/>
              <a:gd name="T65" fmla="*/ 2034 h 2046"/>
              <a:gd name="T66" fmla="*/ 2364 w 2880"/>
              <a:gd name="T67" fmla="*/ 2038 h 2046"/>
              <a:gd name="T68" fmla="*/ 2562 w 2880"/>
              <a:gd name="T69" fmla="*/ 2044 h 2046"/>
              <a:gd name="T70" fmla="*/ 2880 w 2880"/>
              <a:gd name="T71" fmla="*/ 2046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0" h="2046">
                <a:moveTo>
                  <a:pt x="0" y="0"/>
                </a:moveTo>
                <a:lnTo>
                  <a:pt x="654" y="0"/>
                </a:lnTo>
                <a:lnTo>
                  <a:pt x="698" y="250"/>
                </a:lnTo>
                <a:lnTo>
                  <a:pt x="724" y="392"/>
                </a:lnTo>
                <a:lnTo>
                  <a:pt x="752" y="522"/>
                </a:lnTo>
                <a:lnTo>
                  <a:pt x="786" y="660"/>
                </a:lnTo>
                <a:lnTo>
                  <a:pt x="818" y="784"/>
                </a:lnTo>
                <a:lnTo>
                  <a:pt x="854" y="910"/>
                </a:lnTo>
                <a:lnTo>
                  <a:pt x="880" y="998"/>
                </a:lnTo>
                <a:lnTo>
                  <a:pt x="916" y="1102"/>
                </a:lnTo>
                <a:lnTo>
                  <a:pt x="952" y="1196"/>
                </a:lnTo>
                <a:lnTo>
                  <a:pt x="986" y="1278"/>
                </a:lnTo>
                <a:lnTo>
                  <a:pt x="1026" y="1360"/>
                </a:lnTo>
                <a:lnTo>
                  <a:pt x="1054" y="1414"/>
                </a:lnTo>
                <a:lnTo>
                  <a:pt x="1092" y="1480"/>
                </a:lnTo>
                <a:lnTo>
                  <a:pt x="1130" y="1540"/>
                </a:lnTo>
                <a:lnTo>
                  <a:pt x="1160" y="1582"/>
                </a:lnTo>
                <a:lnTo>
                  <a:pt x="1196" y="1632"/>
                </a:lnTo>
                <a:lnTo>
                  <a:pt x="1260" y="1702"/>
                </a:lnTo>
                <a:lnTo>
                  <a:pt x="1302" y="1746"/>
                </a:lnTo>
                <a:lnTo>
                  <a:pt x="1354" y="1788"/>
                </a:lnTo>
                <a:lnTo>
                  <a:pt x="1412" y="1828"/>
                </a:lnTo>
                <a:lnTo>
                  <a:pt x="1450" y="1852"/>
                </a:lnTo>
                <a:lnTo>
                  <a:pt x="1492" y="1876"/>
                </a:lnTo>
                <a:lnTo>
                  <a:pt x="1554" y="1904"/>
                </a:lnTo>
                <a:lnTo>
                  <a:pt x="1616" y="1932"/>
                </a:lnTo>
                <a:lnTo>
                  <a:pt x="1668" y="1948"/>
                </a:lnTo>
                <a:lnTo>
                  <a:pt x="1736" y="1968"/>
                </a:lnTo>
                <a:lnTo>
                  <a:pt x="1866" y="1994"/>
                </a:lnTo>
                <a:lnTo>
                  <a:pt x="1926" y="2006"/>
                </a:lnTo>
                <a:lnTo>
                  <a:pt x="2030" y="2018"/>
                </a:lnTo>
                <a:lnTo>
                  <a:pt x="2144" y="2028"/>
                </a:lnTo>
                <a:lnTo>
                  <a:pt x="2248" y="2034"/>
                </a:lnTo>
                <a:lnTo>
                  <a:pt x="2364" y="2038"/>
                </a:lnTo>
                <a:lnTo>
                  <a:pt x="2562" y="2044"/>
                </a:lnTo>
                <a:lnTo>
                  <a:pt x="2880" y="2046"/>
                </a:lnTo>
              </a:path>
            </a:pathLst>
          </a:custGeom>
          <a:noFill/>
          <a:ln w="38100">
            <a:solidFill>
              <a:srgbClr val="EE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486199" y="1514991"/>
            <a:ext cx="210153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Superconductor</a:t>
            </a:r>
            <a:br>
              <a:rPr lang="en-GB" sz="2000" b="1" dirty="0" smtClean="0">
                <a:solidFill>
                  <a:srgbClr val="000000"/>
                </a:solidFill>
                <a:latin typeface="+mn-lt"/>
              </a:rPr>
            </a:b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in the </a:t>
            </a:r>
            <a:r>
              <a:rPr lang="en-GB" sz="2000" b="1" dirty="0" err="1" smtClean="0">
                <a:solidFill>
                  <a:srgbClr val="000000"/>
                </a:solidFill>
                <a:latin typeface="+mn-lt"/>
              </a:rPr>
              <a:t>Meissner</a:t>
            </a: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 State</a:t>
            </a: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6694488" y="731837"/>
            <a:ext cx="1871662" cy="1235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638461" y="2570126"/>
            <a:ext cx="0" cy="23818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691313" y="2236787"/>
            <a:ext cx="1871662" cy="1247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6694488" y="3748087"/>
            <a:ext cx="1871662" cy="1257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83" y="5486400"/>
            <a:ext cx="1863090" cy="34290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805037" y="1683266"/>
            <a:ext cx="0" cy="32646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59696" y="2508765"/>
            <a:ext cx="424796" cy="372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4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</a:t>
            </a:r>
            <a:r>
              <a:rPr lang="de-CH" sz="2400" b="1" baseline="-250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ext</a:t>
            </a:r>
            <a:endParaRPr lang="de-CH" sz="2400" b="1" baseline="-250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1752600" y="4038600"/>
            <a:ext cx="312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sz="2400" dirty="0" err="1" smtClean="0">
                <a:solidFill>
                  <a:srgbClr val="EE0000"/>
                </a:solidFill>
                <a:latin typeface="Symbol" pitchFamily="18" charset="2"/>
              </a:rPr>
              <a:t>λ</a:t>
            </a:r>
            <a:endParaRPr lang="en-GB" sz="2400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1481312" y="4419600"/>
            <a:ext cx="728488" cy="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pic>
        <p:nvPicPr>
          <p:cNvPr id="29" name="Picture 28" descr="Muon_precession_fas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362" y="2275403"/>
            <a:ext cx="381000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0" name="Straight Connector 29"/>
          <p:cNvCxnSpPr/>
          <p:nvPr/>
        </p:nvCxnSpPr>
        <p:spPr bwMode="auto">
          <a:xfrm>
            <a:off x="2246487" y="4176651"/>
            <a:ext cx="1589" cy="7697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1" name="Picture 27" descr="Muon_precess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09962" y="3875603"/>
            <a:ext cx="381000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 bwMode="auto">
          <a:xfrm>
            <a:off x="3089660" y="4778891"/>
            <a:ext cx="795" cy="1702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26" descr="Muon_precession_slow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8162" y="4485203"/>
            <a:ext cx="381000" cy="466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208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LEM – data on EP baked/unbaked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304285"/>
              </p:ext>
            </p:extLst>
          </p:nvPr>
        </p:nvGraphicFramePr>
        <p:xfrm>
          <a:off x="3200400" y="685800"/>
          <a:ext cx="6589116" cy="504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ph" r:id="rId3" imgW="3906000" imgH="2991600" progId="Origin50.Graph">
                  <p:embed/>
                </p:oleObj>
              </mc:Choice>
              <mc:Fallback>
                <p:oleObj name="Graph" r:id="rId3" imgW="3906000" imgH="299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685800"/>
                        <a:ext cx="6589116" cy="504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43434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Ba = 25 </a:t>
            </a:r>
            <a:r>
              <a:rPr lang="en-US" sz="2000" dirty="0" err="1" smtClean="0">
                <a:latin typeface="Arial"/>
                <a:cs typeface="Arial"/>
              </a:rPr>
              <a:t>mT</a:t>
            </a:r>
            <a:endParaRPr lang="en-US" sz="2000" dirty="0" smtClean="0">
              <a:latin typeface="Arial"/>
              <a:cs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75880"/>
              </p:ext>
            </p:extLst>
          </p:nvPr>
        </p:nvGraphicFramePr>
        <p:xfrm>
          <a:off x="-228600" y="762000"/>
          <a:ext cx="4343400" cy="331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ph" r:id="rId5" imgW="3870720" imgH="2956320" progId="Origin50.Graph">
                  <p:embed/>
                </p:oleObj>
              </mc:Choice>
              <mc:Fallback>
                <p:oleObj name="Graph" r:id="rId5" imgW="3870720" imgH="2956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28600" y="762000"/>
                        <a:ext cx="4343400" cy="3317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3260" y="762000"/>
            <a:ext cx="6400800" cy="53340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Use variable energy </a:t>
            </a:r>
            <a:r>
              <a:rPr lang="en-US" sz="2800" dirty="0" err="1" smtClean="0">
                <a:latin typeface="Arial"/>
                <a:cs typeface="Arial"/>
              </a:rPr>
              <a:t>muons</a:t>
            </a:r>
            <a:r>
              <a:rPr lang="en-US" sz="2800" dirty="0" smtClean="0">
                <a:latin typeface="Arial"/>
                <a:cs typeface="Arial"/>
              </a:rPr>
              <a:t>, which stop in the first ~100nm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28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5562600"/>
            <a:ext cx="4648200" cy="533400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Fit by Gaussian model for the field at the </a:t>
            </a:r>
            <a:r>
              <a:rPr lang="en-US" sz="2800" dirty="0" err="1" smtClean="0">
                <a:latin typeface="Arial"/>
                <a:cs typeface="Arial"/>
              </a:rPr>
              <a:t>muon</a:t>
            </a:r>
            <a:r>
              <a:rPr lang="en-US" sz="2800" dirty="0" smtClean="0">
                <a:latin typeface="Arial"/>
                <a:cs typeface="Arial"/>
              </a:rPr>
              <a:t> site – approximate, qualitative comparison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3200400" cy="1905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1400" dirty="0">
                <a:latin typeface="Arial"/>
                <a:cs typeface="Arial"/>
              </a:rPr>
              <a:t>BCP and EP unbaked -&gt; strong screening, excellent fit provided by the clean limit </a:t>
            </a:r>
            <a:r>
              <a:rPr lang="en-US" sz="1400" dirty="0" err="1">
                <a:latin typeface="Arial"/>
                <a:cs typeface="Arial"/>
              </a:rPr>
              <a:t>Pippard</a:t>
            </a:r>
            <a:r>
              <a:rPr lang="en-US" sz="1400" dirty="0">
                <a:latin typeface="Arial"/>
                <a:cs typeface="Arial"/>
              </a:rPr>
              <a:t>/BCS model 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EP+120C bake-&gt; strongly suppressed </a:t>
            </a:r>
            <a:r>
              <a:rPr lang="en-US" sz="1400" dirty="0" err="1">
                <a:latin typeface="Arial"/>
                <a:cs typeface="Arial"/>
              </a:rPr>
              <a:t>m.f.p</a:t>
            </a:r>
            <a:r>
              <a:rPr lang="en-US" sz="1400" dirty="0">
                <a:latin typeface="Arial"/>
                <a:cs typeface="Arial"/>
              </a:rPr>
              <a:t>., gradient of the </a:t>
            </a:r>
            <a:r>
              <a:rPr lang="en-US" sz="1400" dirty="0" err="1">
                <a:latin typeface="Arial"/>
                <a:cs typeface="Arial"/>
              </a:rPr>
              <a:t>m.f.p</a:t>
            </a:r>
            <a:r>
              <a:rPr lang="en-US" sz="1400" dirty="0">
                <a:latin typeface="Arial"/>
                <a:cs typeface="Arial"/>
              </a:rPr>
              <a:t>. from the surface, dirty limit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>
                <a:latin typeface="Arial"/>
                <a:cs typeface="Arial"/>
              </a:rPr>
              <a:t>N-doped -&gt; intermediate </a:t>
            </a:r>
            <a:r>
              <a:rPr lang="en-US" sz="1400" dirty="0" err="1">
                <a:latin typeface="Arial"/>
                <a:cs typeface="Arial"/>
              </a:rPr>
              <a:t>m.f.p</a:t>
            </a:r>
            <a:r>
              <a:rPr lang="en-US" sz="1400" dirty="0">
                <a:latin typeface="Arial"/>
                <a:cs typeface="Arial"/>
              </a:rPr>
              <a:t>., no gradient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752600"/>
            <a:ext cx="2971800" cy="60960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sz="1800" i="1" dirty="0" err="1" smtClean="0">
                <a:latin typeface="Arial"/>
                <a:cs typeface="Arial"/>
              </a:rPr>
              <a:t>mfp</a:t>
            </a:r>
            <a:r>
              <a:rPr lang="en-US" sz="1800" dirty="0" smtClean="0">
                <a:latin typeface="Arial"/>
                <a:cs typeface="Arial"/>
              </a:rPr>
              <a:t> ~ 2 nm at the surface, increasing deeper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53200" y="30480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16764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10668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1143000"/>
            <a:ext cx="1295400" cy="533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~15 nm - </a:t>
            </a:r>
            <a:r>
              <a:rPr lang="en-US" sz="1600" dirty="0">
                <a:latin typeface="Arial"/>
                <a:cs typeface="Arial"/>
              </a:rPr>
              <a:t>n</a:t>
            </a:r>
            <a:r>
              <a:rPr lang="en-US" sz="1600" dirty="0" smtClean="0">
                <a:latin typeface="Arial"/>
                <a:cs typeface="Arial"/>
              </a:rPr>
              <a:t>o screening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2895600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2819400"/>
            <a:ext cx="1295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>
                <a:latin typeface="Arial"/>
                <a:cs typeface="Arial"/>
              </a:rPr>
              <a:t>m</a:t>
            </a:r>
            <a:r>
              <a:rPr lang="en-US" sz="2000" i="1" dirty="0" smtClean="0">
                <a:latin typeface="Arial"/>
                <a:cs typeface="Arial"/>
              </a:rPr>
              <a:t>fp</a:t>
            </a:r>
            <a:r>
              <a:rPr lang="en-US" sz="2000" dirty="0" smtClean="0">
                <a:latin typeface="Arial"/>
                <a:cs typeface="Arial"/>
              </a:rPr>
              <a:t>~40 nm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715000" y="32004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00600" y="3048000"/>
            <a:ext cx="10668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i="1" dirty="0" err="1">
                <a:latin typeface="Arial"/>
                <a:cs typeface="Arial"/>
              </a:rPr>
              <a:t>m</a:t>
            </a:r>
            <a:r>
              <a:rPr lang="en-US" sz="2000" i="1" dirty="0" err="1" smtClean="0">
                <a:latin typeface="Arial"/>
                <a:cs typeface="Arial"/>
              </a:rPr>
              <a:t>fp</a:t>
            </a:r>
            <a:r>
              <a:rPr lang="en-US" sz="2000" dirty="0" smtClean="0">
                <a:latin typeface="Arial"/>
                <a:cs typeface="Arial"/>
              </a:rPr>
              <a:t> &gt; 400 nm</a:t>
            </a:r>
          </a:p>
        </p:txBody>
      </p:sp>
    </p:spTree>
    <p:extLst>
      <p:ext uri="{BB962C8B-B14F-4D97-AF65-F5344CB8AC3E}">
        <p14:creationId xmlns:p14="http://schemas.microsoft.com/office/powerpoint/2010/main" val="298898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MA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FermilabTemplateMAC.potx</Template>
  <TotalTime>1805</TotalTime>
  <Words>419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FermilabTemplateMAC</vt:lpstr>
      <vt:lpstr>Fermilab: Footer Only</vt:lpstr>
      <vt:lpstr>Graph</vt:lpstr>
      <vt:lpstr>Microsoft Word Document</vt:lpstr>
      <vt:lpstr>SIMS, LEM muSR, nanohydrides in nitrogen doped vs standard</vt:lpstr>
      <vt:lpstr>Nitrogen doping</vt:lpstr>
      <vt:lpstr>PowerPoint Presentation</vt:lpstr>
      <vt:lpstr>SIMS – nitrogen doping level</vt:lpstr>
      <vt:lpstr>No nanohydrides found in nitrogen doped cutouts</vt:lpstr>
      <vt:lpstr>Muon spin rotation – measure B(z)</vt:lpstr>
      <vt:lpstr>LEM – data on EP baked/unbaked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Anna Grassellino</cp:lastModifiedBy>
  <cp:revision>110</cp:revision>
  <cp:lastPrinted>2014-01-20T19:40:21Z</cp:lastPrinted>
  <dcterms:created xsi:type="dcterms:W3CDTF">2014-01-03T20:18:13Z</dcterms:created>
  <dcterms:modified xsi:type="dcterms:W3CDTF">2014-03-25T08:23:39Z</dcterms:modified>
</cp:coreProperties>
</file>