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handoutMasterIdLst>
    <p:handoutMasterId r:id="rId74"/>
  </p:handoutMasterIdLst>
  <p:sldIdLst>
    <p:sldId id="416" r:id="rId2"/>
    <p:sldId id="430" r:id="rId3"/>
    <p:sldId id="411" r:id="rId4"/>
    <p:sldId id="431" r:id="rId5"/>
    <p:sldId id="440" r:id="rId6"/>
    <p:sldId id="441" r:id="rId7"/>
    <p:sldId id="373" r:id="rId8"/>
    <p:sldId id="439" r:id="rId9"/>
    <p:sldId id="260" r:id="rId10"/>
    <p:sldId id="400" r:id="rId11"/>
    <p:sldId id="432" r:id="rId12"/>
    <p:sldId id="438" r:id="rId13"/>
    <p:sldId id="453" r:id="rId14"/>
    <p:sldId id="377" r:id="rId15"/>
    <p:sldId id="353" r:id="rId16"/>
    <p:sldId id="387" r:id="rId17"/>
    <p:sldId id="386" r:id="rId18"/>
    <p:sldId id="392" r:id="rId19"/>
    <p:sldId id="437" r:id="rId20"/>
    <p:sldId id="395" r:id="rId21"/>
    <p:sldId id="389" r:id="rId22"/>
    <p:sldId id="376" r:id="rId23"/>
    <p:sldId id="359" r:id="rId24"/>
    <p:sldId id="378" r:id="rId25"/>
    <p:sldId id="390" r:id="rId26"/>
    <p:sldId id="355" r:id="rId27"/>
    <p:sldId id="393" r:id="rId28"/>
    <p:sldId id="391" r:id="rId29"/>
    <p:sldId id="380" r:id="rId30"/>
    <p:sldId id="405" r:id="rId31"/>
    <p:sldId id="401" r:id="rId32"/>
    <p:sldId id="406" r:id="rId33"/>
    <p:sldId id="403" r:id="rId34"/>
    <p:sldId id="409" r:id="rId35"/>
    <p:sldId id="410" r:id="rId36"/>
    <p:sldId id="382" r:id="rId37"/>
    <p:sldId id="450" r:id="rId38"/>
    <p:sldId id="427" r:id="rId39"/>
    <p:sldId id="451" r:id="rId40"/>
    <p:sldId id="452" r:id="rId41"/>
    <p:sldId id="428" r:id="rId42"/>
    <p:sldId id="433" r:id="rId43"/>
    <p:sldId id="434" r:id="rId44"/>
    <p:sldId id="435" r:id="rId45"/>
    <p:sldId id="436" r:id="rId46"/>
    <p:sldId id="473" r:id="rId47"/>
    <p:sldId id="474" r:id="rId48"/>
    <p:sldId id="475" r:id="rId49"/>
    <p:sldId id="476" r:id="rId50"/>
    <p:sldId id="477" r:id="rId51"/>
    <p:sldId id="443" r:id="rId52"/>
    <p:sldId id="447" r:id="rId53"/>
    <p:sldId id="445" r:id="rId54"/>
    <p:sldId id="446" r:id="rId55"/>
    <p:sldId id="448" r:id="rId56"/>
    <p:sldId id="478" r:id="rId57"/>
    <p:sldId id="471" r:id="rId58"/>
    <p:sldId id="479" r:id="rId59"/>
    <p:sldId id="454" r:id="rId60"/>
    <p:sldId id="455" r:id="rId61"/>
    <p:sldId id="456" r:id="rId62"/>
    <p:sldId id="480" r:id="rId63"/>
    <p:sldId id="457" r:id="rId64"/>
    <p:sldId id="458" r:id="rId65"/>
    <p:sldId id="461" r:id="rId66"/>
    <p:sldId id="462" r:id="rId67"/>
    <p:sldId id="463" r:id="rId68"/>
    <p:sldId id="466" r:id="rId69"/>
    <p:sldId id="481" r:id="rId70"/>
    <p:sldId id="383" r:id="rId71"/>
    <p:sldId id="415" r:id="rId72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352F"/>
    <a:srgbClr val="0000FF"/>
    <a:srgbClr val="EFE2C3"/>
    <a:srgbClr val="FF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70" autoAdjust="0"/>
    <p:restoredTop sz="58221" autoAdjust="0"/>
  </p:normalViewPr>
  <p:slideViewPr>
    <p:cSldViewPr>
      <p:cViewPr varScale="1">
        <p:scale>
          <a:sx n="78" d="100"/>
          <a:sy n="78" d="100"/>
        </p:scale>
        <p:origin x="-3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1944"/>
    </p:cViewPr>
  </p:sorterViewPr>
  <p:notesViewPr>
    <p:cSldViewPr>
      <p:cViewPr varScale="1">
        <p:scale>
          <a:sx n="53" d="100"/>
          <a:sy n="53" d="100"/>
        </p:scale>
        <p:origin x="-1884" y="-96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C5A0-A902-4870-B47D-1B788166F615}" type="datetimeFigureOut">
              <a:rPr lang="en-GB" smtClean="0"/>
              <a:pPr/>
              <a:t>02/04/2014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E22D-2D44-4297-B68D-A3BBCF39842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6363" cy="511731"/>
          </a:xfrm>
          <a:prstGeom prst="rect">
            <a:avLst/>
          </a:prstGeom>
        </p:spPr>
        <p:txBody>
          <a:bodyPr vert="horz" lIns="94889" tIns="47444" rIns="94889" bIns="474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2"/>
            <a:ext cx="3076363" cy="511731"/>
          </a:xfrm>
          <a:prstGeom prst="rect">
            <a:avLst/>
          </a:prstGeom>
        </p:spPr>
        <p:txBody>
          <a:bodyPr vert="horz" lIns="94889" tIns="47444" rIns="94889" bIns="47444" rtlCol="0"/>
          <a:lstStyle>
            <a:lvl1pPr algn="r">
              <a:defRPr sz="1200"/>
            </a:lvl1pPr>
          </a:lstStyle>
          <a:p>
            <a:fld id="{D7854E9E-3CD2-4944-BC0A-DB4988832310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89" tIns="47444" rIns="94889" bIns="47444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889" tIns="47444" rIns="94889" bIns="47444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9"/>
            <a:ext cx="3076363" cy="511731"/>
          </a:xfrm>
          <a:prstGeom prst="rect">
            <a:avLst/>
          </a:prstGeom>
        </p:spPr>
        <p:txBody>
          <a:bodyPr vert="horz" lIns="94889" tIns="47444" rIns="94889" bIns="474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9"/>
            <a:ext cx="3076363" cy="511731"/>
          </a:xfrm>
          <a:prstGeom prst="rect">
            <a:avLst/>
          </a:prstGeom>
        </p:spPr>
        <p:txBody>
          <a:bodyPr vert="horz" lIns="94889" tIns="47444" rIns="94889" bIns="47444" rtlCol="0" anchor="b"/>
          <a:lstStyle>
            <a:lvl1pPr algn="r">
              <a:defRPr sz="1200"/>
            </a:lvl1pPr>
          </a:lstStyle>
          <a:p>
            <a:fld id="{C19C3B51-BEAD-4CD5-BA54-AC17FF32A23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AD029-B1FE-4B36-A718-1FD4CB653C7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129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87625" y="2780928"/>
            <a:ext cx="6804247" cy="1440160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 algn="ctr">
              <a:defRPr sz="3600" b="0">
                <a:solidFill>
                  <a:srgbClr val="97352F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9" name="Titel 7"/>
          <p:cNvSpPr txBox="1">
            <a:spLocks/>
          </p:cNvSpPr>
          <p:nvPr userDrawn="1"/>
        </p:nvSpPr>
        <p:spPr bwMode="auto">
          <a:xfrm>
            <a:off x="0" y="0"/>
            <a:ext cx="7668343" cy="692696"/>
          </a:xfrm>
          <a:prstGeom prst="rect">
            <a:avLst/>
          </a:prstGeom>
          <a:solidFill>
            <a:srgbClr val="97352F"/>
          </a:solidFill>
          <a:ln w="9525">
            <a:solidFill>
              <a:srgbClr val="97352F"/>
            </a:solidFill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marL="0" marR="0" lvl="0" indent="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‹Nr.›</a:t>
            </a:fld>
            <a:endParaRPr lang="de-DE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5544616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000"/>
            </a:lvl1pPr>
            <a:lvl2pPr marL="352425" marR="0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/>
            </a:lvl2pPr>
            <a:lvl3pPr>
              <a:defRPr sz="1600"/>
            </a:lvl3pPr>
            <a:lvl4pPr marL="534988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lvl4pPr>
          </a:lstStyle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‹Nr.›</a:t>
            </a:fld>
            <a:endParaRPr lang="de-DE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‹Nr.›</a:t>
            </a:fld>
            <a:endParaRPr lang="de-DE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8" descr="Logo_Farbe_Mittel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44624"/>
            <a:ext cx="122413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35238" y="352425"/>
            <a:ext cx="184690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algn="l" defTabSz="914414"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68343" cy="692696"/>
          </a:xfrm>
          <a:prstGeom prst="rect">
            <a:avLst/>
          </a:prstGeom>
          <a:solidFill>
            <a:srgbClr val="97352F"/>
          </a:solidFill>
          <a:ln w="9525">
            <a:solidFill>
              <a:srgbClr val="97352F"/>
            </a:solidFill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TITELMASTER-Format durch Klicken bearbeiten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4283969" y="6525344"/>
            <a:ext cx="4860031" cy="332656"/>
          </a:xfrm>
          <a:prstGeom prst="rect">
            <a:avLst/>
          </a:prstGeom>
          <a:solidFill>
            <a:srgbClr val="973539"/>
          </a:solidFill>
          <a:ln>
            <a:solidFill>
              <a:srgbClr val="973539"/>
            </a:solidFill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cs typeface="+mn-cs"/>
              </a:defRPr>
            </a:lvl1pPr>
          </a:lstStyle>
          <a:p>
            <a:pPr defTabSz="647700"/>
            <a:r>
              <a:rPr lang="de-DE" dirty="0" smtClean="0"/>
              <a:t>P. Fischer, HD, Page </a:t>
            </a:r>
            <a:fld id="{76341D17-E18C-47C4-84C9-9170EEBB91EF}" type="slidenum">
              <a:rPr lang="de-DE" smtClean="0"/>
              <a:pPr defTabSz="647700"/>
              <a:t>‹Nr.›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" y="6525344"/>
            <a:ext cx="4355976" cy="332656"/>
          </a:xfrm>
          <a:prstGeom prst="rect">
            <a:avLst/>
          </a:prstGeom>
          <a:solidFill>
            <a:srgbClr val="973539"/>
          </a:solidFill>
          <a:ln>
            <a:solidFill>
              <a:srgbClr val="973539"/>
            </a:solidFill>
          </a:ln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cs typeface="+mn-cs"/>
              </a:defRPr>
            </a:lvl1pPr>
          </a:lstStyle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1" r:id="rId2"/>
    <p:sldLayoutId id="2147483668" r:id="rId3"/>
    <p:sldLayoutId id="2147483670" r:id="rId4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marL="0" indent="177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5pPr>
      <a:lvl6pPr marL="414726" algn="l" defTabSz="914414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6pPr>
      <a:lvl7pPr marL="829452" algn="l" defTabSz="914414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7pPr>
      <a:lvl8pPr marL="1244178" algn="l" defTabSz="914414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8pPr>
      <a:lvl9pPr marL="1658904" algn="l" defTabSz="914414" rtl="0" eaLnBrk="1" fontAlgn="base" hangingPunct="1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00">
          <a:solidFill>
            <a:srgbClr val="A1352F"/>
          </a:solidFill>
          <a:latin typeface="+mn-lt"/>
          <a:ea typeface="+mn-ea"/>
          <a:cs typeface="+mn-cs"/>
        </a:defRPr>
      </a:lvl1pPr>
      <a:lvl2pPr marL="352425" indent="-169863" algn="l" rtl="0" eaLnBrk="1" fontAlgn="base" hangingPunct="1">
        <a:spcBef>
          <a:spcPct val="20000"/>
        </a:spcBef>
        <a:spcAft>
          <a:spcPct val="0"/>
        </a:spcAft>
        <a:buChar char="•"/>
        <a:defRPr sz="1900">
          <a:solidFill>
            <a:schemeClr val="accent1"/>
          </a:solidFill>
          <a:latin typeface="+mn-lt"/>
          <a:cs typeface="+mn-cs"/>
        </a:defRPr>
      </a:lvl2pPr>
      <a:lvl3pPr marL="893763" indent="-16033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cs typeface="+mn-cs"/>
        </a:defRPr>
      </a:lvl3pPr>
      <a:lvl4pPr marL="534988" indent="-182563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5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cs typeface="+mn-cs"/>
        </a:defRPr>
      </a:lvl5pPr>
      <a:lvl6pPr marL="2472517" indent="-228964" algn="l" defTabSz="91441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1"/>
          </a:solidFill>
          <a:latin typeface="+mn-lt"/>
          <a:cs typeface="+mn-cs"/>
        </a:defRPr>
      </a:lvl6pPr>
      <a:lvl7pPr marL="2887243" indent="-228964" algn="l" defTabSz="91441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1"/>
          </a:solidFill>
          <a:latin typeface="+mn-lt"/>
          <a:cs typeface="+mn-cs"/>
        </a:defRPr>
      </a:lvl7pPr>
      <a:lvl8pPr marL="3301969" indent="-228964" algn="l" defTabSz="91441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1"/>
          </a:solidFill>
          <a:latin typeface="+mn-lt"/>
          <a:cs typeface="+mn-cs"/>
        </a:defRPr>
      </a:lvl8pPr>
      <a:lvl9pPr marL="3716695" indent="-228964" algn="l" defTabSz="91441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accent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1979713" y="2780930"/>
            <a:ext cx="5486669" cy="1959731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2945" tIns="41473" rIns="82945" bIns="41473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The Interpolating SiPM (ISiPM) &amp; Friends: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bg2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Novel Devices for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bg2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Position Resolved Photon Cluster Detection</a:t>
            </a:r>
            <a:endParaRPr lang="en-GB" sz="3300" dirty="0">
              <a:solidFill>
                <a:schemeClr val="bg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893984" y="5157192"/>
            <a:ext cx="5486669" cy="950106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2945" tIns="41473" rIns="82945" bIns="41473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5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Peter Fischer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500" dirty="0" smtClean="0">
              <a:solidFill>
                <a:schemeClr val="bg2">
                  <a:lumMod val="75000"/>
                </a:schemeClr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5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Heidelberg University</a:t>
            </a:r>
            <a:endParaRPr lang="en-GB" sz="1500" dirty="0">
              <a:solidFill>
                <a:schemeClr val="bg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56322" name="Picture 2" descr="Lehrstuhl für Schaltungstechnik und Simu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779" y="6041974"/>
            <a:ext cx="691200" cy="630786"/>
          </a:xfrm>
          <a:prstGeom prst="rect">
            <a:avLst/>
          </a:prstGeom>
          <a:noFill/>
        </p:spPr>
      </p:pic>
      <p:pic>
        <p:nvPicPr>
          <p:cNvPr id="10" name="Picture 1" descr="C:\Dokumente und Einstellungen\fischer\AAAAlles\My Publications\Papers, eigene\2012_Elba_ISiPM\Interpolation\maps\map_10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9" y="404664"/>
            <a:ext cx="2088232" cy="2088232"/>
          </a:xfrm>
          <a:prstGeom prst="rect">
            <a:avLst/>
          </a:prstGeom>
          <a:noFill/>
        </p:spPr>
      </p:pic>
      <p:pic>
        <p:nvPicPr>
          <p:cNvPr id="11" name="Picture 1" descr="D:\fischer\Forschungs Projekte\Sublima\Logo_Sublima_col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5733256"/>
            <a:ext cx="813927" cy="11247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Simplest Case for ‘normal’ Center of Gravity reconstruction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Superposition of two linear gradients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Note: Other functions &amp; only 3 corners are possible!!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Weight Function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7125"/>
            <a:ext cx="3456384" cy="346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 bwMode="auto">
          <a:xfrm>
            <a:off x="467544" y="5157192"/>
            <a:ext cx="3672408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Signal Fraction associated to lower left corner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51520" y="4869162"/>
            <a:ext cx="4331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1.0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9552" y="4365106"/>
            <a:ext cx="4331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0.8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82484" y="3769295"/>
            <a:ext cx="4331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0.6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71600" y="3121223"/>
            <a:ext cx="4331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0.4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331640" y="2401143"/>
            <a:ext cx="4331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0.2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835696" y="1969095"/>
            <a:ext cx="4331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0.1</a:t>
            </a:r>
          </a:p>
        </p:txBody>
      </p:sp>
      <p:pic>
        <p:nvPicPr>
          <p:cNvPr id="1027" name="Picture 3" descr="C:\Dokumente und Einstellungen\fischer\AAAAlles\My Publications\Papers, eigene\2011_Interpolating_SiPM\figures\WeightFunc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81496"/>
            <a:ext cx="3960439" cy="3003688"/>
          </a:xfrm>
          <a:prstGeom prst="rect">
            <a:avLst/>
          </a:prstGeom>
          <a:noFill/>
        </p:spPr>
      </p:pic>
      <p:sp>
        <p:nvSpPr>
          <p:cNvPr id="15" name="Rechteck 14"/>
          <p:cNvSpPr/>
          <p:nvPr/>
        </p:nvSpPr>
        <p:spPr bwMode="auto">
          <a:xfrm>
            <a:off x="4427985" y="5157192"/>
            <a:ext cx="4176464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NB: Sum </a:t>
            </a:r>
            <a:r>
              <a:rPr lang="en-US" sz="1600" dirty="0">
                <a:latin typeface="Arial" charset="0"/>
                <a:cs typeface="Arial" charset="0"/>
              </a:rPr>
              <a:t>of all 4 </a:t>
            </a:r>
            <a:r>
              <a:rPr lang="en-US" sz="1600" dirty="0" smtClean="0">
                <a:latin typeface="Arial" charset="0"/>
                <a:cs typeface="Arial" charset="0"/>
              </a:rPr>
              <a:t>weight functions </a:t>
            </a:r>
            <a:r>
              <a:rPr lang="en-US" sz="1600" dirty="0">
                <a:latin typeface="Arial" charset="0"/>
                <a:cs typeface="Arial" charset="0"/>
              </a:rPr>
              <a:t>= </a:t>
            </a:r>
            <a:r>
              <a:rPr lang="en-US" sz="1600" dirty="0" smtClean="0">
                <a:latin typeface="Arial" charset="0"/>
                <a:cs typeface="Arial" charset="0"/>
              </a:rPr>
              <a:t>1</a:t>
            </a:r>
            <a:endParaRPr lang="en-US" sz="1600" dirty="0">
              <a:latin typeface="Arial" charset="0"/>
              <a:cs typeface="Arial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216431" cy="72008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1224136"/>
          </a:xfrm>
        </p:spPr>
        <p:txBody>
          <a:bodyPr/>
          <a:lstStyle/>
          <a:p>
            <a:r>
              <a:rPr lang="en-US" dirty="0" smtClean="0"/>
              <a:t>Assign </a:t>
            </a:r>
            <a:r>
              <a:rPr lang="en-US" dirty="0" smtClean="0"/>
              <a:t>each SiPM cell </a:t>
            </a:r>
            <a:r>
              <a:rPr lang="en-US" dirty="0" smtClean="0"/>
              <a:t>to </a:t>
            </a:r>
            <a:r>
              <a:rPr lang="en-US" i="1" dirty="0" smtClean="0"/>
              <a:t>one</a:t>
            </a:r>
            <a:r>
              <a:rPr lang="en-US" dirty="0" smtClean="0"/>
              <a:t> of N = 4 corners (    ,   ,   ,    </a:t>
            </a:r>
            <a:r>
              <a:rPr lang="en-US" dirty="0" smtClean="0"/>
              <a:t>)</a:t>
            </a:r>
          </a:p>
          <a:p>
            <a:endParaRPr lang="en-US" i="1" dirty="0" smtClean="0"/>
          </a:p>
          <a:p>
            <a:r>
              <a:rPr lang="en-US" dirty="0" smtClean="0"/>
              <a:t>Do this such that the </a:t>
            </a:r>
            <a:r>
              <a:rPr lang="en-US" i="1" dirty="0" smtClean="0"/>
              <a:t>local</a:t>
            </a:r>
            <a:r>
              <a:rPr lang="en-US" dirty="0" smtClean="0"/>
              <a:t> </a:t>
            </a:r>
            <a:r>
              <a:rPr lang="en-US" dirty="0" smtClean="0"/>
              <a:t>density of cells </a:t>
            </a:r>
            <a:r>
              <a:rPr lang="en-US" dirty="0" smtClean="0"/>
              <a:t>matches the Weight Function(s)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Discretization</a:t>
            </a:r>
            <a:r>
              <a:rPr lang="en-US" dirty="0" smtClean="0"/>
              <a:t> of Weight Function</a:t>
            </a:r>
            <a:endParaRPr lang="en-US" dirty="0"/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45" name="Foliennummernplatzhalter 4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2052" name="Picture 4" descr="C:\Dokumente und Einstellungen\fischer\AAAAlles\My Publications\Papers, eigene\2011_Interpolating_SiPM\Interpolation\maps\map_4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420888"/>
            <a:ext cx="3618905" cy="3704454"/>
          </a:xfrm>
          <a:prstGeom prst="rect">
            <a:avLst/>
          </a:prstGeom>
          <a:noFill/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7463398" y="5805264"/>
            <a:ext cx="1141050" cy="2880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91440" tIns="45720" rIns="91440" bIns="45720" rtlCol="0" anchor="ctr" anchorCtr="0">
            <a:normAutofit lnSpcReduction="1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40 x </a:t>
            </a:r>
            <a:r>
              <a:rPr lang="en-US" sz="1400" dirty="0"/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 cells</a:t>
            </a:r>
          </a:p>
        </p:txBody>
      </p:sp>
      <p:sp>
        <p:nvSpPr>
          <p:cNvPr id="17" name="Rechteckige Legende 16"/>
          <p:cNvSpPr/>
          <p:nvPr/>
        </p:nvSpPr>
        <p:spPr bwMode="auto">
          <a:xfrm>
            <a:off x="3148457" y="2924944"/>
            <a:ext cx="1528785" cy="576064"/>
          </a:xfrm>
          <a:prstGeom prst="wedgeRectCallout">
            <a:avLst>
              <a:gd name="adj1" fmla="val 68957"/>
              <a:gd name="adj2" fmla="val -94783"/>
            </a:avLst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/     /     /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0</a:t>
            </a:r>
            <a:r>
              <a:rPr lang="en-US" sz="1400" dirty="0">
                <a:latin typeface="Arial" charset="0"/>
                <a:cs typeface="Arial" charset="0"/>
              </a:rPr>
              <a:t> 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/ 100 / 0 / 0 (%)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4860033" y="2348880"/>
            <a:ext cx="360040" cy="36004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5845987" y="980728"/>
            <a:ext cx="132938" cy="144016"/>
          </a:xfrm>
          <a:prstGeom prst="rect">
            <a:avLst/>
          </a:prstGeom>
          <a:solidFill>
            <a:srgbClr val="FFFF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139557" y="992920"/>
            <a:ext cx="132938" cy="144016"/>
          </a:xfrm>
          <a:prstGeom prst="rect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Rechteck 29"/>
          <p:cNvSpPr/>
          <p:nvPr/>
        </p:nvSpPr>
        <p:spPr bwMode="auto">
          <a:xfrm>
            <a:off x="6405433" y="992920"/>
            <a:ext cx="132938" cy="144016"/>
          </a:xfrm>
          <a:prstGeom prst="rect">
            <a:avLst/>
          </a:prstGeom>
          <a:solidFill>
            <a:srgbClr val="00B05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6671310" y="992920"/>
            <a:ext cx="132938" cy="144016"/>
          </a:xfrm>
          <a:prstGeom prst="rect">
            <a:avLst/>
          </a:prstGeom>
          <a:solidFill>
            <a:srgbClr val="0070C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6604841" y="3933056"/>
            <a:ext cx="343423" cy="36004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1" name="Ellipse 50"/>
          <p:cNvSpPr/>
          <p:nvPr/>
        </p:nvSpPr>
        <p:spPr bwMode="auto">
          <a:xfrm>
            <a:off x="4860032" y="4077072"/>
            <a:ext cx="360040" cy="36004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4" name="Gruppieren 59"/>
          <p:cNvGrpSpPr/>
          <p:nvPr/>
        </p:nvGrpSpPr>
        <p:grpSpPr>
          <a:xfrm>
            <a:off x="3480802" y="3031382"/>
            <a:ext cx="930566" cy="144016"/>
            <a:chOff x="5385048" y="1052736"/>
            <a:chExt cx="1008113" cy="144016"/>
          </a:xfrm>
        </p:grpSpPr>
        <p:sp>
          <p:nvSpPr>
            <p:cNvPr id="56" name="Rechteck 55"/>
            <p:cNvSpPr/>
            <p:nvPr/>
          </p:nvSpPr>
          <p:spPr bwMode="auto">
            <a:xfrm>
              <a:off x="5385048" y="1052736"/>
              <a:ext cx="144016" cy="144016"/>
            </a:xfrm>
            <a:prstGeom prst="rect">
              <a:avLst/>
            </a:prstGeom>
            <a:solidFill>
              <a:srgbClr val="FFFF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7" name="Rechteck 56"/>
            <p:cNvSpPr/>
            <p:nvPr/>
          </p:nvSpPr>
          <p:spPr bwMode="auto">
            <a:xfrm>
              <a:off x="5673080" y="1052736"/>
              <a:ext cx="144016" cy="144016"/>
            </a:xfrm>
            <a:prstGeom prst="rect">
              <a:avLst/>
            </a:prstGeom>
            <a:solidFill>
              <a:srgbClr val="FF0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8" name="Rechteck 57"/>
            <p:cNvSpPr/>
            <p:nvPr/>
          </p:nvSpPr>
          <p:spPr bwMode="auto">
            <a:xfrm>
              <a:off x="5961112" y="1052736"/>
              <a:ext cx="144016" cy="144016"/>
            </a:xfrm>
            <a:prstGeom prst="rect">
              <a:avLst/>
            </a:prstGeom>
            <a:solidFill>
              <a:srgbClr val="00B05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9" name="Rechteck 58"/>
            <p:cNvSpPr/>
            <p:nvPr/>
          </p:nvSpPr>
          <p:spPr bwMode="auto">
            <a:xfrm>
              <a:off x="6249145" y="1052736"/>
              <a:ext cx="144016" cy="144016"/>
            </a:xfrm>
            <a:prstGeom prst="rect">
              <a:avLst/>
            </a:prstGeom>
            <a:solidFill>
              <a:srgbClr val="0070C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61" name="Rechteckige Legende 60"/>
          <p:cNvSpPr/>
          <p:nvPr/>
        </p:nvSpPr>
        <p:spPr bwMode="auto">
          <a:xfrm>
            <a:off x="3148457" y="4365104"/>
            <a:ext cx="1528785" cy="576064"/>
          </a:xfrm>
          <a:prstGeom prst="wedgeRectCallout">
            <a:avLst>
              <a:gd name="adj1" fmla="val 176811"/>
              <a:gd name="adj2" fmla="val -74445"/>
            </a:avLst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/     /     /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25</a:t>
            </a:r>
            <a:r>
              <a:rPr lang="en-US" sz="1400" dirty="0">
                <a:latin typeface="Arial" charset="0"/>
                <a:cs typeface="Arial" charset="0"/>
              </a:rPr>
              <a:t> 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/ </a:t>
            </a:r>
            <a:r>
              <a:rPr lang="en-US" sz="1400" dirty="0">
                <a:latin typeface="Arial" charset="0"/>
                <a:cs typeface="Arial" charset="0"/>
              </a:rPr>
              <a:t>25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/ </a:t>
            </a:r>
            <a:r>
              <a:rPr lang="en-US" sz="1400" dirty="0">
                <a:latin typeface="Arial" charset="0"/>
                <a:cs typeface="Arial" charset="0"/>
              </a:rPr>
              <a:t>25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/ 25 (%)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" name="Gruppieren 62"/>
          <p:cNvGrpSpPr/>
          <p:nvPr/>
        </p:nvGrpSpPr>
        <p:grpSpPr>
          <a:xfrm>
            <a:off x="3480802" y="4471542"/>
            <a:ext cx="930566" cy="144016"/>
            <a:chOff x="5385048" y="1052736"/>
            <a:chExt cx="1008113" cy="144016"/>
          </a:xfrm>
        </p:grpSpPr>
        <p:sp>
          <p:nvSpPr>
            <p:cNvPr id="64" name="Rechteck 63"/>
            <p:cNvSpPr/>
            <p:nvPr/>
          </p:nvSpPr>
          <p:spPr bwMode="auto">
            <a:xfrm>
              <a:off x="5385048" y="1052736"/>
              <a:ext cx="144016" cy="144016"/>
            </a:xfrm>
            <a:prstGeom prst="rect">
              <a:avLst/>
            </a:prstGeom>
            <a:solidFill>
              <a:srgbClr val="FFFF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5" name="Rechteck 64"/>
            <p:cNvSpPr/>
            <p:nvPr/>
          </p:nvSpPr>
          <p:spPr bwMode="auto">
            <a:xfrm>
              <a:off x="5673080" y="1052736"/>
              <a:ext cx="144016" cy="144016"/>
            </a:xfrm>
            <a:prstGeom prst="rect">
              <a:avLst/>
            </a:prstGeom>
            <a:solidFill>
              <a:srgbClr val="FF0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6" name="Rechteck 65"/>
            <p:cNvSpPr/>
            <p:nvPr/>
          </p:nvSpPr>
          <p:spPr bwMode="auto">
            <a:xfrm>
              <a:off x="5961112" y="1052736"/>
              <a:ext cx="144016" cy="144016"/>
            </a:xfrm>
            <a:prstGeom prst="rect">
              <a:avLst/>
            </a:prstGeom>
            <a:solidFill>
              <a:srgbClr val="00B05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7" name="Rechteck 66"/>
            <p:cNvSpPr/>
            <p:nvPr/>
          </p:nvSpPr>
          <p:spPr bwMode="auto">
            <a:xfrm>
              <a:off x="6249145" y="1052736"/>
              <a:ext cx="144016" cy="144016"/>
            </a:xfrm>
            <a:prstGeom prst="rect">
              <a:avLst/>
            </a:prstGeom>
            <a:solidFill>
              <a:srgbClr val="0070C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68" name="Rechteckige Legende 67"/>
          <p:cNvSpPr/>
          <p:nvPr/>
        </p:nvSpPr>
        <p:spPr bwMode="auto">
          <a:xfrm>
            <a:off x="3148457" y="3645024"/>
            <a:ext cx="1528785" cy="576064"/>
          </a:xfrm>
          <a:prstGeom prst="wedgeRectCallout">
            <a:avLst>
              <a:gd name="adj1" fmla="val 62731"/>
              <a:gd name="adj2" fmla="val 32422"/>
            </a:avLst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/     /     /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0</a:t>
            </a:r>
            <a:r>
              <a:rPr lang="en-US" sz="1400" dirty="0">
                <a:latin typeface="Arial" charset="0"/>
                <a:cs typeface="Arial" charset="0"/>
              </a:rPr>
              <a:t> 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/ 50 / </a:t>
            </a:r>
            <a:r>
              <a:rPr lang="en-US" sz="1400" dirty="0">
                <a:latin typeface="Arial" charset="0"/>
                <a:cs typeface="Arial" charset="0"/>
              </a:rPr>
              <a:t>0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/ 50 (%)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6" name="Gruppieren 69"/>
          <p:cNvGrpSpPr/>
          <p:nvPr/>
        </p:nvGrpSpPr>
        <p:grpSpPr>
          <a:xfrm>
            <a:off x="3480802" y="3751462"/>
            <a:ext cx="930566" cy="144016"/>
            <a:chOff x="5385048" y="1052736"/>
            <a:chExt cx="1008113" cy="144016"/>
          </a:xfrm>
        </p:grpSpPr>
        <p:sp>
          <p:nvSpPr>
            <p:cNvPr id="71" name="Rechteck 70"/>
            <p:cNvSpPr/>
            <p:nvPr/>
          </p:nvSpPr>
          <p:spPr bwMode="auto">
            <a:xfrm>
              <a:off x="5385048" y="1052736"/>
              <a:ext cx="144016" cy="144016"/>
            </a:xfrm>
            <a:prstGeom prst="rect">
              <a:avLst/>
            </a:prstGeom>
            <a:solidFill>
              <a:srgbClr val="FFFF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2" name="Rechteck 71"/>
            <p:cNvSpPr/>
            <p:nvPr/>
          </p:nvSpPr>
          <p:spPr bwMode="auto">
            <a:xfrm>
              <a:off x="5673080" y="1052736"/>
              <a:ext cx="144016" cy="144016"/>
            </a:xfrm>
            <a:prstGeom prst="rect">
              <a:avLst/>
            </a:prstGeom>
            <a:solidFill>
              <a:srgbClr val="FF0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3" name="Rechteck 72"/>
            <p:cNvSpPr/>
            <p:nvPr/>
          </p:nvSpPr>
          <p:spPr bwMode="auto">
            <a:xfrm>
              <a:off x="5961112" y="1052736"/>
              <a:ext cx="144016" cy="144016"/>
            </a:xfrm>
            <a:prstGeom prst="rect">
              <a:avLst/>
            </a:prstGeom>
            <a:solidFill>
              <a:srgbClr val="00B05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4" name="Rechteck 73"/>
            <p:cNvSpPr/>
            <p:nvPr/>
          </p:nvSpPr>
          <p:spPr bwMode="auto">
            <a:xfrm>
              <a:off x="6249145" y="1052736"/>
              <a:ext cx="144016" cy="144016"/>
            </a:xfrm>
            <a:prstGeom prst="rect">
              <a:avLst/>
            </a:prstGeom>
            <a:solidFill>
              <a:srgbClr val="0070C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40" name="Picture 1" descr="D:\fischer\Desktop\BetheForum\ISiPM\FourWeightFunction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2638046" cy="2095664"/>
          </a:xfrm>
          <a:prstGeom prst="rect">
            <a:avLst/>
          </a:prstGeom>
          <a:noFill/>
        </p:spPr>
      </p:pic>
      <p:cxnSp>
        <p:nvCxnSpPr>
          <p:cNvPr id="44" name="Gerade Verbindung mit Pfeil 43"/>
          <p:cNvCxnSpPr>
            <a:stCxn id="17" idx="1"/>
          </p:cNvCxnSpPr>
          <p:nvPr/>
        </p:nvCxnSpPr>
        <p:spPr bwMode="auto">
          <a:xfrm flipH="1">
            <a:off x="1259633" y="3212976"/>
            <a:ext cx="1888824" cy="288032"/>
          </a:xfrm>
          <a:prstGeom prst="straightConnector1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Gerade Verbindung mit Pfeil 45"/>
          <p:cNvCxnSpPr>
            <a:stCxn id="61" idx="1"/>
          </p:cNvCxnSpPr>
          <p:nvPr/>
        </p:nvCxnSpPr>
        <p:spPr bwMode="auto">
          <a:xfrm flipH="1" flipV="1">
            <a:off x="1619673" y="4437112"/>
            <a:ext cx="1528784" cy="216024"/>
          </a:xfrm>
          <a:prstGeom prst="straightConnector1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Gerade Verbindung mit Pfeil 48"/>
          <p:cNvCxnSpPr>
            <a:stCxn id="68" idx="1"/>
          </p:cNvCxnSpPr>
          <p:nvPr/>
        </p:nvCxnSpPr>
        <p:spPr bwMode="auto">
          <a:xfrm flipH="1">
            <a:off x="899593" y="3933056"/>
            <a:ext cx="2248864" cy="144016"/>
          </a:xfrm>
          <a:prstGeom prst="straightConnector1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2"/>
          </p:nvPr>
        </p:nvSpPr>
        <p:spPr>
          <a:xfrm>
            <a:off x="179514" y="836712"/>
            <a:ext cx="6264695" cy="5544616"/>
          </a:xfrm>
        </p:spPr>
        <p:txBody>
          <a:bodyPr/>
          <a:lstStyle/>
          <a:p>
            <a:r>
              <a:rPr lang="en-US" dirty="0" smtClean="0"/>
              <a:t>For each SiPM cell, calculate the ideal corner assignments according to the desired weighting function. (The sum of these </a:t>
            </a:r>
            <a:r>
              <a:rPr lang="en-US" dirty="0" smtClean="0"/>
              <a:t>4 values should be 1.)      </a:t>
            </a: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Algorithm to Obtain Cell Assignment</a:t>
            </a:r>
            <a:endParaRPr lang="en-US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12</a:t>
            </a:fld>
            <a:endParaRPr lang="de-DE" dirty="0"/>
          </a:p>
        </p:txBody>
      </p:sp>
      <p:grpSp>
        <p:nvGrpSpPr>
          <p:cNvPr id="3" name="Gruppieren 202"/>
          <p:cNvGrpSpPr/>
          <p:nvPr/>
        </p:nvGrpSpPr>
        <p:grpSpPr>
          <a:xfrm>
            <a:off x="7884369" y="2132856"/>
            <a:ext cx="1008112" cy="864096"/>
            <a:chOff x="7884368" y="2132856"/>
            <a:chExt cx="1008112" cy="864096"/>
          </a:xfrm>
        </p:grpSpPr>
        <p:sp>
          <p:nvSpPr>
            <p:cNvPr id="58" name="Rechteck 57"/>
            <p:cNvSpPr/>
            <p:nvPr/>
          </p:nvSpPr>
          <p:spPr bwMode="auto">
            <a:xfrm>
              <a:off x="7884368" y="2132856"/>
              <a:ext cx="504056" cy="4320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latin typeface="Arial" charset="0"/>
                  <a:cs typeface="Arial" charset="0"/>
                </a:rPr>
                <a:t>1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.75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9" name="Rechteck 58"/>
            <p:cNvSpPr/>
            <p:nvPr/>
          </p:nvSpPr>
          <p:spPr bwMode="auto">
            <a:xfrm>
              <a:off x="8388424" y="2132856"/>
              <a:ext cx="504056" cy="4320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0" name="Rechteck 59"/>
            <p:cNvSpPr/>
            <p:nvPr/>
          </p:nvSpPr>
          <p:spPr bwMode="auto">
            <a:xfrm>
              <a:off x="7884368" y="2132856"/>
              <a:ext cx="1008112" cy="432048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1" name="Rechteck 60"/>
            <p:cNvSpPr/>
            <p:nvPr/>
          </p:nvSpPr>
          <p:spPr bwMode="auto">
            <a:xfrm>
              <a:off x="7884368" y="2564904"/>
              <a:ext cx="504056" cy="4320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latin typeface="Arial" charset="0"/>
                  <a:cs typeface="Arial" charset="0"/>
                </a:rPr>
                <a:t>1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.60</a:t>
              </a:r>
            </a:p>
          </p:txBody>
        </p:sp>
        <p:sp>
          <p:nvSpPr>
            <p:cNvPr id="62" name="Rechteck 61"/>
            <p:cNvSpPr/>
            <p:nvPr/>
          </p:nvSpPr>
          <p:spPr bwMode="auto">
            <a:xfrm>
              <a:off x="8388424" y="2564904"/>
              <a:ext cx="504056" cy="4320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0.40</a:t>
              </a:r>
            </a:p>
          </p:txBody>
        </p:sp>
        <p:sp>
          <p:nvSpPr>
            <p:cNvPr id="63" name="Rechteck 62"/>
            <p:cNvSpPr/>
            <p:nvPr/>
          </p:nvSpPr>
          <p:spPr bwMode="auto">
            <a:xfrm>
              <a:off x="7884368" y="2564904"/>
              <a:ext cx="1008112" cy="432048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4" name="Gruppieren 203"/>
          <p:cNvGrpSpPr/>
          <p:nvPr/>
        </p:nvGrpSpPr>
        <p:grpSpPr>
          <a:xfrm>
            <a:off x="8244408" y="2348880"/>
            <a:ext cx="648072" cy="648072"/>
            <a:chOff x="8244408" y="2348880"/>
            <a:chExt cx="648072" cy="648072"/>
          </a:xfrm>
        </p:grpSpPr>
        <p:sp>
          <p:nvSpPr>
            <p:cNvPr id="82" name="Rechteck 81"/>
            <p:cNvSpPr/>
            <p:nvPr/>
          </p:nvSpPr>
          <p:spPr bwMode="auto">
            <a:xfrm>
              <a:off x="8244408" y="2348880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83" name="Rechteck 82"/>
            <p:cNvSpPr/>
            <p:nvPr/>
          </p:nvSpPr>
          <p:spPr bwMode="auto">
            <a:xfrm>
              <a:off x="8748464" y="2348880"/>
              <a:ext cx="144016" cy="216024"/>
            </a:xfrm>
            <a:prstGeom prst="rect">
              <a:avLst/>
            </a:prstGeom>
            <a:solidFill>
              <a:srgbClr val="00B0F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84" name="Rechteck 83"/>
            <p:cNvSpPr/>
            <p:nvPr/>
          </p:nvSpPr>
          <p:spPr bwMode="auto">
            <a:xfrm>
              <a:off x="8244408" y="2780928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85" name="Rechteck 84"/>
            <p:cNvSpPr/>
            <p:nvPr/>
          </p:nvSpPr>
          <p:spPr bwMode="auto">
            <a:xfrm>
              <a:off x="8748464" y="2780928"/>
              <a:ext cx="144016" cy="216024"/>
            </a:xfrm>
            <a:prstGeom prst="rect">
              <a:avLst/>
            </a:prstGeom>
            <a:solidFill>
              <a:srgbClr val="00B0F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</a:t>
              </a:r>
            </a:p>
          </p:txBody>
        </p:sp>
      </p:grpSp>
      <p:grpSp>
        <p:nvGrpSpPr>
          <p:cNvPr id="5" name="Gruppieren 204"/>
          <p:cNvGrpSpPr/>
          <p:nvPr/>
        </p:nvGrpSpPr>
        <p:grpSpPr>
          <a:xfrm>
            <a:off x="6588225" y="3212976"/>
            <a:ext cx="2304256" cy="1008112"/>
            <a:chOff x="6588224" y="3212976"/>
            <a:chExt cx="2304256" cy="1008112"/>
          </a:xfrm>
        </p:grpSpPr>
        <p:sp>
          <p:nvSpPr>
            <p:cNvPr id="157" name="Rechteck 156"/>
            <p:cNvSpPr/>
            <p:nvPr/>
          </p:nvSpPr>
          <p:spPr bwMode="auto">
            <a:xfrm>
              <a:off x="6588224" y="4077072"/>
              <a:ext cx="1152128" cy="72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58" name="Gerade Verbindung 157"/>
            <p:cNvCxnSpPr/>
            <p:nvPr/>
          </p:nvCxnSpPr>
          <p:spPr bwMode="auto">
            <a:xfrm>
              <a:off x="6588224" y="407707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Gerade Verbindung 158"/>
            <p:cNvCxnSpPr/>
            <p:nvPr/>
          </p:nvCxnSpPr>
          <p:spPr bwMode="auto">
            <a:xfrm>
              <a:off x="7092280" y="407707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Gerade Verbindung 159"/>
            <p:cNvCxnSpPr/>
            <p:nvPr/>
          </p:nvCxnSpPr>
          <p:spPr bwMode="auto">
            <a:xfrm>
              <a:off x="7596336" y="407707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Gerade Verbindung 160"/>
            <p:cNvCxnSpPr/>
            <p:nvPr/>
          </p:nvCxnSpPr>
          <p:spPr bwMode="auto">
            <a:xfrm>
              <a:off x="7740352" y="407707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Rechteck 85"/>
            <p:cNvSpPr/>
            <p:nvPr/>
          </p:nvSpPr>
          <p:spPr bwMode="auto">
            <a:xfrm>
              <a:off x="6588224" y="3212976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0.90</a:t>
              </a:r>
            </a:p>
          </p:txBody>
        </p:sp>
        <p:sp>
          <p:nvSpPr>
            <p:cNvPr id="87" name="Rechteck 86"/>
            <p:cNvSpPr/>
            <p:nvPr/>
          </p:nvSpPr>
          <p:spPr bwMode="auto">
            <a:xfrm>
              <a:off x="7092280" y="3212976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0.10</a:t>
              </a:r>
            </a:p>
          </p:txBody>
        </p:sp>
        <p:sp>
          <p:nvSpPr>
            <p:cNvPr id="88" name="Rechteck 87"/>
            <p:cNvSpPr/>
            <p:nvPr/>
          </p:nvSpPr>
          <p:spPr bwMode="auto">
            <a:xfrm>
              <a:off x="6588224" y="3429000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0.85</a:t>
              </a:r>
            </a:p>
          </p:txBody>
        </p:sp>
        <p:sp>
          <p:nvSpPr>
            <p:cNvPr id="89" name="Rechteck 88"/>
            <p:cNvSpPr/>
            <p:nvPr/>
          </p:nvSpPr>
          <p:spPr bwMode="auto">
            <a:xfrm>
              <a:off x="7092280" y="3429000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0.15</a:t>
              </a:r>
            </a:p>
          </p:txBody>
        </p:sp>
        <p:sp>
          <p:nvSpPr>
            <p:cNvPr id="90" name="Rechteck 89"/>
            <p:cNvSpPr/>
            <p:nvPr/>
          </p:nvSpPr>
          <p:spPr bwMode="auto">
            <a:xfrm>
              <a:off x="6588224" y="3645024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91" name="Rechteck 90"/>
            <p:cNvSpPr/>
            <p:nvPr/>
          </p:nvSpPr>
          <p:spPr bwMode="auto">
            <a:xfrm>
              <a:off x="7092280" y="3645024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</a:t>
              </a:r>
            </a:p>
          </p:txBody>
        </p:sp>
        <p:sp>
          <p:nvSpPr>
            <p:cNvPr id="92" name="Rechteck 91"/>
            <p:cNvSpPr/>
            <p:nvPr/>
          </p:nvSpPr>
          <p:spPr bwMode="auto">
            <a:xfrm>
              <a:off x="6588224" y="3861048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93" name="Rechteck 92"/>
            <p:cNvSpPr/>
            <p:nvPr/>
          </p:nvSpPr>
          <p:spPr bwMode="auto">
            <a:xfrm>
              <a:off x="7092280" y="3861048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</a:t>
              </a:r>
            </a:p>
          </p:txBody>
        </p:sp>
        <p:sp>
          <p:nvSpPr>
            <p:cNvPr id="97" name="Rechteck 96"/>
            <p:cNvSpPr/>
            <p:nvPr/>
          </p:nvSpPr>
          <p:spPr bwMode="auto">
            <a:xfrm>
              <a:off x="6588224" y="3212976"/>
              <a:ext cx="1008112" cy="432048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8" name="Rechteck 97"/>
            <p:cNvSpPr/>
            <p:nvPr/>
          </p:nvSpPr>
          <p:spPr bwMode="auto">
            <a:xfrm>
              <a:off x="6588224" y="3645024"/>
              <a:ext cx="1008112" cy="432048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9" name="Rechteck 98"/>
            <p:cNvSpPr/>
            <p:nvPr/>
          </p:nvSpPr>
          <p:spPr bwMode="auto">
            <a:xfrm>
              <a:off x="7884368" y="3212976"/>
              <a:ext cx="504056" cy="4320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latin typeface="Arial" charset="0"/>
                  <a:cs typeface="Arial" charset="0"/>
                </a:rPr>
                <a:t>1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.75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0" name="Rechteck 99"/>
            <p:cNvSpPr/>
            <p:nvPr/>
          </p:nvSpPr>
          <p:spPr bwMode="auto">
            <a:xfrm>
              <a:off x="8388424" y="3212976"/>
              <a:ext cx="504056" cy="4320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1" name="Rechteck 100"/>
            <p:cNvSpPr/>
            <p:nvPr/>
          </p:nvSpPr>
          <p:spPr bwMode="auto">
            <a:xfrm>
              <a:off x="7884368" y="3212976"/>
              <a:ext cx="1008112" cy="432048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2" name="Rechteck 101"/>
            <p:cNvSpPr/>
            <p:nvPr/>
          </p:nvSpPr>
          <p:spPr bwMode="auto">
            <a:xfrm>
              <a:off x="7884368" y="3645024"/>
              <a:ext cx="504056" cy="4320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latin typeface="Arial" charset="0"/>
                  <a:cs typeface="Arial" charset="0"/>
                </a:rPr>
                <a:t>1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.60</a:t>
              </a:r>
            </a:p>
          </p:txBody>
        </p:sp>
        <p:sp>
          <p:nvSpPr>
            <p:cNvPr id="103" name="Rechteck 102"/>
            <p:cNvSpPr/>
            <p:nvPr/>
          </p:nvSpPr>
          <p:spPr bwMode="auto">
            <a:xfrm>
              <a:off x="8388424" y="3645024"/>
              <a:ext cx="504056" cy="4320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0.40</a:t>
              </a:r>
            </a:p>
          </p:txBody>
        </p:sp>
        <p:sp>
          <p:nvSpPr>
            <p:cNvPr id="104" name="Rechteck 103"/>
            <p:cNvSpPr/>
            <p:nvPr/>
          </p:nvSpPr>
          <p:spPr bwMode="auto">
            <a:xfrm>
              <a:off x="7884368" y="3645024"/>
              <a:ext cx="1008112" cy="432048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5" name="Rechteck 104"/>
            <p:cNvSpPr/>
            <p:nvPr/>
          </p:nvSpPr>
          <p:spPr bwMode="auto">
            <a:xfrm>
              <a:off x="7596336" y="3212976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106" name="Rechteck 105"/>
            <p:cNvSpPr/>
            <p:nvPr/>
          </p:nvSpPr>
          <p:spPr bwMode="auto">
            <a:xfrm>
              <a:off x="7596336" y="3429000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7" name="Rechteck 106"/>
            <p:cNvSpPr/>
            <p:nvPr/>
          </p:nvSpPr>
          <p:spPr bwMode="auto">
            <a:xfrm>
              <a:off x="7596336" y="3645024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8" name="Rechteck 107"/>
            <p:cNvSpPr/>
            <p:nvPr/>
          </p:nvSpPr>
          <p:spPr bwMode="auto">
            <a:xfrm>
              <a:off x="7596336" y="3861048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110" name="Rechteck 109"/>
            <p:cNvSpPr/>
            <p:nvPr/>
          </p:nvSpPr>
          <p:spPr bwMode="auto">
            <a:xfrm>
              <a:off x="8244408" y="3429000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11" name="Rechteck 110"/>
            <p:cNvSpPr/>
            <p:nvPr/>
          </p:nvSpPr>
          <p:spPr bwMode="auto">
            <a:xfrm>
              <a:off x="8748464" y="3429000"/>
              <a:ext cx="144016" cy="216024"/>
            </a:xfrm>
            <a:prstGeom prst="rect">
              <a:avLst/>
            </a:prstGeom>
            <a:solidFill>
              <a:srgbClr val="00B0F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112" name="Rechteck 111"/>
            <p:cNvSpPr/>
            <p:nvPr/>
          </p:nvSpPr>
          <p:spPr bwMode="auto">
            <a:xfrm>
              <a:off x="8244408" y="3861048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13" name="Rechteck 112"/>
            <p:cNvSpPr/>
            <p:nvPr/>
          </p:nvSpPr>
          <p:spPr bwMode="auto">
            <a:xfrm>
              <a:off x="8748464" y="3861048"/>
              <a:ext cx="144016" cy="216024"/>
            </a:xfrm>
            <a:prstGeom prst="rect">
              <a:avLst/>
            </a:prstGeom>
            <a:solidFill>
              <a:srgbClr val="00B0F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</a:t>
              </a:r>
            </a:p>
          </p:txBody>
        </p:sp>
      </p:grpSp>
      <p:grpSp>
        <p:nvGrpSpPr>
          <p:cNvPr id="6" name="Gruppieren 200"/>
          <p:cNvGrpSpPr/>
          <p:nvPr/>
        </p:nvGrpSpPr>
        <p:grpSpPr>
          <a:xfrm>
            <a:off x="6588224" y="2132856"/>
            <a:ext cx="1152128" cy="1008112"/>
            <a:chOff x="6588224" y="2132856"/>
            <a:chExt cx="1152128" cy="1008112"/>
          </a:xfrm>
        </p:grpSpPr>
        <p:sp>
          <p:nvSpPr>
            <p:cNvPr id="152" name="Rechteck 151"/>
            <p:cNvSpPr/>
            <p:nvPr/>
          </p:nvSpPr>
          <p:spPr bwMode="auto">
            <a:xfrm>
              <a:off x="6588224" y="2996952"/>
              <a:ext cx="1152128" cy="72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53" name="Gerade Verbindung 152"/>
            <p:cNvCxnSpPr/>
            <p:nvPr/>
          </p:nvCxnSpPr>
          <p:spPr bwMode="auto">
            <a:xfrm>
              <a:off x="6588224" y="299695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Gerade Verbindung 153"/>
            <p:cNvCxnSpPr/>
            <p:nvPr/>
          </p:nvCxnSpPr>
          <p:spPr bwMode="auto">
            <a:xfrm>
              <a:off x="7092280" y="299695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Gerade Verbindung 154"/>
            <p:cNvCxnSpPr/>
            <p:nvPr/>
          </p:nvCxnSpPr>
          <p:spPr bwMode="auto">
            <a:xfrm>
              <a:off x="7596336" y="299695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Gerade Verbindung 155"/>
            <p:cNvCxnSpPr/>
            <p:nvPr/>
          </p:nvCxnSpPr>
          <p:spPr bwMode="auto">
            <a:xfrm>
              <a:off x="7740352" y="299695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Rechteck 42"/>
            <p:cNvSpPr/>
            <p:nvPr/>
          </p:nvSpPr>
          <p:spPr bwMode="auto">
            <a:xfrm>
              <a:off x="6588224" y="2132856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0.90</a:t>
              </a:r>
            </a:p>
          </p:txBody>
        </p:sp>
        <p:sp>
          <p:nvSpPr>
            <p:cNvPr id="44" name="Rechteck 43"/>
            <p:cNvSpPr/>
            <p:nvPr/>
          </p:nvSpPr>
          <p:spPr bwMode="auto">
            <a:xfrm>
              <a:off x="7092280" y="2132856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0.10</a:t>
              </a:r>
            </a:p>
          </p:txBody>
        </p:sp>
        <p:sp>
          <p:nvSpPr>
            <p:cNvPr id="45" name="Rechteck 44"/>
            <p:cNvSpPr/>
            <p:nvPr/>
          </p:nvSpPr>
          <p:spPr bwMode="auto">
            <a:xfrm>
              <a:off x="6588224" y="2348880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0.85</a:t>
              </a:r>
            </a:p>
          </p:txBody>
        </p:sp>
        <p:sp>
          <p:nvSpPr>
            <p:cNvPr id="46" name="Rechteck 45"/>
            <p:cNvSpPr/>
            <p:nvPr/>
          </p:nvSpPr>
          <p:spPr bwMode="auto">
            <a:xfrm>
              <a:off x="7092280" y="2348880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0.15</a:t>
              </a:r>
            </a:p>
          </p:txBody>
        </p:sp>
        <p:sp>
          <p:nvSpPr>
            <p:cNvPr id="47" name="Rechteck 46"/>
            <p:cNvSpPr/>
            <p:nvPr/>
          </p:nvSpPr>
          <p:spPr bwMode="auto">
            <a:xfrm>
              <a:off x="6588224" y="2564904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48" name="Rechteck 47"/>
            <p:cNvSpPr/>
            <p:nvPr/>
          </p:nvSpPr>
          <p:spPr bwMode="auto">
            <a:xfrm>
              <a:off x="7092280" y="2564904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</a:t>
              </a:r>
            </a:p>
          </p:txBody>
        </p:sp>
        <p:sp>
          <p:nvSpPr>
            <p:cNvPr id="49" name="Rechteck 48"/>
            <p:cNvSpPr/>
            <p:nvPr/>
          </p:nvSpPr>
          <p:spPr bwMode="auto">
            <a:xfrm>
              <a:off x="6588224" y="2780928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50" name="Rechteck 49"/>
            <p:cNvSpPr/>
            <p:nvPr/>
          </p:nvSpPr>
          <p:spPr bwMode="auto">
            <a:xfrm>
              <a:off x="7092280" y="2780928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</a:t>
              </a:r>
            </a:p>
          </p:txBody>
        </p:sp>
        <p:sp>
          <p:nvSpPr>
            <p:cNvPr id="77" name="Rechteck 76"/>
            <p:cNvSpPr/>
            <p:nvPr/>
          </p:nvSpPr>
          <p:spPr bwMode="auto">
            <a:xfrm>
              <a:off x="7596336" y="2132856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78" name="Rechteck 77"/>
            <p:cNvSpPr/>
            <p:nvPr/>
          </p:nvSpPr>
          <p:spPr bwMode="auto">
            <a:xfrm>
              <a:off x="7596336" y="2348880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79" name="Rechteck 78"/>
            <p:cNvSpPr/>
            <p:nvPr/>
          </p:nvSpPr>
          <p:spPr bwMode="auto">
            <a:xfrm>
              <a:off x="7596336" y="2564904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80" name="Rechteck 79"/>
            <p:cNvSpPr/>
            <p:nvPr/>
          </p:nvSpPr>
          <p:spPr bwMode="auto">
            <a:xfrm>
              <a:off x="7596336" y="2780928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54" name="Rechteck 53"/>
            <p:cNvSpPr/>
            <p:nvPr/>
          </p:nvSpPr>
          <p:spPr bwMode="auto">
            <a:xfrm>
              <a:off x="6588224" y="2132856"/>
              <a:ext cx="1008112" cy="432048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" name="Rechteck 55"/>
            <p:cNvSpPr/>
            <p:nvPr/>
          </p:nvSpPr>
          <p:spPr bwMode="auto">
            <a:xfrm>
              <a:off x="6588224" y="2564904"/>
              <a:ext cx="1008112" cy="432048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7" name="Gruppieren 205"/>
          <p:cNvGrpSpPr/>
          <p:nvPr/>
        </p:nvGrpSpPr>
        <p:grpSpPr>
          <a:xfrm>
            <a:off x="6588225" y="4293096"/>
            <a:ext cx="2304256" cy="2088232"/>
            <a:chOff x="6588224" y="4293096"/>
            <a:chExt cx="2304256" cy="2088232"/>
          </a:xfrm>
        </p:grpSpPr>
        <p:sp>
          <p:nvSpPr>
            <p:cNvPr id="162" name="Rechteck 161"/>
            <p:cNvSpPr/>
            <p:nvPr/>
          </p:nvSpPr>
          <p:spPr bwMode="auto">
            <a:xfrm>
              <a:off x="6588224" y="5157192"/>
              <a:ext cx="1152128" cy="72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63" name="Gerade Verbindung 162"/>
            <p:cNvCxnSpPr/>
            <p:nvPr/>
          </p:nvCxnSpPr>
          <p:spPr bwMode="auto">
            <a:xfrm>
              <a:off x="6588224" y="515719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Gerade Verbindung 163"/>
            <p:cNvCxnSpPr/>
            <p:nvPr/>
          </p:nvCxnSpPr>
          <p:spPr bwMode="auto">
            <a:xfrm>
              <a:off x="7092280" y="515719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Gerade Verbindung 164"/>
            <p:cNvCxnSpPr/>
            <p:nvPr/>
          </p:nvCxnSpPr>
          <p:spPr bwMode="auto">
            <a:xfrm>
              <a:off x="7596336" y="515719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Gerade Verbindung 165"/>
            <p:cNvCxnSpPr/>
            <p:nvPr/>
          </p:nvCxnSpPr>
          <p:spPr bwMode="auto">
            <a:xfrm>
              <a:off x="7740352" y="515719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4" name="Rechteck 113"/>
            <p:cNvSpPr/>
            <p:nvPr/>
          </p:nvSpPr>
          <p:spPr bwMode="auto">
            <a:xfrm>
              <a:off x="6588224" y="4293096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0.90</a:t>
              </a:r>
            </a:p>
          </p:txBody>
        </p:sp>
        <p:sp>
          <p:nvSpPr>
            <p:cNvPr id="115" name="Rechteck 114"/>
            <p:cNvSpPr/>
            <p:nvPr/>
          </p:nvSpPr>
          <p:spPr bwMode="auto">
            <a:xfrm>
              <a:off x="7092280" y="4293096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0.10</a:t>
              </a:r>
            </a:p>
          </p:txBody>
        </p:sp>
        <p:sp>
          <p:nvSpPr>
            <p:cNvPr id="116" name="Rechteck 115"/>
            <p:cNvSpPr/>
            <p:nvPr/>
          </p:nvSpPr>
          <p:spPr bwMode="auto">
            <a:xfrm>
              <a:off x="6588224" y="4509120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0.85</a:t>
              </a:r>
            </a:p>
          </p:txBody>
        </p:sp>
        <p:sp>
          <p:nvSpPr>
            <p:cNvPr id="117" name="Rechteck 116"/>
            <p:cNvSpPr/>
            <p:nvPr/>
          </p:nvSpPr>
          <p:spPr bwMode="auto">
            <a:xfrm>
              <a:off x="7092280" y="4509120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0.15</a:t>
              </a:r>
            </a:p>
          </p:txBody>
        </p:sp>
        <p:sp>
          <p:nvSpPr>
            <p:cNvPr id="118" name="Rechteck 117"/>
            <p:cNvSpPr/>
            <p:nvPr/>
          </p:nvSpPr>
          <p:spPr bwMode="auto">
            <a:xfrm>
              <a:off x="6588224" y="4725144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119" name="Rechteck 118"/>
            <p:cNvSpPr/>
            <p:nvPr/>
          </p:nvSpPr>
          <p:spPr bwMode="auto">
            <a:xfrm>
              <a:off x="7092280" y="4725144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</a:t>
              </a:r>
            </a:p>
          </p:txBody>
        </p:sp>
        <p:sp>
          <p:nvSpPr>
            <p:cNvPr id="120" name="Rechteck 119"/>
            <p:cNvSpPr/>
            <p:nvPr/>
          </p:nvSpPr>
          <p:spPr bwMode="auto">
            <a:xfrm>
              <a:off x="6588224" y="4941168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121" name="Rechteck 120"/>
            <p:cNvSpPr/>
            <p:nvPr/>
          </p:nvSpPr>
          <p:spPr bwMode="auto">
            <a:xfrm>
              <a:off x="7092280" y="4941168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</a:t>
              </a:r>
            </a:p>
          </p:txBody>
        </p:sp>
        <p:sp>
          <p:nvSpPr>
            <p:cNvPr id="125" name="Rechteck 124"/>
            <p:cNvSpPr/>
            <p:nvPr/>
          </p:nvSpPr>
          <p:spPr bwMode="auto">
            <a:xfrm>
              <a:off x="6588224" y="4293096"/>
              <a:ext cx="1008112" cy="864096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7" name="Rechteck 126"/>
            <p:cNvSpPr/>
            <p:nvPr/>
          </p:nvSpPr>
          <p:spPr bwMode="auto">
            <a:xfrm>
              <a:off x="7884368" y="4293096"/>
              <a:ext cx="504056" cy="8640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latin typeface="Arial" charset="0"/>
                  <a:cs typeface="Arial" charset="0"/>
                </a:rPr>
                <a:t>3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.35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8" name="Rechteck 127"/>
            <p:cNvSpPr/>
            <p:nvPr/>
          </p:nvSpPr>
          <p:spPr bwMode="auto">
            <a:xfrm>
              <a:off x="8388424" y="4293096"/>
              <a:ext cx="504056" cy="8640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0.65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9" name="Rechteck 128"/>
            <p:cNvSpPr/>
            <p:nvPr/>
          </p:nvSpPr>
          <p:spPr bwMode="auto">
            <a:xfrm>
              <a:off x="7884368" y="4293096"/>
              <a:ext cx="1008112" cy="864096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3" name="Rechteck 132"/>
            <p:cNvSpPr/>
            <p:nvPr/>
          </p:nvSpPr>
          <p:spPr bwMode="auto">
            <a:xfrm>
              <a:off x="7596336" y="4293096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134" name="Rechteck 133"/>
            <p:cNvSpPr/>
            <p:nvPr/>
          </p:nvSpPr>
          <p:spPr bwMode="auto">
            <a:xfrm>
              <a:off x="7596336" y="4509120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5" name="Rechteck 134"/>
            <p:cNvSpPr/>
            <p:nvPr/>
          </p:nvSpPr>
          <p:spPr bwMode="auto">
            <a:xfrm>
              <a:off x="7596336" y="4725144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6" name="Rechteck 135"/>
            <p:cNvSpPr/>
            <p:nvPr/>
          </p:nvSpPr>
          <p:spPr bwMode="auto">
            <a:xfrm>
              <a:off x="7596336" y="4941168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138" name="Rechteck 137"/>
            <p:cNvSpPr/>
            <p:nvPr/>
          </p:nvSpPr>
          <p:spPr bwMode="auto">
            <a:xfrm>
              <a:off x="8244408" y="4725144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39" name="Rechteck 138"/>
            <p:cNvSpPr/>
            <p:nvPr/>
          </p:nvSpPr>
          <p:spPr bwMode="auto">
            <a:xfrm>
              <a:off x="8748464" y="4725144"/>
              <a:ext cx="144016" cy="216024"/>
            </a:xfrm>
            <a:prstGeom prst="rect">
              <a:avLst/>
            </a:prstGeom>
            <a:solidFill>
              <a:srgbClr val="00B0F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167" name="Rechteck 166"/>
            <p:cNvSpPr/>
            <p:nvPr/>
          </p:nvSpPr>
          <p:spPr bwMode="auto">
            <a:xfrm>
              <a:off x="6588224" y="6237312"/>
              <a:ext cx="1152128" cy="72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68" name="Gerade Verbindung 167"/>
            <p:cNvCxnSpPr/>
            <p:nvPr/>
          </p:nvCxnSpPr>
          <p:spPr bwMode="auto">
            <a:xfrm>
              <a:off x="6588224" y="623731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Gerade Verbindung 168"/>
            <p:cNvCxnSpPr/>
            <p:nvPr/>
          </p:nvCxnSpPr>
          <p:spPr bwMode="auto">
            <a:xfrm>
              <a:off x="7092280" y="623731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Gerade Verbindung 169"/>
            <p:cNvCxnSpPr/>
            <p:nvPr/>
          </p:nvCxnSpPr>
          <p:spPr bwMode="auto">
            <a:xfrm>
              <a:off x="7596336" y="623731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Gerade Verbindung 170"/>
            <p:cNvCxnSpPr/>
            <p:nvPr/>
          </p:nvCxnSpPr>
          <p:spPr bwMode="auto">
            <a:xfrm>
              <a:off x="7740352" y="623731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2" name="Rechteck 171"/>
            <p:cNvSpPr/>
            <p:nvPr/>
          </p:nvSpPr>
          <p:spPr bwMode="auto">
            <a:xfrm>
              <a:off x="6588224" y="5373216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0.90</a:t>
              </a:r>
            </a:p>
          </p:txBody>
        </p:sp>
        <p:sp>
          <p:nvSpPr>
            <p:cNvPr id="173" name="Rechteck 172"/>
            <p:cNvSpPr/>
            <p:nvPr/>
          </p:nvSpPr>
          <p:spPr bwMode="auto">
            <a:xfrm>
              <a:off x="7092280" y="5373216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0.10</a:t>
              </a:r>
            </a:p>
          </p:txBody>
        </p:sp>
        <p:sp>
          <p:nvSpPr>
            <p:cNvPr id="174" name="Rechteck 173"/>
            <p:cNvSpPr/>
            <p:nvPr/>
          </p:nvSpPr>
          <p:spPr bwMode="auto">
            <a:xfrm>
              <a:off x="6588224" y="5589240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0.85</a:t>
              </a:r>
            </a:p>
          </p:txBody>
        </p:sp>
        <p:sp>
          <p:nvSpPr>
            <p:cNvPr id="175" name="Rechteck 174"/>
            <p:cNvSpPr/>
            <p:nvPr/>
          </p:nvSpPr>
          <p:spPr bwMode="auto">
            <a:xfrm>
              <a:off x="7092280" y="5589240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0.15</a:t>
              </a:r>
            </a:p>
          </p:txBody>
        </p:sp>
        <p:sp>
          <p:nvSpPr>
            <p:cNvPr id="176" name="Rechteck 175"/>
            <p:cNvSpPr/>
            <p:nvPr/>
          </p:nvSpPr>
          <p:spPr bwMode="auto">
            <a:xfrm>
              <a:off x="6588224" y="5805264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177" name="Rechteck 176"/>
            <p:cNvSpPr/>
            <p:nvPr/>
          </p:nvSpPr>
          <p:spPr bwMode="auto">
            <a:xfrm>
              <a:off x="7092280" y="5805264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</a:t>
              </a:r>
            </a:p>
          </p:txBody>
        </p:sp>
        <p:sp>
          <p:nvSpPr>
            <p:cNvPr id="178" name="Rechteck 177"/>
            <p:cNvSpPr/>
            <p:nvPr/>
          </p:nvSpPr>
          <p:spPr bwMode="auto">
            <a:xfrm>
              <a:off x="6588224" y="6021288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179" name="Rechteck 178"/>
            <p:cNvSpPr/>
            <p:nvPr/>
          </p:nvSpPr>
          <p:spPr bwMode="auto">
            <a:xfrm>
              <a:off x="7092280" y="6021288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</a:t>
              </a:r>
            </a:p>
          </p:txBody>
        </p:sp>
        <p:sp>
          <p:nvSpPr>
            <p:cNvPr id="180" name="Rechteck 179"/>
            <p:cNvSpPr/>
            <p:nvPr/>
          </p:nvSpPr>
          <p:spPr bwMode="auto">
            <a:xfrm>
              <a:off x="6588224" y="5373216"/>
              <a:ext cx="1008112" cy="864096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1" name="Rechteck 180"/>
            <p:cNvSpPr/>
            <p:nvPr/>
          </p:nvSpPr>
          <p:spPr bwMode="auto">
            <a:xfrm>
              <a:off x="7884368" y="5373216"/>
              <a:ext cx="504056" cy="8640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latin typeface="Arial" charset="0"/>
                  <a:cs typeface="Arial" charset="0"/>
                </a:rPr>
                <a:t>3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.35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2" name="Rechteck 181"/>
            <p:cNvSpPr/>
            <p:nvPr/>
          </p:nvSpPr>
          <p:spPr bwMode="auto">
            <a:xfrm>
              <a:off x="8388424" y="5373216"/>
              <a:ext cx="504056" cy="8640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0.65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3" name="Rechteck 182"/>
            <p:cNvSpPr/>
            <p:nvPr/>
          </p:nvSpPr>
          <p:spPr bwMode="auto">
            <a:xfrm>
              <a:off x="7884368" y="5373216"/>
              <a:ext cx="1008112" cy="864096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4" name="Rechteck 183"/>
            <p:cNvSpPr/>
            <p:nvPr/>
          </p:nvSpPr>
          <p:spPr bwMode="auto">
            <a:xfrm>
              <a:off x="7596336" y="5373216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185" name="Rechteck 184"/>
            <p:cNvSpPr/>
            <p:nvPr/>
          </p:nvSpPr>
          <p:spPr bwMode="auto">
            <a:xfrm>
              <a:off x="7596336" y="5589240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6" name="Rechteck 185"/>
            <p:cNvSpPr/>
            <p:nvPr/>
          </p:nvSpPr>
          <p:spPr bwMode="auto">
            <a:xfrm>
              <a:off x="7596336" y="5805264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7" name="Rechteck 186"/>
            <p:cNvSpPr/>
            <p:nvPr/>
          </p:nvSpPr>
          <p:spPr bwMode="auto">
            <a:xfrm>
              <a:off x="7596336" y="6021288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8" name="Rechteck 187"/>
            <p:cNvSpPr/>
            <p:nvPr/>
          </p:nvSpPr>
          <p:spPr bwMode="auto">
            <a:xfrm>
              <a:off x="8244408" y="5805264"/>
              <a:ext cx="144016" cy="216024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189" name="Rechteck 188"/>
            <p:cNvSpPr/>
            <p:nvPr/>
          </p:nvSpPr>
          <p:spPr bwMode="auto">
            <a:xfrm>
              <a:off x="8748464" y="5805264"/>
              <a:ext cx="144016" cy="216024"/>
            </a:xfrm>
            <a:prstGeom prst="rect">
              <a:avLst/>
            </a:prstGeom>
            <a:solidFill>
              <a:srgbClr val="00B0F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</a:t>
              </a:r>
            </a:p>
          </p:txBody>
        </p:sp>
      </p:grpSp>
      <p:grpSp>
        <p:nvGrpSpPr>
          <p:cNvPr id="8" name="Gruppieren 199"/>
          <p:cNvGrpSpPr/>
          <p:nvPr/>
        </p:nvGrpSpPr>
        <p:grpSpPr>
          <a:xfrm>
            <a:off x="7596336" y="1052736"/>
            <a:ext cx="144016" cy="1008112"/>
            <a:chOff x="7596336" y="1052736"/>
            <a:chExt cx="144016" cy="1008112"/>
          </a:xfrm>
        </p:grpSpPr>
        <p:sp>
          <p:nvSpPr>
            <p:cNvPr id="198" name="Rechteck 197"/>
            <p:cNvSpPr/>
            <p:nvPr/>
          </p:nvSpPr>
          <p:spPr bwMode="auto">
            <a:xfrm>
              <a:off x="7596336" y="1916832"/>
              <a:ext cx="144016" cy="72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0" name="Rechteck 69"/>
            <p:cNvSpPr/>
            <p:nvPr/>
          </p:nvSpPr>
          <p:spPr bwMode="auto">
            <a:xfrm>
              <a:off x="7596336" y="1052736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73" name="Rechteck 72"/>
            <p:cNvSpPr/>
            <p:nvPr/>
          </p:nvSpPr>
          <p:spPr bwMode="auto">
            <a:xfrm>
              <a:off x="7596336" y="1268760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74" name="Rechteck 73"/>
            <p:cNvSpPr/>
            <p:nvPr/>
          </p:nvSpPr>
          <p:spPr bwMode="auto">
            <a:xfrm>
              <a:off x="7596336" y="1484784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sp>
          <p:nvSpPr>
            <p:cNvPr id="75" name="Rechteck 74"/>
            <p:cNvSpPr/>
            <p:nvPr/>
          </p:nvSpPr>
          <p:spPr bwMode="auto">
            <a:xfrm>
              <a:off x="7596336" y="1700808"/>
              <a:ext cx="14401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</a:p>
          </p:txBody>
        </p:sp>
        <p:cxnSp>
          <p:nvCxnSpPr>
            <p:cNvPr id="150" name="Gerade Verbindung 149"/>
            <p:cNvCxnSpPr/>
            <p:nvPr/>
          </p:nvCxnSpPr>
          <p:spPr bwMode="auto">
            <a:xfrm>
              <a:off x="7596336" y="191683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Gerade Verbindung 150"/>
            <p:cNvCxnSpPr/>
            <p:nvPr/>
          </p:nvCxnSpPr>
          <p:spPr bwMode="auto">
            <a:xfrm>
              <a:off x="7740352" y="191683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uppieren 198"/>
          <p:cNvGrpSpPr/>
          <p:nvPr/>
        </p:nvGrpSpPr>
        <p:grpSpPr>
          <a:xfrm>
            <a:off x="6588225" y="764704"/>
            <a:ext cx="2378493" cy="1296144"/>
            <a:chOff x="6588224" y="764704"/>
            <a:chExt cx="2378493" cy="1296144"/>
          </a:xfrm>
        </p:grpSpPr>
        <p:sp>
          <p:nvSpPr>
            <p:cNvPr id="21" name="Rechteck 20"/>
            <p:cNvSpPr/>
            <p:nvPr/>
          </p:nvSpPr>
          <p:spPr bwMode="auto">
            <a:xfrm>
              <a:off x="6588224" y="1052736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0.90</a:t>
              </a: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7092280" y="1052736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0.10</a:t>
              </a:r>
            </a:p>
          </p:txBody>
        </p:sp>
        <p:sp>
          <p:nvSpPr>
            <p:cNvPr id="28" name="Rechteck 27"/>
            <p:cNvSpPr/>
            <p:nvPr/>
          </p:nvSpPr>
          <p:spPr bwMode="auto">
            <a:xfrm>
              <a:off x="6588224" y="1268760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0.85</a:t>
              </a:r>
            </a:p>
          </p:txBody>
        </p:sp>
        <p:sp>
          <p:nvSpPr>
            <p:cNvPr id="29" name="Rechteck 28"/>
            <p:cNvSpPr/>
            <p:nvPr/>
          </p:nvSpPr>
          <p:spPr bwMode="auto">
            <a:xfrm>
              <a:off x="7092280" y="1268760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0.15</a:t>
              </a:r>
            </a:p>
          </p:txBody>
        </p:sp>
        <p:sp>
          <p:nvSpPr>
            <p:cNvPr id="31" name="Rechteck 30"/>
            <p:cNvSpPr/>
            <p:nvPr/>
          </p:nvSpPr>
          <p:spPr bwMode="auto">
            <a:xfrm>
              <a:off x="6588224" y="1484784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32" name="Rechteck 31"/>
            <p:cNvSpPr/>
            <p:nvPr/>
          </p:nvSpPr>
          <p:spPr bwMode="auto">
            <a:xfrm>
              <a:off x="7092280" y="1484784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</a:t>
              </a:r>
            </a:p>
          </p:txBody>
        </p:sp>
        <p:sp>
          <p:nvSpPr>
            <p:cNvPr id="34" name="Rechteck 33"/>
            <p:cNvSpPr/>
            <p:nvPr/>
          </p:nvSpPr>
          <p:spPr bwMode="auto">
            <a:xfrm>
              <a:off x="6588224" y="1700808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35" name="Rechteck 34"/>
            <p:cNvSpPr/>
            <p:nvPr/>
          </p:nvSpPr>
          <p:spPr bwMode="auto">
            <a:xfrm>
              <a:off x="7092280" y="1700808"/>
              <a:ext cx="504056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0.2</a:t>
              </a: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6588224" y="1916832"/>
              <a:ext cx="1008112" cy="72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6588224" y="1052736"/>
              <a:ext cx="1008112" cy="216024"/>
            </a:xfrm>
            <a:prstGeom prst="rect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6588224" y="1268760"/>
              <a:ext cx="1008112" cy="216024"/>
            </a:xfrm>
            <a:prstGeom prst="rect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0" name="Rechteck 29"/>
            <p:cNvSpPr/>
            <p:nvPr/>
          </p:nvSpPr>
          <p:spPr bwMode="auto">
            <a:xfrm>
              <a:off x="6588224" y="1484784"/>
              <a:ext cx="1008112" cy="216024"/>
            </a:xfrm>
            <a:prstGeom prst="rect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Rechteck 32"/>
            <p:cNvSpPr/>
            <p:nvPr/>
          </p:nvSpPr>
          <p:spPr bwMode="auto">
            <a:xfrm>
              <a:off x="6588224" y="1700808"/>
              <a:ext cx="1008112" cy="216024"/>
            </a:xfrm>
            <a:prstGeom prst="rect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1" name="Rechteck 70"/>
            <p:cNvSpPr/>
            <p:nvPr/>
          </p:nvSpPr>
          <p:spPr bwMode="auto">
            <a:xfrm>
              <a:off x="6588224" y="764704"/>
              <a:ext cx="504056" cy="216024"/>
            </a:xfrm>
            <a:prstGeom prst="rect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L</a:t>
              </a:r>
            </a:p>
          </p:txBody>
        </p:sp>
        <p:sp>
          <p:nvSpPr>
            <p:cNvPr id="72" name="Rechteck 71"/>
            <p:cNvSpPr/>
            <p:nvPr/>
          </p:nvSpPr>
          <p:spPr bwMode="auto">
            <a:xfrm>
              <a:off x="7092280" y="764704"/>
              <a:ext cx="504056" cy="216024"/>
            </a:xfrm>
            <a:prstGeom prst="rect">
              <a:avLst/>
            </a:prstGeom>
            <a:solidFill>
              <a:srgbClr val="00B0F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R</a:t>
              </a:r>
            </a:p>
          </p:txBody>
        </p:sp>
        <p:cxnSp>
          <p:nvCxnSpPr>
            <p:cNvPr id="147" name="Gerade Verbindung 146"/>
            <p:cNvCxnSpPr/>
            <p:nvPr/>
          </p:nvCxnSpPr>
          <p:spPr bwMode="auto">
            <a:xfrm>
              <a:off x="6588224" y="191683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Gerade Verbindung 148"/>
            <p:cNvCxnSpPr/>
            <p:nvPr/>
          </p:nvCxnSpPr>
          <p:spPr bwMode="auto">
            <a:xfrm>
              <a:off x="7092280" y="1916832"/>
              <a:ext cx="0" cy="14401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0" name="Textfeld 189"/>
            <p:cNvSpPr txBox="1"/>
            <p:nvPr/>
          </p:nvSpPr>
          <p:spPr>
            <a:xfrm>
              <a:off x="7884368" y="1124744"/>
              <a:ext cx="10823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2D</a:t>
              </a:r>
            </a:p>
            <a:p>
              <a:pPr algn="ctr"/>
              <a:r>
                <a:rPr lang="en-GB" dirty="0" smtClean="0"/>
                <a:t>Example</a:t>
              </a:r>
              <a:endParaRPr lang="en-GB" dirty="0"/>
            </a:p>
          </p:txBody>
        </p:sp>
      </p:grpSp>
      <p:sp>
        <p:nvSpPr>
          <p:cNvPr id="191" name="Textplatzhalter 16"/>
          <p:cNvSpPr txBox="1">
            <a:spLocks/>
          </p:cNvSpPr>
          <p:nvPr/>
        </p:nvSpPr>
        <p:spPr>
          <a:xfrm>
            <a:off x="179513" y="1844824"/>
            <a:ext cx="6048672" cy="432048"/>
          </a:xfrm>
          <a:prstGeom prst="rect">
            <a:avLst/>
          </a:prstGeom>
        </p:spPr>
        <p:txBody>
          <a:bodyPr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Assign all cells to no corner, to start with.</a:t>
            </a:r>
          </a:p>
        </p:txBody>
      </p:sp>
      <p:sp>
        <p:nvSpPr>
          <p:cNvPr id="192" name="Textplatzhalter 16"/>
          <p:cNvSpPr txBox="1">
            <a:spLocks/>
          </p:cNvSpPr>
          <p:nvPr/>
        </p:nvSpPr>
        <p:spPr>
          <a:xfrm>
            <a:off x="179514" y="2564904"/>
            <a:ext cx="6120679" cy="1728192"/>
          </a:xfrm>
          <a:prstGeom prst="rect">
            <a:avLst/>
          </a:prstGeom>
        </p:spPr>
        <p:txBody>
          <a:bodyPr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 all blocks of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clustersize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×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clustersize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SiPM cells, starting at a corner, stepping by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clustersize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each block:</a:t>
            </a:r>
          </a:p>
          <a:p>
            <a:pPr marL="352425" marR="0" lvl="1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Calculate the sum of ideal corner assignments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for each corner I(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ix,iy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) </a:t>
            </a:r>
          </a:p>
        </p:txBody>
      </p:sp>
      <p:sp>
        <p:nvSpPr>
          <p:cNvPr id="193" name="Textplatzhalter 16"/>
          <p:cNvSpPr txBox="1">
            <a:spLocks/>
          </p:cNvSpPr>
          <p:nvPr/>
        </p:nvSpPr>
        <p:spPr>
          <a:xfrm>
            <a:off x="179512" y="2132856"/>
            <a:ext cx="6048672" cy="432048"/>
          </a:xfrm>
          <a:prstGeom prst="rect">
            <a:avLst/>
          </a:prstGeom>
        </p:spPr>
        <p:txBody>
          <a:bodyPr/>
          <a:lstStyle/>
          <a:p>
            <a:pPr marL="182563" lvl="0" indent="-1825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A1352F"/>
                </a:solidFill>
              </a:rPr>
              <a:t>Set </a:t>
            </a:r>
            <a:r>
              <a:rPr lang="en-US" sz="2000" kern="0" dirty="0" err="1" smtClean="0">
                <a:solidFill>
                  <a:srgbClr val="A1352F"/>
                </a:solidFill>
              </a:rPr>
              <a:t>clustersize</a:t>
            </a:r>
            <a:r>
              <a:rPr lang="en-US" sz="2000" kern="0" dirty="0" smtClean="0">
                <a:solidFill>
                  <a:srgbClr val="A1352F"/>
                </a:solidFill>
              </a:rPr>
              <a:t> = 2</a:t>
            </a:r>
          </a:p>
        </p:txBody>
      </p:sp>
      <p:sp>
        <p:nvSpPr>
          <p:cNvPr id="194" name="Textplatzhalter 16"/>
          <p:cNvSpPr txBox="1">
            <a:spLocks/>
          </p:cNvSpPr>
          <p:nvPr/>
        </p:nvSpPr>
        <p:spPr>
          <a:xfrm>
            <a:off x="179514" y="4077072"/>
            <a:ext cx="5832647" cy="747464"/>
          </a:xfrm>
          <a:prstGeom prst="rect">
            <a:avLst/>
          </a:prstGeom>
        </p:spPr>
        <p:txBody>
          <a:bodyPr/>
          <a:lstStyle/>
          <a:p>
            <a:pPr marL="352425" marR="0" lvl="1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Calculate the number of already fixed assignments to each corner F(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ix,iy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)</a:t>
            </a:r>
          </a:p>
          <a:p>
            <a:pPr marL="352425" marR="0" lvl="1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A1352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5" name="Textplatzhalter 16"/>
          <p:cNvSpPr txBox="1">
            <a:spLocks/>
          </p:cNvSpPr>
          <p:nvPr/>
        </p:nvSpPr>
        <p:spPr>
          <a:xfrm>
            <a:off x="179513" y="4653136"/>
            <a:ext cx="6480719" cy="1224136"/>
          </a:xfrm>
          <a:prstGeom prst="rect">
            <a:avLst/>
          </a:prstGeom>
        </p:spPr>
        <p:txBody>
          <a:bodyPr/>
          <a:lstStyle/>
          <a:p>
            <a:pPr marL="352425" marR="0" lvl="1" indent="-1698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As long as any of the I(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ix,iy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) &gt; F(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ix,iy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) + 1, we can be sure that an assignment to corner 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ix,iy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) in this block is missing. Pick a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random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 free position in the block and assign it to corner 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ix,iy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+mn-cs"/>
              </a:rPr>
              <a:t>).</a:t>
            </a:r>
          </a:p>
        </p:txBody>
      </p:sp>
      <p:sp>
        <p:nvSpPr>
          <p:cNvPr id="196" name="Textplatzhalter 16"/>
          <p:cNvSpPr txBox="1">
            <a:spLocks/>
          </p:cNvSpPr>
          <p:nvPr/>
        </p:nvSpPr>
        <p:spPr>
          <a:xfrm>
            <a:off x="251521" y="5805264"/>
            <a:ext cx="5688631" cy="774848"/>
          </a:xfrm>
          <a:prstGeom prst="rect">
            <a:avLst/>
          </a:prstGeom>
        </p:spPr>
        <p:txBody>
          <a:bodyPr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Double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clustersize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repeat the above until all cells are assigned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A1352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91" grpId="0"/>
      <p:bldP spid="192" grpId="0"/>
      <p:bldP spid="193" grpId="0"/>
      <p:bldP spid="194" grpId="0"/>
      <p:bldP spid="195" grpId="0"/>
      <p:bldP spid="1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Larger Maps (100 × 100)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13</a:t>
            </a:fld>
            <a:endParaRPr lang="de-DE" dirty="0"/>
          </a:p>
        </p:txBody>
      </p:sp>
      <p:pic>
        <p:nvPicPr>
          <p:cNvPr id="94210" name="Picture 2" descr="D:\fischer\Desktop\BetheForum\ISiPM\map_100_10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836712"/>
            <a:ext cx="5544616" cy="55446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 </a:t>
            </a:r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14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179513" y="764704"/>
            <a:ext cx="8821644" cy="5616624"/>
          </a:xfrm>
        </p:spPr>
        <p:txBody>
          <a:bodyPr/>
          <a:lstStyle/>
          <a:p>
            <a:r>
              <a:rPr lang="en-US" dirty="0" err="1" smtClean="0"/>
              <a:t>Discretized</a:t>
            </a:r>
            <a:r>
              <a:rPr lang="en-US" dirty="0" smtClean="0"/>
              <a:t> weight function → systematic reconstruction </a:t>
            </a:r>
            <a:r>
              <a:rPr lang="en-US" dirty="0" smtClean="0"/>
              <a:t>errors</a:t>
            </a:r>
          </a:p>
          <a:p>
            <a:r>
              <a:rPr lang="en-US" dirty="0" smtClean="0"/>
              <a:t>U</a:t>
            </a:r>
            <a:r>
              <a:rPr lang="en-US" dirty="0" smtClean="0"/>
              <a:t>se square photon clusters (‘crystals’) for simple study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900" dirty="0" smtClean="0"/>
          </a:p>
          <a:p>
            <a:r>
              <a:rPr lang="en-US" dirty="0" smtClean="0"/>
              <a:t>Systematic </a:t>
            </a:r>
            <a:r>
              <a:rPr lang="en-US" dirty="0" smtClean="0"/>
              <a:t>errors depend 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# cells on ISiPM (</a:t>
            </a:r>
            <a:r>
              <a:rPr lang="en-US" dirty="0" err="1" smtClean="0"/>
              <a:t>many:better</a:t>
            </a:r>
            <a:r>
              <a:rPr lang="en-US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Size of cluster	 (</a:t>
            </a:r>
            <a:r>
              <a:rPr lang="en-US" dirty="0" err="1" smtClean="0"/>
              <a:t>large:better</a:t>
            </a:r>
            <a:r>
              <a:rPr lang="en-US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Quality of cell </a:t>
            </a:r>
            <a:r>
              <a:rPr lang="en-US" dirty="0" smtClean="0"/>
              <a:t>assignment algorithm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A: Systematic </a:t>
            </a:r>
            <a:r>
              <a:rPr lang="en-US" dirty="0" smtClean="0"/>
              <a:t>Reconstruction Error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/>
          </a:p>
        </p:txBody>
      </p:sp>
      <p:sp>
        <p:nvSpPr>
          <p:cNvPr id="66" name="Foliennummernplatzhalter 6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6" name="Picture 4" descr="C:\Dokumente und Einstellungen\fischer\AAAAlles\My Publications\Papers, eigene\2011_Interpolating_SiPM\Interpolation\maps\map_4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1656024"/>
            <a:ext cx="3600000" cy="3600000"/>
          </a:xfrm>
          <a:prstGeom prst="rect">
            <a:avLst/>
          </a:prstGeom>
          <a:noFill/>
        </p:spPr>
      </p:pic>
      <p:sp>
        <p:nvSpPr>
          <p:cNvPr id="13" name="Rechteck 12"/>
          <p:cNvSpPr/>
          <p:nvPr/>
        </p:nvSpPr>
        <p:spPr bwMode="auto">
          <a:xfrm>
            <a:off x="324001" y="5112024"/>
            <a:ext cx="288032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0/0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3923929" y="5112024"/>
            <a:ext cx="288032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latin typeface="Arial" charset="0"/>
                <a:cs typeface="Arial" charset="0"/>
              </a:rPr>
              <a:t>1</a:t>
            </a: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/0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324000" y="1512024"/>
            <a:ext cx="288000" cy="288000"/>
          </a:xfrm>
          <a:prstGeom prst="rect">
            <a:avLst/>
          </a:prstGeom>
          <a:solidFill>
            <a:schemeClr val="bg1">
              <a:lumMod val="6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0/1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3923929" y="1512024"/>
            <a:ext cx="288032" cy="288032"/>
          </a:xfrm>
          <a:prstGeom prst="rect">
            <a:avLst/>
          </a:prstGeom>
          <a:solidFill>
            <a:schemeClr val="bg1">
              <a:lumMod val="6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latin typeface="Arial" charset="0"/>
                <a:cs typeface="Arial" charset="0"/>
              </a:rPr>
              <a:t>1</a:t>
            </a: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/1</a:t>
            </a:r>
          </a:p>
        </p:txBody>
      </p:sp>
      <p:sp>
        <p:nvSpPr>
          <p:cNvPr id="17" name="Flussdiagramm: Verzweigung 16"/>
          <p:cNvSpPr/>
          <p:nvPr/>
        </p:nvSpPr>
        <p:spPr bwMode="auto">
          <a:xfrm>
            <a:off x="3546000" y="2034024"/>
            <a:ext cx="144000" cy="144000"/>
          </a:xfrm>
          <a:prstGeom prst="flowChartDecision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Rechteckige Legende 38"/>
          <p:cNvSpPr/>
          <p:nvPr/>
        </p:nvSpPr>
        <p:spPr bwMode="auto">
          <a:xfrm>
            <a:off x="1403649" y="2564904"/>
            <a:ext cx="1395847" cy="288032"/>
          </a:xfrm>
          <a:prstGeom prst="wedgeRectCallout">
            <a:avLst>
              <a:gd name="adj1" fmla="val 61397"/>
              <a:gd name="adj2" fmla="val -41212"/>
            </a:avLst>
          </a:prstGeom>
          <a:solidFill>
            <a:schemeClr val="bg1">
              <a:lumMod val="85000"/>
            </a:schemeClr>
          </a:solidFill>
          <a:ln w="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" name="Inhaltsplatzhalter 2"/>
          <p:cNvSpPr txBox="1">
            <a:spLocks/>
          </p:cNvSpPr>
          <p:nvPr/>
        </p:nvSpPr>
        <p:spPr>
          <a:xfrm>
            <a:off x="1187625" y="2564904"/>
            <a:ext cx="1611871" cy="288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91440" tIns="45720" rIns="91440" bIns="45720" rtlCol="0" anchor="ctr" anchorCtr="0">
            <a:normAutofit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2     12     0      2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Rechteck 34"/>
          <p:cNvSpPr/>
          <p:nvPr/>
        </p:nvSpPr>
        <p:spPr bwMode="auto">
          <a:xfrm>
            <a:off x="2566854" y="2636912"/>
            <a:ext cx="132938" cy="144016"/>
          </a:xfrm>
          <a:prstGeom prst="rect">
            <a:avLst/>
          </a:prstGeom>
          <a:solidFill>
            <a:srgbClr val="FFFF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Rechteck 35"/>
          <p:cNvSpPr/>
          <p:nvPr/>
        </p:nvSpPr>
        <p:spPr bwMode="auto">
          <a:xfrm>
            <a:off x="1403648" y="2636912"/>
            <a:ext cx="132938" cy="144016"/>
          </a:xfrm>
          <a:prstGeom prst="rect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Rechteck 36"/>
          <p:cNvSpPr/>
          <p:nvPr/>
        </p:nvSpPr>
        <p:spPr bwMode="auto">
          <a:xfrm>
            <a:off x="1846774" y="2636912"/>
            <a:ext cx="132938" cy="144016"/>
          </a:xfrm>
          <a:prstGeom prst="rect">
            <a:avLst/>
          </a:prstGeom>
          <a:solidFill>
            <a:srgbClr val="00B05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Rechteck 37"/>
          <p:cNvSpPr/>
          <p:nvPr/>
        </p:nvSpPr>
        <p:spPr bwMode="auto">
          <a:xfrm>
            <a:off x="2206814" y="2636912"/>
            <a:ext cx="132938" cy="144016"/>
          </a:xfrm>
          <a:prstGeom prst="rect">
            <a:avLst/>
          </a:prstGeom>
          <a:solidFill>
            <a:srgbClr val="0070C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7" name="Rechteckige Legende 46"/>
          <p:cNvSpPr/>
          <p:nvPr/>
        </p:nvSpPr>
        <p:spPr bwMode="auto">
          <a:xfrm>
            <a:off x="1835697" y="1844824"/>
            <a:ext cx="936104" cy="360040"/>
          </a:xfrm>
          <a:prstGeom prst="wedgeRectCallout">
            <a:avLst>
              <a:gd name="adj1" fmla="val 139484"/>
              <a:gd name="adj2" fmla="val 13470"/>
            </a:avLst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" name="Rechteck 63"/>
          <p:cNvSpPr/>
          <p:nvPr/>
        </p:nvSpPr>
        <p:spPr bwMode="auto">
          <a:xfrm>
            <a:off x="2988000" y="2268024"/>
            <a:ext cx="360040" cy="36004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2988000" y="2268024"/>
            <a:ext cx="360040" cy="36004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9" name="Gerade Verbindung 18"/>
          <p:cNvCxnSpPr/>
          <p:nvPr/>
        </p:nvCxnSpPr>
        <p:spPr bwMode="auto">
          <a:xfrm flipV="1">
            <a:off x="3131840" y="2106024"/>
            <a:ext cx="489168" cy="386872"/>
          </a:xfrm>
          <a:prstGeom prst="lin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0" name="Inhaltsplatzhalter 2"/>
          <p:cNvSpPr txBox="1">
            <a:spLocks/>
          </p:cNvSpPr>
          <p:nvPr/>
        </p:nvSpPr>
        <p:spPr>
          <a:xfrm>
            <a:off x="323529" y="1772816"/>
            <a:ext cx="2520280" cy="288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91440" tIns="45720" rIns="91440" bIns="45720" rtlCol="0" anchor="ctr" anchorCtr="0">
            <a:normAutofit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 err="1"/>
              <a:t>x</a:t>
            </a:r>
            <a:r>
              <a:rPr lang="en-US" sz="1400" baseline="-25000" dirty="0" err="1"/>
              <a:t>rek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(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)/</a:t>
            </a:r>
            <a:r>
              <a:rPr lang="en-US" sz="1400" noProof="0" dirty="0" smtClean="0"/>
              <a:t>16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0.875 (35)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Rechteck 40"/>
          <p:cNvSpPr/>
          <p:nvPr/>
        </p:nvSpPr>
        <p:spPr bwMode="auto">
          <a:xfrm>
            <a:off x="1259632" y="1844824"/>
            <a:ext cx="132938" cy="144016"/>
          </a:xfrm>
          <a:prstGeom prst="rect">
            <a:avLst/>
          </a:prstGeom>
          <a:solidFill>
            <a:srgbClr val="FFFF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Rechteck 41"/>
          <p:cNvSpPr/>
          <p:nvPr/>
        </p:nvSpPr>
        <p:spPr bwMode="auto">
          <a:xfrm>
            <a:off x="971600" y="1844824"/>
            <a:ext cx="132938" cy="144016"/>
          </a:xfrm>
          <a:prstGeom prst="rect">
            <a:avLst/>
          </a:prstGeom>
          <a:solidFill>
            <a:srgbClr val="00B05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Inhaltsplatzhalter 2"/>
          <p:cNvSpPr txBox="1">
            <a:spLocks/>
          </p:cNvSpPr>
          <p:nvPr/>
        </p:nvSpPr>
        <p:spPr>
          <a:xfrm>
            <a:off x="323529" y="2060848"/>
            <a:ext cx="2520280" cy="288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91440" tIns="45720" rIns="91440" bIns="45720" rtlCol="0" anchor="ctr" anchorCtr="0">
            <a:normAutofit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 err="1"/>
              <a:t>y</a:t>
            </a:r>
            <a:r>
              <a:rPr lang="en-US" sz="1400" baseline="-25000" dirty="0" err="1"/>
              <a:t>rek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(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    )/16 = </a:t>
            </a:r>
            <a:r>
              <a:rPr lang="en-US" sz="1400" dirty="0" smtClean="0"/>
              <a:t>0.875 (35)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Rechteck 44"/>
          <p:cNvSpPr/>
          <p:nvPr/>
        </p:nvSpPr>
        <p:spPr bwMode="auto">
          <a:xfrm>
            <a:off x="971600" y="2132856"/>
            <a:ext cx="132938" cy="144016"/>
          </a:xfrm>
          <a:prstGeom prst="rect">
            <a:avLst/>
          </a:prstGeom>
          <a:solidFill>
            <a:srgbClr val="00B05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6" name="Rechteck 45"/>
          <p:cNvSpPr/>
          <p:nvPr/>
        </p:nvSpPr>
        <p:spPr bwMode="auto">
          <a:xfrm>
            <a:off x="1259632" y="2132856"/>
            <a:ext cx="132938" cy="144016"/>
          </a:xfrm>
          <a:prstGeom prst="rect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Inhaltsplatzhalter 2"/>
          <p:cNvSpPr txBox="1">
            <a:spLocks/>
          </p:cNvSpPr>
          <p:nvPr/>
        </p:nvSpPr>
        <p:spPr>
          <a:xfrm>
            <a:off x="2699792" y="4869160"/>
            <a:ext cx="1141050" cy="2880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91440" tIns="45720" rIns="91440" bIns="45720" rtlCol="0" anchor="ctr" anchorCtr="0">
            <a:normAutofit lnSpcReduction="10000"/>
          </a:bodyPr>
          <a:lstStyle/>
          <a:p>
            <a:pPr marL="342900" lvl="0" indent="-342900" algn="r">
              <a:spcBef>
                <a:spcPct val="20000"/>
              </a:spcBef>
              <a:defRPr/>
            </a:pPr>
            <a:r>
              <a:rPr lang="en-US" sz="1400" dirty="0" smtClean="0"/>
              <a:t>40 x 40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cells</a:t>
            </a: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/>
        </p:nvGraphicFramePr>
        <p:xfrm>
          <a:off x="4932040" y="1915315"/>
          <a:ext cx="3672408" cy="3673925"/>
        </p:xfrm>
        <a:graphic>
          <a:graphicData uri="http://schemas.openxmlformats.org/presentationml/2006/ole">
            <p:oleObj spid="_x0000_s75778" name="Acrobat Document" r:id="rId4" imgW="5619598" imgH="5619598" progId="AcroExch.Document.11">
              <p:embed/>
            </p:oleObj>
          </a:graphicData>
        </a:graphic>
      </p:graphicFrame>
      <p:sp>
        <p:nvSpPr>
          <p:cNvPr id="50" name="Inhaltsplatzhalter 2"/>
          <p:cNvSpPr txBox="1">
            <a:spLocks/>
          </p:cNvSpPr>
          <p:nvPr/>
        </p:nvSpPr>
        <p:spPr>
          <a:xfrm>
            <a:off x="5004049" y="5589240"/>
            <a:ext cx="3528392" cy="720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719138" algn="l"/>
              </a:tabLst>
              <a:defRPr/>
            </a:pPr>
            <a:r>
              <a:rPr lang="en-US" sz="1600" dirty="0" smtClean="0"/>
              <a:t>ISiPM </a:t>
            </a:r>
            <a:r>
              <a:rPr lang="en-US" sz="1600" dirty="0"/>
              <a:t>with 32 × 32 cells</a:t>
            </a:r>
          </a:p>
          <a:p>
            <a:pPr lvl="0" algn="ctr">
              <a:spcBef>
                <a:spcPct val="20000"/>
              </a:spcBef>
              <a:tabLst>
                <a:tab pos="719138" algn="l"/>
              </a:tabLst>
              <a:defRPr/>
            </a:pPr>
            <a:r>
              <a:rPr lang="en-US" sz="1600" dirty="0" smtClean="0"/>
              <a:t>Clusters </a:t>
            </a:r>
            <a:r>
              <a:rPr lang="en-US" sz="1600" dirty="0"/>
              <a:t>of 7 × 7 cells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Rechteck 50"/>
          <p:cNvSpPr/>
          <p:nvPr/>
        </p:nvSpPr>
        <p:spPr bwMode="auto">
          <a:xfrm>
            <a:off x="4991856" y="4761232"/>
            <a:ext cx="756000" cy="756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Inhaltsplatzhalter 2"/>
          <p:cNvSpPr txBox="1">
            <a:spLocks/>
          </p:cNvSpPr>
          <p:nvPr/>
        </p:nvSpPr>
        <p:spPr>
          <a:xfrm>
            <a:off x="5004048" y="1484784"/>
            <a:ext cx="3528392" cy="4320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719138" algn="l"/>
              </a:tabLst>
              <a:defRPr/>
            </a:pPr>
            <a:r>
              <a:rPr lang="en-US" sz="1600" dirty="0" smtClean="0"/>
              <a:t>Picture of all ‘offset’ arrows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4" name="Gerade Verbindung mit Pfeil 43"/>
          <p:cNvCxnSpPr/>
          <p:nvPr/>
        </p:nvCxnSpPr>
        <p:spPr bwMode="auto">
          <a:xfrm>
            <a:off x="3419872" y="2276872"/>
            <a:ext cx="1800200" cy="432048"/>
          </a:xfrm>
          <a:prstGeom prst="straightConnector1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mtClean="0"/>
              <a:t>Example: ISiPM with 40 × 40 cells</a:t>
            </a:r>
            <a:endParaRPr lang="en-GB" dirty="0" smtClean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A: Systematic </a:t>
            </a:r>
            <a:r>
              <a:rPr lang="en-GB" dirty="0" smtClean="0"/>
              <a:t>Reconstruction Error vs. Cluster Size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32" name="Foliennummernplatzhalter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 bwMode="auto">
          <a:xfrm>
            <a:off x="251520" y="4221088"/>
            <a:ext cx="2736304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Arial" charset="0"/>
                <a:cs typeface="Arial" charset="0"/>
              </a:rPr>
              <a:t>Cluster = 5 × 5 cells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err="1" smtClean="0">
                <a:latin typeface="Symbol" pitchFamily="18" charset="2"/>
                <a:cs typeface="Arial" charset="0"/>
              </a:rPr>
              <a:t>s</a:t>
            </a:r>
            <a:r>
              <a:rPr kumimoji="0" lang="en-GB" sz="16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x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/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charset="0"/>
              </a:rPr>
              <a:t>s</a:t>
            </a:r>
            <a:r>
              <a:rPr kumimoji="0" lang="en-GB" sz="16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y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= 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5.5 / 6.0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%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872740" cy="287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1" y="1340768"/>
            <a:ext cx="2872740" cy="287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0280" y="1340768"/>
            <a:ext cx="2872740" cy="287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/>
          <p:nvPr/>
        </p:nvSpPr>
        <p:spPr bwMode="auto">
          <a:xfrm>
            <a:off x="3203849" y="4221088"/>
            <a:ext cx="2736304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Arial" charset="0"/>
                <a:cs typeface="Arial" charset="0"/>
              </a:rPr>
              <a:t>Cluster = 10 × 10 cells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err="1" smtClean="0">
                <a:latin typeface="Symbol" pitchFamily="18" charset="2"/>
                <a:cs typeface="Arial" charset="0"/>
              </a:rPr>
              <a:t>s</a:t>
            </a:r>
            <a:r>
              <a:rPr kumimoji="0" lang="en-GB" sz="16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x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/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charset="0"/>
              </a:rPr>
              <a:t>s</a:t>
            </a:r>
            <a:r>
              <a:rPr kumimoji="0" lang="en-GB" sz="16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y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= 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2.0 / 2.1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%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156177" y="4221088"/>
            <a:ext cx="2736304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latin typeface="Arial" charset="0"/>
                <a:cs typeface="Arial" charset="0"/>
              </a:rPr>
              <a:t>Cluster = 15 × 15 cells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err="1" smtClean="0">
                <a:latin typeface="Symbol" pitchFamily="18" charset="2"/>
                <a:cs typeface="Arial" charset="0"/>
              </a:rPr>
              <a:t>s</a:t>
            </a:r>
            <a:r>
              <a:rPr kumimoji="0" lang="en-GB" sz="16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x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/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charset="0"/>
              </a:rPr>
              <a:t>s</a:t>
            </a:r>
            <a:r>
              <a:rPr kumimoji="0" lang="en-GB" sz="16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y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= 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1.2 / 1.0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%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611561" y="4509120"/>
            <a:ext cx="792088" cy="360040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Legende mit Linie 1 32"/>
          <p:cNvSpPr/>
          <p:nvPr/>
        </p:nvSpPr>
        <p:spPr bwMode="auto">
          <a:xfrm>
            <a:off x="251520" y="5229200"/>
            <a:ext cx="6048672" cy="720080"/>
          </a:xfrm>
          <a:prstGeom prst="borderCallout1">
            <a:avLst>
              <a:gd name="adj1" fmla="val -50669"/>
              <a:gd name="adj2" fmla="val 13396"/>
              <a:gd name="adj3" fmla="val 3141"/>
              <a:gd name="adj4" fmla="val 15057"/>
            </a:avLst>
          </a:prstGeom>
          <a:solidFill>
            <a:srgbClr val="FFC000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latin typeface="Arial" charset="0"/>
                <a:cs typeface="Arial" charset="0"/>
              </a:rPr>
              <a:t>Averaged over all (integer) cluster positions fully on SiPM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latin typeface="Arial" charset="0"/>
                <a:cs typeface="Arial" charset="0"/>
              </a:rPr>
              <a:t>(</a:t>
            </a:r>
            <a:r>
              <a:rPr lang="en-GB" dirty="0" smtClean="0">
                <a:latin typeface="Symbol" pitchFamily="18" charset="2"/>
                <a:cs typeface="Arial" charset="0"/>
              </a:rPr>
              <a:t>s</a:t>
            </a:r>
            <a:r>
              <a:rPr lang="en-GB" dirty="0" smtClean="0">
                <a:latin typeface="Arial" charset="0"/>
                <a:cs typeface="Arial" charset="0"/>
              </a:rPr>
              <a:t> given in % of SiPM size)</a:t>
            </a:r>
          </a:p>
        </p:txBody>
      </p:sp>
      <p:sp>
        <p:nvSpPr>
          <p:cNvPr id="36" name="Rechteck 35"/>
          <p:cNvSpPr/>
          <p:nvPr/>
        </p:nvSpPr>
        <p:spPr bwMode="auto">
          <a:xfrm>
            <a:off x="251520" y="3789040"/>
            <a:ext cx="360040" cy="36004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Rechteck 36"/>
          <p:cNvSpPr/>
          <p:nvPr/>
        </p:nvSpPr>
        <p:spPr bwMode="auto">
          <a:xfrm>
            <a:off x="3203848" y="3466771"/>
            <a:ext cx="684340" cy="68231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Rechteck 37"/>
          <p:cNvSpPr/>
          <p:nvPr/>
        </p:nvSpPr>
        <p:spPr bwMode="auto">
          <a:xfrm>
            <a:off x="6123302" y="3124865"/>
            <a:ext cx="1016969" cy="101759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Clusters (i.e. crystals) with pitch p can be identified if  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Err</a:t>
            </a:r>
            <a:r>
              <a:rPr lang="en-US" dirty="0" smtClean="0"/>
              <a:t> « 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Note:</a:t>
            </a:r>
          </a:p>
          <a:p>
            <a:pPr lvl="1"/>
            <a:r>
              <a:rPr lang="en-US" dirty="0" smtClean="0"/>
              <a:t>When plotting 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 in % of SiPM vs. </a:t>
            </a:r>
            <a:r>
              <a:rPr lang="en-US" dirty="0" smtClean="0"/>
              <a:t>cluster size </a:t>
            </a:r>
            <a:r>
              <a:rPr lang="en-US" dirty="0" smtClean="0"/>
              <a:t>in cells, curves superimpose!</a:t>
            </a:r>
          </a:p>
          <a:p>
            <a:pPr lvl="1"/>
            <a:r>
              <a:rPr lang="en-US" dirty="0" smtClean="0"/>
              <a:t>These systematic deviations are known and may be corrected for (?)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A: Systematic </a:t>
            </a:r>
            <a:r>
              <a:rPr lang="en-US" dirty="0" smtClean="0"/>
              <a:t>Reconstruction Error vs. Cluster Size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3" name="Legende mit Linie 1 22"/>
          <p:cNvSpPr/>
          <p:nvPr/>
        </p:nvSpPr>
        <p:spPr bwMode="auto">
          <a:xfrm>
            <a:off x="323529" y="1570454"/>
            <a:ext cx="1152128" cy="504056"/>
          </a:xfrm>
          <a:prstGeom prst="borderCallout1">
            <a:avLst>
              <a:gd name="adj1" fmla="val 48021"/>
              <a:gd name="adj2" fmla="val 122094"/>
              <a:gd name="adj3" fmla="val 41879"/>
              <a:gd name="adj4" fmla="val 92928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Error (</a:t>
            </a:r>
            <a:r>
              <a:rPr lang="en-GB" sz="1400" dirty="0" smtClean="0">
                <a:latin typeface="Symbol" pitchFamily="18" charset="2"/>
                <a:cs typeface="Arial" charset="0"/>
              </a:rPr>
              <a:t>s</a:t>
            </a:r>
            <a:r>
              <a:rPr lang="en-GB" sz="1400" dirty="0" smtClean="0"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[% of SiPM]</a:t>
            </a:r>
          </a:p>
        </p:txBody>
      </p:sp>
      <p:pic>
        <p:nvPicPr>
          <p:cNvPr id="92163" name="Picture 3" descr="D:\fischer\Forschungs Projekte\Sublima\Sensoren\ISiPM\Simulationssoftware\newresults\BlockSweep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98446"/>
            <a:ext cx="5715000" cy="3874770"/>
          </a:xfrm>
          <a:prstGeom prst="rect">
            <a:avLst/>
          </a:prstGeom>
          <a:noFill/>
        </p:spPr>
      </p:pic>
      <p:sp>
        <p:nvSpPr>
          <p:cNvPr id="56" name="Rechteckige Legende 55"/>
          <p:cNvSpPr/>
          <p:nvPr/>
        </p:nvSpPr>
        <p:spPr bwMode="auto">
          <a:xfrm>
            <a:off x="3635897" y="2578566"/>
            <a:ext cx="792088" cy="288032"/>
          </a:xfrm>
          <a:prstGeom prst="wedgeRectCallout">
            <a:avLst>
              <a:gd name="adj1" fmla="val -75655"/>
              <a:gd name="adj2" fmla="val 32547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charset="0"/>
                <a:cs typeface="Arial" charset="0"/>
              </a:rPr>
              <a:t>40 × 40</a:t>
            </a:r>
          </a:p>
        </p:txBody>
      </p:sp>
      <p:sp>
        <p:nvSpPr>
          <p:cNvPr id="22" name="Legende mit Linie 1 21"/>
          <p:cNvSpPr/>
          <p:nvPr/>
        </p:nvSpPr>
        <p:spPr bwMode="auto">
          <a:xfrm>
            <a:off x="7668345" y="4450774"/>
            <a:ext cx="1224136" cy="792088"/>
          </a:xfrm>
          <a:prstGeom prst="borderCallout1">
            <a:avLst>
              <a:gd name="adj1" fmla="val 97653"/>
              <a:gd name="adj2" fmla="val -14857"/>
              <a:gd name="adj3" fmla="val 4914"/>
              <a:gd name="adj4" fmla="val 38809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(Square)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cluster size 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[% of SiPM]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2844397" y="1988840"/>
            <a:ext cx="5400012" cy="3456384"/>
            <a:chOff x="2844397" y="1988840"/>
            <a:chExt cx="5400012" cy="3456384"/>
          </a:xfrm>
        </p:grpSpPr>
        <p:sp>
          <p:nvSpPr>
            <p:cNvPr id="48" name="Rechteckige Legende 47"/>
            <p:cNvSpPr/>
            <p:nvPr/>
          </p:nvSpPr>
          <p:spPr bwMode="auto">
            <a:xfrm>
              <a:off x="6804249" y="2780928"/>
              <a:ext cx="1440160" cy="576064"/>
            </a:xfrm>
            <a:prstGeom prst="wedgeRectCallout">
              <a:avLst>
                <a:gd name="adj1" fmla="val -74713"/>
                <a:gd name="adj2" fmla="val -50419"/>
              </a:avLst>
            </a:prstGeom>
            <a:solidFill>
              <a:srgbClr val="FFC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latin typeface="Arial" charset="0"/>
                  <a:cs typeface="Arial" charset="0"/>
                </a:rPr>
                <a:t>Cluster size =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latin typeface="Arial" charset="0"/>
                  <a:cs typeface="Arial" charset="0"/>
                </a:rPr>
                <a:t>2 x FWHM</a:t>
              </a:r>
              <a:endParaRPr lang="en-US" sz="1400" dirty="0">
                <a:latin typeface="Arial" charset="0"/>
                <a:cs typeface="Arial" charset="0"/>
              </a:endParaRPr>
            </a:p>
          </p:txBody>
        </p:sp>
        <p:sp>
          <p:nvSpPr>
            <p:cNvPr id="37" name="Rechteckige Legende 36"/>
            <p:cNvSpPr/>
            <p:nvPr/>
          </p:nvSpPr>
          <p:spPr bwMode="auto">
            <a:xfrm>
              <a:off x="5292081" y="1988840"/>
              <a:ext cx="1368152" cy="576064"/>
            </a:xfrm>
            <a:prstGeom prst="wedgeRectCallout">
              <a:avLst>
                <a:gd name="adj1" fmla="val -76183"/>
                <a:gd name="adj2" fmla="val -41954"/>
              </a:avLst>
            </a:prstGeom>
            <a:solidFill>
              <a:srgbClr val="FFC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latin typeface="Arial" charset="0"/>
                  <a:cs typeface="Arial" charset="0"/>
                </a:rPr>
                <a:t>Cluster size =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latin typeface="Arial" charset="0"/>
                  <a:cs typeface="Arial" charset="0"/>
                </a:rPr>
                <a:t>FWHM</a:t>
              </a:r>
              <a:endParaRPr lang="en-US" sz="1400" dirty="0">
                <a:latin typeface="Arial" charset="0"/>
                <a:cs typeface="Arial" charset="0"/>
              </a:endParaRPr>
            </a:p>
          </p:txBody>
        </p:sp>
        <p:sp>
          <p:nvSpPr>
            <p:cNvPr id="38" name="Pfeil nach unten 37"/>
            <p:cNvSpPr/>
            <p:nvPr/>
          </p:nvSpPr>
          <p:spPr bwMode="auto">
            <a:xfrm>
              <a:off x="3131840" y="4509120"/>
              <a:ext cx="432048" cy="504056"/>
            </a:xfrm>
            <a:prstGeom prst="downArrow">
              <a:avLst/>
            </a:prstGeom>
            <a:solidFill>
              <a:srgbClr val="FFC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" name="Ellipse 38"/>
            <p:cNvSpPr/>
            <p:nvPr/>
          </p:nvSpPr>
          <p:spPr bwMode="auto">
            <a:xfrm>
              <a:off x="3131840" y="5013176"/>
              <a:ext cx="432048" cy="432048"/>
            </a:xfrm>
            <a:prstGeom prst="ellips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" name="Ellipse 39"/>
            <p:cNvSpPr/>
            <p:nvPr/>
          </p:nvSpPr>
          <p:spPr bwMode="auto">
            <a:xfrm rot="19886747">
              <a:off x="2844397" y="4444490"/>
              <a:ext cx="666350" cy="129263"/>
            </a:xfrm>
            <a:prstGeom prst="ellips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755577" y="1858486"/>
            <a:ext cx="2952327" cy="1570514"/>
            <a:chOff x="755577" y="1858486"/>
            <a:chExt cx="2952327" cy="1570514"/>
          </a:xfrm>
        </p:grpSpPr>
        <p:sp>
          <p:nvSpPr>
            <p:cNvPr id="25" name="Rechteckige Legende 24"/>
            <p:cNvSpPr/>
            <p:nvPr/>
          </p:nvSpPr>
          <p:spPr bwMode="auto">
            <a:xfrm>
              <a:off x="2843808" y="2218526"/>
              <a:ext cx="864096" cy="288032"/>
            </a:xfrm>
            <a:prstGeom prst="wedgeRectCallout">
              <a:avLst>
                <a:gd name="adj1" fmla="val -45213"/>
                <a:gd name="adj2" fmla="val 141268"/>
              </a:avLst>
            </a:prstGeom>
            <a:solidFill>
              <a:srgbClr val="FFC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latin typeface="Arial" charset="0"/>
                  <a:cs typeface="Arial" charset="0"/>
                </a:rPr>
                <a:t>64 </a:t>
              </a:r>
              <a:r>
                <a:rPr lang="en-US" sz="1400" dirty="0">
                  <a:latin typeface="Arial" charset="0"/>
                  <a:cs typeface="Arial" charset="0"/>
                </a:rPr>
                <a:t>× </a:t>
              </a:r>
              <a:r>
                <a:rPr lang="en-US" sz="1400" dirty="0" smtClean="0">
                  <a:latin typeface="Arial" charset="0"/>
                  <a:cs typeface="Arial" charset="0"/>
                </a:rPr>
                <a:t>64</a:t>
              </a:r>
              <a:endParaRPr lang="en-US" sz="1400" dirty="0">
                <a:latin typeface="Arial" charset="0"/>
                <a:cs typeface="Arial" charset="0"/>
              </a:endParaRPr>
            </a:p>
          </p:txBody>
        </p:sp>
        <p:sp>
          <p:nvSpPr>
            <p:cNvPr id="26" name="Rechteckige Legende 25"/>
            <p:cNvSpPr/>
            <p:nvPr/>
          </p:nvSpPr>
          <p:spPr bwMode="auto">
            <a:xfrm>
              <a:off x="2051720" y="1858486"/>
              <a:ext cx="1440160" cy="274370"/>
            </a:xfrm>
            <a:prstGeom prst="wedgeRectCallout">
              <a:avLst>
                <a:gd name="adj1" fmla="val -18210"/>
                <a:gd name="adj2" fmla="val 246114"/>
              </a:avLst>
            </a:prstGeom>
            <a:solidFill>
              <a:srgbClr val="FFC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latin typeface="Arial" charset="0"/>
                  <a:cs typeface="Arial" charset="0"/>
                </a:rPr>
                <a:t>100 </a:t>
              </a:r>
              <a:r>
                <a:rPr lang="en-US" sz="1400" b="1" dirty="0">
                  <a:latin typeface="Arial" charset="0"/>
                  <a:cs typeface="Arial" charset="0"/>
                </a:rPr>
                <a:t>× </a:t>
              </a:r>
              <a:r>
                <a:rPr lang="en-US" sz="1400" b="1" dirty="0" smtClean="0">
                  <a:latin typeface="Arial" charset="0"/>
                  <a:cs typeface="Arial" charset="0"/>
                </a:rPr>
                <a:t>100 cells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41" name="Legende mit Linie 1 40"/>
            <p:cNvSpPr/>
            <p:nvPr/>
          </p:nvSpPr>
          <p:spPr bwMode="auto">
            <a:xfrm>
              <a:off x="755577" y="2564904"/>
              <a:ext cx="936104" cy="288032"/>
            </a:xfrm>
            <a:prstGeom prst="borderCallout1">
              <a:avLst>
                <a:gd name="adj1" fmla="val 86117"/>
                <a:gd name="adj2" fmla="val 180703"/>
                <a:gd name="adj3" fmla="val 41879"/>
                <a:gd name="adj4" fmla="val 92928"/>
              </a:avLst>
            </a:prstGeom>
            <a:solidFill>
              <a:srgbClr val="FFC000"/>
            </a:solidFill>
            <a:ln w="38100" cap="rnd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latin typeface="Arial" charset="0"/>
                  <a:cs typeface="Arial" charset="0"/>
                </a:rPr>
                <a:t>120 × 120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42" name="Legende mit Linie 1 41"/>
            <p:cNvSpPr/>
            <p:nvPr/>
          </p:nvSpPr>
          <p:spPr bwMode="auto">
            <a:xfrm>
              <a:off x="755577" y="3140968"/>
              <a:ext cx="936104" cy="288032"/>
            </a:xfrm>
            <a:prstGeom prst="borderCallout1">
              <a:avLst>
                <a:gd name="adj1" fmla="val 26857"/>
                <a:gd name="adj2" fmla="val 172889"/>
                <a:gd name="adj3" fmla="val 41879"/>
                <a:gd name="adj4" fmla="val 92928"/>
              </a:avLst>
            </a:prstGeom>
            <a:solidFill>
              <a:srgbClr val="FFC000"/>
            </a:solidFill>
            <a:ln w="38100" cap="rnd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latin typeface="Arial" charset="0"/>
                  <a:cs typeface="Arial" charset="0"/>
                </a:rPr>
                <a:t>160 × 160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19" name="Ellipse 18"/>
          <p:cNvSpPr/>
          <p:nvPr/>
        </p:nvSpPr>
        <p:spPr bwMode="auto">
          <a:xfrm>
            <a:off x="5220072" y="4365104"/>
            <a:ext cx="216024" cy="216024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3563888" y="3212976"/>
            <a:ext cx="216024" cy="216024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6876256" y="4653136"/>
            <a:ext cx="216024" cy="216024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ISiPM  Mapping </a:t>
            </a:r>
            <a:r>
              <a:rPr lang="en-GB" dirty="0" smtClean="0"/>
              <a:t>is ‘smoother’ </a:t>
            </a:r>
            <a:r>
              <a:rPr lang="en-GB" dirty="0" smtClean="0"/>
              <a:t>than ‘Stripe’ Mapping: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93186" name="Picture 2" descr="D:\fischer\Forschungs Projekte\Sublima\Sensoren\ISiPM\Simulationssoftware\newresults\BlockSweepLinISi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3" y="836715"/>
            <a:ext cx="6120680" cy="3456383"/>
          </a:xfrm>
          <a:prstGeom prst="rect">
            <a:avLst/>
          </a:prstGeom>
          <a:noFill/>
        </p:spPr>
      </p:pic>
      <p:pic>
        <p:nvPicPr>
          <p:cNvPr id="92163" name="Picture 3" descr="D:\fischer\Forschungs Projekte\Sublima\Sensoren\ISiPM\Simulationssoftware\newmaps\map4_30_3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12776"/>
            <a:ext cx="1524000" cy="1524000"/>
          </a:xfrm>
          <a:prstGeom prst="rect">
            <a:avLst/>
          </a:prstGeom>
          <a:noFill/>
        </p:spPr>
      </p:pic>
      <p:pic>
        <p:nvPicPr>
          <p:cNvPr id="6" name="Picture 1" descr="D:\fischer\Forschungs Projekte\Sublima\Sensoren\ISiPM\Simulationssoftware\newmaps\map_30_30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1524000" cy="1524000"/>
          </a:xfrm>
          <a:prstGeom prst="rect">
            <a:avLst/>
          </a:prstGeom>
          <a:noFill/>
        </p:spPr>
      </p:pic>
      <p:cxnSp>
        <p:nvCxnSpPr>
          <p:cNvPr id="20" name="Gerade Verbindung 19"/>
          <p:cNvCxnSpPr/>
          <p:nvPr/>
        </p:nvCxnSpPr>
        <p:spPr bwMode="auto">
          <a:xfrm flipH="1">
            <a:off x="4499992" y="2636912"/>
            <a:ext cx="288032" cy="144016"/>
          </a:xfrm>
          <a:prstGeom prst="line">
            <a:avLst/>
          </a:prstGeom>
          <a:solidFill>
            <a:srgbClr val="FFFF00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Gerade Verbindung 21"/>
          <p:cNvCxnSpPr/>
          <p:nvPr/>
        </p:nvCxnSpPr>
        <p:spPr bwMode="auto">
          <a:xfrm flipH="1">
            <a:off x="2699793" y="2348880"/>
            <a:ext cx="288032" cy="144016"/>
          </a:xfrm>
          <a:prstGeom prst="line">
            <a:avLst/>
          </a:prstGeom>
          <a:solidFill>
            <a:srgbClr val="FFFF00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hteck 29"/>
          <p:cNvSpPr/>
          <p:nvPr/>
        </p:nvSpPr>
        <p:spPr bwMode="auto">
          <a:xfrm>
            <a:off x="467545" y="1412776"/>
            <a:ext cx="720080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" charset="0"/>
                <a:cs typeface="Arial" charset="0"/>
              </a:rPr>
              <a:t>30 × 30</a:t>
            </a:r>
          </a:p>
        </p:txBody>
      </p:sp>
      <p:sp>
        <p:nvSpPr>
          <p:cNvPr id="31" name="Rechteck 30"/>
          <p:cNvSpPr/>
          <p:nvPr/>
        </p:nvSpPr>
        <p:spPr bwMode="auto">
          <a:xfrm>
            <a:off x="6300193" y="1340768"/>
            <a:ext cx="720080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" charset="0"/>
                <a:cs typeface="Arial" charset="0"/>
              </a:rPr>
              <a:t>30 × 30</a:t>
            </a:r>
          </a:p>
        </p:txBody>
      </p:sp>
      <p:grpSp>
        <p:nvGrpSpPr>
          <p:cNvPr id="44" name="Gruppieren 43"/>
          <p:cNvGrpSpPr/>
          <p:nvPr/>
        </p:nvGrpSpPr>
        <p:grpSpPr>
          <a:xfrm>
            <a:off x="129953" y="2060848"/>
            <a:ext cx="8834536" cy="4442048"/>
            <a:chOff x="129952" y="2060848"/>
            <a:chExt cx="8834536" cy="4442048"/>
          </a:xfrm>
        </p:grpSpPr>
        <p:pic>
          <p:nvPicPr>
            <p:cNvPr id="9216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9952" y="4293096"/>
              <a:ext cx="22098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6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62200" y="4293096"/>
              <a:ext cx="22098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6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22440" y="4293096"/>
              <a:ext cx="22098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6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54688" y="4293096"/>
              <a:ext cx="22098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3" name="Gerade Verbindung 32"/>
            <p:cNvCxnSpPr/>
            <p:nvPr/>
          </p:nvCxnSpPr>
          <p:spPr bwMode="auto">
            <a:xfrm flipH="1">
              <a:off x="2267744" y="2924944"/>
              <a:ext cx="1224136" cy="144016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Gerade Verbindung 34"/>
            <p:cNvCxnSpPr/>
            <p:nvPr/>
          </p:nvCxnSpPr>
          <p:spPr bwMode="auto">
            <a:xfrm flipH="1">
              <a:off x="3635896" y="2204864"/>
              <a:ext cx="144016" cy="2232248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Gerade Verbindung 37"/>
            <p:cNvCxnSpPr/>
            <p:nvPr/>
          </p:nvCxnSpPr>
          <p:spPr bwMode="auto">
            <a:xfrm>
              <a:off x="3995936" y="2060848"/>
              <a:ext cx="1008112" cy="2592288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/>
            <p:cNvCxnSpPr/>
            <p:nvPr/>
          </p:nvCxnSpPr>
          <p:spPr bwMode="auto">
            <a:xfrm>
              <a:off x="4860032" y="3356992"/>
              <a:ext cx="2088232" cy="1008112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Large SiPM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36712"/>
            <a:ext cx="561662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Motivation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ISiPM</a:t>
            </a:r>
          </a:p>
          <a:p>
            <a:pPr lvl="1"/>
            <a:r>
              <a:rPr lang="en-US" sz="2400" dirty="0" smtClean="0"/>
              <a:t>principle</a:t>
            </a:r>
          </a:p>
          <a:p>
            <a:pPr lvl="1"/>
            <a:r>
              <a:rPr lang="en-US" sz="2400" dirty="0" smtClean="0"/>
              <a:t>expected performance</a:t>
            </a:r>
          </a:p>
          <a:p>
            <a:pPr lvl="1"/>
            <a:r>
              <a:rPr lang="en-US" sz="2400" dirty="0" smtClean="0"/>
              <a:t>device design</a:t>
            </a:r>
          </a:p>
          <a:p>
            <a:pPr lvl="1"/>
            <a:r>
              <a:rPr lang="en-US" sz="2400" dirty="0" smtClean="0"/>
              <a:t>first results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Other concepts (‘friends’ / ‘competitors’)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Steps towards a full ISiPM module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First Implementation in SPAD-CMOS technology</a:t>
            </a:r>
            <a:endParaRPr lang="en-US" sz="2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2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 descr="D:\fischer\Forschungs Projekte\Sublima\Sensoren\ISiPM\Simulationssoftware\newresults\Resolution_vs_CellsFi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7" y="1268760"/>
            <a:ext cx="5040560" cy="3457824"/>
          </a:xfrm>
          <a:prstGeom prst="rect">
            <a:avLst/>
          </a:prstGeom>
          <a:noFill/>
        </p:spPr>
      </p:pic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When only part of the </a:t>
            </a:r>
            <a:r>
              <a:rPr lang="en-US" i="1" dirty="0" smtClean="0"/>
              <a:t>cells</a:t>
            </a:r>
            <a:r>
              <a:rPr lang="en-US" dirty="0" smtClean="0"/>
              <a:t> of a cluster fire → statistical reconstruction error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050" dirty="0" smtClean="0"/>
          </a:p>
          <a:p>
            <a:endParaRPr lang="en-US" dirty="0" smtClean="0"/>
          </a:p>
          <a:p>
            <a:r>
              <a:rPr lang="en-US" dirty="0" smtClean="0"/>
              <a:t>Observations:</a:t>
            </a:r>
          </a:p>
          <a:p>
            <a:pPr lvl="1"/>
            <a:r>
              <a:rPr lang="en-US" dirty="0" smtClean="0"/>
              <a:t>Need to fire significant fraction</a:t>
            </a:r>
          </a:p>
          <a:p>
            <a:pPr lvl="1"/>
            <a:r>
              <a:rPr lang="en-US" dirty="0" smtClean="0"/>
              <a:t>Large Clusters are more tolerant </a:t>
            </a:r>
          </a:p>
          <a:p>
            <a:r>
              <a:rPr lang="en-US" dirty="0" smtClean="0"/>
              <a:t>Note: When firing most cells, energy information </a:t>
            </a:r>
            <a:r>
              <a:rPr lang="en-US" dirty="0" smtClean="0"/>
              <a:t>is degraded</a:t>
            </a:r>
            <a:endParaRPr lang="en-US" dirty="0" smtClean="0"/>
          </a:p>
          <a:p>
            <a:pPr lvl="1"/>
            <a:r>
              <a:rPr lang="en-US" dirty="0" smtClean="0"/>
              <a:t>This is a general problem of 1:1 coupling with small crystals</a:t>
            </a:r>
            <a:endParaRPr lang="en-US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B: Statistical </a:t>
            </a:r>
            <a:r>
              <a:rPr lang="en-US" dirty="0" smtClean="0"/>
              <a:t>Reconstruction Errors: </a:t>
            </a:r>
            <a:r>
              <a:rPr lang="en-US" i="1" dirty="0" smtClean="0"/>
              <a:t>Cell</a:t>
            </a:r>
            <a:r>
              <a:rPr lang="en-US" dirty="0" smtClean="0"/>
              <a:t> Statistics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15" name="Legende mit Linie 1 14"/>
          <p:cNvSpPr/>
          <p:nvPr/>
        </p:nvSpPr>
        <p:spPr bwMode="auto">
          <a:xfrm>
            <a:off x="4283969" y="2564904"/>
            <a:ext cx="1147271" cy="504056"/>
          </a:xfrm>
          <a:prstGeom prst="borderCallout1">
            <a:avLst>
              <a:gd name="adj1" fmla="val 243339"/>
              <a:gd name="adj2" fmla="val 58189"/>
              <a:gd name="adj3" fmla="val 88441"/>
              <a:gd name="adj4" fmla="val 70787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Cluster size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16 × 16 cells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17" name="Legende mit Linie 1 16"/>
          <p:cNvSpPr/>
          <p:nvPr/>
        </p:nvSpPr>
        <p:spPr bwMode="auto">
          <a:xfrm>
            <a:off x="7092280" y="3356992"/>
            <a:ext cx="1296144" cy="576064"/>
          </a:xfrm>
          <a:prstGeom prst="borderCallout1">
            <a:avLst>
              <a:gd name="adj1" fmla="val 146084"/>
              <a:gd name="adj2" fmla="val -48813"/>
              <a:gd name="adj3" fmla="val 65866"/>
              <a:gd name="adj4" fmla="val 2410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Systematical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limits</a:t>
            </a: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18" name="Legende mit Linie 1 17"/>
          <p:cNvSpPr/>
          <p:nvPr/>
        </p:nvSpPr>
        <p:spPr bwMode="auto">
          <a:xfrm>
            <a:off x="2915817" y="1916832"/>
            <a:ext cx="1147271" cy="504056"/>
          </a:xfrm>
          <a:prstGeom prst="borderCallout1">
            <a:avLst>
              <a:gd name="adj1" fmla="val 216732"/>
              <a:gd name="adj2" fmla="val -3428"/>
              <a:gd name="adj3" fmla="val 100535"/>
              <a:gd name="adj4" fmla="val 35718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Cluster size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10 × 10 cells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19" name="Legende mit Linie 1 18"/>
          <p:cNvSpPr/>
          <p:nvPr/>
        </p:nvSpPr>
        <p:spPr bwMode="auto">
          <a:xfrm>
            <a:off x="395536" y="1340768"/>
            <a:ext cx="1152128" cy="504056"/>
          </a:xfrm>
          <a:prstGeom prst="borderCallout1">
            <a:avLst>
              <a:gd name="adj1" fmla="val 40765"/>
              <a:gd name="adj2" fmla="val 118919"/>
              <a:gd name="adj3" fmla="val 41879"/>
              <a:gd name="adj4" fmla="val 92928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Error (</a:t>
            </a:r>
            <a:r>
              <a:rPr lang="en-GB" sz="1400" dirty="0" smtClean="0">
                <a:latin typeface="Symbol" pitchFamily="18" charset="2"/>
                <a:cs typeface="Arial" charset="0"/>
              </a:rPr>
              <a:t>s</a:t>
            </a:r>
            <a:r>
              <a:rPr lang="en-GB" sz="1400" dirty="0" smtClean="0"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[% of SiPM]</a:t>
            </a:r>
          </a:p>
        </p:txBody>
      </p:sp>
      <p:sp>
        <p:nvSpPr>
          <p:cNvPr id="20" name="Legende mit Linie 1 19"/>
          <p:cNvSpPr/>
          <p:nvPr/>
        </p:nvSpPr>
        <p:spPr bwMode="auto">
          <a:xfrm>
            <a:off x="7092280" y="3356992"/>
            <a:ext cx="1296144" cy="576064"/>
          </a:xfrm>
          <a:prstGeom prst="borderCallout1">
            <a:avLst>
              <a:gd name="adj1" fmla="val 91057"/>
              <a:gd name="adj2" fmla="val -46932"/>
              <a:gd name="adj3" fmla="val 29887"/>
              <a:gd name="adj4" fmla="val 1469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Systematical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limits</a:t>
            </a: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3851921" y="3861048"/>
            <a:ext cx="144016" cy="144016"/>
          </a:xfrm>
          <a:prstGeom prst="ellipse">
            <a:avLst/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6804249" y="4149080"/>
            <a:ext cx="144016" cy="144016"/>
          </a:xfrm>
          <a:prstGeom prst="ellipse">
            <a:avLst/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5436097" y="1628800"/>
            <a:ext cx="1368152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" charset="0"/>
                <a:cs typeface="Arial" charset="0"/>
              </a:rPr>
              <a:t>ISiPM with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" charset="0"/>
                <a:cs typeface="Arial" charset="0"/>
              </a:rPr>
              <a:t>160 × 160 cells</a:t>
            </a:r>
          </a:p>
        </p:txBody>
      </p:sp>
      <p:sp>
        <p:nvSpPr>
          <p:cNvPr id="16" name="Legende mit Linie 1 15"/>
          <p:cNvSpPr/>
          <p:nvPr/>
        </p:nvSpPr>
        <p:spPr bwMode="auto">
          <a:xfrm>
            <a:off x="7092280" y="4509120"/>
            <a:ext cx="1296144" cy="288032"/>
          </a:xfrm>
          <a:prstGeom prst="borderCallout1">
            <a:avLst>
              <a:gd name="adj1" fmla="val 47914"/>
              <a:gd name="adj2" fmla="val -14010"/>
              <a:gd name="adj3" fmla="val 29887"/>
              <a:gd name="adj4" fmla="val 1469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fired cells</a:t>
            </a:r>
            <a:endParaRPr lang="en-US" sz="16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5184576"/>
          </a:xfrm>
        </p:spPr>
        <p:txBody>
          <a:bodyPr/>
          <a:lstStyle/>
          <a:p>
            <a:r>
              <a:rPr lang="en-US" dirty="0" smtClean="0"/>
              <a:t>Multiple photon hit sin one cell fire cell only once </a:t>
            </a:r>
            <a:r>
              <a:rPr lang="en-US" dirty="0" smtClean="0">
                <a:sym typeface="Wingdings"/>
              </a:rPr>
              <a:t> </a:t>
            </a:r>
            <a:r>
              <a:rPr lang="en-US" dirty="0" smtClean="0">
                <a:latin typeface="Arial"/>
                <a:cs typeface="Arial"/>
                <a:sym typeface="Wingdings"/>
              </a:rPr>
              <a:t>→ photon is ‘lost’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 smtClean="0"/>
              <a:t>many </a:t>
            </a:r>
            <a:r>
              <a:rPr lang="en-US" i="1" dirty="0" smtClean="0"/>
              <a:t>photons</a:t>
            </a:r>
            <a:r>
              <a:rPr lang="en-US" dirty="0" smtClean="0"/>
              <a:t> to we need?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Note: # photon = # fired cells / PDE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B: Statistical </a:t>
            </a:r>
            <a:r>
              <a:rPr lang="en-US" dirty="0" smtClean="0"/>
              <a:t>Reconstruction Errors: </a:t>
            </a:r>
            <a:r>
              <a:rPr lang="en-US" i="1" dirty="0" smtClean="0"/>
              <a:t>Photon</a:t>
            </a:r>
            <a:r>
              <a:rPr lang="en-US" dirty="0" smtClean="0"/>
              <a:t> Statistics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95234" name="Picture 2" descr="D:\fischer\Forschungs Projekte\Sublima\Sensoren\ISiPM\Simulationssoftware\newresults\Resolution_vs_Photo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7" y="1722842"/>
            <a:ext cx="5035703" cy="3434350"/>
          </a:xfrm>
          <a:prstGeom prst="rect">
            <a:avLst/>
          </a:prstGeom>
          <a:noFill/>
        </p:spPr>
      </p:pic>
      <p:sp>
        <p:nvSpPr>
          <p:cNvPr id="15" name="Legende mit Linie 1 14"/>
          <p:cNvSpPr/>
          <p:nvPr/>
        </p:nvSpPr>
        <p:spPr bwMode="auto">
          <a:xfrm>
            <a:off x="5436097" y="2946978"/>
            <a:ext cx="1147271" cy="504056"/>
          </a:xfrm>
          <a:prstGeom prst="borderCallout1">
            <a:avLst>
              <a:gd name="adj1" fmla="val 228826"/>
              <a:gd name="adj2" fmla="val 1866"/>
              <a:gd name="adj3" fmla="val 83603"/>
              <a:gd name="adj4" fmla="val 29342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Cluster size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16 × 16 cells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17" name="Legende mit Linie 1 16"/>
          <p:cNvSpPr/>
          <p:nvPr/>
        </p:nvSpPr>
        <p:spPr bwMode="auto">
          <a:xfrm>
            <a:off x="7015415" y="3739066"/>
            <a:ext cx="1296144" cy="576064"/>
          </a:xfrm>
          <a:prstGeom prst="borderCallout1">
            <a:avLst>
              <a:gd name="adj1" fmla="val 101639"/>
              <a:gd name="adj2" fmla="val -52576"/>
              <a:gd name="adj3" fmla="val 65866"/>
              <a:gd name="adj4" fmla="val 2410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Systematical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limits</a:t>
            </a: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18" name="Legende mit Linie 1 17"/>
          <p:cNvSpPr/>
          <p:nvPr/>
        </p:nvSpPr>
        <p:spPr bwMode="auto">
          <a:xfrm>
            <a:off x="3851920" y="2492896"/>
            <a:ext cx="1147271" cy="504056"/>
          </a:xfrm>
          <a:prstGeom prst="borderCallout1">
            <a:avLst>
              <a:gd name="adj1" fmla="val 231245"/>
              <a:gd name="adj2" fmla="val 30578"/>
              <a:gd name="adj3" fmla="val 88441"/>
              <a:gd name="adj4" fmla="val 70787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Cluster size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10 × 10 cells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19" name="Legende mit Linie 1 18"/>
          <p:cNvSpPr/>
          <p:nvPr/>
        </p:nvSpPr>
        <p:spPr bwMode="auto">
          <a:xfrm>
            <a:off x="467545" y="1938866"/>
            <a:ext cx="1152128" cy="504056"/>
          </a:xfrm>
          <a:prstGeom prst="borderCallout1">
            <a:avLst>
              <a:gd name="adj1" fmla="val 40765"/>
              <a:gd name="adj2" fmla="val 118919"/>
              <a:gd name="adj3" fmla="val 41879"/>
              <a:gd name="adj4" fmla="val 92928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Error (</a:t>
            </a:r>
            <a:r>
              <a:rPr lang="en-GB" sz="1400" dirty="0" smtClean="0">
                <a:latin typeface="Symbol" pitchFamily="18" charset="2"/>
                <a:cs typeface="Arial" charset="0"/>
              </a:rPr>
              <a:t>s</a:t>
            </a:r>
            <a:r>
              <a:rPr lang="en-GB" sz="1400" dirty="0" smtClean="0"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[% of SiPM]</a:t>
            </a:r>
          </a:p>
        </p:txBody>
      </p:sp>
      <p:sp>
        <p:nvSpPr>
          <p:cNvPr id="20" name="Legende mit Linie 1 19"/>
          <p:cNvSpPr/>
          <p:nvPr/>
        </p:nvSpPr>
        <p:spPr bwMode="auto">
          <a:xfrm>
            <a:off x="7015415" y="3739066"/>
            <a:ext cx="1296144" cy="576064"/>
          </a:xfrm>
          <a:prstGeom prst="borderCallout1">
            <a:avLst>
              <a:gd name="adj1" fmla="val 50"/>
              <a:gd name="adj2" fmla="val -45051"/>
              <a:gd name="adj3" fmla="val 29887"/>
              <a:gd name="adj4" fmla="val 1469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Systematical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limits</a:t>
            </a: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2483769" y="2514930"/>
            <a:ext cx="144016" cy="144016"/>
          </a:xfrm>
          <a:prstGeom prst="ellipse">
            <a:avLst/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3419873" y="3523042"/>
            <a:ext cx="144016" cy="144016"/>
          </a:xfrm>
          <a:prstGeom prst="ellipse">
            <a:avLst/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Legende mit Linie 1 22"/>
          <p:cNvSpPr/>
          <p:nvPr/>
        </p:nvSpPr>
        <p:spPr bwMode="auto">
          <a:xfrm>
            <a:off x="7236296" y="4725144"/>
            <a:ext cx="1152128" cy="440420"/>
          </a:xfrm>
          <a:prstGeom prst="borderCallout1">
            <a:avLst>
              <a:gd name="adj1" fmla="val 74431"/>
              <a:gd name="adj2" fmla="val -28303"/>
              <a:gd name="adj3" fmla="val 4914"/>
              <a:gd name="adj4" fmla="val 38809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randomly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picked </a:t>
            </a:r>
            <a:r>
              <a:rPr lang="en-GB" sz="1400" b="1" dirty="0" smtClean="0">
                <a:latin typeface="Arial" charset="0"/>
                <a:cs typeface="Arial" charset="0"/>
              </a:rPr>
              <a:t>cells</a:t>
            </a:r>
            <a:endParaRPr lang="en-GB" sz="1400" b="1" dirty="0" smtClean="0">
              <a:latin typeface="Arial" charset="0"/>
              <a:cs typeface="Arial" charset="0"/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5148064" y="2154890"/>
            <a:ext cx="1368152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" charset="0"/>
                <a:cs typeface="Arial" charset="0"/>
              </a:rPr>
              <a:t>ISiPM </a:t>
            </a:r>
            <a:r>
              <a:rPr lang="en-US" sz="1400" b="1" dirty="0" smtClean="0">
                <a:latin typeface="Arial" charset="0"/>
                <a:cs typeface="Arial" charset="0"/>
              </a:rPr>
              <a:t>with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" charset="0"/>
                <a:cs typeface="Arial" charset="0"/>
              </a:rPr>
              <a:t>160 × 160 cells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Noise on the corner signals → statistical reconstruction error</a:t>
            </a:r>
          </a:p>
          <a:p>
            <a:r>
              <a:rPr lang="en-US" smtClean="0"/>
              <a:t>This is a general property of position reconstruction from several signals</a:t>
            </a:r>
          </a:p>
          <a:p>
            <a:r>
              <a:rPr lang="en-US" smtClean="0"/>
              <a:t>It depends on the S/N ratio, which is better for large clusters  </a:t>
            </a: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C: Statistical </a:t>
            </a:r>
            <a:r>
              <a:rPr lang="en-US" dirty="0" smtClean="0"/>
              <a:t>Reconstruction Errors: Noise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96258" name="Picture 2" descr="D:\fischer\Forschungs Projekte\Sublima\Sensoren\ISiPM\Simulationssoftware\newresults\Resolution_vs_Noi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3" y="2132856"/>
            <a:ext cx="5760640" cy="3905714"/>
          </a:xfrm>
          <a:prstGeom prst="rect">
            <a:avLst/>
          </a:prstGeom>
          <a:noFill/>
        </p:spPr>
      </p:pic>
      <p:sp>
        <p:nvSpPr>
          <p:cNvPr id="12" name="Legende mit Linie 1 11"/>
          <p:cNvSpPr/>
          <p:nvPr/>
        </p:nvSpPr>
        <p:spPr bwMode="auto">
          <a:xfrm>
            <a:off x="4644009" y="3861048"/>
            <a:ext cx="1147271" cy="504056"/>
          </a:xfrm>
          <a:prstGeom prst="borderCallout1">
            <a:avLst>
              <a:gd name="adj1" fmla="val 161101"/>
              <a:gd name="adj2" fmla="val 93258"/>
              <a:gd name="adj3" fmla="val 88441"/>
              <a:gd name="adj4" fmla="val 70787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Cluster size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16 × 16 cells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13" name="Legende mit Linie 1 12"/>
          <p:cNvSpPr/>
          <p:nvPr/>
        </p:nvSpPr>
        <p:spPr bwMode="auto">
          <a:xfrm>
            <a:off x="3419873" y="2780928"/>
            <a:ext cx="1147271" cy="504056"/>
          </a:xfrm>
          <a:prstGeom prst="borderCallout1">
            <a:avLst>
              <a:gd name="adj1" fmla="val 178032"/>
              <a:gd name="adj2" fmla="val 102841"/>
              <a:gd name="adj3" fmla="val 88441"/>
              <a:gd name="adj4" fmla="val 70787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Cluster size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charset="0"/>
                <a:cs typeface="Arial" charset="0"/>
              </a:rPr>
              <a:t>10 × 10 cells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14" name="Legende mit Linie 1 13"/>
          <p:cNvSpPr/>
          <p:nvPr/>
        </p:nvSpPr>
        <p:spPr bwMode="auto">
          <a:xfrm>
            <a:off x="179512" y="2204864"/>
            <a:ext cx="1152128" cy="504056"/>
          </a:xfrm>
          <a:prstGeom prst="borderCallout1">
            <a:avLst>
              <a:gd name="adj1" fmla="val 40765"/>
              <a:gd name="adj2" fmla="val 118919"/>
              <a:gd name="adj3" fmla="val 41879"/>
              <a:gd name="adj4" fmla="val 92928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Error (</a:t>
            </a:r>
            <a:r>
              <a:rPr lang="en-GB" sz="1400" dirty="0" smtClean="0">
                <a:latin typeface="Symbol" pitchFamily="18" charset="2"/>
                <a:cs typeface="Arial" charset="0"/>
              </a:rPr>
              <a:t>s</a:t>
            </a:r>
            <a:r>
              <a:rPr lang="en-GB" sz="1400" dirty="0" smtClean="0"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[% of SiPM]</a:t>
            </a:r>
          </a:p>
        </p:txBody>
      </p:sp>
      <p:sp>
        <p:nvSpPr>
          <p:cNvPr id="15" name="Legende mit Linie 1 14"/>
          <p:cNvSpPr/>
          <p:nvPr/>
        </p:nvSpPr>
        <p:spPr bwMode="auto">
          <a:xfrm>
            <a:off x="7452320" y="4437112"/>
            <a:ext cx="1296144" cy="576064"/>
          </a:xfrm>
          <a:prstGeom prst="borderCallout1">
            <a:avLst>
              <a:gd name="adj1" fmla="val 113120"/>
              <a:gd name="adj2" fmla="val -26689"/>
              <a:gd name="adj3" fmla="val 75550"/>
              <a:gd name="adj4" fmla="val 503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Systematical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limits</a:t>
            </a: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16" name="Legende mit Linie 1 15"/>
          <p:cNvSpPr/>
          <p:nvPr/>
        </p:nvSpPr>
        <p:spPr bwMode="auto">
          <a:xfrm>
            <a:off x="7452320" y="5301208"/>
            <a:ext cx="1547664" cy="490394"/>
          </a:xfrm>
          <a:prstGeom prst="borderCallout1">
            <a:avLst>
              <a:gd name="adj1" fmla="val 110833"/>
              <a:gd name="adj2" fmla="val -8192"/>
              <a:gd name="adj3" fmla="val 4914"/>
              <a:gd name="adj4" fmla="val 38809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Noise per corner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latin typeface="Arial" charset="0"/>
                <a:cs typeface="Arial" charset="0"/>
              </a:rPr>
              <a:t>in units of cells</a:t>
            </a:r>
            <a:endParaRPr lang="en-GB" sz="1400" b="1" dirty="0" smtClean="0">
              <a:latin typeface="Arial" charset="0"/>
              <a:cs typeface="Arial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2051720" y="2636912"/>
            <a:ext cx="1368152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" charset="0"/>
                <a:cs typeface="Arial" charset="0"/>
              </a:rPr>
              <a:t>SiPM with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" charset="0"/>
                <a:cs typeface="Arial" charset="0"/>
              </a:rPr>
              <a:t>160 × 160 cells</a:t>
            </a:r>
          </a:p>
        </p:txBody>
      </p:sp>
      <p:sp>
        <p:nvSpPr>
          <p:cNvPr id="18" name="Legende mit Linie 1 17"/>
          <p:cNvSpPr/>
          <p:nvPr/>
        </p:nvSpPr>
        <p:spPr bwMode="auto">
          <a:xfrm>
            <a:off x="7452320" y="4437112"/>
            <a:ext cx="1296144" cy="576064"/>
          </a:xfrm>
          <a:prstGeom prst="borderCallout1">
            <a:avLst>
              <a:gd name="adj1" fmla="val 169655"/>
              <a:gd name="adj2" fmla="val -29588"/>
              <a:gd name="adj3" fmla="val 75550"/>
              <a:gd name="adj4" fmla="val 503"/>
            </a:avLst>
          </a:prstGeom>
          <a:solidFill>
            <a:srgbClr val="FFC000"/>
          </a:solidFill>
          <a:ln w="381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Systematical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limits</a:t>
            </a:r>
            <a:endParaRPr lang="en-US" sz="16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Example for device simulation:</a:t>
            </a:r>
          </a:p>
          <a:p>
            <a:pPr lvl="1"/>
            <a:r>
              <a:rPr lang="en-US" dirty="0" smtClean="0"/>
              <a:t>ISiPM with 100</a:t>
            </a:r>
            <a:r>
              <a:rPr lang="en-US" baseline="30000" dirty="0" smtClean="0"/>
              <a:t>2</a:t>
            </a:r>
            <a:r>
              <a:rPr lang="en-US" dirty="0" smtClean="0"/>
              <a:t> cells (e.g. 7.4 mm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crystals of 12 × 12 cells (0.9 mm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Array of 7 × 7 crystals</a:t>
            </a:r>
            <a:br>
              <a:rPr lang="en-US" dirty="0" smtClean="0"/>
            </a:br>
            <a:r>
              <a:rPr lang="en-US" dirty="0" smtClean="0"/>
              <a:t>(tilted to show robustness)</a:t>
            </a:r>
          </a:p>
          <a:p>
            <a:pPr lvl="1"/>
            <a:r>
              <a:rPr lang="en-US" dirty="0" smtClean="0"/>
              <a:t>Fire 250 random cells / crystal</a:t>
            </a:r>
          </a:p>
          <a:p>
            <a:pPr lvl="1"/>
            <a:r>
              <a:rPr lang="en-US" dirty="0" smtClean="0"/>
              <a:t>noise per corner: 2 cells (</a:t>
            </a:r>
            <a:r>
              <a:rPr lang="en-US" dirty="0" err="1" smtClean="0"/>
              <a:t>rms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Circles        show systematic,</a:t>
            </a:r>
            <a:br>
              <a:rPr lang="en-US" dirty="0" smtClean="0"/>
            </a:br>
            <a:r>
              <a:rPr lang="en-US" dirty="0" smtClean="0"/>
              <a:t>(known) offsets</a:t>
            </a:r>
          </a:p>
          <a:p>
            <a:r>
              <a:rPr lang="en-US" dirty="0" smtClean="0"/>
              <a:t>Hit is associated to closest</a:t>
            </a:r>
          </a:p>
          <a:p>
            <a:endParaRPr lang="en-US" dirty="0" smtClean="0"/>
          </a:p>
          <a:p>
            <a:r>
              <a:rPr lang="en-US" dirty="0" smtClean="0"/>
              <a:t>7% of hits are associated to</a:t>
            </a:r>
            <a:br>
              <a:rPr lang="en-US" dirty="0" smtClean="0"/>
            </a:br>
            <a:r>
              <a:rPr lang="en-US" dirty="0" smtClean="0"/>
              <a:t>wrong crystal (offset by 1)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all together: Flood Map Simulation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980728"/>
            <a:ext cx="4661538" cy="4661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3" name="Gerade Verbindung mit Pfeil 12"/>
          <p:cNvCxnSpPr/>
          <p:nvPr/>
        </p:nvCxnSpPr>
        <p:spPr bwMode="auto">
          <a:xfrm>
            <a:off x="4355976" y="5949280"/>
            <a:ext cx="4680520" cy="0"/>
          </a:xfrm>
          <a:prstGeom prst="straightConnector1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Rechteck 14"/>
          <p:cNvSpPr/>
          <p:nvPr/>
        </p:nvSpPr>
        <p:spPr>
          <a:xfrm>
            <a:off x="6228185" y="5733256"/>
            <a:ext cx="103906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7.4 mm</a:t>
            </a:r>
            <a:r>
              <a:rPr lang="en-US" baseline="30000" dirty="0" smtClean="0"/>
              <a:t>2</a:t>
            </a:r>
            <a:endParaRPr lang="en-GB" dirty="0"/>
          </a:p>
        </p:txBody>
      </p:sp>
      <p:sp>
        <p:nvSpPr>
          <p:cNvPr id="16" name="Ellipse 15"/>
          <p:cNvSpPr/>
          <p:nvPr/>
        </p:nvSpPr>
        <p:spPr bwMode="auto">
          <a:xfrm>
            <a:off x="1331641" y="3501008"/>
            <a:ext cx="288032" cy="2880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552841" y="4185656"/>
            <a:ext cx="288032" cy="2880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Device Design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24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Technology Options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48" name="Foliennummernplatzhalter 14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100" name="Rechteck 99"/>
          <p:cNvSpPr/>
          <p:nvPr/>
        </p:nvSpPr>
        <p:spPr bwMode="auto">
          <a:xfrm>
            <a:off x="4644008" y="836712"/>
            <a:ext cx="4320480" cy="5544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Rechteck 100"/>
          <p:cNvSpPr/>
          <p:nvPr/>
        </p:nvSpPr>
        <p:spPr>
          <a:xfrm>
            <a:off x="6192688" y="1772816"/>
            <a:ext cx="720080" cy="7200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cell</a:t>
            </a:r>
          </a:p>
        </p:txBody>
      </p:sp>
      <p:sp>
        <p:nvSpPr>
          <p:cNvPr id="102" name="Rechteck 101"/>
          <p:cNvSpPr/>
          <p:nvPr/>
        </p:nvSpPr>
        <p:spPr>
          <a:xfrm>
            <a:off x="6192688" y="2780928"/>
            <a:ext cx="720080" cy="7200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cell</a:t>
            </a:r>
          </a:p>
        </p:txBody>
      </p:sp>
      <p:sp>
        <p:nvSpPr>
          <p:cNvPr id="103" name="Rechteck 102"/>
          <p:cNvSpPr/>
          <p:nvPr/>
        </p:nvSpPr>
        <p:spPr>
          <a:xfrm>
            <a:off x="6192688" y="3789040"/>
            <a:ext cx="720080" cy="7200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cell</a:t>
            </a:r>
          </a:p>
        </p:txBody>
      </p:sp>
      <p:sp>
        <p:nvSpPr>
          <p:cNvPr id="104" name="Rechteck 103"/>
          <p:cNvSpPr/>
          <p:nvPr/>
        </p:nvSpPr>
        <p:spPr>
          <a:xfrm>
            <a:off x="5076057" y="2564904"/>
            <a:ext cx="3384376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hteck 105"/>
          <p:cNvSpPr/>
          <p:nvPr/>
        </p:nvSpPr>
        <p:spPr>
          <a:xfrm>
            <a:off x="5508105" y="3573016"/>
            <a:ext cx="2952328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hteck 108"/>
          <p:cNvSpPr/>
          <p:nvPr/>
        </p:nvSpPr>
        <p:spPr>
          <a:xfrm>
            <a:off x="7236297" y="1772816"/>
            <a:ext cx="720080" cy="7200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cell</a:t>
            </a:r>
          </a:p>
        </p:txBody>
      </p:sp>
      <p:sp>
        <p:nvSpPr>
          <p:cNvPr id="110" name="Rechteck 109"/>
          <p:cNvSpPr/>
          <p:nvPr/>
        </p:nvSpPr>
        <p:spPr>
          <a:xfrm>
            <a:off x="7236297" y="2780928"/>
            <a:ext cx="720080" cy="7200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cell</a:t>
            </a:r>
          </a:p>
        </p:txBody>
      </p:sp>
      <p:sp>
        <p:nvSpPr>
          <p:cNvPr id="111" name="Rechteck 110"/>
          <p:cNvSpPr/>
          <p:nvPr/>
        </p:nvSpPr>
        <p:spPr>
          <a:xfrm>
            <a:off x="7236297" y="3789040"/>
            <a:ext cx="720080" cy="7200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cell</a:t>
            </a:r>
          </a:p>
        </p:txBody>
      </p:sp>
      <p:sp>
        <p:nvSpPr>
          <p:cNvPr id="112" name="Rechteck 111"/>
          <p:cNvSpPr/>
          <p:nvPr/>
        </p:nvSpPr>
        <p:spPr>
          <a:xfrm>
            <a:off x="5508105" y="2564904"/>
            <a:ext cx="288032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4" name="Rechteck 113"/>
          <p:cNvSpPr/>
          <p:nvPr/>
        </p:nvSpPr>
        <p:spPr>
          <a:xfrm>
            <a:off x="5508105" y="3573016"/>
            <a:ext cx="28803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18" name="Gerade Verbindung 117"/>
          <p:cNvCxnSpPr/>
          <p:nvPr/>
        </p:nvCxnSpPr>
        <p:spPr>
          <a:xfrm rot="5400000">
            <a:off x="6876764" y="2168860"/>
            <a:ext cx="36004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Ellipse 118"/>
          <p:cNvSpPr/>
          <p:nvPr/>
        </p:nvSpPr>
        <p:spPr>
          <a:xfrm>
            <a:off x="6444209" y="2564904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Gerade Verbindung 119"/>
          <p:cNvCxnSpPr/>
          <p:nvPr/>
        </p:nvCxnSpPr>
        <p:spPr>
          <a:xfrm flipH="1">
            <a:off x="6804249" y="4149080"/>
            <a:ext cx="1440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Ellipse 122"/>
          <p:cNvSpPr/>
          <p:nvPr/>
        </p:nvSpPr>
        <p:spPr>
          <a:xfrm>
            <a:off x="5940153" y="3068960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Gerade Verbindung 123"/>
          <p:cNvCxnSpPr/>
          <p:nvPr/>
        </p:nvCxnSpPr>
        <p:spPr>
          <a:xfrm flipV="1">
            <a:off x="7596336" y="3356992"/>
            <a:ext cx="0" cy="5760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/>
          <p:cNvSpPr/>
          <p:nvPr/>
        </p:nvSpPr>
        <p:spPr>
          <a:xfrm>
            <a:off x="7524329" y="3573016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Gerade Verbindung 128"/>
          <p:cNvCxnSpPr/>
          <p:nvPr/>
        </p:nvCxnSpPr>
        <p:spPr>
          <a:xfrm rot="5400000" flipH="1" flipV="1">
            <a:off x="6732748" y="4185084"/>
            <a:ext cx="648866" cy="7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132"/>
          <p:cNvCxnSpPr>
            <a:stCxn id="119" idx="0"/>
          </p:cNvCxnSpPr>
          <p:nvPr/>
        </p:nvCxnSpPr>
        <p:spPr>
          <a:xfrm flipV="1">
            <a:off x="6516216" y="2348880"/>
            <a:ext cx="0" cy="2160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hteck 135"/>
          <p:cNvSpPr/>
          <p:nvPr/>
        </p:nvSpPr>
        <p:spPr>
          <a:xfrm>
            <a:off x="5076057" y="4581128"/>
            <a:ext cx="3384376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hteck 137"/>
          <p:cNvSpPr/>
          <p:nvPr/>
        </p:nvSpPr>
        <p:spPr>
          <a:xfrm>
            <a:off x="5508105" y="4581128"/>
            <a:ext cx="288032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0" name="Rechteck 139"/>
          <p:cNvSpPr/>
          <p:nvPr/>
        </p:nvSpPr>
        <p:spPr>
          <a:xfrm>
            <a:off x="4932040" y="1556792"/>
            <a:ext cx="288032" cy="36724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hteck 142"/>
          <p:cNvSpPr/>
          <p:nvPr/>
        </p:nvSpPr>
        <p:spPr>
          <a:xfrm>
            <a:off x="4932040" y="5085184"/>
            <a:ext cx="288032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6" name="Rechteck 155"/>
          <p:cNvSpPr/>
          <p:nvPr/>
        </p:nvSpPr>
        <p:spPr>
          <a:xfrm>
            <a:off x="5508105" y="1556792"/>
            <a:ext cx="2952328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hteck 157"/>
          <p:cNvSpPr/>
          <p:nvPr/>
        </p:nvSpPr>
        <p:spPr>
          <a:xfrm>
            <a:off x="5508105" y="1556792"/>
            <a:ext cx="28803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0" name="Rechteck 159"/>
          <p:cNvSpPr/>
          <p:nvPr/>
        </p:nvSpPr>
        <p:spPr bwMode="auto">
          <a:xfrm>
            <a:off x="4788024" y="980728"/>
            <a:ext cx="4032448" cy="360040"/>
          </a:xfrm>
          <a:prstGeom prst="rect">
            <a:avLst/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With 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two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available metal layers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1" name="Rechteck 160"/>
          <p:cNvSpPr/>
          <p:nvPr/>
        </p:nvSpPr>
        <p:spPr bwMode="auto">
          <a:xfrm>
            <a:off x="4788024" y="5373216"/>
            <a:ext cx="4032448" cy="864096"/>
          </a:xfrm>
          <a:prstGeom prst="rect">
            <a:avLst/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more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complex 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technology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aseline="0" dirty="0" smtClean="0">
                <a:latin typeface="Arial" charset="0"/>
                <a:cs typeface="Arial" charset="0"/>
              </a:rPr>
              <a:t>+ higher fill factor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+ less crosstalk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" name="Rechteck 162"/>
          <p:cNvSpPr/>
          <p:nvPr/>
        </p:nvSpPr>
        <p:spPr>
          <a:xfrm rot="16200000">
            <a:off x="5220072" y="3284985"/>
            <a:ext cx="3744416" cy="1440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8" name="Gruppieren 167"/>
          <p:cNvGrpSpPr/>
          <p:nvPr/>
        </p:nvGrpSpPr>
        <p:grpSpPr>
          <a:xfrm>
            <a:off x="179512" y="836712"/>
            <a:ext cx="4320480" cy="5544616"/>
            <a:chOff x="-396552" y="836712"/>
            <a:chExt cx="4320480" cy="5544616"/>
          </a:xfrm>
        </p:grpSpPr>
        <p:sp>
          <p:nvSpPr>
            <p:cNvPr id="98" name="Rechteck 97"/>
            <p:cNvSpPr/>
            <p:nvPr/>
          </p:nvSpPr>
          <p:spPr bwMode="auto">
            <a:xfrm>
              <a:off x="-396552" y="836712"/>
              <a:ext cx="4320480" cy="55446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1763688" y="1988840"/>
              <a:ext cx="864096" cy="50405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cell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1763688" y="2996952"/>
              <a:ext cx="864096" cy="504056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cell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1763688" y="4005064"/>
              <a:ext cx="864096" cy="50405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cell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179512" y="2564904"/>
              <a:ext cx="3600400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/>
            <p:cNvSpPr/>
            <p:nvPr/>
          </p:nvSpPr>
          <p:spPr>
            <a:xfrm>
              <a:off x="899592" y="2780928"/>
              <a:ext cx="2880320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971600" y="3573016"/>
              <a:ext cx="280831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971600" y="3789040"/>
              <a:ext cx="280831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2771800" y="1988840"/>
              <a:ext cx="864096" cy="504056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cell</a:t>
              </a:r>
            </a:p>
          </p:txBody>
        </p:sp>
        <p:sp>
          <p:nvSpPr>
            <p:cNvPr id="15" name="Rechteck 14"/>
            <p:cNvSpPr/>
            <p:nvPr/>
          </p:nvSpPr>
          <p:spPr>
            <a:xfrm>
              <a:off x="2771800" y="2996952"/>
              <a:ext cx="864096" cy="50405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cell</a:t>
              </a:r>
            </a:p>
          </p:txBody>
        </p:sp>
        <p:sp>
          <p:nvSpPr>
            <p:cNvPr id="16" name="Rechteck 15"/>
            <p:cNvSpPr/>
            <p:nvPr/>
          </p:nvSpPr>
          <p:spPr>
            <a:xfrm>
              <a:off x="2771800" y="4005064"/>
              <a:ext cx="864096" cy="50405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cell</a:t>
              </a:r>
            </a:p>
          </p:txBody>
        </p:sp>
        <p:sp>
          <p:nvSpPr>
            <p:cNvPr id="17" name="Rechteck 16"/>
            <p:cNvSpPr/>
            <p:nvPr/>
          </p:nvSpPr>
          <p:spPr>
            <a:xfrm>
              <a:off x="1259632" y="2564904"/>
              <a:ext cx="288032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1259632" y="2780928"/>
              <a:ext cx="288032" cy="1440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9" name="Rechteck 18"/>
            <p:cNvSpPr/>
            <p:nvPr/>
          </p:nvSpPr>
          <p:spPr>
            <a:xfrm>
              <a:off x="1259632" y="3573016"/>
              <a:ext cx="288032" cy="14401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0" name="Rechteck 19"/>
            <p:cNvSpPr/>
            <p:nvPr/>
          </p:nvSpPr>
          <p:spPr>
            <a:xfrm>
              <a:off x="1259632" y="3789040"/>
              <a:ext cx="288032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</a:t>
              </a:r>
            </a:p>
          </p:txBody>
        </p:sp>
        <p:cxnSp>
          <p:nvCxnSpPr>
            <p:cNvPr id="21" name="Gerade Verbindung 20"/>
            <p:cNvCxnSpPr/>
            <p:nvPr/>
          </p:nvCxnSpPr>
          <p:spPr>
            <a:xfrm rot="5400000" flipH="1" flipV="1">
              <a:off x="1438858" y="2312876"/>
              <a:ext cx="648866" cy="7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 rot="10800000">
              <a:off x="1763688" y="1988840"/>
              <a:ext cx="864096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2447764" y="2168860"/>
              <a:ext cx="36004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e 23"/>
            <p:cNvSpPr/>
            <p:nvPr/>
          </p:nvSpPr>
          <p:spPr>
            <a:xfrm>
              <a:off x="1691680" y="256490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Gerade Verbindung 24"/>
            <p:cNvCxnSpPr>
              <a:stCxn id="28" idx="0"/>
            </p:cNvCxnSpPr>
            <p:nvPr/>
          </p:nvCxnSpPr>
          <p:spPr>
            <a:xfrm rot="5400000" flipH="1" flipV="1">
              <a:off x="2376153" y="2384487"/>
              <a:ext cx="792088" cy="7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 rot="10800000">
              <a:off x="2772594" y="1988840"/>
              <a:ext cx="864096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 rot="5400000">
              <a:off x="3456670" y="2168860"/>
              <a:ext cx="36004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Ellipse 27"/>
            <p:cNvSpPr/>
            <p:nvPr/>
          </p:nvSpPr>
          <p:spPr>
            <a:xfrm>
              <a:off x="2699792" y="278092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Gerade Verbindung 28"/>
            <p:cNvCxnSpPr/>
            <p:nvPr/>
          </p:nvCxnSpPr>
          <p:spPr>
            <a:xfrm rot="5400000" flipH="1" flipV="1">
              <a:off x="2446970" y="3320988"/>
              <a:ext cx="648866" cy="7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10800000">
              <a:off x="2771800" y="2996952"/>
              <a:ext cx="864096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>
            <a:xfrm rot="5400000">
              <a:off x="3455876" y="3176972"/>
              <a:ext cx="36004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31"/>
            <p:cNvSpPr/>
            <p:nvPr/>
          </p:nvSpPr>
          <p:spPr>
            <a:xfrm>
              <a:off x="2699792" y="357301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32"/>
            <p:cNvSpPr/>
            <p:nvPr/>
          </p:nvSpPr>
          <p:spPr>
            <a:xfrm>
              <a:off x="2555776" y="378904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Gerade Verbindung 33"/>
            <p:cNvCxnSpPr/>
            <p:nvPr/>
          </p:nvCxnSpPr>
          <p:spPr>
            <a:xfrm rot="5400000" flipH="1" flipV="1">
              <a:off x="2303748" y="4185084"/>
              <a:ext cx="648866" cy="7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 rot="10800000">
              <a:off x="1763688" y="4509120"/>
              <a:ext cx="864096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/>
          </p:nvCxnSpPr>
          <p:spPr>
            <a:xfrm rot="5400000">
              <a:off x="1584462" y="4328306"/>
              <a:ext cx="36004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e 36"/>
            <p:cNvSpPr/>
            <p:nvPr/>
          </p:nvSpPr>
          <p:spPr>
            <a:xfrm>
              <a:off x="3563888" y="357301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Gerade Verbindung 37"/>
            <p:cNvCxnSpPr/>
            <p:nvPr/>
          </p:nvCxnSpPr>
          <p:spPr>
            <a:xfrm rot="5400000" flipH="1" flipV="1">
              <a:off x="3204245" y="4076675"/>
              <a:ext cx="86489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/>
          </p:nvCxnSpPr>
          <p:spPr>
            <a:xfrm rot="10800000">
              <a:off x="2771800" y="4509120"/>
              <a:ext cx="864096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/>
          </p:nvCxnSpPr>
          <p:spPr>
            <a:xfrm rot="5400000">
              <a:off x="2592574" y="4328306"/>
              <a:ext cx="36004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hteck 40"/>
            <p:cNvSpPr/>
            <p:nvPr/>
          </p:nvSpPr>
          <p:spPr>
            <a:xfrm>
              <a:off x="179512" y="4581128"/>
              <a:ext cx="3600400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899592" y="4797152"/>
              <a:ext cx="2880320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1259632" y="4581128"/>
              <a:ext cx="288032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4" name="Rechteck 43"/>
            <p:cNvSpPr/>
            <p:nvPr/>
          </p:nvSpPr>
          <p:spPr>
            <a:xfrm>
              <a:off x="1259632" y="4797152"/>
              <a:ext cx="288032" cy="1440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5" name="Rechteck 44"/>
            <p:cNvSpPr/>
            <p:nvPr/>
          </p:nvSpPr>
          <p:spPr>
            <a:xfrm>
              <a:off x="179512" y="1556792"/>
              <a:ext cx="288032" cy="367240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611560" y="2780928"/>
              <a:ext cx="288032" cy="115212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611560" y="4797152"/>
              <a:ext cx="288032" cy="43204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hteck 47"/>
            <p:cNvSpPr/>
            <p:nvPr/>
          </p:nvSpPr>
          <p:spPr>
            <a:xfrm>
              <a:off x="179512" y="5085184"/>
              <a:ext cx="288032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9" name="Rechteck 48"/>
            <p:cNvSpPr/>
            <p:nvPr/>
          </p:nvSpPr>
          <p:spPr>
            <a:xfrm>
              <a:off x="-252536" y="1556792"/>
              <a:ext cx="360040" cy="367240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hteck 49"/>
            <p:cNvSpPr/>
            <p:nvPr/>
          </p:nvSpPr>
          <p:spPr>
            <a:xfrm>
              <a:off x="-252536" y="5085184"/>
              <a:ext cx="288032" cy="1440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1" name="Rechteck 50"/>
            <p:cNvSpPr/>
            <p:nvPr/>
          </p:nvSpPr>
          <p:spPr>
            <a:xfrm>
              <a:off x="-180528" y="2924944"/>
              <a:ext cx="1008112" cy="7920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Poly Bridge</a:t>
              </a:r>
            </a:p>
          </p:txBody>
        </p:sp>
        <p:sp>
          <p:nvSpPr>
            <p:cNvPr id="52" name="Ellipse 51"/>
            <p:cNvSpPr/>
            <p:nvPr/>
          </p:nvSpPr>
          <p:spPr>
            <a:xfrm>
              <a:off x="-180528" y="292494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llipse 52"/>
            <p:cNvSpPr/>
            <p:nvPr/>
          </p:nvSpPr>
          <p:spPr>
            <a:xfrm>
              <a:off x="-180528" y="314096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llipse 53"/>
            <p:cNvSpPr/>
            <p:nvPr/>
          </p:nvSpPr>
          <p:spPr>
            <a:xfrm>
              <a:off x="-180528" y="335699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llipse 54"/>
            <p:cNvSpPr/>
            <p:nvPr/>
          </p:nvSpPr>
          <p:spPr>
            <a:xfrm>
              <a:off x="-180528" y="357301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llipse 55"/>
            <p:cNvSpPr/>
            <p:nvPr/>
          </p:nvSpPr>
          <p:spPr>
            <a:xfrm>
              <a:off x="683568" y="292494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llipse 56"/>
            <p:cNvSpPr/>
            <p:nvPr/>
          </p:nvSpPr>
          <p:spPr>
            <a:xfrm>
              <a:off x="683568" y="314096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llipse 57"/>
            <p:cNvSpPr/>
            <p:nvPr/>
          </p:nvSpPr>
          <p:spPr>
            <a:xfrm>
              <a:off x="683568" y="335699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83568" y="357301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Ellipse 64"/>
            <p:cNvSpPr/>
            <p:nvPr/>
          </p:nvSpPr>
          <p:spPr>
            <a:xfrm>
              <a:off x="683568" y="494116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hteck 81"/>
            <p:cNvSpPr/>
            <p:nvPr/>
          </p:nvSpPr>
          <p:spPr>
            <a:xfrm>
              <a:off x="971600" y="1556792"/>
              <a:ext cx="280831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hteck 82"/>
            <p:cNvSpPr/>
            <p:nvPr/>
          </p:nvSpPr>
          <p:spPr>
            <a:xfrm>
              <a:off x="971600" y="1772816"/>
              <a:ext cx="280831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hteck 83"/>
            <p:cNvSpPr/>
            <p:nvPr/>
          </p:nvSpPr>
          <p:spPr>
            <a:xfrm>
              <a:off x="1259632" y="1556792"/>
              <a:ext cx="288032" cy="14401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85" name="Rechteck 84"/>
            <p:cNvSpPr/>
            <p:nvPr/>
          </p:nvSpPr>
          <p:spPr>
            <a:xfrm>
              <a:off x="1259632" y="1772816"/>
              <a:ext cx="288032" cy="14401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97" name="Rechteck 96"/>
            <p:cNvSpPr/>
            <p:nvPr/>
          </p:nvSpPr>
          <p:spPr bwMode="auto">
            <a:xfrm>
              <a:off x="-252536" y="980728"/>
              <a:ext cx="4032448" cy="360040"/>
            </a:xfrm>
            <a:prstGeom prst="rect">
              <a:avLst/>
            </a:prstGeom>
            <a:solidFill>
              <a:srgbClr val="FFC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With </a:t>
              </a:r>
              <a:r>
                <a:rPr kumimoji="0" lang="en-GB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one</a:t>
              </a: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available metal layer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9" name="Rechteck 98"/>
            <p:cNvSpPr/>
            <p:nvPr/>
          </p:nvSpPr>
          <p:spPr bwMode="auto">
            <a:xfrm>
              <a:off x="-252536" y="5373216"/>
              <a:ext cx="4032448" cy="864096"/>
            </a:xfrm>
            <a:prstGeom prst="rect">
              <a:avLst/>
            </a:prstGeom>
            <a:solidFill>
              <a:srgbClr val="FFC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large capacitances,</a:t>
              </a:r>
              <a:r>
                <a:rPr kumimoji="0" lang="en-GB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series resistance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</a:pPr>
              <a:r>
                <a:rPr lang="en-GB" sz="1600" dirty="0" smtClean="0">
                  <a:latin typeface="Arial" charset="0"/>
                  <a:cs typeface="Arial" charset="0"/>
                </a:rPr>
                <a:t> short circuit risk, crosstalk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area loss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4" name="Ellipse 163"/>
            <p:cNvSpPr/>
            <p:nvPr/>
          </p:nvSpPr>
          <p:spPr>
            <a:xfrm>
              <a:off x="1691680" y="278092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Gerade Verbindung 164"/>
            <p:cNvCxnSpPr/>
            <p:nvPr/>
          </p:nvCxnSpPr>
          <p:spPr>
            <a:xfrm rot="5400000" flipH="1" flipV="1">
              <a:off x="1439652" y="3176972"/>
              <a:ext cx="648866" cy="7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165"/>
            <p:cNvCxnSpPr/>
            <p:nvPr/>
          </p:nvCxnSpPr>
          <p:spPr>
            <a:xfrm rot="10800000">
              <a:off x="1763688" y="3501008"/>
              <a:ext cx="864096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 Verbindung 166"/>
            <p:cNvCxnSpPr/>
            <p:nvPr/>
          </p:nvCxnSpPr>
          <p:spPr>
            <a:xfrm rot="5400000">
              <a:off x="2448558" y="3320194"/>
              <a:ext cx="36004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Rechteck 148"/>
          <p:cNvSpPr/>
          <p:nvPr/>
        </p:nvSpPr>
        <p:spPr>
          <a:xfrm rot="16200000">
            <a:off x="6228184" y="3284985"/>
            <a:ext cx="3744416" cy="1440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Rechteck 158"/>
          <p:cNvSpPr/>
          <p:nvPr/>
        </p:nvSpPr>
        <p:spPr>
          <a:xfrm>
            <a:off x="6948265" y="4941168"/>
            <a:ext cx="288032" cy="1440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3" name="Rechteck 112"/>
          <p:cNvSpPr/>
          <p:nvPr/>
        </p:nvSpPr>
        <p:spPr>
          <a:xfrm>
            <a:off x="7956376" y="4941168"/>
            <a:ext cx="288032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3" name="Rechteck 152"/>
          <p:cNvSpPr/>
          <p:nvPr/>
        </p:nvSpPr>
        <p:spPr>
          <a:xfrm rot="16200000">
            <a:off x="4139952" y="3284985"/>
            <a:ext cx="3744416" cy="1440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Rechteck 153"/>
          <p:cNvSpPr/>
          <p:nvPr/>
        </p:nvSpPr>
        <p:spPr>
          <a:xfrm>
            <a:off x="5868145" y="4941168"/>
            <a:ext cx="288032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2" name="Ellipse 131"/>
          <p:cNvSpPr/>
          <p:nvPr/>
        </p:nvSpPr>
        <p:spPr>
          <a:xfrm>
            <a:off x="6948264" y="4077072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Ellipse 127"/>
          <p:cNvSpPr/>
          <p:nvPr/>
        </p:nvSpPr>
        <p:spPr>
          <a:xfrm>
            <a:off x="5940153" y="3068960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6" name="Gerade Verbindung 175"/>
          <p:cNvCxnSpPr/>
          <p:nvPr/>
        </p:nvCxnSpPr>
        <p:spPr>
          <a:xfrm flipH="1">
            <a:off x="6084168" y="3140968"/>
            <a:ext cx="1440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/>
          <p:cNvSpPr/>
          <p:nvPr/>
        </p:nvSpPr>
        <p:spPr>
          <a:xfrm>
            <a:off x="7020273" y="2060848"/>
            <a:ext cx="144016" cy="144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Gerade Verbindung 177"/>
          <p:cNvCxnSpPr/>
          <p:nvPr/>
        </p:nvCxnSpPr>
        <p:spPr>
          <a:xfrm flipH="1">
            <a:off x="7164288" y="2132856"/>
            <a:ext cx="1440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0" y="1124744"/>
            <a:ext cx="4424706" cy="5184576"/>
            <a:chOff x="4680520" y="980728"/>
            <a:chExt cx="4793432" cy="518457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 flipH="1">
              <a:off x="4675525" y="1323266"/>
              <a:ext cx="4893278" cy="4658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hteck 7"/>
            <p:cNvSpPr/>
            <p:nvPr/>
          </p:nvSpPr>
          <p:spPr bwMode="auto">
            <a:xfrm>
              <a:off x="9201472" y="980728"/>
              <a:ext cx="272480" cy="5184576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Rechteck 8"/>
            <p:cNvSpPr/>
            <p:nvPr/>
          </p:nvSpPr>
          <p:spPr bwMode="auto">
            <a:xfrm>
              <a:off x="4680520" y="1124744"/>
              <a:ext cx="4664968" cy="504056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4880992" y="5805264"/>
              <a:ext cx="4536504" cy="360040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4736976" y="1052736"/>
              <a:ext cx="144016" cy="5040560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Fabricated at FBK, Trento, Italy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One Metal Layer Design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5055940" y="2330226"/>
            <a:ext cx="4681983" cy="299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Inhaltsplatzhalter 2"/>
          <p:cNvSpPr txBox="1">
            <a:spLocks/>
          </p:cNvSpPr>
          <p:nvPr/>
        </p:nvSpPr>
        <p:spPr>
          <a:xfrm>
            <a:off x="317989" y="1988840"/>
            <a:ext cx="2381803" cy="6480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91440" tIns="45720" rIns="91440" bIns="45720" rtlCol="0" anchor="ctr" anchorCtr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 x </a:t>
            </a:r>
            <a:r>
              <a:rPr lang="en-US" sz="1600" noProof="0" dirty="0"/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 cells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1600" dirty="0"/>
              <a:t>Total size ~7.4 x 7.4 mm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hteckige Legende 13"/>
          <p:cNvSpPr/>
          <p:nvPr/>
        </p:nvSpPr>
        <p:spPr bwMode="auto">
          <a:xfrm>
            <a:off x="2245589" y="5301208"/>
            <a:ext cx="1528785" cy="504056"/>
          </a:xfrm>
          <a:prstGeom prst="wedgeRectCallout">
            <a:avLst>
              <a:gd name="adj1" fmla="val 67725"/>
              <a:gd name="adj2" fmla="val 17997"/>
            </a:avLst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Wire bond pads for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 Corner signals</a:t>
            </a:r>
          </a:p>
        </p:txBody>
      </p:sp>
      <p:sp>
        <p:nvSpPr>
          <p:cNvPr id="15" name="Rechteckige Legende 14"/>
          <p:cNvSpPr/>
          <p:nvPr/>
        </p:nvSpPr>
        <p:spPr bwMode="auto">
          <a:xfrm>
            <a:off x="4505532" y="2204864"/>
            <a:ext cx="1262910" cy="504056"/>
          </a:xfrm>
          <a:prstGeom prst="wedgeRectCallout">
            <a:avLst>
              <a:gd name="adj1" fmla="val 88798"/>
              <a:gd name="adj2" fmla="val -84553"/>
            </a:avLst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Signal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collection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3907312" y="1844824"/>
            <a:ext cx="199407" cy="288032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9" name="Gerade Verbindung 18"/>
          <p:cNvCxnSpPr/>
          <p:nvPr/>
        </p:nvCxnSpPr>
        <p:spPr bwMode="auto">
          <a:xfrm flipV="1">
            <a:off x="3907311" y="1484784"/>
            <a:ext cx="1994068" cy="36004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/>
        </p:nvCxnSpPr>
        <p:spPr bwMode="auto">
          <a:xfrm rot="16200000" flipV="1">
            <a:off x="2888121" y="3152046"/>
            <a:ext cx="4032448" cy="1994068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Rechteck 33"/>
          <p:cNvSpPr/>
          <p:nvPr/>
        </p:nvSpPr>
        <p:spPr bwMode="auto">
          <a:xfrm>
            <a:off x="6898412" y="5013176"/>
            <a:ext cx="664689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Cell: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74.5 x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73 µm</a:t>
            </a:r>
            <a:r>
              <a:rPr lang="en-US" sz="1400" baseline="30000" dirty="0"/>
              <a:t>2</a:t>
            </a:r>
            <a:endParaRPr kumimoji="0" lang="en-US" sz="14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Rechteckige Legende 34"/>
          <p:cNvSpPr/>
          <p:nvPr/>
        </p:nvSpPr>
        <p:spPr bwMode="auto">
          <a:xfrm>
            <a:off x="4505532" y="2852936"/>
            <a:ext cx="1262910" cy="504056"/>
          </a:xfrm>
          <a:prstGeom prst="wedgeRectCallout">
            <a:avLst>
              <a:gd name="adj1" fmla="val 81669"/>
              <a:gd name="adj2" fmla="val -14408"/>
            </a:avLst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 different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vertical busses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2 types: 160 × 160 cells (45µm)</a:t>
            </a:r>
            <a:r>
              <a:rPr lang="en-US" baseline="30000" dirty="0" smtClean="0"/>
              <a:t>2</a:t>
            </a:r>
            <a:r>
              <a:rPr lang="en-US" dirty="0" smtClean="0"/>
              <a:t>, 120 × 120 cells (60µm)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Massive busses to reduce trace </a:t>
            </a:r>
            <a:r>
              <a:rPr lang="en-US" dirty="0" smtClean="0"/>
              <a:t>resistances</a:t>
            </a:r>
          </a:p>
          <a:p>
            <a:r>
              <a:rPr lang="en-US" dirty="0" smtClean="0"/>
              <a:t>(Unfortunately only few devices available)</a:t>
            </a: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Metal Layer Designs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2050" name="Picture 2" descr="C:\Dokumente und Einstellungen\fischer\AAAAlles\Forschungs Projekte\Sublima\Meetings\2012_06_PMT_Brüssel\ISiPM_Corner_Asssig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4410" y="2539650"/>
            <a:ext cx="3728070" cy="382864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497218"/>
            <a:ext cx="4647952" cy="381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ige Legende 7"/>
          <p:cNvSpPr/>
          <p:nvPr/>
        </p:nvSpPr>
        <p:spPr bwMode="auto">
          <a:xfrm>
            <a:off x="1331640" y="2060848"/>
            <a:ext cx="1656184" cy="1080120"/>
          </a:xfrm>
          <a:prstGeom prst="wedgeRectCallout">
            <a:avLst>
              <a:gd name="adj1" fmla="val -74502"/>
              <a:gd name="adj2" fmla="val 56856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Busses</a:t>
            </a:r>
            <a:r>
              <a:rPr kumimoji="0" lang="de-DE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collecting</a:t>
            </a:r>
            <a:r>
              <a:rPr kumimoji="0" lang="de-DE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hor</a:t>
            </a:r>
            <a:r>
              <a:rPr kumimoji="0" lang="de-DE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 Signals</a:t>
            </a:r>
            <a:br>
              <a:rPr kumimoji="0" lang="de-DE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de-DE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(on </a:t>
            </a:r>
            <a:r>
              <a:rPr kumimoji="0" lang="de-DE" sz="160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both</a:t>
            </a:r>
            <a:r>
              <a:rPr kumimoji="0" lang="de-DE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sides</a:t>
            </a:r>
            <a:r>
              <a:rPr kumimoji="0" lang="de-DE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)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hteckige Legende 8"/>
          <p:cNvSpPr/>
          <p:nvPr/>
        </p:nvSpPr>
        <p:spPr bwMode="auto">
          <a:xfrm>
            <a:off x="1979712" y="5229200"/>
            <a:ext cx="1512168" cy="864096"/>
          </a:xfrm>
          <a:prstGeom prst="wedgeRectCallout">
            <a:avLst>
              <a:gd name="adj1" fmla="val 81562"/>
              <a:gd name="adj2" fmla="val 1547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 </a:t>
            </a:r>
            <a:r>
              <a:rPr kumimoji="0" 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busses</a:t>
            </a:r>
            <a:r>
              <a:rPr kumimoji="0" lang="de-DE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for</a:t>
            </a:r>
            <a:r>
              <a:rPr kumimoji="0" lang="de-DE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4 </a:t>
            </a:r>
            <a:r>
              <a:rPr kumimoji="0" lang="de-DE" sz="160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corner</a:t>
            </a:r>
            <a:r>
              <a:rPr kumimoji="0" lang="de-DE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signals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hteckige Legende 9"/>
          <p:cNvSpPr/>
          <p:nvPr/>
        </p:nvSpPr>
        <p:spPr bwMode="auto">
          <a:xfrm>
            <a:off x="6156176" y="3573016"/>
            <a:ext cx="1512168" cy="864096"/>
          </a:xfrm>
          <a:prstGeom prst="wedgeRectCallout">
            <a:avLst>
              <a:gd name="adj1" fmla="val -83721"/>
              <a:gd name="adj2" fmla="val -114151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Assignments</a:t>
            </a:r>
            <a:r>
              <a:rPr kumimoji="0" 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to</a:t>
            </a:r>
            <a:r>
              <a:rPr kumimoji="0" 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upper</a:t>
            </a:r>
            <a:r>
              <a:rPr kumimoji="0" 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left</a:t>
            </a:r>
            <a:r>
              <a:rPr kumimoji="0" 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corner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179513" y="4077072"/>
            <a:ext cx="8821644" cy="2304256"/>
          </a:xfrm>
        </p:spPr>
        <p:txBody>
          <a:bodyPr/>
          <a:lstStyle/>
          <a:p>
            <a:r>
              <a:rPr lang="en-US" dirty="0" smtClean="0"/>
              <a:t>For non-experts: These are </a:t>
            </a:r>
            <a:r>
              <a:rPr lang="en-US" i="1" dirty="0" smtClean="0"/>
              <a:t>LARGE</a:t>
            </a:r>
            <a:r>
              <a:rPr lang="en-US" dirty="0" smtClean="0"/>
              <a:t> SiPM devices</a:t>
            </a:r>
          </a:p>
          <a:p>
            <a:endParaRPr lang="en-US" dirty="0" smtClean="0"/>
          </a:p>
          <a:p>
            <a:r>
              <a:rPr lang="en-US" dirty="0" smtClean="0"/>
              <a:t>Problem: Devices have NO </a:t>
            </a:r>
            <a:r>
              <a:rPr lang="en-US" dirty="0" err="1" smtClean="0"/>
              <a:t>passivation</a:t>
            </a:r>
            <a:r>
              <a:rPr lang="en-US" dirty="0" smtClean="0"/>
              <a:t> layer, so that many got destroyed (</a:t>
            </a:r>
            <a:r>
              <a:rPr lang="en-US" dirty="0" err="1" smtClean="0"/>
              <a:t>Alu</a:t>
            </a:r>
            <a:r>
              <a:rPr lang="en-US" dirty="0" smtClean="0"/>
              <a:t> shorts) by placing crystals.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Implemented Devices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28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467545" y="1412776"/>
          <a:ext cx="794463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280"/>
                <a:gridCol w="634602"/>
                <a:gridCol w="1926565"/>
                <a:gridCol w="2000664"/>
                <a:gridCol w="1654523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#1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#2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#3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Technology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One</a:t>
                      </a:r>
                      <a:r>
                        <a:rPr lang="en-GB" dirty="0" smtClean="0"/>
                        <a:t> metal layer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Two</a:t>
                      </a:r>
                      <a:r>
                        <a:rPr lang="en-GB" dirty="0" smtClean="0"/>
                        <a:t> metal layers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Pixels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 × 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120 × 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/>
                        <a:t>160 × 160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Pixel Size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µm</a:t>
                      </a:r>
                      <a:r>
                        <a:rPr lang="en-GB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74.5 × 73</a:t>
                      </a:r>
                      <a:endParaRPr lang="en-GB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~60 × 60</a:t>
                      </a:r>
                      <a:endParaRPr lang="en-GB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/>
                        <a:t>~45 × 45</a:t>
                      </a:r>
                      <a:endParaRPr lang="en-GB" b="1" baseline="30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Active Area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mm</a:t>
                      </a:r>
                      <a:r>
                        <a:rPr lang="en-GB" baseline="30000" dirty="0" smtClean="0"/>
                        <a:t>2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7.45 × 7.3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7.2 × 7.2</a:t>
                      </a:r>
                      <a:endParaRPr lang="en-GB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7.2 × 7.2</a:t>
                      </a:r>
                      <a:endParaRPr lang="en-GB" baseline="30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Device Size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mm</a:t>
                      </a:r>
                      <a:r>
                        <a:rPr lang="en-GB" baseline="30000" dirty="0" smtClean="0"/>
                        <a:t>2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7.61 × 7.84</a:t>
                      </a:r>
                      <a:endParaRPr lang="en-GB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7.84 × 7.84</a:t>
                      </a:r>
                      <a:endParaRPr lang="en-GB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7.67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× 7.84</a:t>
                      </a:r>
                      <a:endParaRPr lang="en-GB" baseline="300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Measurements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29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platzhalter 1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How to identify many small crystals (in PET)?</a:t>
            </a:r>
            <a:endParaRPr lang="en-GB" dirty="0"/>
          </a:p>
        </p:txBody>
      </p:sp>
      <p:sp>
        <p:nvSpPr>
          <p:cNvPr id="583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Motivation: Scintillator Crystal Identification</a:t>
            </a:r>
            <a:endParaRPr lang="en-US" dirty="0"/>
          </a:p>
        </p:txBody>
      </p:sp>
      <p:sp>
        <p:nvSpPr>
          <p:cNvPr id="108" name="Fußzeilenplatzhalter 10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/>
          </a:p>
        </p:txBody>
      </p:sp>
      <p:sp>
        <p:nvSpPr>
          <p:cNvPr id="58374" name="AutoShape 32"/>
          <p:cNvSpPr>
            <a:spLocks noChangeArrowheads="1"/>
          </p:cNvSpPr>
          <p:nvPr/>
        </p:nvSpPr>
        <p:spPr bwMode="auto">
          <a:xfrm>
            <a:off x="2915816" y="3356992"/>
            <a:ext cx="935038" cy="287338"/>
          </a:xfrm>
          <a:prstGeom prst="wedgeRectCallout">
            <a:avLst>
              <a:gd name="adj1" fmla="val 73764"/>
              <a:gd name="adj2" fmla="val 1000"/>
            </a:avLst>
          </a:prstGeom>
          <a:solidFill>
            <a:srgbClr val="F6B30A"/>
          </a:solidFill>
          <a:ln w="28575" algn="ctr">
            <a:noFill/>
            <a:miter lim="800000"/>
            <a:headEnd/>
            <a:tailEnd/>
          </a:ln>
        </p:spPr>
        <p:txBody>
          <a:bodyPr anchor="ctr"/>
          <a:lstStyle/>
          <a:p>
            <a:pPr defTabSz="449263"/>
            <a:r>
              <a:rPr lang="de-DE" sz="1400" dirty="0" err="1"/>
              <a:t>Coupling</a:t>
            </a:r>
            <a:endParaRPr lang="de-DE" sz="1400" dirty="0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 rot="5400000">
            <a:off x="4608711" y="2672607"/>
            <a:ext cx="1223962" cy="1444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 rot="5400000">
            <a:off x="4464248" y="2672608"/>
            <a:ext cx="1223962" cy="144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 rot="5400000">
            <a:off x="4321373" y="2672608"/>
            <a:ext cx="1223962" cy="144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 rot="5400000">
            <a:off x="4176911" y="2672607"/>
            <a:ext cx="1223962" cy="1444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 rot="5400000">
            <a:off x="4032448" y="2672608"/>
            <a:ext cx="1223962" cy="144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 rot="5400000">
            <a:off x="3887986" y="2672607"/>
            <a:ext cx="1223962" cy="1444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 rot="5400000">
            <a:off x="3745111" y="2672607"/>
            <a:ext cx="1223962" cy="1444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 rot="5400000">
            <a:off x="3600648" y="2672608"/>
            <a:ext cx="1223962" cy="144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 rot="5400000">
            <a:off x="4499173" y="2853582"/>
            <a:ext cx="288925" cy="129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Rectangle 27"/>
          <p:cNvSpPr>
            <a:spLocks noChangeArrowheads="1"/>
          </p:cNvSpPr>
          <p:nvPr/>
        </p:nvSpPr>
        <p:spPr bwMode="auto">
          <a:xfrm rot="5400000">
            <a:off x="3456186" y="2672607"/>
            <a:ext cx="1223962" cy="1444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58385" name="Line 38"/>
          <p:cNvSpPr>
            <a:spLocks noChangeShapeType="1"/>
          </p:cNvSpPr>
          <p:nvPr/>
        </p:nvSpPr>
        <p:spPr bwMode="auto">
          <a:xfrm rot="5400000" flipV="1">
            <a:off x="4333155" y="2109839"/>
            <a:ext cx="431800" cy="46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58386" name="Line 39"/>
          <p:cNvSpPr>
            <a:spLocks noChangeShapeType="1"/>
          </p:cNvSpPr>
          <p:nvPr/>
        </p:nvSpPr>
        <p:spPr bwMode="auto">
          <a:xfrm rot="5400000" flipV="1">
            <a:off x="4680149" y="2456708"/>
            <a:ext cx="288925" cy="73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58387" name="Line 40"/>
          <p:cNvSpPr>
            <a:spLocks noChangeShapeType="1"/>
          </p:cNvSpPr>
          <p:nvPr/>
        </p:nvSpPr>
        <p:spPr bwMode="auto">
          <a:xfrm rot="5400000">
            <a:off x="4501555" y="2854377"/>
            <a:ext cx="576262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58388" name="Line 41"/>
          <p:cNvSpPr>
            <a:spLocks noChangeShapeType="1"/>
          </p:cNvSpPr>
          <p:nvPr/>
        </p:nvSpPr>
        <p:spPr bwMode="auto">
          <a:xfrm rot="5400000">
            <a:off x="4285654" y="2852788"/>
            <a:ext cx="100806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58389" name="Line 42"/>
          <p:cNvSpPr>
            <a:spLocks noChangeShapeType="1"/>
          </p:cNvSpPr>
          <p:nvPr/>
        </p:nvSpPr>
        <p:spPr bwMode="auto">
          <a:xfrm rot="5400000" flipV="1">
            <a:off x="4572992" y="3357613"/>
            <a:ext cx="431800" cy="1444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58390" name="Line 43"/>
          <p:cNvSpPr>
            <a:spLocks noChangeShapeType="1"/>
          </p:cNvSpPr>
          <p:nvPr/>
        </p:nvSpPr>
        <p:spPr bwMode="auto">
          <a:xfrm rot="5400000" flipH="1" flipV="1">
            <a:off x="4537273" y="3393333"/>
            <a:ext cx="360362" cy="1444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58391" name="Line 44"/>
          <p:cNvSpPr>
            <a:spLocks noChangeShapeType="1"/>
          </p:cNvSpPr>
          <p:nvPr/>
        </p:nvSpPr>
        <p:spPr bwMode="auto">
          <a:xfrm rot="5400000" flipV="1">
            <a:off x="4753173" y="3393332"/>
            <a:ext cx="288925" cy="215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467544" y="1412776"/>
            <a:ext cx="2303462" cy="36004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44000" tIns="72000" rIns="144000" bIns="0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Tx/>
              <a:buSzTx/>
              <a:defRPr/>
            </a:pPr>
            <a:r>
              <a:rPr lang="en-US" sz="1600" dirty="0">
                <a:latin typeface="+mn-lt"/>
                <a:cs typeface="Arial"/>
              </a:rPr>
              <a:t>1:1 </a:t>
            </a:r>
            <a:r>
              <a:rPr lang="en-US" sz="1600" dirty="0" smtClean="0">
                <a:latin typeface="+mn-lt"/>
                <a:cs typeface="Arial"/>
              </a:rPr>
              <a:t>coupling</a:t>
            </a:r>
            <a:endParaRPr lang="en-US" sz="1600" dirty="0">
              <a:latin typeface="+mn-lt"/>
              <a:cs typeface="Arial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3995936" y="3645746"/>
            <a:ext cx="360363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4427735" y="3645746"/>
            <a:ext cx="431800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4932561" y="3645746"/>
            <a:ext cx="358775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 rot="5400000">
            <a:off x="1439962" y="2960639"/>
            <a:ext cx="1223962" cy="1444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 rot="5400000">
            <a:off x="1295499" y="2960640"/>
            <a:ext cx="1223962" cy="144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 rot="5400000">
            <a:off x="1152624" y="2960640"/>
            <a:ext cx="1223962" cy="144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 rot="5400000">
            <a:off x="1008162" y="2960639"/>
            <a:ext cx="1223962" cy="1444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 rot="5400000">
            <a:off x="863699" y="2960640"/>
            <a:ext cx="1223962" cy="144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 rot="5400000">
            <a:off x="719237" y="2960639"/>
            <a:ext cx="1223962" cy="1444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 rot="5400000">
            <a:off x="576362" y="2960639"/>
            <a:ext cx="1223962" cy="1444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 rot="5400000">
            <a:off x="431899" y="2960640"/>
            <a:ext cx="1223962" cy="144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 rot="5400000">
            <a:off x="287437" y="2960639"/>
            <a:ext cx="1223962" cy="1444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defRPr/>
            </a:pPr>
            <a:endParaRPr lang="de-DE"/>
          </a:p>
        </p:txBody>
      </p:sp>
      <p:sp>
        <p:nvSpPr>
          <p:cNvPr id="58407" name="Line 38"/>
          <p:cNvSpPr>
            <a:spLocks noChangeShapeType="1"/>
          </p:cNvSpPr>
          <p:nvPr/>
        </p:nvSpPr>
        <p:spPr bwMode="auto">
          <a:xfrm rot="5400000" flipV="1">
            <a:off x="1380430" y="2397871"/>
            <a:ext cx="431800" cy="46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58408" name="Line 39"/>
          <p:cNvSpPr>
            <a:spLocks noChangeShapeType="1"/>
          </p:cNvSpPr>
          <p:nvPr/>
        </p:nvSpPr>
        <p:spPr bwMode="auto">
          <a:xfrm rot="5400000" flipV="1">
            <a:off x="1511400" y="2744740"/>
            <a:ext cx="288925" cy="73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58409" name="Line 40"/>
          <p:cNvSpPr>
            <a:spLocks noChangeShapeType="1"/>
          </p:cNvSpPr>
          <p:nvPr/>
        </p:nvSpPr>
        <p:spPr bwMode="auto">
          <a:xfrm rot="5400000">
            <a:off x="1260575" y="3213052"/>
            <a:ext cx="719137" cy="1444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58410" name="Line 41"/>
          <p:cNvSpPr>
            <a:spLocks noChangeShapeType="1"/>
          </p:cNvSpPr>
          <p:nvPr/>
        </p:nvSpPr>
        <p:spPr bwMode="auto">
          <a:xfrm rot="5400000">
            <a:off x="1116905" y="3140820"/>
            <a:ext cx="100806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56" name="Rechteck 55"/>
          <p:cNvSpPr/>
          <p:nvPr/>
        </p:nvSpPr>
        <p:spPr>
          <a:xfrm>
            <a:off x="827187" y="3644851"/>
            <a:ext cx="144463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971650" y="3644851"/>
            <a:ext cx="144462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63" name="Gerade Verbindung 62"/>
          <p:cNvCxnSpPr>
            <a:stCxn id="56" idx="2"/>
          </p:cNvCxnSpPr>
          <p:nvPr/>
        </p:nvCxnSpPr>
        <p:spPr>
          <a:xfrm rot="5400000">
            <a:off x="827980" y="3861545"/>
            <a:ext cx="144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rot="5400000">
            <a:off x="5004792" y="3860851"/>
            <a:ext cx="1444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 rot="5400000">
            <a:off x="4572198" y="3860057"/>
            <a:ext cx="144463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rot="5400000">
            <a:off x="4139604" y="3860851"/>
            <a:ext cx="1444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/>
          <p:nvPr/>
        </p:nvCxnSpPr>
        <p:spPr>
          <a:xfrm rot="5400000">
            <a:off x="971649" y="3860751"/>
            <a:ext cx="14446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hteck 67"/>
          <p:cNvSpPr/>
          <p:nvPr/>
        </p:nvSpPr>
        <p:spPr>
          <a:xfrm>
            <a:off x="1116112" y="3644851"/>
            <a:ext cx="144463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258987" y="3644851"/>
            <a:ext cx="144463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70" name="Gerade Verbindung 69"/>
          <p:cNvCxnSpPr>
            <a:stCxn id="68" idx="2"/>
          </p:cNvCxnSpPr>
          <p:nvPr/>
        </p:nvCxnSpPr>
        <p:spPr>
          <a:xfrm rot="5400000">
            <a:off x="1115318" y="3861545"/>
            <a:ext cx="144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 rot="5400000">
            <a:off x="1259780" y="3861545"/>
            <a:ext cx="144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hteck 71"/>
          <p:cNvSpPr/>
          <p:nvPr/>
        </p:nvSpPr>
        <p:spPr>
          <a:xfrm>
            <a:off x="1403450" y="3644851"/>
            <a:ext cx="144462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3" name="Rechteck 72"/>
          <p:cNvSpPr/>
          <p:nvPr/>
        </p:nvSpPr>
        <p:spPr>
          <a:xfrm>
            <a:off x="1547912" y="3644851"/>
            <a:ext cx="144463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74" name="Gerade Verbindung 73"/>
          <p:cNvCxnSpPr>
            <a:stCxn id="72" idx="2"/>
          </p:cNvCxnSpPr>
          <p:nvPr/>
        </p:nvCxnSpPr>
        <p:spPr>
          <a:xfrm rot="5400000">
            <a:off x="1403449" y="3860751"/>
            <a:ext cx="14446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/>
          <p:nvPr/>
        </p:nvCxnSpPr>
        <p:spPr>
          <a:xfrm rot="5400000">
            <a:off x="1547118" y="3861545"/>
            <a:ext cx="144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hteck 75"/>
          <p:cNvSpPr/>
          <p:nvPr/>
        </p:nvSpPr>
        <p:spPr>
          <a:xfrm>
            <a:off x="1690786" y="3644851"/>
            <a:ext cx="144463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1835249" y="3644851"/>
            <a:ext cx="144462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78" name="Gerade Verbindung 77"/>
          <p:cNvCxnSpPr>
            <a:stCxn id="76" idx="2"/>
          </p:cNvCxnSpPr>
          <p:nvPr/>
        </p:nvCxnSpPr>
        <p:spPr>
          <a:xfrm rot="5400000">
            <a:off x="1691580" y="3861545"/>
            <a:ext cx="144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/>
          <p:nvPr/>
        </p:nvCxnSpPr>
        <p:spPr>
          <a:xfrm rot="5400000">
            <a:off x="1836043" y="3861545"/>
            <a:ext cx="144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hteck 79"/>
          <p:cNvSpPr/>
          <p:nvPr/>
        </p:nvSpPr>
        <p:spPr>
          <a:xfrm>
            <a:off x="1979711" y="3644851"/>
            <a:ext cx="144463" cy="14446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82" name="Gerade Verbindung 81"/>
          <p:cNvCxnSpPr>
            <a:stCxn id="80" idx="2"/>
          </p:cNvCxnSpPr>
          <p:nvPr/>
        </p:nvCxnSpPr>
        <p:spPr>
          <a:xfrm rot="5400000">
            <a:off x="1978918" y="3861545"/>
            <a:ext cx="1444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5"/>
          <p:cNvSpPr>
            <a:spLocks noChangeArrowheads="1"/>
          </p:cNvSpPr>
          <p:nvPr/>
        </p:nvSpPr>
        <p:spPr bwMode="auto">
          <a:xfrm>
            <a:off x="467544" y="4293096"/>
            <a:ext cx="2303462" cy="36004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44000" tIns="72000" rIns="144000" bIns="0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Tx/>
              <a:buSzTx/>
              <a:defRPr/>
            </a:pPr>
            <a:r>
              <a:rPr lang="en-US" sz="1600" dirty="0" smtClean="0">
                <a:cs typeface="Arial"/>
              </a:rPr>
              <a:t>(too) many channels</a:t>
            </a:r>
            <a:endParaRPr lang="en-US" sz="1600" dirty="0">
              <a:latin typeface="+mn-lt"/>
              <a:cs typeface="Arial"/>
            </a:endParaRPr>
          </a:p>
        </p:txBody>
      </p:sp>
      <p:sp>
        <p:nvSpPr>
          <p:cNvPr id="123" name="Rectangle 15"/>
          <p:cNvSpPr>
            <a:spLocks noChangeArrowheads="1"/>
          </p:cNvSpPr>
          <p:nvPr/>
        </p:nvSpPr>
        <p:spPr bwMode="auto">
          <a:xfrm>
            <a:off x="3275856" y="1412776"/>
            <a:ext cx="2736304" cy="36004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44000" tIns="72000" rIns="144000" bIns="0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Tx/>
              <a:buSzTx/>
              <a:defRPr/>
            </a:pPr>
            <a:r>
              <a:rPr lang="en-US" sz="1600" dirty="0" smtClean="0">
                <a:latin typeface="+mn-lt"/>
                <a:cs typeface="Arial"/>
              </a:rPr>
              <a:t>Light Spreading</a:t>
            </a:r>
            <a:endParaRPr lang="en-US" sz="1600" dirty="0">
              <a:latin typeface="+mn-lt"/>
              <a:cs typeface="Arial"/>
            </a:endParaRPr>
          </a:p>
        </p:txBody>
      </p:sp>
      <p:sp>
        <p:nvSpPr>
          <p:cNvPr id="124" name="Rectangle 15"/>
          <p:cNvSpPr>
            <a:spLocks noChangeArrowheads="1"/>
          </p:cNvSpPr>
          <p:nvPr/>
        </p:nvSpPr>
        <p:spPr bwMode="auto">
          <a:xfrm>
            <a:off x="3347865" y="4293096"/>
            <a:ext cx="2664296" cy="20882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44000" tIns="72000" rIns="144000" bIns="0"/>
          <a:lstStyle/>
          <a:p>
            <a:pPr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-"/>
              <a:defRPr/>
            </a:pPr>
            <a:r>
              <a:rPr lang="en-US" sz="1600" dirty="0" smtClean="0">
                <a:cs typeface="Arial"/>
              </a:rPr>
              <a:t> Must detect small signals</a:t>
            </a:r>
            <a:br>
              <a:rPr lang="en-US" sz="1600" dirty="0" smtClean="0">
                <a:cs typeface="Arial"/>
              </a:rPr>
            </a:br>
            <a:r>
              <a:rPr lang="en-US" sz="1600" dirty="0" smtClean="0">
                <a:cs typeface="Arial"/>
              </a:rPr>
              <a:t>  (light an many SiPMs)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-"/>
              <a:defRPr/>
            </a:pPr>
            <a:r>
              <a:rPr lang="en-US" sz="1600" dirty="0" smtClean="0">
                <a:cs typeface="Arial"/>
              </a:rPr>
              <a:t> Light losses by coupling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-"/>
              <a:defRPr/>
            </a:pPr>
            <a:r>
              <a:rPr lang="en-US" sz="1600" dirty="0" smtClean="0">
                <a:cs typeface="Arial"/>
              </a:rPr>
              <a:t> Problems in SiPM gaps</a:t>
            </a:r>
            <a:br>
              <a:rPr lang="en-US" sz="1600" dirty="0" smtClean="0">
                <a:cs typeface="Arial"/>
              </a:rPr>
            </a:br>
            <a:r>
              <a:rPr lang="en-US" sz="1600" dirty="0" smtClean="0">
                <a:cs typeface="Arial"/>
              </a:rPr>
              <a:t>  and at edges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-"/>
              <a:defRPr/>
            </a:pPr>
            <a:r>
              <a:rPr lang="en-US" sz="1600" dirty="0" smtClean="0">
                <a:cs typeface="Arial"/>
              </a:rPr>
              <a:t> Spacer thickness fixed by</a:t>
            </a:r>
            <a:br>
              <a:rPr lang="en-US" sz="1600" dirty="0" smtClean="0">
                <a:cs typeface="Arial"/>
              </a:rPr>
            </a:br>
            <a:r>
              <a:rPr lang="en-US" sz="1600" dirty="0" smtClean="0">
                <a:cs typeface="Arial"/>
              </a:rPr>
              <a:t>  SiPM pitch becomes too</a:t>
            </a:r>
            <a:br>
              <a:rPr lang="en-US" sz="1600" dirty="0" smtClean="0">
                <a:cs typeface="Arial"/>
              </a:rPr>
            </a:br>
            <a:r>
              <a:rPr lang="en-US" sz="1600" dirty="0" smtClean="0">
                <a:cs typeface="Arial"/>
              </a:rPr>
              <a:t>  large for small crystals</a:t>
            </a:r>
          </a:p>
        </p:txBody>
      </p:sp>
      <p:grpSp>
        <p:nvGrpSpPr>
          <p:cNvPr id="164" name="Gruppieren 163"/>
          <p:cNvGrpSpPr/>
          <p:nvPr/>
        </p:nvGrpSpPr>
        <p:grpSpPr>
          <a:xfrm>
            <a:off x="6407697" y="1412776"/>
            <a:ext cx="2268760" cy="3456384"/>
            <a:chOff x="6407696" y="1700808"/>
            <a:chExt cx="2268760" cy="3456384"/>
          </a:xfrm>
        </p:grpSpPr>
        <p:sp>
          <p:nvSpPr>
            <p:cNvPr id="125" name="Rectangle 15"/>
            <p:cNvSpPr>
              <a:spLocks noChangeArrowheads="1"/>
            </p:cNvSpPr>
            <p:nvPr/>
          </p:nvSpPr>
          <p:spPr bwMode="auto">
            <a:xfrm>
              <a:off x="6407696" y="1700808"/>
              <a:ext cx="2268760" cy="360040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144000" tIns="72000" rIns="144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en-US" sz="1600" dirty="0" smtClean="0">
                  <a:cs typeface="Arial"/>
                </a:rPr>
                <a:t>The Goal</a:t>
              </a:r>
              <a:endParaRPr lang="en-US" sz="1600" dirty="0">
                <a:latin typeface="+mn-lt"/>
                <a:cs typeface="Arial"/>
              </a:endParaRPr>
            </a:p>
          </p:txBody>
        </p:sp>
        <p:sp>
          <p:nvSpPr>
            <p:cNvPr id="126" name="Rectangle 17"/>
            <p:cNvSpPr>
              <a:spLocks noChangeArrowheads="1"/>
            </p:cNvSpPr>
            <p:nvPr/>
          </p:nvSpPr>
          <p:spPr bwMode="auto">
            <a:xfrm rot="5400000">
              <a:off x="7560643" y="3248670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Rectangle 18"/>
            <p:cNvSpPr>
              <a:spLocks noChangeArrowheads="1"/>
            </p:cNvSpPr>
            <p:nvPr/>
          </p:nvSpPr>
          <p:spPr bwMode="auto">
            <a:xfrm rot="5400000">
              <a:off x="7416180" y="3248671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Rectangle 19"/>
            <p:cNvSpPr>
              <a:spLocks noChangeArrowheads="1"/>
            </p:cNvSpPr>
            <p:nvPr/>
          </p:nvSpPr>
          <p:spPr bwMode="auto">
            <a:xfrm rot="5400000">
              <a:off x="7273305" y="3248671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29" name="Rectangle 20"/>
            <p:cNvSpPr>
              <a:spLocks noChangeArrowheads="1"/>
            </p:cNvSpPr>
            <p:nvPr/>
          </p:nvSpPr>
          <p:spPr bwMode="auto">
            <a:xfrm rot="5400000">
              <a:off x="7128843" y="3248670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30" name="Rectangle 21"/>
            <p:cNvSpPr>
              <a:spLocks noChangeArrowheads="1"/>
            </p:cNvSpPr>
            <p:nvPr/>
          </p:nvSpPr>
          <p:spPr bwMode="auto">
            <a:xfrm rot="5400000">
              <a:off x="6984380" y="3248671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31" name="Rectangle 22"/>
            <p:cNvSpPr>
              <a:spLocks noChangeArrowheads="1"/>
            </p:cNvSpPr>
            <p:nvPr/>
          </p:nvSpPr>
          <p:spPr bwMode="auto">
            <a:xfrm rot="5400000">
              <a:off x="6839918" y="3248670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32" name="Rectangle 23"/>
            <p:cNvSpPr>
              <a:spLocks noChangeArrowheads="1"/>
            </p:cNvSpPr>
            <p:nvPr/>
          </p:nvSpPr>
          <p:spPr bwMode="auto">
            <a:xfrm rot="5400000">
              <a:off x="6697043" y="3248670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33" name="Rectangle 24"/>
            <p:cNvSpPr>
              <a:spLocks noChangeArrowheads="1"/>
            </p:cNvSpPr>
            <p:nvPr/>
          </p:nvSpPr>
          <p:spPr bwMode="auto">
            <a:xfrm rot="5400000">
              <a:off x="6552580" y="3248671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34" name="Rectangle 27"/>
            <p:cNvSpPr>
              <a:spLocks noChangeArrowheads="1"/>
            </p:cNvSpPr>
            <p:nvPr/>
          </p:nvSpPr>
          <p:spPr bwMode="auto">
            <a:xfrm rot="5400000">
              <a:off x="6408118" y="3248670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35" name="Line 38"/>
            <p:cNvSpPr>
              <a:spLocks noChangeShapeType="1"/>
            </p:cNvSpPr>
            <p:nvPr/>
          </p:nvSpPr>
          <p:spPr bwMode="auto">
            <a:xfrm rot="5400000" flipV="1">
              <a:off x="7501111" y="2685902"/>
              <a:ext cx="431800" cy="460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6" name="Line 39"/>
            <p:cNvSpPr>
              <a:spLocks noChangeShapeType="1"/>
            </p:cNvSpPr>
            <p:nvPr/>
          </p:nvSpPr>
          <p:spPr bwMode="auto">
            <a:xfrm rot="5400000" flipV="1">
              <a:off x="7632080" y="3032771"/>
              <a:ext cx="288925" cy="730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7" name="Line 40"/>
            <p:cNvSpPr>
              <a:spLocks noChangeShapeType="1"/>
            </p:cNvSpPr>
            <p:nvPr/>
          </p:nvSpPr>
          <p:spPr bwMode="auto">
            <a:xfrm rot="5400000">
              <a:off x="7381255" y="3501083"/>
              <a:ext cx="719137" cy="1444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8" name="Line 41"/>
            <p:cNvSpPr>
              <a:spLocks noChangeShapeType="1"/>
            </p:cNvSpPr>
            <p:nvPr/>
          </p:nvSpPr>
          <p:spPr bwMode="auto">
            <a:xfrm rot="5400000">
              <a:off x="7237586" y="3428852"/>
              <a:ext cx="100806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57" name="Rechteck 156"/>
            <p:cNvSpPr/>
            <p:nvPr/>
          </p:nvSpPr>
          <p:spPr>
            <a:xfrm>
              <a:off x="6948264" y="3933057"/>
              <a:ext cx="432048" cy="144016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58" name="Rechteck 157"/>
            <p:cNvSpPr/>
            <p:nvPr/>
          </p:nvSpPr>
          <p:spPr>
            <a:xfrm>
              <a:off x="7380064" y="3933056"/>
              <a:ext cx="431800" cy="1444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59" name="Rechteck 158"/>
            <p:cNvSpPr/>
            <p:nvPr/>
          </p:nvSpPr>
          <p:spPr>
            <a:xfrm>
              <a:off x="7812361" y="3933057"/>
              <a:ext cx="431304" cy="144016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60" name="Gerade Verbindung 159"/>
            <p:cNvCxnSpPr/>
            <p:nvPr/>
          </p:nvCxnSpPr>
          <p:spPr>
            <a:xfrm rot="5400000">
              <a:off x="7957120" y="4148163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Gerade Verbindung 160"/>
            <p:cNvCxnSpPr/>
            <p:nvPr/>
          </p:nvCxnSpPr>
          <p:spPr>
            <a:xfrm rot="5400000">
              <a:off x="7524526" y="4147369"/>
              <a:ext cx="144463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erade Verbindung 161"/>
            <p:cNvCxnSpPr/>
            <p:nvPr/>
          </p:nvCxnSpPr>
          <p:spPr>
            <a:xfrm rot="5400000">
              <a:off x="7091932" y="4148163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5"/>
            <p:cNvSpPr>
              <a:spLocks noChangeArrowheads="1"/>
            </p:cNvSpPr>
            <p:nvPr/>
          </p:nvSpPr>
          <p:spPr bwMode="auto">
            <a:xfrm>
              <a:off x="6444208" y="4581128"/>
              <a:ext cx="2232248" cy="576064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144000" tIns="72000" rIns="144000" bIns="0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en-US" sz="1600" dirty="0" smtClean="0">
                  <a:cs typeface="Arial"/>
                </a:rPr>
                <a:t>Spatially Sensitive</a:t>
              </a:r>
              <a:br>
                <a:rPr lang="en-US" sz="1600" dirty="0" smtClean="0">
                  <a:cs typeface="Arial"/>
                </a:rPr>
              </a:br>
              <a:r>
                <a:rPr lang="en-US" sz="1600" dirty="0" smtClean="0">
                  <a:cs typeface="Arial"/>
                </a:rPr>
                <a:t>Sensor</a:t>
              </a:r>
            </a:p>
          </p:txBody>
        </p:sp>
      </p:grpSp>
      <p:sp>
        <p:nvSpPr>
          <p:cNvPr id="104" name="Foliennummernplatzhalter 10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3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/>
          <p:cNvSpPr/>
          <p:nvPr/>
        </p:nvSpPr>
        <p:spPr bwMode="auto">
          <a:xfrm>
            <a:off x="2555777" y="1556792"/>
            <a:ext cx="1008112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Non inverting amplifiers with overall gain = 1 (into 50 </a:t>
            </a:r>
            <a:r>
              <a:rPr lang="en-US" dirty="0" smtClean="0">
                <a:latin typeface="Symbol" pitchFamily="18" charset="2"/>
              </a:rPr>
              <a:t>W</a:t>
            </a:r>
            <a:r>
              <a:rPr lang="en-US" dirty="0" smtClean="0"/>
              <a:t>). </a:t>
            </a:r>
            <a:r>
              <a:rPr lang="en-US" dirty="0" err="1" smtClean="0"/>
              <a:t>Rin</a:t>
            </a:r>
            <a:r>
              <a:rPr lang="en-US" dirty="0" smtClean="0"/>
              <a:t> = 100</a:t>
            </a:r>
            <a:r>
              <a:rPr lang="en-US" dirty="0" smtClean="0">
                <a:latin typeface="Symbol" pitchFamily="18" charset="2"/>
              </a:rPr>
              <a:t>W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Readout with 4 channel TDS 3034B Scope (BW = 300MHz, max. 2.5 GS/s). Input BW set to 20 MHz (lower peak noise)</a:t>
            </a:r>
          </a:p>
          <a:p>
            <a:r>
              <a:rPr lang="en-US" dirty="0" smtClean="0"/>
              <a:t>Single shot mode</a:t>
            </a:r>
          </a:p>
          <a:p>
            <a:r>
              <a:rPr lang="en-US" dirty="0" smtClean="0"/>
              <a:t>peak amplitude or integral are taken from measurement function of scope</a:t>
            </a:r>
          </a:p>
          <a:p>
            <a:endParaRPr lang="en-US" dirty="0" smtClean="0"/>
          </a:p>
          <a:p>
            <a:r>
              <a:rPr lang="en-US" dirty="0" smtClean="0"/>
              <a:t>Slow readout via GPIB &amp; USB: (6 Min / 1000 Events) → low statistics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(Very First, Simple) Test Setup</a:t>
            </a:r>
            <a:endParaRPr lang="en-US" dirty="0"/>
          </a:p>
        </p:txBody>
      </p:sp>
      <p:sp>
        <p:nvSpPr>
          <p:cNvPr id="80" name="Fußzeilenplatzhalter 7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77" name="Foliennummernplatzhalter 7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6" name="Ellipse 5"/>
          <p:cNvSpPr/>
          <p:nvPr/>
        </p:nvSpPr>
        <p:spPr bwMode="auto">
          <a:xfrm>
            <a:off x="1007032" y="1809392"/>
            <a:ext cx="72008" cy="72008"/>
          </a:xfrm>
          <a:prstGeom prst="ellipse">
            <a:avLst/>
          </a:prstGeom>
          <a:solidFill>
            <a:schemeClr val="tx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899593" y="1700808"/>
            <a:ext cx="288032" cy="288032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8" name="Gerade Verbindung 7"/>
          <p:cNvCxnSpPr>
            <a:stCxn id="9" idx="1"/>
            <a:endCxn id="7" idx="6"/>
          </p:cNvCxnSpPr>
          <p:nvPr/>
        </p:nvCxnSpPr>
        <p:spPr bwMode="auto">
          <a:xfrm flipH="1">
            <a:off x="1187624" y="1844824"/>
            <a:ext cx="216024" cy="0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hteck 8"/>
          <p:cNvSpPr/>
          <p:nvPr/>
        </p:nvSpPr>
        <p:spPr bwMode="auto">
          <a:xfrm>
            <a:off x="1403649" y="1700808"/>
            <a:ext cx="504056" cy="288032"/>
          </a:xfrm>
          <a:prstGeom prst="rect">
            <a:avLst/>
          </a:prstGeom>
          <a:noFill/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" name="Gerade Verbindung 9"/>
          <p:cNvCxnSpPr>
            <a:endCxn id="9" idx="3"/>
          </p:cNvCxnSpPr>
          <p:nvPr/>
        </p:nvCxnSpPr>
        <p:spPr bwMode="auto">
          <a:xfrm flipH="1" flipV="1">
            <a:off x="1907705" y="1844824"/>
            <a:ext cx="3384376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Gleichschenkliges Dreieck 10"/>
          <p:cNvSpPr/>
          <p:nvPr/>
        </p:nvSpPr>
        <p:spPr bwMode="auto">
          <a:xfrm rot="5400000">
            <a:off x="2951820" y="1736812"/>
            <a:ext cx="288032" cy="216024"/>
          </a:xfrm>
          <a:prstGeom prst="triangle">
            <a:avLst/>
          </a:prstGeom>
          <a:solidFill>
            <a:schemeClr val="tx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2" name="Gerade Verbindung 11"/>
          <p:cNvCxnSpPr/>
          <p:nvPr/>
        </p:nvCxnSpPr>
        <p:spPr bwMode="auto">
          <a:xfrm rot="5400000">
            <a:off x="3060626" y="1844030"/>
            <a:ext cx="288032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hteck 13"/>
          <p:cNvSpPr/>
          <p:nvPr/>
        </p:nvSpPr>
        <p:spPr bwMode="auto">
          <a:xfrm rot="16200000">
            <a:off x="2159732" y="1952836"/>
            <a:ext cx="72008" cy="288032"/>
          </a:xfrm>
          <a:prstGeom prst="rect">
            <a:avLst/>
          </a:prstGeom>
          <a:solidFill>
            <a:schemeClr val="tx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7" name="Gerade Verbindung 16"/>
          <p:cNvCxnSpPr>
            <a:endCxn id="14" idx="3"/>
          </p:cNvCxnSpPr>
          <p:nvPr/>
        </p:nvCxnSpPr>
        <p:spPr bwMode="auto">
          <a:xfrm rot="5400000">
            <a:off x="2087724" y="1952836"/>
            <a:ext cx="216024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>
            <a:stCxn id="7" idx="4"/>
          </p:cNvCxnSpPr>
          <p:nvPr/>
        </p:nvCxnSpPr>
        <p:spPr bwMode="auto">
          <a:xfrm rot="5400000">
            <a:off x="828378" y="2204070"/>
            <a:ext cx="430460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18"/>
          <p:cNvCxnSpPr/>
          <p:nvPr/>
        </p:nvCxnSpPr>
        <p:spPr bwMode="auto">
          <a:xfrm rot="10800000">
            <a:off x="900386" y="2418506"/>
            <a:ext cx="288032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/>
        </p:nvCxnSpPr>
        <p:spPr bwMode="auto">
          <a:xfrm rot="10800000">
            <a:off x="972394" y="2490514"/>
            <a:ext cx="144016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hteck 20"/>
          <p:cNvSpPr/>
          <p:nvPr/>
        </p:nvSpPr>
        <p:spPr bwMode="auto">
          <a:xfrm rot="16200000">
            <a:off x="2159732" y="2096853"/>
            <a:ext cx="72008" cy="288032"/>
          </a:xfrm>
          <a:prstGeom prst="rect">
            <a:avLst/>
          </a:prstGeom>
          <a:solidFill>
            <a:schemeClr val="tx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2" name="Gerade Verbindung 21"/>
          <p:cNvCxnSpPr>
            <a:stCxn id="21" idx="1"/>
          </p:cNvCxnSpPr>
          <p:nvPr/>
        </p:nvCxnSpPr>
        <p:spPr bwMode="auto">
          <a:xfrm rot="5400000">
            <a:off x="2124522" y="2348086"/>
            <a:ext cx="142428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Gerade Verbindung 22"/>
          <p:cNvCxnSpPr/>
          <p:nvPr/>
        </p:nvCxnSpPr>
        <p:spPr bwMode="auto">
          <a:xfrm rot="10800000">
            <a:off x="2052515" y="2418506"/>
            <a:ext cx="288032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Gerade Verbindung 23"/>
          <p:cNvCxnSpPr/>
          <p:nvPr/>
        </p:nvCxnSpPr>
        <p:spPr bwMode="auto">
          <a:xfrm rot="10800000">
            <a:off x="2124523" y="2490514"/>
            <a:ext cx="144016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Gerade Verbindung 32"/>
          <p:cNvCxnSpPr/>
          <p:nvPr/>
        </p:nvCxnSpPr>
        <p:spPr bwMode="auto">
          <a:xfrm rot="5400000">
            <a:off x="2304542" y="2312082"/>
            <a:ext cx="936104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 Verbindung 34"/>
          <p:cNvCxnSpPr/>
          <p:nvPr/>
        </p:nvCxnSpPr>
        <p:spPr bwMode="auto">
          <a:xfrm rot="10800000">
            <a:off x="2771801" y="2564904"/>
            <a:ext cx="576064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Gleichschenkliges Dreieck 35"/>
          <p:cNvSpPr/>
          <p:nvPr/>
        </p:nvSpPr>
        <p:spPr bwMode="auto">
          <a:xfrm rot="5400000">
            <a:off x="2951820" y="2456892"/>
            <a:ext cx="288032" cy="216024"/>
          </a:xfrm>
          <a:prstGeom prst="triangle">
            <a:avLst/>
          </a:prstGeom>
          <a:solidFill>
            <a:schemeClr val="tx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7" name="Gerade Verbindung 36"/>
          <p:cNvCxnSpPr/>
          <p:nvPr/>
        </p:nvCxnSpPr>
        <p:spPr bwMode="auto">
          <a:xfrm rot="5400000">
            <a:off x="3060626" y="2564110"/>
            <a:ext cx="288032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/>
          <p:cNvCxnSpPr/>
          <p:nvPr/>
        </p:nvCxnSpPr>
        <p:spPr bwMode="auto">
          <a:xfrm rot="5400000">
            <a:off x="2520566" y="2960154"/>
            <a:ext cx="504056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Gerade Verbindung 43"/>
          <p:cNvCxnSpPr/>
          <p:nvPr/>
        </p:nvCxnSpPr>
        <p:spPr bwMode="auto">
          <a:xfrm>
            <a:off x="3347865" y="2564904"/>
            <a:ext cx="288032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Gerade Verbindung 50"/>
          <p:cNvCxnSpPr/>
          <p:nvPr/>
        </p:nvCxnSpPr>
        <p:spPr bwMode="auto">
          <a:xfrm rot="5400000">
            <a:off x="3600686" y="2312082"/>
            <a:ext cx="936104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Gerade Verbindung 53"/>
          <p:cNvCxnSpPr/>
          <p:nvPr/>
        </p:nvCxnSpPr>
        <p:spPr bwMode="auto">
          <a:xfrm rot="10800000">
            <a:off x="3923929" y="2780928"/>
            <a:ext cx="288032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Gerade Verbindung 54"/>
          <p:cNvCxnSpPr/>
          <p:nvPr/>
        </p:nvCxnSpPr>
        <p:spPr bwMode="auto">
          <a:xfrm rot="10800000">
            <a:off x="3995937" y="2852936"/>
            <a:ext cx="144016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Rechteck 49"/>
          <p:cNvSpPr/>
          <p:nvPr/>
        </p:nvSpPr>
        <p:spPr bwMode="auto">
          <a:xfrm rot="16200000">
            <a:off x="3815916" y="2168861"/>
            <a:ext cx="504056" cy="288032"/>
          </a:xfrm>
          <a:prstGeom prst="rect">
            <a:avLst/>
          </a:prstGeom>
          <a:solidFill>
            <a:schemeClr val="bg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100</a:t>
            </a:r>
          </a:p>
        </p:txBody>
      </p:sp>
      <p:cxnSp>
        <p:nvCxnSpPr>
          <p:cNvPr id="58" name="Gerade Verbindung 57"/>
          <p:cNvCxnSpPr/>
          <p:nvPr/>
        </p:nvCxnSpPr>
        <p:spPr bwMode="auto">
          <a:xfrm rot="5400000">
            <a:off x="5292080" y="2780928"/>
            <a:ext cx="1584176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Gerade Verbindung 58"/>
          <p:cNvCxnSpPr/>
          <p:nvPr/>
        </p:nvCxnSpPr>
        <p:spPr bwMode="auto">
          <a:xfrm rot="10800000">
            <a:off x="5940152" y="3573016"/>
            <a:ext cx="288032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Gerade Verbindung 59"/>
          <p:cNvCxnSpPr/>
          <p:nvPr/>
        </p:nvCxnSpPr>
        <p:spPr bwMode="auto">
          <a:xfrm rot="10800000">
            <a:off x="6012160" y="3645024"/>
            <a:ext cx="144016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Gerade Verbindung 62"/>
          <p:cNvCxnSpPr/>
          <p:nvPr/>
        </p:nvCxnSpPr>
        <p:spPr bwMode="auto">
          <a:xfrm rot="10800000">
            <a:off x="5580112" y="1988840"/>
            <a:ext cx="1800200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Rechteck 64"/>
          <p:cNvSpPr/>
          <p:nvPr/>
        </p:nvSpPr>
        <p:spPr bwMode="auto">
          <a:xfrm rot="16200000">
            <a:off x="5832140" y="3032957"/>
            <a:ext cx="504056" cy="288032"/>
          </a:xfrm>
          <a:prstGeom prst="rect">
            <a:avLst/>
          </a:prstGeom>
          <a:solidFill>
            <a:schemeClr val="bg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400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Rechteck 65"/>
          <p:cNvSpPr/>
          <p:nvPr/>
        </p:nvSpPr>
        <p:spPr bwMode="auto">
          <a:xfrm rot="16200000">
            <a:off x="5832140" y="2240869"/>
            <a:ext cx="504056" cy="288032"/>
          </a:xfrm>
          <a:prstGeom prst="rect">
            <a:avLst/>
          </a:prstGeom>
          <a:solidFill>
            <a:schemeClr val="bg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400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0" name="Gerade Verbindung 69"/>
          <p:cNvCxnSpPr/>
          <p:nvPr/>
        </p:nvCxnSpPr>
        <p:spPr bwMode="auto">
          <a:xfrm rot="10800000">
            <a:off x="4788024" y="2780928"/>
            <a:ext cx="1296144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Gerade Verbindung 72"/>
          <p:cNvCxnSpPr/>
          <p:nvPr/>
        </p:nvCxnSpPr>
        <p:spPr bwMode="auto">
          <a:xfrm rot="5400000">
            <a:off x="4464782" y="2456098"/>
            <a:ext cx="648072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Ellipse 81"/>
          <p:cNvSpPr/>
          <p:nvPr/>
        </p:nvSpPr>
        <p:spPr bwMode="auto">
          <a:xfrm>
            <a:off x="7488546" y="1952614"/>
            <a:ext cx="72008" cy="72008"/>
          </a:xfrm>
          <a:prstGeom prst="ellipse">
            <a:avLst/>
          </a:prstGeom>
          <a:solidFill>
            <a:schemeClr val="tx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3" name="Ellipse 82"/>
          <p:cNvSpPr/>
          <p:nvPr/>
        </p:nvSpPr>
        <p:spPr bwMode="auto">
          <a:xfrm>
            <a:off x="7381106" y="1844030"/>
            <a:ext cx="288032" cy="288032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84" name="Gerade Verbindung 83"/>
          <p:cNvCxnSpPr>
            <a:stCxn id="83" idx="4"/>
          </p:cNvCxnSpPr>
          <p:nvPr/>
        </p:nvCxnSpPr>
        <p:spPr bwMode="auto">
          <a:xfrm rot="5400000">
            <a:off x="7309892" y="2347292"/>
            <a:ext cx="430460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Gerade Verbindung 84"/>
          <p:cNvCxnSpPr/>
          <p:nvPr/>
        </p:nvCxnSpPr>
        <p:spPr bwMode="auto">
          <a:xfrm rot="10800000">
            <a:off x="7381900" y="2561728"/>
            <a:ext cx="288032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Gerade Verbindung 85"/>
          <p:cNvCxnSpPr/>
          <p:nvPr/>
        </p:nvCxnSpPr>
        <p:spPr bwMode="auto">
          <a:xfrm rot="10800000">
            <a:off x="7453908" y="2633736"/>
            <a:ext cx="144016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echteck 78"/>
          <p:cNvSpPr/>
          <p:nvPr/>
        </p:nvSpPr>
        <p:spPr bwMode="auto">
          <a:xfrm>
            <a:off x="6588225" y="1844824"/>
            <a:ext cx="504056" cy="288032"/>
          </a:xfrm>
          <a:prstGeom prst="rect">
            <a:avLst/>
          </a:prstGeom>
          <a:solidFill>
            <a:schemeClr val="bg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56" name="Gleichschenkliges Dreieck 55"/>
          <p:cNvSpPr/>
          <p:nvPr/>
        </p:nvSpPr>
        <p:spPr bwMode="auto">
          <a:xfrm rot="5400000">
            <a:off x="5004048" y="1628800"/>
            <a:ext cx="720080" cy="720080"/>
          </a:xfrm>
          <a:prstGeom prst="triangl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6" name="Gerade Verbindung 75"/>
          <p:cNvCxnSpPr/>
          <p:nvPr/>
        </p:nvCxnSpPr>
        <p:spPr bwMode="auto">
          <a:xfrm rot="10800000">
            <a:off x="4788024" y="2132856"/>
            <a:ext cx="216024" cy="1588"/>
          </a:xfrm>
          <a:prstGeom prst="line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Textfeld 77"/>
          <p:cNvSpPr txBox="1"/>
          <p:nvPr/>
        </p:nvSpPr>
        <p:spPr>
          <a:xfrm>
            <a:off x="4972763" y="1700808"/>
            <a:ext cx="247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/>
              <a:t>+</a:t>
            </a:r>
          </a:p>
          <a:p>
            <a:pPr>
              <a:lnSpc>
                <a:spcPts val="1800"/>
              </a:lnSpc>
            </a:pPr>
            <a:r>
              <a:rPr lang="en-US" dirty="0"/>
              <a:t>-</a:t>
            </a:r>
          </a:p>
        </p:txBody>
      </p:sp>
      <p:cxnSp>
        <p:nvCxnSpPr>
          <p:cNvPr id="96" name="Gerade Verbindung mit Pfeil 95"/>
          <p:cNvCxnSpPr/>
          <p:nvPr/>
        </p:nvCxnSpPr>
        <p:spPr bwMode="auto">
          <a:xfrm>
            <a:off x="7741940" y="1988840"/>
            <a:ext cx="216024" cy="1588"/>
          </a:xfrm>
          <a:prstGeom prst="straightConnector1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7" name="Textfeld 96"/>
          <p:cNvSpPr txBox="1"/>
          <p:nvPr/>
        </p:nvSpPr>
        <p:spPr>
          <a:xfrm>
            <a:off x="8028385" y="1772818"/>
            <a:ext cx="83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Scope</a:t>
            </a:r>
          </a:p>
          <a:p>
            <a:r>
              <a:rPr lang="en-US" dirty="0"/>
              <a:t>(50 </a:t>
            </a:r>
            <a:r>
              <a:rPr lang="en-US" dirty="0">
                <a:latin typeface="Symbol" pitchFamily="18" charset="2"/>
              </a:rPr>
              <a:t>W</a:t>
            </a:r>
            <a:r>
              <a:rPr lang="en-US" dirty="0"/>
              <a:t>)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251521" y="1628800"/>
            <a:ext cx="83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Bias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052736"/>
            <a:ext cx="7372832" cy="526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2771801" y="764704"/>
            <a:ext cx="6192688" cy="2448272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300192" y="3645024"/>
            <a:ext cx="2520280" cy="2808312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Setup in Dark Box</a:t>
            </a:r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836712"/>
            <a:ext cx="590465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gende mit Linie 1 9"/>
          <p:cNvSpPr/>
          <p:nvPr/>
        </p:nvSpPr>
        <p:spPr bwMode="auto">
          <a:xfrm>
            <a:off x="2915817" y="836712"/>
            <a:ext cx="5904656" cy="2232248"/>
          </a:xfrm>
          <a:prstGeom prst="borderCallout1">
            <a:avLst>
              <a:gd name="adj1" fmla="val 100130"/>
              <a:gd name="adj2" fmla="val 45559"/>
              <a:gd name="adj3" fmla="val 138717"/>
              <a:gd name="adj4" fmla="val 30425"/>
            </a:avLst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9" y="3779315"/>
            <a:ext cx="2301581" cy="260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egende mit Linie 1 11"/>
          <p:cNvSpPr/>
          <p:nvPr/>
        </p:nvSpPr>
        <p:spPr bwMode="auto">
          <a:xfrm>
            <a:off x="6444209" y="3779313"/>
            <a:ext cx="2304256" cy="2592288"/>
          </a:xfrm>
          <a:prstGeom prst="borderCallout1">
            <a:avLst>
              <a:gd name="adj1" fmla="val 34756"/>
              <a:gd name="adj2" fmla="val 56"/>
              <a:gd name="adj3" fmla="val 19043"/>
              <a:gd name="adj4" fmla="val -66634"/>
            </a:avLst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mtClean="0"/>
              <a:t>LYSO</a:t>
            </a:r>
          </a:p>
          <a:p>
            <a:r>
              <a:rPr lang="en-US" smtClean="0"/>
              <a:t>Crystals are standing on SiPM with bad optical coupling</a:t>
            </a:r>
          </a:p>
          <a:p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Crystals &amp; Arrays</a:t>
            </a:r>
            <a:endParaRPr lang="en-US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20487" name="Picture 7" descr="C:\Dokumente und Einstellungen\fischer\Desktop\Trento\Crystal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72816"/>
            <a:ext cx="5184576" cy="4443412"/>
          </a:xfrm>
          <a:prstGeom prst="rect">
            <a:avLst/>
          </a:prstGeom>
          <a:noFill/>
        </p:spPr>
      </p:pic>
      <p:sp>
        <p:nvSpPr>
          <p:cNvPr id="18" name="Rechteck 17"/>
          <p:cNvSpPr/>
          <p:nvPr/>
        </p:nvSpPr>
        <p:spPr bwMode="auto">
          <a:xfrm>
            <a:off x="5796136" y="2060848"/>
            <a:ext cx="936104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x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(3mm)</a:t>
            </a:r>
            <a:r>
              <a:rPr kumimoji="0" lang="de-DE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</a:t>
            </a:r>
            <a:endParaRPr kumimoji="0" lang="en-US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2195737" y="2060848"/>
            <a:ext cx="936104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(3x3)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x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(2mm)</a:t>
            </a:r>
            <a:r>
              <a:rPr kumimoji="0" lang="de-DE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</a:t>
            </a:r>
            <a:endParaRPr kumimoji="0" lang="en-US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4067944" y="2060848"/>
            <a:ext cx="1152128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(5x5)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x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(1.3mm)</a:t>
            </a:r>
            <a:r>
              <a:rPr kumimoji="0" lang="de-DE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</a:t>
            </a:r>
            <a:endParaRPr kumimoji="0" lang="en-US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3×3 mm</a:t>
            </a:r>
            <a:r>
              <a:rPr lang="en-GB" baseline="30000" dirty="0" smtClean="0"/>
              <a:t>2</a:t>
            </a:r>
            <a:r>
              <a:rPr lang="en-GB" dirty="0" smtClean="0"/>
              <a:t> crystal in centre</a:t>
            </a:r>
          </a:p>
          <a:p>
            <a:r>
              <a:rPr lang="en-GB" dirty="0" smtClean="0"/>
              <a:t>511 </a:t>
            </a:r>
            <a:r>
              <a:rPr lang="en-GB" dirty="0" err="1" smtClean="0"/>
              <a:t>keV</a:t>
            </a:r>
            <a:r>
              <a:rPr lang="en-GB" dirty="0" smtClean="0"/>
              <a:t> peak is visible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‘Spectra’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22531" name="Picture 3" descr="C:\Dokumente und Einstellungen\fischer\AAAAlles\My Publications\Papers, eigene\2011_Interpolating_SiPM\Testboard\Oszishots\TEK00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2204864"/>
            <a:ext cx="4800533" cy="360040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7" y="980728"/>
            <a:ext cx="2905125" cy="132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7" y="2276874"/>
            <a:ext cx="2867025" cy="13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7" y="3645024"/>
            <a:ext cx="2905125" cy="132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5013176"/>
            <a:ext cx="2876550" cy="133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7956377" y="10527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CH1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956377" y="24208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CH2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956377" y="37890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CH3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956377" y="515719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20000 events (only), pulse integral used</a:t>
            </a:r>
          </a:p>
          <a:p>
            <a:r>
              <a:rPr lang="en-US" dirty="0" smtClean="0"/>
              <a:t>No source (natural LYSO radioactivity, mix of many amplitudes.)</a:t>
            </a:r>
          </a:p>
          <a:p>
            <a:r>
              <a:rPr lang="en-US" dirty="0" smtClean="0"/>
              <a:t>No cuts on </a:t>
            </a:r>
            <a:r>
              <a:rPr lang="en-US" dirty="0" smtClean="0"/>
              <a:t>data </a:t>
            </a:r>
            <a:r>
              <a:rPr lang="en-US" dirty="0" smtClean="0"/>
              <a:t>(energy, odd events)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Observation: Positions compressed to center (</a:t>
            </a:r>
            <a:r>
              <a:rPr lang="en-US" dirty="0" err="1" smtClean="0"/>
              <a:t>Xtalk</a:t>
            </a:r>
            <a:r>
              <a:rPr lang="en-US" dirty="0" smtClean="0"/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Array of 2 mm Crystals</a:t>
            </a:r>
            <a:endParaRPr lang="en-US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20482" name="Picture 2" descr="C:\Dokumente und Einstellungen\fischer\Desktop\Trento\Data\Local_PC_3x3\T5_Ev10000_HV42.5_400u_grease_int_run2.dat_postproces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016" y="2132856"/>
            <a:ext cx="3312368" cy="3312368"/>
          </a:xfrm>
          <a:prstGeom prst="rect">
            <a:avLst/>
          </a:prstGeom>
          <a:noFill/>
        </p:spPr>
      </p:pic>
      <p:pic>
        <p:nvPicPr>
          <p:cNvPr id="20483" name="Picture 3" descr="C:\Dokumente und Einstellungen\fischer\Desktop\Trento\Data\Local_PC_3x3\T5_Ev10000_HV42.5_400u_grease_int_run2.dat_postproces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5407" y="2132856"/>
            <a:ext cx="3312368" cy="3312368"/>
          </a:xfrm>
          <a:prstGeom prst="rect">
            <a:avLst/>
          </a:prstGeom>
          <a:noFill/>
        </p:spPr>
      </p:pic>
      <p:sp>
        <p:nvSpPr>
          <p:cNvPr id="15" name="Rechteck 14"/>
          <p:cNvSpPr/>
          <p:nvPr/>
        </p:nvSpPr>
        <p:spPr>
          <a:xfrm>
            <a:off x="359024" y="5085186"/>
            <a:ext cx="2592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2 SiPM pixels / screen pixel</a:t>
            </a:r>
            <a:endParaRPr lang="en-US" sz="1400" dirty="0"/>
          </a:p>
        </p:txBody>
      </p:sp>
      <p:sp>
        <p:nvSpPr>
          <p:cNvPr id="16" name="Rechteck 15"/>
          <p:cNvSpPr/>
          <p:nvPr/>
        </p:nvSpPr>
        <p:spPr bwMode="auto">
          <a:xfrm>
            <a:off x="1079103" y="2996952"/>
            <a:ext cx="1800200" cy="1656184"/>
          </a:xfrm>
          <a:prstGeom prst="rect">
            <a:avLst/>
          </a:prstGeom>
          <a:noFill/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 flipV="1">
            <a:off x="1079103" y="2132856"/>
            <a:ext cx="2808312" cy="864096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18"/>
          <p:cNvCxnSpPr/>
          <p:nvPr/>
        </p:nvCxnSpPr>
        <p:spPr bwMode="auto">
          <a:xfrm>
            <a:off x="1079103" y="4653136"/>
            <a:ext cx="2808312" cy="720080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hteck 21"/>
          <p:cNvSpPr/>
          <p:nvPr/>
        </p:nvSpPr>
        <p:spPr>
          <a:xfrm>
            <a:off x="3887416" y="5085186"/>
            <a:ext cx="2592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1</a:t>
            </a:r>
            <a:r>
              <a:rPr lang="es-ES" sz="1400" dirty="0"/>
              <a:t> SiPM pixels / screen pixel</a:t>
            </a:r>
            <a:endParaRPr lang="en-US" sz="1400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2564904"/>
            <a:ext cx="1717226" cy="250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hteck 26"/>
          <p:cNvSpPr/>
          <p:nvPr/>
        </p:nvSpPr>
        <p:spPr bwMode="auto">
          <a:xfrm>
            <a:off x="7524329" y="5157192"/>
            <a:ext cx="1364357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(</a:t>
            </a:r>
            <a:r>
              <a:rPr lang="de-DE" sz="1400" dirty="0">
                <a:cs typeface="Arial" charset="0"/>
              </a:rPr>
              <a:t>3×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3)</a:t>
            </a:r>
            <a:r>
              <a:rPr kumimoji="0" lang="de-DE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×</a:t>
            </a:r>
            <a:r>
              <a:rPr kumimoji="0" lang="de-DE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(2mm)</a:t>
            </a:r>
            <a:r>
              <a:rPr kumimoji="0" lang="de-DE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2</a:t>
            </a:r>
            <a:endParaRPr kumimoji="0" lang="en-US" sz="14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395537" y="2204864"/>
            <a:ext cx="160813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s-ES" dirty="0" smtClean="0"/>
              <a:t>2 mm crystals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22Na source used in the case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1.3mm Crystals can still be resolved on 7.4mm device with 100</a:t>
            </a:r>
            <a:r>
              <a:rPr lang="en-US" baseline="30000" dirty="0" smtClean="0"/>
              <a:t>2</a:t>
            </a:r>
            <a:r>
              <a:rPr lang="en-US" dirty="0" smtClean="0"/>
              <a:t> cells</a:t>
            </a:r>
          </a:p>
          <a:p>
            <a:r>
              <a:rPr lang="en-US" dirty="0" smtClean="0"/>
              <a:t>Note: Scope Trigger favors one corner!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Array of 1.3 mm Crystals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20486" name="Picture 6" descr="C:\Dokumente und Einstellungen\fischer\Desktop\Trento\Data\Local_PC_5x5\T0001_Ev10000_HV42.5_I353_gel_ch2_int_na22.dat_postproces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484784"/>
            <a:ext cx="3312368" cy="3312368"/>
          </a:xfrm>
          <a:prstGeom prst="rect">
            <a:avLst/>
          </a:prstGeom>
          <a:noFill/>
        </p:spPr>
      </p:pic>
      <p:sp>
        <p:nvSpPr>
          <p:cNvPr id="16" name="Rechteck 15"/>
          <p:cNvSpPr/>
          <p:nvPr/>
        </p:nvSpPr>
        <p:spPr>
          <a:xfrm>
            <a:off x="539553" y="4365104"/>
            <a:ext cx="187220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dirty="0" smtClean="0"/>
              <a:t>1.3mm crystals</a:t>
            </a:r>
            <a:endParaRPr lang="en-US" dirty="0"/>
          </a:p>
        </p:txBody>
      </p:sp>
      <p:sp>
        <p:nvSpPr>
          <p:cNvPr id="18" name="Rechteck 17"/>
          <p:cNvSpPr/>
          <p:nvPr/>
        </p:nvSpPr>
        <p:spPr bwMode="auto">
          <a:xfrm>
            <a:off x="467545" y="4869160"/>
            <a:ext cx="3312368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/>
              <a:t>10000 events, integral, COG, </a:t>
            </a:r>
            <a:r>
              <a:rPr lang="en-US" sz="1400" i="1" dirty="0" smtClean="0"/>
              <a:t>No</a:t>
            </a:r>
            <a:r>
              <a:rPr lang="en-US" sz="1400" dirty="0" smtClean="0"/>
              <a:t> cuts.</a:t>
            </a:r>
            <a:endParaRPr kumimoji="0" lang="en-US" sz="14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39553" y="1556794"/>
            <a:ext cx="2016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2 SiPM </a:t>
            </a:r>
            <a:r>
              <a:rPr lang="es-ES" sz="1400" dirty="0" smtClean="0"/>
              <a:t>pix </a:t>
            </a:r>
            <a:r>
              <a:rPr lang="es-ES" sz="1400" dirty="0"/>
              <a:t>/ screen </a:t>
            </a:r>
            <a:r>
              <a:rPr lang="es-ES" sz="1400" dirty="0" smtClean="0"/>
              <a:t>pix</a:t>
            </a:r>
            <a:endParaRPr lang="en-US" sz="14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1052736"/>
            <a:ext cx="4176464" cy="391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hteck 21"/>
          <p:cNvSpPr/>
          <p:nvPr/>
        </p:nvSpPr>
        <p:spPr bwMode="auto">
          <a:xfrm>
            <a:off x="4788025" y="4869160"/>
            <a:ext cx="3312368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/>
              <a:t>7400 events, fit, COG, </a:t>
            </a:r>
            <a:r>
              <a:rPr lang="en-US" sz="1400" i="1" dirty="0" smtClean="0"/>
              <a:t>some</a:t>
            </a:r>
            <a:r>
              <a:rPr lang="en-US" sz="1400" dirty="0" smtClean="0"/>
              <a:t> cuts.</a:t>
            </a:r>
            <a:endParaRPr kumimoji="0" lang="en-US" sz="14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860033" y="4221088"/>
            <a:ext cx="187220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dirty="0" smtClean="0"/>
              <a:t>1.3mm crystals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Use discrete ADCs &amp; USB readout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Faster Setup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704856" cy="488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Array: Optically Isolated </a:t>
            </a:r>
            <a:r>
              <a:rPr lang="en-GB" b="1" dirty="0" smtClean="0"/>
              <a:t>1×1 mm</a:t>
            </a:r>
            <a:r>
              <a:rPr lang="en-GB" b="1" baseline="30000" dirty="0" smtClean="0"/>
              <a:t>2</a:t>
            </a:r>
            <a:r>
              <a:rPr lang="en-GB" dirty="0" smtClean="0"/>
              <a:t> crystals</a:t>
            </a:r>
          </a:p>
          <a:p>
            <a:r>
              <a:rPr lang="en-GB" dirty="0" smtClean="0"/>
              <a:t>Flood map: Place source over array, plot reconstructed COGs</a:t>
            </a:r>
          </a:p>
          <a:p>
            <a:r>
              <a:rPr lang="en-GB" b="1" dirty="0" smtClean="0"/>
              <a:t>1 mm very clearly </a:t>
            </a:r>
            <a:r>
              <a:rPr lang="en-GB" b="1" dirty="0" smtClean="0"/>
              <a:t>resolved</a:t>
            </a:r>
            <a:r>
              <a:rPr lang="en-GB" dirty="0" smtClean="0"/>
              <a:t> (~ 7.4mm active area)</a:t>
            </a:r>
            <a:endParaRPr lang="en-GB" b="1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Measurements of LYSO array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Bethe Forum 2014: Interpolation Silicon Photomultipliers</a:t>
            </a:r>
            <a:endParaRPr lang="de-DE" dirty="0"/>
          </a:p>
        </p:txBody>
      </p:sp>
      <p:pic>
        <p:nvPicPr>
          <p:cNvPr id="6" name="Immagine 19" descr="compare_BLACK_RE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25144"/>
            <a:ext cx="2304256" cy="1728192"/>
          </a:xfrm>
          <a:prstGeom prst="rect">
            <a:avLst/>
          </a:prstGeom>
        </p:spPr>
      </p:pic>
      <p:pic>
        <p:nvPicPr>
          <p:cNvPr id="9" name="Immagine 21" descr="OLD_1x1mm_BLACK_300000events.png"/>
          <p:cNvPicPr>
            <a:picLocks noChangeAspect="1"/>
          </p:cNvPicPr>
          <p:nvPr/>
        </p:nvPicPr>
        <p:blipFill>
          <a:blip r:embed="rId3" cstate="print"/>
          <a:srcRect l="25194" t="13776" r="15744" b="18500"/>
          <a:stretch>
            <a:fillRect/>
          </a:stretch>
        </p:blipFill>
        <p:spPr>
          <a:xfrm>
            <a:off x="3347864" y="2132856"/>
            <a:ext cx="4896544" cy="4211028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83" b="25782"/>
          <a:stretch/>
        </p:blipFill>
        <p:spPr bwMode="auto">
          <a:xfrm flipH="1">
            <a:off x="251520" y="1916832"/>
            <a:ext cx="322547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hteck 19"/>
          <p:cNvSpPr/>
          <p:nvPr/>
        </p:nvSpPr>
        <p:spPr bwMode="auto">
          <a:xfrm>
            <a:off x="827584" y="4437112"/>
            <a:ext cx="1876254" cy="123442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Uni HD, Page </a:t>
            </a:r>
            <a:fld id="{76341D17-E18C-47C4-84C9-9170EEBB91EF}" type="slidenum">
              <a:rPr lang="de-DE" smtClean="0"/>
              <a:pPr defTabSz="647700"/>
              <a:t>37</a:t>
            </a:fld>
            <a:endParaRPr lang="de-DE" dirty="0"/>
          </a:p>
        </p:txBody>
      </p:sp>
      <p:sp>
        <p:nvSpPr>
          <p:cNvPr id="11" name="Rechteck 10"/>
          <p:cNvSpPr/>
          <p:nvPr/>
        </p:nvSpPr>
        <p:spPr bwMode="auto">
          <a:xfrm>
            <a:off x="899592" y="4124696"/>
            <a:ext cx="1800200" cy="216024"/>
          </a:xfrm>
          <a:prstGeom prst="rect">
            <a:avLst/>
          </a:prstGeom>
          <a:solidFill>
            <a:srgbClr val="92D050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platzhalter 65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720080"/>
          </a:xfrm>
        </p:spPr>
        <p:txBody>
          <a:bodyPr/>
          <a:lstStyle/>
          <a:p>
            <a:r>
              <a:rPr lang="en-US" dirty="0" smtClean="0"/>
              <a:t>T</a:t>
            </a:r>
            <a:r>
              <a:rPr lang="en-US" dirty="0" smtClean="0"/>
              <a:t>op side of LYSO </a:t>
            </a:r>
            <a:r>
              <a:rPr lang="en-US" dirty="0" smtClean="0"/>
              <a:t>array (1x1x10mm³) </a:t>
            </a:r>
            <a:r>
              <a:rPr lang="en-US" dirty="0" smtClean="0"/>
              <a:t>black </a:t>
            </a:r>
            <a:r>
              <a:rPr lang="en-US" dirty="0" smtClean="0">
                <a:latin typeface="Arial"/>
                <a:cs typeface="Arial"/>
              </a:rPr>
              <a:t>→</a:t>
            </a:r>
            <a:r>
              <a:rPr lang="en-US" dirty="0" smtClean="0"/>
              <a:t> less compression</a:t>
            </a:r>
          </a:p>
          <a:p>
            <a:r>
              <a:rPr lang="en-US" dirty="0" smtClean="0"/>
              <a:t>Large amount of photons seem to traverse ‘optical isolation’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Note: Equal optical X-talk to all side should NOT change </a:t>
            </a:r>
            <a:r>
              <a:rPr lang="en-US" dirty="0" err="1" smtClean="0"/>
              <a:t>CoG</a:t>
            </a:r>
            <a:r>
              <a:rPr lang="en-US" dirty="0" smtClean="0"/>
              <a:t> position!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Origins of </a:t>
            </a:r>
            <a:r>
              <a:rPr lang="en-GB" smtClean="0"/>
              <a:t>Compression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smtClean="0"/>
              <a:t>Bethe Forum 2014: Interpolation Silicon Photomultipliers</a:t>
            </a: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69" y="2382037"/>
            <a:ext cx="2422903" cy="198306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>
            <a:off x="4787619" y="1674664"/>
            <a:ext cx="1656184" cy="641263"/>
          </a:xfrm>
          <a:prstGeom prst="rect">
            <a:avLst/>
          </a:prstGeom>
          <a:solidFill>
            <a:srgbClr val="3399FF">
              <a:alpha val="47000"/>
            </a:srgbClr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" name="Gerader Verbinder 3"/>
          <p:cNvCxnSpPr>
            <a:stCxn id="11" idx="0"/>
            <a:endCxn id="11" idx="2"/>
          </p:cNvCxnSpPr>
          <p:nvPr/>
        </p:nvCxnSpPr>
        <p:spPr bwMode="auto">
          <a:xfrm>
            <a:off x="5615711" y="1674664"/>
            <a:ext cx="0" cy="64126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Gerader Verbinder 31"/>
          <p:cNvCxnSpPr/>
          <p:nvPr/>
        </p:nvCxnSpPr>
        <p:spPr bwMode="auto">
          <a:xfrm>
            <a:off x="5903931" y="1674664"/>
            <a:ext cx="0" cy="628192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Gerader Verbinder 33"/>
          <p:cNvCxnSpPr/>
          <p:nvPr/>
        </p:nvCxnSpPr>
        <p:spPr bwMode="auto">
          <a:xfrm>
            <a:off x="6191931" y="1674664"/>
            <a:ext cx="0" cy="628192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r Verbinder 36"/>
          <p:cNvCxnSpPr/>
          <p:nvPr/>
        </p:nvCxnSpPr>
        <p:spPr bwMode="auto">
          <a:xfrm>
            <a:off x="5039931" y="1674664"/>
            <a:ext cx="0" cy="64126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Gerader Verbinder 37"/>
          <p:cNvCxnSpPr/>
          <p:nvPr/>
        </p:nvCxnSpPr>
        <p:spPr bwMode="auto">
          <a:xfrm>
            <a:off x="5327931" y="1674664"/>
            <a:ext cx="0" cy="628192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r Verbinder 38"/>
          <p:cNvCxnSpPr/>
          <p:nvPr/>
        </p:nvCxnSpPr>
        <p:spPr bwMode="auto">
          <a:xfrm>
            <a:off x="5615931" y="1674664"/>
            <a:ext cx="0" cy="628192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hteck 14"/>
          <p:cNvSpPr/>
          <p:nvPr/>
        </p:nvSpPr>
        <p:spPr bwMode="auto">
          <a:xfrm>
            <a:off x="4715611" y="2302856"/>
            <a:ext cx="1800200" cy="91888"/>
          </a:xfrm>
          <a:prstGeom prst="rect">
            <a:avLst/>
          </a:prstGeom>
          <a:solidFill>
            <a:srgbClr val="FFC0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2" name="Gerader Verbinder 41"/>
          <p:cNvCxnSpPr/>
          <p:nvPr/>
        </p:nvCxnSpPr>
        <p:spPr bwMode="auto">
          <a:xfrm>
            <a:off x="6191931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Gerader Verbinder 43"/>
          <p:cNvCxnSpPr/>
          <p:nvPr/>
        </p:nvCxnSpPr>
        <p:spPr bwMode="auto">
          <a:xfrm>
            <a:off x="6443803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Gerader Verbinder 44"/>
          <p:cNvCxnSpPr/>
          <p:nvPr/>
        </p:nvCxnSpPr>
        <p:spPr bwMode="auto">
          <a:xfrm>
            <a:off x="5903931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Gerader Verbinder 45"/>
          <p:cNvCxnSpPr/>
          <p:nvPr/>
        </p:nvCxnSpPr>
        <p:spPr bwMode="auto">
          <a:xfrm>
            <a:off x="5615711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Gerader Verbinder 46"/>
          <p:cNvCxnSpPr/>
          <p:nvPr/>
        </p:nvCxnSpPr>
        <p:spPr bwMode="auto">
          <a:xfrm>
            <a:off x="5327931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Gerader Verbinder 47"/>
          <p:cNvCxnSpPr/>
          <p:nvPr/>
        </p:nvCxnSpPr>
        <p:spPr bwMode="auto">
          <a:xfrm>
            <a:off x="5039931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Gerader Verbinder 48"/>
          <p:cNvCxnSpPr/>
          <p:nvPr/>
        </p:nvCxnSpPr>
        <p:spPr bwMode="auto">
          <a:xfrm>
            <a:off x="4787619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75" t="13775" r="13382" b="20075"/>
          <a:stretch/>
        </p:blipFill>
        <p:spPr>
          <a:xfrm>
            <a:off x="1663528" y="2382037"/>
            <a:ext cx="2376264" cy="1956923"/>
          </a:xfrm>
          <a:prstGeom prst="rect">
            <a:avLst/>
          </a:prstGeom>
        </p:spPr>
      </p:pic>
      <p:sp>
        <p:nvSpPr>
          <p:cNvPr id="24" name="Rechteck 23"/>
          <p:cNvSpPr/>
          <p:nvPr/>
        </p:nvSpPr>
        <p:spPr bwMode="auto">
          <a:xfrm>
            <a:off x="1740538" y="1674664"/>
            <a:ext cx="1656184" cy="641263"/>
          </a:xfrm>
          <a:prstGeom prst="rect">
            <a:avLst/>
          </a:prstGeom>
          <a:solidFill>
            <a:srgbClr val="3399FF">
              <a:alpha val="47000"/>
            </a:srgbClr>
          </a:solidFill>
          <a:ln w="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Gerader Verbinder 24"/>
          <p:cNvCxnSpPr>
            <a:stCxn id="24" idx="0"/>
            <a:endCxn id="24" idx="2"/>
          </p:cNvCxnSpPr>
          <p:nvPr/>
        </p:nvCxnSpPr>
        <p:spPr bwMode="auto">
          <a:xfrm>
            <a:off x="2568630" y="1674664"/>
            <a:ext cx="0" cy="64126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r Verbinder 25"/>
          <p:cNvCxnSpPr/>
          <p:nvPr/>
        </p:nvCxnSpPr>
        <p:spPr bwMode="auto">
          <a:xfrm>
            <a:off x="2856850" y="1674664"/>
            <a:ext cx="0" cy="628192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r Verbinder 26"/>
          <p:cNvCxnSpPr/>
          <p:nvPr/>
        </p:nvCxnSpPr>
        <p:spPr bwMode="auto">
          <a:xfrm>
            <a:off x="3144850" y="1674664"/>
            <a:ext cx="0" cy="628192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Gerader Verbinder 27"/>
          <p:cNvCxnSpPr/>
          <p:nvPr/>
        </p:nvCxnSpPr>
        <p:spPr bwMode="auto">
          <a:xfrm>
            <a:off x="1992850" y="1674664"/>
            <a:ext cx="0" cy="64126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Gerader Verbinder 28"/>
          <p:cNvCxnSpPr/>
          <p:nvPr/>
        </p:nvCxnSpPr>
        <p:spPr bwMode="auto">
          <a:xfrm>
            <a:off x="2280850" y="1674664"/>
            <a:ext cx="0" cy="628192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r Verbinder 29"/>
          <p:cNvCxnSpPr/>
          <p:nvPr/>
        </p:nvCxnSpPr>
        <p:spPr bwMode="auto">
          <a:xfrm>
            <a:off x="2568850" y="1674664"/>
            <a:ext cx="0" cy="628192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echteck 30"/>
          <p:cNvSpPr/>
          <p:nvPr/>
        </p:nvSpPr>
        <p:spPr bwMode="auto">
          <a:xfrm>
            <a:off x="1668530" y="2302856"/>
            <a:ext cx="1800200" cy="91888"/>
          </a:xfrm>
          <a:prstGeom prst="rect">
            <a:avLst/>
          </a:prstGeom>
          <a:solidFill>
            <a:srgbClr val="FFC0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3" name="Gerader Verbinder 32"/>
          <p:cNvCxnSpPr/>
          <p:nvPr/>
        </p:nvCxnSpPr>
        <p:spPr bwMode="auto">
          <a:xfrm>
            <a:off x="3144850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r Verbinder 34"/>
          <p:cNvCxnSpPr/>
          <p:nvPr/>
        </p:nvCxnSpPr>
        <p:spPr bwMode="auto">
          <a:xfrm>
            <a:off x="3396722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Gerader Verbinder 35"/>
          <p:cNvCxnSpPr/>
          <p:nvPr/>
        </p:nvCxnSpPr>
        <p:spPr bwMode="auto">
          <a:xfrm>
            <a:off x="2856850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r Verbinder 39"/>
          <p:cNvCxnSpPr/>
          <p:nvPr/>
        </p:nvCxnSpPr>
        <p:spPr bwMode="auto">
          <a:xfrm>
            <a:off x="2568630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Gerader Verbinder 40"/>
          <p:cNvCxnSpPr/>
          <p:nvPr/>
        </p:nvCxnSpPr>
        <p:spPr bwMode="auto">
          <a:xfrm>
            <a:off x="2280850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Gerader Verbinder 42"/>
          <p:cNvCxnSpPr/>
          <p:nvPr/>
        </p:nvCxnSpPr>
        <p:spPr bwMode="auto">
          <a:xfrm>
            <a:off x="1992850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Gerader Verbinder 49"/>
          <p:cNvCxnSpPr/>
          <p:nvPr/>
        </p:nvCxnSpPr>
        <p:spPr bwMode="auto">
          <a:xfrm>
            <a:off x="1740538" y="1674664"/>
            <a:ext cx="0" cy="628192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Gerader Verbinder 50"/>
          <p:cNvCxnSpPr/>
          <p:nvPr/>
        </p:nvCxnSpPr>
        <p:spPr bwMode="auto">
          <a:xfrm>
            <a:off x="1740538" y="1674664"/>
            <a:ext cx="1656184" cy="0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Gerader Verbinder 51"/>
          <p:cNvCxnSpPr/>
          <p:nvPr/>
        </p:nvCxnSpPr>
        <p:spPr bwMode="auto">
          <a:xfrm>
            <a:off x="4597369" y="1674664"/>
            <a:ext cx="2062863" cy="0"/>
          </a:xfrm>
          <a:prstGeom prst="line">
            <a:avLst/>
          </a:prstGeom>
          <a:solidFill>
            <a:srgbClr val="FFFF00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Gerade Verbindung mit Pfeil 21"/>
          <p:cNvCxnSpPr/>
          <p:nvPr/>
        </p:nvCxnSpPr>
        <p:spPr bwMode="auto">
          <a:xfrm>
            <a:off x="1987976" y="3321856"/>
            <a:ext cx="1326862" cy="0"/>
          </a:xfrm>
          <a:prstGeom prst="straightConnector1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5" name="Gerade Verbindung mit Pfeil 74"/>
          <p:cNvCxnSpPr/>
          <p:nvPr/>
        </p:nvCxnSpPr>
        <p:spPr bwMode="auto">
          <a:xfrm>
            <a:off x="4881981" y="3321856"/>
            <a:ext cx="1326862" cy="0"/>
          </a:xfrm>
          <a:prstGeom prst="straightConnector1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76" name="Grafik 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4" t="2745" r="1564" b="2745"/>
          <a:stretch/>
        </p:blipFill>
        <p:spPr>
          <a:xfrm>
            <a:off x="4524698" y="4365104"/>
            <a:ext cx="2041427" cy="1512168"/>
          </a:xfrm>
          <a:prstGeom prst="rect">
            <a:avLst/>
          </a:prstGeom>
        </p:spPr>
      </p:pic>
      <p:pic>
        <p:nvPicPr>
          <p:cNvPr id="77" name="Grafik 7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4" t="2745" r="1564" b="2745"/>
          <a:stretch/>
        </p:blipFill>
        <p:spPr>
          <a:xfrm>
            <a:off x="1558242" y="4365104"/>
            <a:ext cx="2024775" cy="1499833"/>
          </a:xfrm>
          <a:prstGeom prst="rect">
            <a:avLst/>
          </a:prstGeom>
        </p:spPr>
      </p:pic>
      <p:sp>
        <p:nvSpPr>
          <p:cNvPr id="67" name="Foliennummernplatzhalter 6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38</a:t>
            </a:fld>
            <a:endParaRPr lang="de-DE" dirty="0"/>
          </a:p>
        </p:txBody>
      </p:sp>
      <p:sp>
        <p:nvSpPr>
          <p:cNvPr id="68" name="Rechteckige Legende 67"/>
          <p:cNvSpPr/>
          <p:nvPr/>
        </p:nvSpPr>
        <p:spPr bwMode="auto">
          <a:xfrm>
            <a:off x="323528" y="1772816"/>
            <a:ext cx="1080120" cy="648072"/>
          </a:xfrm>
          <a:prstGeom prst="wedgeRectCallout">
            <a:avLst>
              <a:gd name="adj1" fmla="val 80727"/>
              <a:gd name="adj2" fmla="val -64224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Reflective top</a:t>
            </a:r>
            <a:endParaRPr kumimoji="0" lang="en-GB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9" name="Rechteckige Legende 68"/>
          <p:cNvSpPr/>
          <p:nvPr/>
        </p:nvSpPr>
        <p:spPr bwMode="auto">
          <a:xfrm>
            <a:off x="7020272" y="1772816"/>
            <a:ext cx="1080120" cy="648072"/>
          </a:xfrm>
          <a:prstGeom prst="wedgeRectCallout">
            <a:avLst>
              <a:gd name="adj1" fmla="val -80773"/>
              <a:gd name="adj2" fmla="val -64224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Back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top</a:t>
            </a:r>
            <a:endParaRPr kumimoji="0" lang="en-GB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3418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504056"/>
          </a:xfrm>
        </p:spPr>
        <p:txBody>
          <a:bodyPr/>
          <a:lstStyle/>
          <a:p>
            <a:r>
              <a:rPr lang="en-GB" dirty="0" smtClean="0"/>
              <a:t>Stack 1mm crystals (very improvised, but it works!)</a:t>
            </a:r>
            <a:endParaRPr lang="en-GB" dirty="0" smtClean="0"/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88" t="31100" r="20075" b="15351"/>
          <a:stretch/>
        </p:blipFill>
        <p:spPr>
          <a:xfrm>
            <a:off x="3491880" y="1268760"/>
            <a:ext cx="5071623" cy="3359126"/>
          </a:xfrm>
          <a:prstGeom prst="rect">
            <a:avLst/>
          </a:prstGeom>
        </p:spPr>
      </p:pic>
      <p:sp>
        <p:nvSpPr>
          <p:cNvPr id="55" name="Rechteck 54"/>
          <p:cNvSpPr/>
          <p:nvPr/>
        </p:nvSpPr>
        <p:spPr bwMode="auto">
          <a:xfrm>
            <a:off x="6732240" y="1412776"/>
            <a:ext cx="1728192" cy="2016224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Sub-mm Resolution and DOI</a:t>
            </a:r>
            <a:endParaRPr lang="en-GB" dirty="0"/>
          </a:p>
        </p:txBody>
      </p:sp>
      <p:sp>
        <p:nvSpPr>
          <p:cNvPr id="49" name="Foliennummernplatzhalter 4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39</a:t>
            </a:fld>
            <a:endParaRPr lang="de-DE" dirty="0"/>
          </a:p>
        </p:txBody>
      </p:sp>
      <p:sp>
        <p:nvSpPr>
          <p:cNvPr id="52" name="Fußzeilenplatzhalter 5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 bwMode="auto">
          <a:xfrm>
            <a:off x="6948264" y="3068960"/>
            <a:ext cx="1368152" cy="216024"/>
          </a:xfrm>
          <a:prstGeom prst="rect">
            <a:avLst/>
          </a:prstGeom>
          <a:solidFill>
            <a:srgbClr val="92D05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ISiPM</a:t>
            </a:r>
          </a:p>
        </p:txBody>
      </p:sp>
      <p:sp>
        <p:nvSpPr>
          <p:cNvPr id="37" name="Rechteck 36"/>
          <p:cNvSpPr/>
          <p:nvPr/>
        </p:nvSpPr>
        <p:spPr bwMode="auto">
          <a:xfrm>
            <a:off x="7524328" y="2276872"/>
            <a:ext cx="288032" cy="792088"/>
          </a:xfrm>
          <a:prstGeom prst="rect">
            <a:avLst/>
          </a:prstGeom>
          <a:solidFill>
            <a:srgbClr val="00B0F0"/>
          </a:solidFill>
          <a:ln w="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Rechteck 37"/>
          <p:cNvSpPr/>
          <p:nvPr/>
        </p:nvSpPr>
        <p:spPr bwMode="auto">
          <a:xfrm>
            <a:off x="7812360" y="2276872"/>
            <a:ext cx="256660" cy="792088"/>
          </a:xfrm>
          <a:prstGeom prst="rect">
            <a:avLst/>
          </a:prstGeom>
          <a:solidFill>
            <a:srgbClr val="00B0F0"/>
          </a:solidFill>
          <a:ln w="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9" name="Gerade Verbindung 38"/>
          <p:cNvCxnSpPr/>
          <p:nvPr/>
        </p:nvCxnSpPr>
        <p:spPr bwMode="auto">
          <a:xfrm>
            <a:off x="7524328" y="2276872"/>
            <a:ext cx="0" cy="792088"/>
          </a:xfrm>
          <a:prstGeom prst="line">
            <a:avLst/>
          </a:prstGeom>
          <a:solidFill>
            <a:srgbClr val="FFFF00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/>
          <p:cNvCxnSpPr/>
          <p:nvPr/>
        </p:nvCxnSpPr>
        <p:spPr bwMode="auto">
          <a:xfrm>
            <a:off x="7812360" y="2276872"/>
            <a:ext cx="0" cy="792088"/>
          </a:xfrm>
          <a:prstGeom prst="line">
            <a:avLst/>
          </a:prstGeom>
          <a:solidFill>
            <a:srgbClr val="FFFF00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Gerade Verbindung 40"/>
          <p:cNvCxnSpPr/>
          <p:nvPr/>
        </p:nvCxnSpPr>
        <p:spPr bwMode="auto">
          <a:xfrm>
            <a:off x="8100392" y="2276872"/>
            <a:ext cx="0" cy="792088"/>
          </a:xfrm>
          <a:prstGeom prst="line">
            <a:avLst/>
          </a:prstGeom>
          <a:solidFill>
            <a:srgbClr val="FFFF00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hteck 41"/>
          <p:cNvSpPr/>
          <p:nvPr/>
        </p:nvSpPr>
        <p:spPr bwMode="auto">
          <a:xfrm>
            <a:off x="7668344" y="1484784"/>
            <a:ext cx="288032" cy="792088"/>
          </a:xfrm>
          <a:prstGeom prst="rect">
            <a:avLst/>
          </a:prstGeom>
          <a:solidFill>
            <a:srgbClr val="00B0F0"/>
          </a:solidFill>
          <a:ln w="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3" name="Gerade Verbindung 42"/>
          <p:cNvCxnSpPr/>
          <p:nvPr/>
        </p:nvCxnSpPr>
        <p:spPr bwMode="auto">
          <a:xfrm>
            <a:off x="7668344" y="1484784"/>
            <a:ext cx="0" cy="792088"/>
          </a:xfrm>
          <a:prstGeom prst="line">
            <a:avLst/>
          </a:prstGeom>
          <a:solidFill>
            <a:srgbClr val="FFFF00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Gerade Verbindung 43"/>
          <p:cNvCxnSpPr/>
          <p:nvPr/>
        </p:nvCxnSpPr>
        <p:spPr bwMode="auto">
          <a:xfrm>
            <a:off x="7956376" y="1484784"/>
            <a:ext cx="0" cy="792088"/>
          </a:xfrm>
          <a:prstGeom prst="line">
            <a:avLst/>
          </a:prstGeom>
          <a:solidFill>
            <a:srgbClr val="FFFF00"/>
          </a:solidFill>
          <a:ln w="571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1" name="Gruppieren 60"/>
          <p:cNvGrpSpPr/>
          <p:nvPr/>
        </p:nvGrpSpPr>
        <p:grpSpPr>
          <a:xfrm>
            <a:off x="251520" y="1988840"/>
            <a:ext cx="4572000" cy="4297833"/>
            <a:chOff x="251520" y="1988840"/>
            <a:chExt cx="4572000" cy="4297833"/>
          </a:xfrm>
        </p:grpSpPr>
        <p:grpSp>
          <p:nvGrpSpPr>
            <p:cNvPr id="56" name="Gruppieren 55"/>
            <p:cNvGrpSpPr/>
            <p:nvPr/>
          </p:nvGrpSpPr>
          <p:grpSpPr>
            <a:xfrm>
              <a:off x="539552" y="1988840"/>
              <a:ext cx="4176464" cy="3528392"/>
              <a:chOff x="6012160" y="3277759"/>
              <a:chExt cx="2592288" cy="2167465"/>
            </a:xfrm>
          </p:grpSpPr>
          <p:pic>
            <p:nvPicPr>
              <p:cNvPr id="45" name="Grafik 4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5401" t="14734" r="14799" b="18600"/>
              <a:stretch/>
            </p:blipFill>
            <p:spPr>
              <a:xfrm>
                <a:off x="6012160" y="3277759"/>
                <a:ext cx="2592288" cy="2167465"/>
              </a:xfrm>
              <a:prstGeom prst="rect">
                <a:avLst/>
              </a:prstGeom>
            </p:spPr>
          </p:pic>
          <p:grpSp>
            <p:nvGrpSpPr>
              <p:cNvPr id="8" name="Gruppieren 75"/>
              <p:cNvGrpSpPr/>
              <p:nvPr/>
            </p:nvGrpSpPr>
            <p:grpSpPr>
              <a:xfrm>
                <a:off x="6387361" y="3573016"/>
                <a:ext cx="1497007" cy="1403369"/>
                <a:chOff x="6747401" y="3573016"/>
                <a:chExt cx="1497007" cy="1403369"/>
              </a:xfrm>
            </p:grpSpPr>
            <p:cxnSp>
              <p:nvCxnSpPr>
                <p:cNvPr id="64" name="Gerade Verbindung 63"/>
                <p:cNvCxnSpPr/>
                <p:nvPr/>
              </p:nvCxnSpPr>
              <p:spPr bwMode="auto">
                <a:xfrm flipH="1">
                  <a:off x="7380312" y="3645024"/>
                  <a:ext cx="864096" cy="1008112"/>
                </a:xfrm>
                <a:prstGeom prst="line">
                  <a:avLst/>
                </a:prstGeom>
                <a:solidFill>
                  <a:srgbClr val="FFFF00"/>
                </a:solidFill>
                <a:ln w="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" name="Gerade Verbindung 65"/>
                <p:cNvCxnSpPr/>
                <p:nvPr/>
              </p:nvCxnSpPr>
              <p:spPr bwMode="auto">
                <a:xfrm flipH="1">
                  <a:off x="7236296" y="3573016"/>
                  <a:ext cx="864096" cy="1008112"/>
                </a:xfrm>
                <a:prstGeom prst="line">
                  <a:avLst/>
                </a:prstGeom>
                <a:solidFill>
                  <a:srgbClr val="FFFF00"/>
                </a:solidFill>
                <a:ln w="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8" name="Gerade Verbindung mit Pfeil 67"/>
                <p:cNvCxnSpPr/>
                <p:nvPr/>
              </p:nvCxnSpPr>
              <p:spPr bwMode="auto">
                <a:xfrm>
                  <a:off x="7020272" y="4077072"/>
                  <a:ext cx="360040" cy="288032"/>
                </a:xfrm>
                <a:prstGeom prst="straightConnector1">
                  <a:avLst/>
                </a:prstGeom>
                <a:solidFill>
                  <a:srgbClr val="FFFF00"/>
                </a:solidFill>
                <a:ln w="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0" name="Gerade Verbindung mit Pfeil 69"/>
                <p:cNvCxnSpPr/>
                <p:nvPr/>
              </p:nvCxnSpPr>
              <p:spPr bwMode="auto">
                <a:xfrm flipH="1" flipV="1">
                  <a:off x="7524328" y="4509120"/>
                  <a:ext cx="360040" cy="288032"/>
                </a:xfrm>
                <a:prstGeom prst="straightConnector1">
                  <a:avLst/>
                </a:prstGeom>
                <a:solidFill>
                  <a:srgbClr val="FFFF00"/>
                </a:solidFill>
                <a:ln w="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71" name="Textfeld 70"/>
                <p:cNvSpPr txBox="1"/>
                <p:nvPr/>
              </p:nvSpPr>
              <p:spPr>
                <a:xfrm rot="2386390">
                  <a:off x="6747401" y="4607053"/>
                  <a:ext cx="8899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chemeClr val="bg1"/>
                      </a:solidFill>
                    </a:rPr>
                    <a:t>0.7mm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57" name="Rechteck 56"/>
            <p:cNvSpPr/>
            <p:nvPr/>
          </p:nvSpPr>
          <p:spPr>
            <a:xfrm>
              <a:off x="251520" y="5517232"/>
              <a:ext cx="4572000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82563" indent="-182563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</a:pPr>
              <a:r>
                <a:rPr lang="en-GB" sz="2000" dirty="0" smtClean="0">
                  <a:solidFill>
                    <a:srgbClr val="A1352F"/>
                  </a:solidFill>
                </a:rPr>
                <a:t>0.7mm distance clearly resolved !</a:t>
              </a:r>
            </a:p>
            <a:p>
              <a:pPr marL="182563" indent="-182563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</a:pPr>
              <a:r>
                <a:rPr lang="en-GB" sz="2000" dirty="0" smtClean="0">
                  <a:solidFill>
                    <a:srgbClr val="A1352F"/>
                  </a:solidFill>
                </a:rPr>
                <a:t>DOI works ! 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 43"/>
          <p:cNvSpPr/>
          <p:nvPr/>
        </p:nvSpPr>
        <p:spPr>
          <a:xfrm>
            <a:off x="1475656" y="4293096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2051720" y="4293096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2627784" y="4293096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1475656" y="3717032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2051720" y="3717032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2627784" y="3717032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1475656" y="3140968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2051720" y="3140968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2627784" y="3140968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Detail: Light Spreader Limits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4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475656" y="1412776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051720" y="1412776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627784" y="1412776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251520" y="1412776"/>
            <a:ext cx="1080120" cy="288032"/>
          </a:xfrm>
          <a:prstGeom prst="wedgeRectCallout">
            <a:avLst>
              <a:gd name="adj1" fmla="val 66529"/>
              <a:gd name="adj2" fmla="val -2967"/>
            </a:avLst>
          </a:prstGeom>
          <a:solidFill>
            <a:srgbClr val="92D050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49263"/>
            <a:r>
              <a:rPr lang="de-DE" sz="1600" dirty="0" smtClean="0"/>
              <a:t>S</a:t>
            </a:r>
            <a:r>
              <a:rPr lang="de-DE" sz="1600" dirty="0" smtClean="0"/>
              <a:t>iPMs</a:t>
            </a:r>
            <a:endParaRPr lang="de-DE" sz="1600" dirty="0"/>
          </a:p>
        </p:txBody>
      </p:sp>
      <p:sp>
        <p:nvSpPr>
          <p:cNvPr id="16" name="Ellipse 15"/>
          <p:cNvSpPr/>
          <p:nvPr/>
        </p:nvSpPr>
        <p:spPr bwMode="auto">
          <a:xfrm>
            <a:off x="2627784" y="1412776"/>
            <a:ext cx="288032" cy="288032"/>
          </a:xfrm>
          <a:prstGeom prst="ellipse">
            <a:avLst/>
          </a:prstGeom>
          <a:solidFill>
            <a:srgbClr val="00B0F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2915816" y="1700808"/>
            <a:ext cx="288032" cy="288032"/>
          </a:xfrm>
          <a:prstGeom prst="ellipse">
            <a:avLst/>
          </a:prstGeom>
          <a:solidFill>
            <a:srgbClr val="00B0F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2771800" y="1556792"/>
            <a:ext cx="288032" cy="288032"/>
          </a:xfrm>
          <a:prstGeom prst="rect">
            <a:avLst/>
          </a:prstGeom>
          <a:noFill/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AutoShape 32"/>
          <p:cNvSpPr>
            <a:spLocks noChangeArrowheads="1"/>
          </p:cNvSpPr>
          <p:nvPr/>
        </p:nvSpPr>
        <p:spPr bwMode="auto">
          <a:xfrm>
            <a:off x="3563888" y="1412776"/>
            <a:ext cx="3240360" cy="720080"/>
          </a:xfrm>
          <a:prstGeom prst="wedgeRectCallout">
            <a:avLst>
              <a:gd name="adj1" fmla="val -69649"/>
              <a:gd name="adj2" fmla="val -17077"/>
            </a:avLst>
          </a:prstGeom>
          <a:solidFill>
            <a:srgbClr val="FFC000"/>
          </a:solidFill>
          <a:ln w="28575" algn="ctr">
            <a:noFill/>
            <a:miter lim="800000"/>
            <a:headEnd/>
            <a:tailEnd/>
          </a:ln>
        </p:spPr>
        <p:txBody>
          <a:bodyPr anchor="ctr"/>
          <a:lstStyle/>
          <a:p>
            <a:pPr defTabSz="449263"/>
            <a:r>
              <a:rPr lang="en-GB" sz="1600" dirty="0" smtClean="0"/>
              <a:t>Light sources (crystals) in this area cannot be distinguished – spread </a:t>
            </a:r>
            <a:r>
              <a:rPr lang="en-GB" sz="1600" b="1" dirty="0" smtClean="0"/>
              <a:t>too small</a:t>
            </a:r>
            <a:endParaRPr lang="en-GB" sz="1600" b="1" dirty="0"/>
          </a:p>
        </p:txBody>
      </p:sp>
      <p:sp>
        <p:nvSpPr>
          <p:cNvPr id="28" name="Rechteck 27"/>
          <p:cNvSpPr/>
          <p:nvPr/>
        </p:nvSpPr>
        <p:spPr>
          <a:xfrm>
            <a:off x="1475656" y="1988840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2051720" y="1988840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1475656" y="2564904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2627784" y="1988840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2051720" y="2564904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2627784" y="2564904"/>
            <a:ext cx="576064" cy="5760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9263">
              <a:lnSpc>
                <a:spcPct val="113000"/>
              </a:lnSpc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5" name="Ellipse 34"/>
          <p:cNvSpPr/>
          <p:nvPr/>
        </p:nvSpPr>
        <p:spPr bwMode="auto">
          <a:xfrm>
            <a:off x="1763688" y="2348880"/>
            <a:ext cx="1080120" cy="1080120"/>
          </a:xfrm>
          <a:prstGeom prst="ellipse">
            <a:avLst/>
          </a:prstGeom>
          <a:solidFill>
            <a:srgbClr val="00B0F0">
              <a:alpha val="78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AutoShape 32"/>
          <p:cNvSpPr>
            <a:spLocks noChangeArrowheads="1"/>
          </p:cNvSpPr>
          <p:nvPr/>
        </p:nvSpPr>
        <p:spPr bwMode="auto">
          <a:xfrm>
            <a:off x="3563888" y="2420888"/>
            <a:ext cx="3240360" cy="792088"/>
          </a:xfrm>
          <a:prstGeom prst="wedgeRectCallout">
            <a:avLst>
              <a:gd name="adj1" fmla="val -83678"/>
              <a:gd name="adj2" fmla="val -5225"/>
            </a:avLst>
          </a:prstGeom>
          <a:solidFill>
            <a:srgbClr val="FFC000"/>
          </a:solidFill>
          <a:ln w="28575" algn="ctr">
            <a:noFill/>
            <a:miter lim="800000"/>
            <a:headEnd/>
            <a:tailEnd/>
          </a:ln>
        </p:spPr>
        <p:txBody>
          <a:bodyPr anchor="ctr"/>
          <a:lstStyle/>
          <a:p>
            <a:pPr defTabSz="449263"/>
            <a:r>
              <a:rPr lang="en-GB" sz="1600" dirty="0" smtClean="0"/>
              <a:t>Need many SiPM signals for reconstruction. S/N bad.</a:t>
            </a:r>
          </a:p>
          <a:p>
            <a:pPr defTabSz="449263"/>
            <a:r>
              <a:rPr lang="en-GB" sz="1600" dirty="0" smtClean="0"/>
              <a:t>– spread </a:t>
            </a:r>
            <a:r>
              <a:rPr lang="en-GB" sz="1600" b="1" dirty="0" smtClean="0"/>
              <a:t>too large</a:t>
            </a:r>
            <a:endParaRPr lang="en-GB" sz="1600" b="1" dirty="0"/>
          </a:p>
        </p:txBody>
      </p:sp>
      <p:sp>
        <p:nvSpPr>
          <p:cNvPr id="42" name="Ellipse 41"/>
          <p:cNvSpPr/>
          <p:nvPr/>
        </p:nvSpPr>
        <p:spPr bwMode="auto">
          <a:xfrm>
            <a:off x="1691680" y="1628800"/>
            <a:ext cx="288032" cy="288032"/>
          </a:xfrm>
          <a:prstGeom prst="ellipse">
            <a:avLst/>
          </a:prstGeom>
          <a:solidFill>
            <a:srgbClr val="00B0F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AutoShape 32"/>
          <p:cNvSpPr>
            <a:spLocks noChangeArrowheads="1"/>
          </p:cNvSpPr>
          <p:nvPr/>
        </p:nvSpPr>
        <p:spPr bwMode="auto">
          <a:xfrm>
            <a:off x="251520" y="1844824"/>
            <a:ext cx="1080120" cy="288032"/>
          </a:xfrm>
          <a:prstGeom prst="wedgeRectCallout">
            <a:avLst>
              <a:gd name="adj1" fmla="val 85274"/>
              <a:gd name="adj2" fmla="val -53761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49263"/>
            <a:r>
              <a:rPr lang="de-DE" sz="1600" dirty="0" smtClean="0"/>
              <a:t>Light </a:t>
            </a:r>
            <a:r>
              <a:rPr lang="de-DE" sz="1600" dirty="0" err="1" smtClean="0"/>
              <a:t>spot</a:t>
            </a:r>
            <a:endParaRPr lang="de-DE" sz="1600" dirty="0"/>
          </a:p>
        </p:txBody>
      </p:sp>
      <p:sp>
        <p:nvSpPr>
          <p:cNvPr id="50" name="Ellipse 49"/>
          <p:cNvSpPr/>
          <p:nvPr/>
        </p:nvSpPr>
        <p:spPr bwMode="auto">
          <a:xfrm>
            <a:off x="2339752" y="3645024"/>
            <a:ext cx="576064" cy="576064"/>
          </a:xfrm>
          <a:prstGeom prst="ellipse">
            <a:avLst/>
          </a:prstGeom>
          <a:solidFill>
            <a:srgbClr val="00B0F0">
              <a:alpha val="78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1" name="AutoShape 32"/>
          <p:cNvSpPr>
            <a:spLocks noChangeArrowheads="1"/>
          </p:cNvSpPr>
          <p:nvPr/>
        </p:nvSpPr>
        <p:spPr bwMode="auto">
          <a:xfrm>
            <a:off x="3563888" y="3501008"/>
            <a:ext cx="3240360" cy="360040"/>
          </a:xfrm>
          <a:prstGeom prst="wedgeRectCallout">
            <a:avLst>
              <a:gd name="adj1" fmla="val -73089"/>
              <a:gd name="adj2" fmla="val 59115"/>
            </a:avLst>
          </a:prstGeom>
          <a:solidFill>
            <a:srgbClr val="FFC000"/>
          </a:solidFill>
          <a:ln w="28575" algn="ctr">
            <a:noFill/>
            <a:miter lim="800000"/>
            <a:headEnd/>
            <a:tailEnd/>
          </a:ln>
        </p:spPr>
        <p:txBody>
          <a:bodyPr anchor="ctr"/>
          <a:lstStyle/>
          <a:p>
            <a:pPr defTabSz="449263"/>
            <a:r>
              <a:rPr lang="en-GB" sz="1600" dirty="0" smtClean="0"/>
              <a:t>Good width: ~ pixel size</a:t>
            </a:r>
          </a:p>
        </p:txBody>
      </p:sp>
      <p:sp>
        <p:nvSpPr>
          <p:cNvPr id="52" name="Ellipse 51"/>
          <p:cNvSpPr/>
          <p:nvPr/>
        </p:nvSpPr>
        <p:spPr bwMode="auto">
          <a:xfrm>
            <a:off x="2555776" y="4725144"/>
            <a:ext cx="576064" cy="576064"/>
          </a:xfrm>
          <a:prstGeom prst="ellipse">
            <a:avLst/>
          </a:prstGeom>
          <a:solidFill>
            <a:srgbClr val="00B0F0">
              <a:alpha val="78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3" name="Ellipse 52"/>
          <p:cNvSpPr/>
          <p:nvPr/>
        </p:nvSpPr>
        <p:spPr bwMode="auto">
          <a:xfrm>
            <a:off x="1475656" y="4365104"/>
            <a:ext cx="576064" cy="576064"/>
          </a:xfrm>
          <a:prstGeom prst="ellipse">
            <a:avLst/>
          </a:prstGeom>
          <a:solidFill>
            <a:srgbClr val="00B0F0">
              <a:alpha val="78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" name="Rechteck 53"/>
          <p:cNvSpPr/>
          <p:nvPr/>
        </p:nvSpPr>
        <p:spPr bwMode="auto">
          <a:xfrm>
            <a:off x="1475656" y="4869160"/>
            <a:ext cx="1728192" cy="504056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56" name="Gerade Verbindung 55"/>
          <p:cNvCxnSpPr/>
          <p:nvPr/>
        </p:nvCxnSpPr>
        <p:spPr bwMode="auto">
          <a:xfrm>
            <a:off x="1475656" y="4869160"/>
            <a:ext cx="1728192" cy="0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AutoShape 32"/>
          <p:cNvSpPr>
            <a:spLocks noChangeArrowheads="1"/>
          </p:cNvSpPr>
          <p:nvPr/>
        </p:nvSpPr>
        <p:spPr bwMode="auto">
          <a:xfrm>
            <a:off x="3563888" y="4221088"/>
            <a:ext cx="3240360" cy="648072"/>
          </a:xfrm>
          <a:prstGeom prst="wedgeRectCallout">
            <a:avLst>
              <a:gd name="adj1" fmla="val -68198"/>
              <a:gd name="adj2" fmla="val 40302"/>
            </a:avLst>
          </a:prstGeom>
          <a:solidFill>
            <a:srgbClr val="FFC000"/>
          </a:solidFill>
          <a:ln w="28575" algn="ctr">
            <a:noFill/>
            <a:miter lim="800000"/>
            <a:headEnd/>
            <a:tailEnd/>
          </a:ln>
        </p:spPr>
        <p:txBody>
          <a:bodyPr anchor="ctr"/>
          <a:lstStyle/>
          <a:p>
            <a:pPr defTabSz="449263"/>
            <a:r>
              <a:rPr lang="en-GB" sz="1600" dirty="0" smtClean="0"/>
              <a:t>Edge Problem: Difficult to distinguish positions close</a:t>
            </a:r>
            <a:br>
              <a:rPr lang="en-GB" sz="1600" dirty="0" smtClean="0"/>
            </a:br>
            <a:r>
              <a:rPr lang="en-GB" sz="1600" dirty="0" smtClean="0"/>
              <a:t>to edge </a:t>
            </a: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563888" y="4149080"/>
            <a:ext cx="3240360" cy="792088"/>
          </a:xfrm>
          <a:prstGeom prst="wedgeRectCallout">
            <a:avLst>
              <a:gd name="adj1" fmla="val -100879"/>
              <a:gd name="adj2" fmla="val -3309"/>
            </a:avLst>
          </a:prstGeom>
          <a:solidFill>
            <a:srgbClr val="FFC000"/>
          </a:solidFill>
          <a:ln w="28575" algn="ctr">
            <a:noFill/>
            <a:miter lim="800000"/>
            <a:headEnd/>
            <a:tailEnd/>
          </a:ln>
        </p:spPr>
        <p:txBody>
          <a:bodyPr anchor="ctr"/>
          <a:lstStyle/>
          <a:p>
            <a:pPr defTabSz="449263"/>
            <a:r>
              <a:rPr lang="en-GB" sz="1600" dirty="0" smtClean="0"/>
              <a:t>Edge Problem: Difficult to distinguish positions close</a:t>
            </a:r>
            <a:br>
              <a:rPr lang="en-GB" sz="1600" dirty="0" smtClean="0"/>
            </a:br>
            <a:r>
              <a:rPr lang="en-GB" sz="1600" dirty="0" smtClean="0"/>
              <a:t>to edge 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432048"/>
          </a:xfrm>
        </p:spPr>
        <p:txBody>
          <a:bodyPr/>
          <a:lstStyle/>
          <a:p>
            <a:r>
              <a:rPr lang="en-US" dirty="0" smtClean="0"/>
              <a:t>What light spread is best?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1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Note: An extreme approach is </a:t>
            </a:r>
            <a:r>
              <a:rPr lang="en-US" i="1" dirty="0" smtClean="0"/>
              <a:t>no crystal pixilation</a:t>
            </a:r>
            <a:r>
              <a:rPr lang="en-US" dirty="0" smtClean="0"/>
              <a:t> (‘block detector readout’) with light on </a:t>
            </a:r>
            <a:r>
              <a:rPr lang="en-US" i="1" dirty="0" smtClean="0"/>
              <a:t>all</a:t>
            </a:r>
            <a:r>
              <a:rPr lang="en-US" dirty="0" smtClean="0"/>
              <a:t> SiPMs.</a:t>
            </a:r>
            <a:br>
              <a:rPr lang="en-US" dirty="0" smtClean="0"/>
            </a:br>
            <a:r>
              <a:rPr lang="en-US" dirty="0" smtClean="0"/>
              <a:t>Challenge: high hit occupancy (requiring neighbor logic), data analysis</a:t>
            </a:r>
            <a:br>
              <a:rPr lang="en-US" dirty="0" smtClean="0"/>
            </a:br>
            <a:r>
              <a:rPr lang="en-US" dirty="0" smtClean="0"/>
              <a:t>Advantage: can measure interaction </a:t>
            </a:r>
            <a:r>
              <a:rPr lang="en-US" i="1" dirty="0" smtClean="0"/>
              <a:t>depth</a:t>
            </a:r>
            <a:r>
              <a:rPr lang="en-US" dirty="0" smtClean="0"/>
              <a:t> from light cluster </a:t>
            </a:r>
            <a:r>
              <a:rPr lang="en-US" i="1" dirty="0" smtClean="0"/>
              <a:t>shape</a:t>
            </a:r>
            <a:endParaRPr lang="en-US" i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 dirty="0" smtClean="0"/>
              <a:t>Projection along diagonal:</a:t>
            </a:r>
            <a:endParaRPr lang="en-GB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Separation of DOI Peaks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916832"/>
            <a:ext cx="4617961" cy="359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196918"/>
            <a:ext cx="271753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9"/>
          <p:cNvCxnSpPr/>
          <p:nvPr/>
        </p:nvCxnSpPr>
        <p:spPr bwMode="auto">
          <a:xfrm rot="5400000" flipH="1">
            <a:off x="1403648" y="3349046"/>
            <a:ext cx="936104" cy="1368152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6" name="Gerade Verbindung 15"/>
          <p:cNvCxnSpPr/>
          <p:nvPr/>
        </p:nvCxnSpPr>
        <p:spPr bwMode="auto">
          <a:xfrm rot="5400000" flipH="1">
            <a:off x="1835696" y="2772982"/>
            <a:ext cx="936104" cy="1368152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7" name="Gerade Verbindung 16"/>
          <p:cNvCxnSpPr/>
          <p:nvPr/>
        </p:nvCxnSpPr>
        <p:spPr bwMode="auto">
          <a:xfrm rot="5400000" flipH="1">
            <a:off x="2195736" y="2268926"/>
            <a:ext cx="936104" cy="1368152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2" name="Foliennummernplatzhalt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40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platzhalter 36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504056"/>
          </a:xfrm>
        </p:spPr>
        <p:txBody>
          <a:bodyPr/>
          <a:lstStyle/>
          <a:p>
            <a:r>
              <a:rPr lang="en-US" dirty="0" smtClean="0"/>
              <a:t>LYSO array (0.8x0.8x10mm³) </a:t>
            </a:r>
            <a:r>
              <a:rPr lang="en-US" b="1" dirty="0" smtClean="0"/>
              <a:t>NOT</a:t>
            </a:r>
            <a:r>
              <a:rPr lang="en-US" dirty="0" smtClean="0"/>
              <a:t> optically </a:t>
            </a:r>
            <a:r>
              <a:rPr lang="en-US" dirty="0" smtClean="0"/>
              <a:t>isolated (small n-mismatch)</a:t>
            </a:r>
          </a:p>
          <a:p>
            <a:r>
              <a:rPr lang="en-US" dirty="0" smtClean="0"/>
              <a:t>Not so nice yet…. </a:t>
            </a:r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Further: Sub-millimeter Array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smtClean="0"/>
              <a:t>Bethe Forum 2014: Interpolation Silicon Photomultipliers</a:t>
            </a:r>
            <a:endParaRPr lang="de-DE" dirty="0"/>
          </a:p>
        </p:txBody>
      </p:sp>
      <p:sp>
        <p:nvSpPr>
          <p:cNvPr id="36" name="Foliennummernplatzhalter 3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41</a:t>
            </a:fld>
            <a:endParaRPr lang="de-DE" dirty="0"/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73" t="14077" r="15740" b="20000"/>
          <a:stretch/>
        </p:blipFill>
        <p:spPr>
          <a:xfrm>
            <a:off x="4921942" y="2680126"/>
            <a:ext cx="4150050" cy="3557186"/>
          </a:xfrm>
          <a:prstGeom prst="rect">
            <a:avLst/>
          </a:prstGeom>
        </p:spPr>
      </p:pic>
      <p:sp>
        <p:nvSpPr>
          <p:cNvPr id="72" name="Rechteck 71"/>
          <p:cNvSpPr/>
          <p:nvPr/>
        </p:nvSpPr>
        <p:spPr bwMode="auto">
          <a:xfrm>
            <a:off x="1473551" y="1766608"/>
            <a:ext cx="1490393" cy="530453"/>
          </a:xfrm>
          <a:prstGeom prst="rect">
            <a:avLst/>
          </a:prstGeom>
          <a:solidFill>
            <a:srgbClr val="3399FF">
              <a:alpha val="47000"/>
            </a:srgbClr>
          </a:solidFill>
          <a:ln w="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3" name="Gerader Verbinder 72"/>
          <p:cNvCxnSpPr>
            <a:stCxn id="72" idx="0"/>
            <a:endCxn id="72" idx="2"/>
          </p:cNvCxnSpPr>
          <p:nvPr/>
        </p:nvCxnSpPr>
        <p:spPr bwMode="auto">
          <a:xfrm>
            <a:off x="2218747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Gerader Verbinder 80"/>
          <p:cNvCxnSpPr/>
          <p:nvPr/>
        </p:nvCxnSpPr>
        <p:spPr bwMode="auto">
          <a:xfrm>
            <a:off x="2954011" y="1777420"/>
            <a:ext cx="0" cy="519641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Gerader Verbinder 85"/>
          <p:cNvCxnSpPr/>
          <p:nvPr/>
        </p:nvCxnSpPr>
        <p:spPr bwMode="auto">
          <a:xfrm>
            <a:off x="1498854" y="1766608"/>
            <a:ext cx="0" cy="519641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Gerader Verbinder 162"/>
          <p:cNvCxnSpPr/>
          <p:nvPr/>
        </p:nvCxnSpPr>
        <p:spPr bwMode="auto">
          <a:xfrm>
            <a:off x="1858894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Gerader Verbinder 163"/>
          <p:cNvCxnSpPr/>
          <p:nvPr/>
        </p:nvCxnSpPr>
        <p:spPr bwMode="auto">
          <a:xfrm>
            <a:off x="2039318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Gerader Verbinder 164"/>
          <p:cNvCxnSpPr/>
          <p:nvPr/>
        </p:nvCxnSpPr>
        <p:spPr bwMode="auto">
          <a:xfrm>
            <a:off x="1679318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Gerader Verbinder 169"/>
          <p:cNvCxnSpPr/>
          <p:nvPr/>
        </p:nvCxnSpPr>
        <p:spPr bwMode="auto">
          <a:xfrm>
            <a:off x="2578974" y="1755796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Gerader Verbinder 170"/>
          <p:cNvCxnSpPr/>
          <p:nvPr/>
        </p:nvCxnSpPr>
        <p:spPr bwMode="auto">
          <a:xfrm>
            <a:off x="2399318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Gerader Verbinder 171"/>
          <p:cNvCxnSpPr/>
          <p:nvPr/>
        </p:nvCxnSpPr>
        <p:spPr bwMode="auto">
          <a:xfrm>
            <a:off x="2759318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Gerader Verbinder 86"/>
          <p:cNvCxnSpPr/>
          <p:nvPr/>
        </p:nvCxnSpPr>
        <p:spPr bwMode="auto">
          <a:xfrm>
            <a:off x="1473551" y="1766608"/>
            <a:ext cx="1490393" cy="0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echteck 78"/>
          <p:cNvSpPr/>
          <p:nvPr/>
        </p:nvSpPr>
        <p:spPr bwMode="auto">
          <a:xfrm>
            <a:off x="1408751" y="2286249"/>
            <a:ext cx="1619992" cy="76010"/>
          </a:xfrm>
          <a:prstGeom prst="rect">
            <a:avLst/>
          </a:prstGeom>
          <a:solidFill>
            <a:srgbClr val="FFC0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" name="Rechteck 173"/>
          <p:cNvSpPr/>
          <p:nvPr/>
        </p:nvSpPr>
        <p:spPr bwMode="auto">
          <a:xfrm>
            <a:off x="5987370" y="1766608"/>
            <a:ext cx="1490393" cy="530453"/>
          </a:xfrm>
          <a:prstGeom prst="rect">
            <a:avLst/>
          </a:prstGeom>
          <a:solidFill>
            <a:srgbClr val="3399FF">
              <a:alpha val="47000"/>
            </a:srgbClr>
          </a:solidFill>
          <a:ln w="0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75" name="Gerader Verbinder 174"/>
          <p:cNvCxnSpPr>
            <a:stCxn id="174" idx="0"/>
            <a:endCxn id="174" idx="2"/>
          </p:cNvCxnSpPr>
          <p:nvPr/>
        </p:nvCxnSpPr>
        <p:spPr bwMode="auto">
          <a:xfrm>
            <a:off x="6732566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Gerader Verbinder 175"/>
          <p:cNvCxnSpPr/>
          <p:nvPr/>
        </p:nvCxnSpPr>
        <p:spPr bwMode="auto">
          <a:xfrm>
            <a:off x="7452833" y="1766608"/>
            <a:ext cx="0" cy="519641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Gerader Verbinder 176"/>
          <p:cNvCxnSpPr/>
          <p:nvPr/>
        </p:nvCxnSpPr>
        <p:spPr bwMode="auto">
          <a:xfrm>
            <a:off x="6012673" y="1766608"/>
            <a:ext cx="0" cy="519641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Gerader Verbinder 177"/>
          <p:cNvCxnSpPr/>
          <p:nvPr/>
        </p:nvCxnSpPr>
        <p:spPr bwMode="auto">
          <a:xfrm>
            <a:off x="6372713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Gerader Verbinder 178"/>
          <p:cNvCxnSpPr/>
          <p:nvPr/>
        </p:nvCxnSpPr>
        <p:spPr bwMode="auto">
          <a:xfrm>
            <a:off x="6553137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Gerader Verbinder 179"/>
          <p:cNvCxnSpPr/>
          <p:nvPr/>
        </p:nvCxnSpPr>
        <p:spPr bwMode="auto">
          <a:xfrm>
            <a:off x="6193137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Gerader Verbinder 180"/>
          <p:cNvCxnSpPr/>
          <p:nvPr/>
        </p:nvCxnSpPr>
        <p:spPr bwMode="auto">
          <a:xfrm>
            <a:off x="7092793" y="1755796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Gerader Verbinder 181"/>
          <p:cNvCxnSpPr/>
          <p:nvPr/>
        </p:nvCxnSpPr>
        <p:spPr bwMode="auto">
          <a:xfrm>
            <a:off x="6913137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Gerader Verbinder 182"/>
          <p:cNvCxnSpPr/>
          <p:nvPr/>
        </p:nvCxnSpPr>
        <p:spPr bwMode="auto">
          <a:xfrm>
            <a:off x="7273137" y="1766608"/>
            <a:ext cx="0" cy="530453"/>
          </a:xfrm>
          <a:prstGeom prst="line">
            <a:avLst/>
          </a:prstGeom>
          <a:solidFill>
            <a:srgbClr val="FFFF00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Gerader Verbinder 183"/>
          <p:cNvCxnSpPr/>
          <p:nvPr/>
        </p:nvCxnSpPr>
        <p:spPr bwMode="auto">
          <a:xfrm>
            <a:off x="5987370" y="1766608"/>
            <a:ext cx="1490393" cy="0"/>
          </a:xfrm>
          <a:prstGeom prst="line">
            <a:avLst/>
          </a:prstGeom>
          <a:solidFill>
            <a:srgbClr val="FFFF00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Rechteck 63"/>
          <p:cNvSpPr/>
          <p:nvPr/>
        </p:nvSpPr>
        <p:spPr bwMode="auto">
          <a:xfrm>
            <a:off x="5925360" y="2286249"/>
            <a:ext cx="1598968" cy="76010"/>
          </a:xfrm>
          <a:prstGeom prst="rect">
            <a:avLst/>
          </a:prstGeom>
          <a:solidFill>
            <a:srgbClr val="FFC0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71" t="13771" r="16922" b="20072"/>
          <a:stretch/>
        </p:blipFill>
        <p:spPr>
          <a:xfrm>
            <a:off x="395536" y="2638376"/>
            <a:ext cx="4093619" cy="3581916"/>
          </a:xfrm>
          <a:prstGeom prst="rect">
            <a:avLst/>
          </a:prstGeom>
        </p:spPr>
      </p:pic>
      <p:sp>
        <p:nvSpPr>
          <p:cNvPr id="39" name="Rechteckige Legende 38"/>
          <p:cNvSpPr/>
          <p:nvPr/>
        </p:nvSpPr>
        <p:spPr bwMode="auto">
          <a:xfrm>
            <a:off x="3419872" y="1700808"/>
            <a:ext cx="1080120" cy="648072"/>
          </a:xfrm>
          <a:prstGeom prst="wedgeRectCallout">
            <a:avLst>
              <a:gd name="adj1" fmla="val -89890"/>
              <a:gd name="adj2" fmla="val 5238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Reflective</a:t>
            </a:r>
            <a:r>
              <a:rPr kumimoji="0" lang="en-GB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en-GB" sz="16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wrapping</a:t>
            </a:r>
            <a:endParaRPr kumimoji="0" lang="en-GB" sz="16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" name="Rechteckige Legende 39"/>
          <p:cNvSpPr/>
          <p:nvPr/>
        </p:nvSpPr>
        <p:spPr bwMode="auto">
          <a:xfrm>
            <a:off x="7884368" y="1772816"/>
            <a:ext cx="1115616" cy="648072"/>
          </a:xfrm>
          <a:prstGeom prst="wedgeRectCallout">
            <a:avLst>
              <a:gd name="adj1" fmla="val -89890"/>
              <a:gd name="adj2" fmla="val 5238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Black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wrapping</a:t>
            </a:r>
            <a:endParaRPr kumimoji="0" lang="en-GB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561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Concepts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have been proposed in parallel / after </a:t>
            </a:r>
            <a:r>
              <a:rPr lang="en-US" sz="2400" dirty="0" smtClean="0"/>
              <a:t>ISiPM </a:t>
            </a:r>
            <a:r>
              <a:rPr lang="en-US" sz="2400" dirty="0" smtClean="0"/>
              <a:t>idea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42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2304255" cy="792088"/>
          </a:xfrm>
        </p:spPr>
        <p:txBody>
          <a:bodyPr/>
          <a:lstStyle/>
          <a:p>
            <a:r>
              <a:rPr lang="en-US" dirty="0" smtClean="0"/>
              <a:t>Linear SeSPs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SeSP (Sensitivity Encoded SiPM)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43</a:t>
            </a:fld>
            <a:endParaRPr lang="de-DE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484786"/>
            <a:ext cx="8352928" cy="37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467544" y="5302949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V. Schulz et </a:t>
            </a:r>
            <a:r>
              <a:rPr lang="en-US" sz="1600" dirty="0" smtClean="0"/>
              <a:t>al.,</a:t>
            </a:r>
          </a:p>
          <a:p>
            <a:r>
              <a:rPr lang="en-US" sz="1600" dirty="0" smtClean="0"/>
              <a:t>Sensitivity </a:t>
            </a:r>
            <a:r>
              <a:rPr lang="en-US" sz="1600" dirty="0" smtClean="0"/>
              <a:t>encoded silicon photomultiplier—a </a:t>
            </a:r>
            <a:r>
              <a:rPr lang="en-US" sz="1600" dirty="0" smtClean="0"/>
              <a:t>new sensor </a:t>
            </a:r>
            <a:r>
              <a:rPr lang="en-US" sz="1600" dirty="0" smtClean="0"/>
              <a:t>for high-resolution </a:t>
            </a:r>
            <a:r>
              <a:rPr lang="en-US" sz="1600" dirty="0" smtClean="0"/>
              <a:t>PET-MRI </a:t>
            </a:r>
            <a:br>
              <a:rPr lang="en-US" sz="1600" dirty="0" smtClean="0"/>
            </a:br>
            <a:r>
              <a:rPr lang="en-US" sz="1600" dirty="0" smtClean="0"/>
              <a:t>Phys</a:t>
            </a:r>
            <a:r>
              <a:rPr lang="en-US" sz="1600" dirty="0" smtClean="0"/>
              <a:t>. Med. Biol. 58 (2013) 4733–4748</a:t>
            </a:r>
            <a:endParaRPr lang="en-US" sz="1600" dirty="0"/>
          </a:p>
        </p:txBody>
      </p:sp>
      <p:sp>
        <p:nvSpPr>
          <p:cNvPr id="8" name="Rechteck 7"/>
          <p:cNvSpPr/>
          <p:nvPr/>
        </p:nvSpPr>
        <p:spPr bwMode="auto">
          <a:xfrm>
            <a:off x="2483768" y="836712"/>
            <a:ext cx="648072" cy="648072"/>
          </a:xfrm>
          <a:prstGeom prst="rect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3203849" y="836712"/>
            <a:ext cx="144016" cy="648072"/>
          </a:xfrm>
          <a:prstGeom prst="rect">
            <a:avLst/>
          </a:prstGeom>
          <a:solidFill>
            <a:srgbClr val="FF00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419873" y="836712"/>
            <a:ext cx="144016" cy="648072"/>
          </a:xfrm>
          <a:prstGeom prst="rect">
            <a:avLst/>
          </a:prstGeom>
          <a:solidFill>
            <a:srgbClr val="FF00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3635897" y="836712"/>
            <a:ext cx="144016" cy="648072"/>
          </a:xfrm>
          <a:prstGeom prst="rect">
            <a:avLst/>
          </a:prstGeom>
          <a:solidFill>
            <a:srgbClr val="FF00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779913" y="836712"/>
            <a:ext cx="72008" cy="648072"/>
          </a:xfrm>
          <a:prstGeom prst="rect">
            <a:avLst/>
          </a:prstGeom>
          <a:solidFill>
            <a:srgbClr val="92D05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3563888" y="836712"/>
            <a:ext cx="72009" cy="648072"/>
          </a:xfrm>
          <a:prstGeom prst="rect">
            <a:avLst/>
          </a:prstGeom>
          <a:solidFill>
            <a:srgbClr val="92D05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3347865" y="836712"/>
            <a:ext cx="72008" cy="648072"/>
          </a:xfrm>
          <a:prstGeom prst="rect">
            <a:avLst/>
          </a:prstGeom>
          <a:solidFill>
            <a:srgbClr val="92D05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4427985" y="836712"/>
            <a:ext cx="144016" cy="648072"/>
          </a:xfrm>
          <a:prstGeom prst="rect">
            <a:avLst/>
          </a:prstGeom>
          <a:solidFill>
            <a:srgbClr val="92D05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3995937" y="836712"/>
            <a:ext cx="144016" cy="648072"/>
          </a:xfrm>
          <a:prstGeom prst="rect">
            <a:avLst/>
          </a:prstGeom>
          <a:solidFill>
            <a:srgbClr val="92D05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4211961" y="836712"/>
            <a:ext cx="144016" cy="648072"/>
          </a:xfrm>
          <a:prstGeom prst="rect">
            <a:avLst/>
          </a:prstGeom>
          <a:solidFill>
            <a:srgbClr val="92D05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4355977" y="836712"/>
            <a:ext cx="72008" cy="648072"/>
          </a:xfrm>
          <a:prstGeom prst="rect">
            <a:avLst/>
          </a:prstGeom>
          <a:solidFill>
            <a:srgbClr val="FF00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4139951" y="836712"/>
            <a:ext cx="72009" cy="648072"/>
          </a:xfrm>
          <a:prstGeom prst="rect">
            <a:avLst/>
          </a:prstGeom>
          <a:solidFill>
            <a:srgbClr val="FF00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3923929" y="836712"/>
            <a:ext cx="72008" cy="648072"/>
          </a:xfrm>
          <a:prstGeom prst="rect">
            <a:avLst/>
          </a:prstGeom>
          <a:solidFill>
            <a:srgbClr val="FF00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4644008" y="836712"/>
            <a:ext cx="648072" cy="648072"/>
          </a:xfrm>
          <a:prstGeom prst="rect">
            <a:avLst/>
          </a:prstGeom>
          <a:solidFill>
            <a:srgbClr val="92D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3923928" y="836712"/>
            <a:ext cx="648072" cy="64807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3203848" y="836712"/>
            <a:ext cx="648072" cy="64807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864096"/>
          </a:xfrm>
        </p:spPr>
        <p:txBody>
          <a:bodyPr/>
          <a:lstStyle/>
          <a:p>
            <a:r>
              <a:rPr lang="en-US" dirty="0" smtClean="0"/>
              <a:t>Extension in 2D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SeSPs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44</a:t>
            </a:fld>
            <a:endParaRPr lang="de-DE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27608"/>
            <a:ext cx="8892480" cy="386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79513" y="5589240"/>
            <a:ext cx="8821644" cy="792088"/>
          </a:xfrm>
        </p:spPr>
        <p:txBody>
          <a:bodyPr/>
          <a:lstStyle/>
          <a:p>
            <a:r>
              <a:rPr lang="en-US" dirty="0" smtClean="0"/>
              <a:t>Main drawback: Crystal must be positioned very precisely!</a:t>
            </a:r>
          </a:p>
          <a:p>
            <a:endParaRPr lang="en-US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45</a:t>
            </a:fld>
            <a:endParaRPr lang="de-DE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05765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 bwMode="auto">
          <a:xfrm>
            <a:off x="827584" y="4365104"/>
            <a:ext cx="3024336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1D SeSP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- 8 readout channels (2 per row)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-&gt; less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4171950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 bwMode="auto">
          <a:xfrm>
            <a:off x="5292080" y="4365104"/>
            <a:ext cx="3024336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2DSeSP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Arial" charset="0"/>
                <a:cs typeface="Arial" charset="0"/>
              </a:rPr>
              <a:t>- 4 readout channels</a:t>
            </a:r>
            <a:br>
              <a:rPr lang="en-US" sz="1600" dirty="0" smtClean="0">
                <a:latin typeface="Arial" charset="0"/>
                <a:cs typeface="Arial" charset="0"/>
              </a:rPr>
            </a:br>
            <a:r>
              <a:rPr lang="en-US" sz="1600" dirty="0" smtClean="0">
                <a:latin typeface="Arial" charset="0"/>
                <a:cs typeface="Arial" charset="0"/>
              </a:rPr>
              <a:t>  -&gt; more noise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1152128"/>
          </a:xfrm>
        </p:spPr>
        <p:txBody>
          <a:bodyPr/>
          <a:lstStyle/>
          <a:p>
            <a:r>
              <a:rPr lang="en-US" dirty="0" smtClean="0"/>
              <a:t>Basic Idea: Distribute the quenching signal of each cell to multiple (2) nets with separate quenching resistors / capacitors</a:t>
            </a:r>
          </a:p>
          <a:p>
            <a:r>
              <a:rPr lang="en-US" dirty="0" smtClean="0"/>
              <a:t>1D concept: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Parallel impedance of pair of Rs is kept </a:t>
            </a:r>
            <a:r>
              <a:rPr lang="en-US" dirty="0" smtClean="0"/>
              <a:t>c</a:t>
            </a:r>
            <a:r>
              <a:rPr lang="en-US" dirty="0" smtClean="0"/>
              <a:t>onstant to equalize current contributions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Graded SiPM (LG-SiPM)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46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51520" y="5590981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</a:t>
            </a:r>
            <a:r>
              <a:rPr lang="it-IT" dirty="0" smtClean="0"/>
              <a:t>. Gola, </a:t>
            </a:r>
            <a:r>
              <a:rPr lang="it-IT" i="1" dirty="0" err="1" smtClean="0"/>
              <a:t>Member</a:t>
            </a:r>
            <a:r>
              <a:rPr lang="it-IT" i="1" dirty="0" smtClean="0"/>
              <a:t>, IEEE, A. Ferri, A. </a:t>
            </a:r>
            <a:r>
              <a:rPr lang="it-IT" i="1" dirty="0" err="1" smtClean="0"/>
              <a:t>Tarolli</a:t>
            </a:r>
            <a:r>
              <a:rPr lang="it-IT" i="1" dirty="0" smtClean="0"/>
              <a:t>, N. </a:t>
            </a:r>
            <a:r>
              <a:rPr lang="it-IT" i="1" dirty="0" err="1" smtClean="0"/>
              <a:t>Zorzi</a:t>
            </a:r>
            <a:r>
              <a:rPr lang="it-IT" i="1" dirty="0" smtClean="0"/>
              <a:t>, C. </a:t>
            </a:r>
            <a:r>
              <a:rPr lang="it-IT" i="1" dirty="0" smtClean="0"/>
              <a:t>Piemonte: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smtClean="0"/>
              <a:t>Novel Approach to Position-Sensitive Silicon Photomultipliers: First Results 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776767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3024335" cy="5400600"/>
          </a:xfrm>
        </p:spPr>
        <p:txBody>
          <a:bodyPr/>
          <a:lstStyle/>
          <a:p>
            <a:r>
              <a:rPr lang="en-US" dirty="0" smtClean="0"/>
              <a:t>Collect row/column contributions with (equal) Rs in pixels</a:t>
            </a:r>
          </a:p>
          <a:p>
            <a:r>
              <a:rPr lang="en-US" dirty="0" smtClean="0"/>
              <a:t>Generate linear gradients in x- and y in periphery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to 2D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47</a:t>
            </a:fld>
            <a:endParaRPr lang="de-DE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6948" y="1052736"/>
            <a:ext cx="5475532" cy="515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8821644" cy="864096"/>
          </a:xfrm>
        </p:spPr>
        <p:txBody>
          <a:bodyPr/>
          <a:lstStyle/>
          <a:p>
            <a:r>
              <a:rPr lang="en-US" dirty="0" smtClean="0"/>
              <a:t>Can resolve 0.8mm very clearly</a:t>
            </a:r>
          </a:p>
          <a:p>
            <a:r>
              <a:rPr lang="en-US" dirty="0" smtClean="0"/>
              <a:t>Smaller arrays difficult to get… (but promising results seen)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with 2D LG-SiPM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48</a:t>
            </a:fld>
            <a:endParaRPr lang="de-DE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556792"/>
            <a:ext cx="5515322" cy="480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towards a full ISiPM </a:t>
            </a:r>
            <a:r>
              <a:rPr lang="en-US" dirty="0" smtClean="0"/>
              <a:t>‘module’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49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platzhalter 169"/>
          <p:cNvSpPr>
            <a:spLocks noGrp="1"/>
          </p:cNvSpPr>
          <p:nvPr>
            <p:ph type="body" sz="quarter" idx="12"/>
          </p:nvPr>
        </p:nvSpPr>
        <p:spPr>
          <a:xfrm>
            <a:off x="179513" y="764704"/>
            <a:ext cx="8821644" cy="576064"/>
          </a:xfrm>
        </p:spPr>
        <p:txBody>
          <a:bodyPr/>
          <a:lstStyle/>
          <a:p>
            <a:r>
              <a:rPr lang="en-GB" dirty="0" smtClean="0"/>
              <a:t>Many principles possible:</a:t>
            </a:r>
            <a:endParaRPr lang="en-GB" dirty="0"/>
          </a:p>
        </p:txBody>
      </p:sp>
      <p:sp>
        <p:nvSpPr>
          <p:cNvPr id="583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Module Concepts</a:t>
            </a:r>
            <a:endParaRPr lang="en-GB" dirty="0"/>
          </a:p>
        </p:txBody>
      </p:sp>
      <p:sp>
        <p:nvSpPr>
          <p:cNvPr id="108" name="Fußzeilenplatzhalter 10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en-US" smtClean="0"/>
              <a:t>Bethe Forum 2014: Interpolation Silicon Photomultipliers</a:t>
            </a:r>
            <a:endParaRPr lang="de-DE" dirty="0"/>
          </a:p>
        </p:txBody>
      </p:sp>
      <p:grpSp>
        <p:nvGrpSpPr>
          <p:cNvPr id="2" name="Gruppieren 254"/>
          <p:cNvGrpSpPr/>
          <p:nvPr/>
        </p:nvGrpSpPr>
        <p:grpSpPr>
          <a:xfrm>
            <a:off x="5796682" y="1412899"/>
            <a:ext cx="1871662" cy="3815606"/>
            <a:chOff x="5796682" y="2060971"/>
            <a:chExt cx="1871662" cy="3815606"/>
          </a:xfrm>
        </p:grpSpPr>
        <p:grpSp>
          <p:nvGrpSpPr>
            <p:cNvPr id="3" name="Gruppieren 107"/>
            <p:cNvGrpSpPr>
              <a:grpSpLocks/>
            </p:cNvGrpSpPr>
            <p:nvPr/>
          </p:nvGrpSpPr>
          <p:grpSpPr bwMode="auto">
            <a:xfrm rot="5400000">
              <a:off x="5291857" y="2781696"/>
              <a:ext cx="1296987" cy="287337"/>
              <a:chOff x="6372200" y="5877272"/>
              <a:chExt cx="1296144" cy="288033"/>
            </a:xfrm>
          </p:grpSpPr>
          <p:sp>
            <p:nvSpPr>
              <p:cNvPr id="109" name="Rechteck 108"/>
              <p:cNvSpPr/>
              <p:nvPr/>
            </p:nvSpPr>
            <p:spPr>
              <a:xfrm>
                <a:off x="6372200" y="5875680"/>
                <a:ext cx="360128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Rechteck 109"/>
              <p:cNvSpPr/>
              <p:nvPr/>
            </p:nvSpPr>
            <p:spPr>
              <a:xfrm>
                <a:off x="6803719" y="5875680"/>
                <a:ext cx="433105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hteck 110"/>
              <p:cNvSpPr/>
              <p:nvPr/>
            </p:nvSpPr>
            <p:spPr>
              <a:xfrm>
                <a:off x="7308216" y="5875680"/>
                <a:ext cx="360128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2" name="Gerade Verbindung 111"/>
              <p:cNvCxnSpPr/>
              <p:nvPr/>
            </p:nvCxnSpPr>
            <p:spPr>
              <a:xfrm rot="5400000">
                <a:off x="7380178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Gerade Verbindung 112"/>
              <p:cNvCxnSpPr/>
              <p:nvPr/>
            </p:nvCxnSpPr>
            <p:spPr>
              <a:xfrm rot="5400000">
                <a:off x="6948659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Gerade Verbindung 113"/>
              <p:cNvCxnSpPr/>
              <p:nvPr/>
            </p:nvCxnSpPr>
            <p:spPr>
              <a:xfrm rot="5400000">
                <a:off x="6516347" y="6092106"/>
                <a:ext cx="144812" cy="15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15"/>
            <p:cNvSpPr>
              <a:spLocks noChangeArrowheads="1"/>
            </p:cNvSpPr>
            <p:nvPr/>
          </p:nvSpPr>
          <p:spPr bwMode="auto">
            <a:xfrm>
              <a:off x="5940003" y="4077072"/>
              <a:ext cx="1728191" cy="1799505"/>
            </a:xfrm>
            <a:prstGeom prst="rect">
              <a:avLst/>
            </a:prstGeom>
            <a:solidFill>
              <a:srgbClr val="F6B30A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b="1" dirty="0" smtClean="0">
                  <a:cs typeface="Arial"/>
                </a:rPr>
                <a:t>Block </a:t>
              </a:r>
              <a:r>
                <a:rPr lang="de-DE" sz="1400" b="1" dirty="0" err="1" smtClean="0">
                  <a:cs typeface="Arial"/>
                </a:rPr>
                <a:t>detector</a:t>
              </a:r>
              <a:endParaRPr lang="de-DE" sz="1400" b="1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- </a:t>
              </a:r>
              <a:r>
                <a:rPr lang="de-DE" sz="1400" dirty="0" err="1" smtClean="0">
                  <a:cs typeface="Arial"/>
                </a:rPr>
                <a:t>light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everywhere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+ </a:t>
              </a:r>
              <a:r>
                <a:rPr lang="de-DE" sz="1400" dirty="0" err="1" smtClean="0">
                  <a:cs typeface="Arial"/>
                </a:rPr>
                <a:t>no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binning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+ </a:t>
              </a:r>
              <a:r>
                <a:rPr lang="de-DE" sz="1400" dirty="0" err="1" smtClean="0">
                  <a:cs typeface="Arial"/>
                </a:rPr>
                <a:t>cheap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crystal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/>
                <a:t>+ </a:t>
              </a:r>
              <a:r>
                <a:rPr lang="de-DE" sz="1400" dirty="0" err="1" smtClean="0"/>
                <a:t>good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timing</a:t>
              </a:r>
              <a:endParaRPr lang="de-DE" sz="1400" dirty="0" smtClean="0"/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- </a:t>
              </a:r>
              <a:r>
                <a:rPr lang="de-DE" sz="1400" dirty="0" err="1" smtClean="0">
                  <a:cs typeface="Arial"/>
                </a:rPr>
                <a:t>high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data</a:t>
              </a:r>
              <a:r>
                <a:rPr lang="de-DE" sz="1400" dirty="0" smtClean="0">
                  <a:cs typeface="Arial"/>
                </a:rPr>
                <a:t> rate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- large </a:t>
              </a:r>
              <a:r>
                <a:rPr lang="de-DE" sz="1400" dirty="0" err="1" smtClean="0">
                  <a:cs typeface="Arial"/>
                </a:rPr>
                <a:t>dead</a:t>
              </a:r>
              <a:r>
                <a:rPr lang="de-DE" sz="1400" dirty="0" smtClean="0">
                  <a:cs typeface="Arial"/>
                </a:rPr>
                <a:t> time</a:t>
              </a:r>
              <a:endParaRPr lang="de-DE" sz="1400" dirty="0">
                <a:cs typeface="Arial"/>
              </a:endParaRPr>
            </a:p>
          </p:txBody>
        </p:sp>
        <p:sp>
          <p:nvSpPr>
            <p:cNvPr id="92" name="Rectangle 25"/>
            <p:cNvSpPr>
              <a:spLocks noChangeArrowheads="1"/>
            </p:cNvSpPr>
            <p:nvPr/>
          </p:nvSpPr>
          <p:spPr bwMode="auto">
            <a:xfrm rot="5400000">
              <a:off x="6083225" y="2277665"/>
              <a:ext cx="1296987" cy="1295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33" name="Line 39"/>
            <p:cNvSpPr>
              <a:spLocks noChangeShapeType="1"/>
            </p:cNvSpPr>
            <p:nvPr/>
          </p:nvSpPr>
          <p:spPr bwMode="auto">
            <a:xfrm rot="5400000">
              <a:off x="6876182" y="3357958"/>
              <a:ext cx="360362" cy="7143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34" name="Line 41"/>
            <p:cNvSpPr>
              <a:spLocks noChangeShapeType="1"/>
            </p:cNvSpPr>
            <p:nvPr/>
          </p:nvSpPr>
          <p:spPr bwMode="auto">
            <a:xfrm rot="5400000">
              <a:off x="6803951" y="3285727"/>
              <a:ext cx="360362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grpSp>
          <p:nvGrpSpPr>
            <p:cNvPr id="4" name="Gruppieren 106"/>
            <p:cNvGrpSpPr>
              <a:grpSpLocks/>
            </p:cNvGrpSpPr>
            <p:nvPr/>
          </p:nvGrpSpPr>
          <p:grpSpPr bwMode="auto">
            <a:xfrm>
              <a:off x="6084019" y="3573858"/>
              <a:ext cx="1295400" cy="287338"/>
              <a:chOff x="6372200" y="5877272"/>
              <a:chExt cx="1296144" cy="288033"/>
            </a:xfrm>
          </p:grpSpPr>
          <p:sp>
            <p:nvSpPr>
              <p:cNvPr id="101" name="Rechteck 100"/>
              <p:cNvSpPr/>
              <p:nvPr/>
            </p:nvSpPr>
            <p:spPr>
              <a:xfrm>
                <a:off x="6372200" y="5877272"/>
                <a:ext cx="360570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hteck 101"/>
              <p:cNvSpPr/>
              <p:nvPr/>
            </p:nvSpPr>
            <p:spPr>
              <a:xfrm>
                <a:off x="6804248" y="5877272"/>
                <a:ext cx="432048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hteck 102"/>
              <p:cNvSpPr/>
              <p:nvPr/>
            </p:nvSpPr>
            <p:spPr>
              <a:xfrm>
                <a:off x="7307775" y="5877272"/>
                <a:ext cx="360569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4" name="Gerade Verbindung 103"/>
              <p:cNvCxnSpPr/>
              <p:nvPr/>
            </p:nvCxnSpPr>
            <p:spPr>
              <a:xfrm rot="5400000">
                <a:off x="7379913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 Verbindung 104"/>
              <p:cNvCxnSpPr/>
              <p:nvPr/>
            </p:nvCxnSpPr>
            <p:spPr>
              <a:xfrm rot="5400000">
                <a:off x="6947865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 Verbindung 105"/>
              <p:cNvCxnSpPr/>
              <p:nvPr/>
            </p:nvCxnSpPr>
            <p:spPr>
              <a:xfrm rot="5400000">
                <a:off x="6515817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uppieren 114"/>
            <p:cNvGrpSpPr>
              <a:grpSpLocks/>
            </p:cNvGrpSpPr>
            <p:nvPr/>
          </p:nvGrpSpPr>
          <p:grpSpPr bwMode="auto">
            <a:xfrm rot="-5400000">
              <a:off x="6875388" y="2780902"/>
              <a:ext cx="1296987" cy="288925"/>
              <a:chOff x="6372200" y="5877272"/>
              <a:chExt cx="1296144" cy="288033"/>
            </a:xfrm>
          </p:grpSpPr>
          <p:sp>
            <p:nvSpPr>
              <p:cNvPr id="116" name="Rechteck 115"/>
              <p:cNvSpPr/>
              <p:nvPr/>
            </p:nvSpPr>
            <p:spPr>
              <a:xfrm>
                <a:off x="6372200" y="5877272"/>
                <a:ext cx="360128" cy="14401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Rechteck 116"/>
              <p:cNvSpPr/>
              <p:nvPr/>
            </p:nvSpPr>
            <p:spPr>
              <a:xfrm>
                <a:off x="6803719" y="5877272"/>
                <a:ext cx="433105" cy="14401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hteck 117"/>
              <p:cNvSpPr/>
              <p:nvPr/>
            </p:nvSpPr>
            <p:spPr>
              <a:xfrm>
                <a:off x="7308217" y="5877272"/>
                <a:ext cx="360128" cy="14401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9" name="Gerade Verbindung 118"/>
              <p:cNvCxnSpPr/>
              <p:nvPr/>
            </p:nvCxnSpPr>
            <p:spPr>
              <a:xfrm rot="5400000">
                <a:off x="7378990" y="6093297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Gerade Verbindung 119"/>
              <p:cNvCxnSpPr/>
              <p:nvPr/>
            </p:nvCxnSpPr>
            <p:spPr>
              <a:xfrm rot="5400000">
                <a:off x="6947471" y="6093297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Gerade Verbindung 120"/>
              <p:cNvCxnSpPr/>
              <p:nvPr/>
            </p:nvCxnSpPr>
            <p:spPr>
              <a:xfrm rot="5400000">
                <a:off x="6516745" y="6092504"/>
                <a:ext cx="144016" cy="15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438" name="Line 41"/>
            <p:cNvSpPr>
              <a:spLocks noChangeShapeType="1"/>
            </p:cNvSpPr>
            <p:nvPr/>
          </p:nvSpPr>
          <p:spPr bwMode="auto">
            <a:xfrm rot="5400000">
              <a:off x="6696001" y="3177777"/>
              <a:ext cx="360362" cy="4318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39" name="Line 41"/>
            <p:cNvSpPr>
              <a:spLocks noChangeShapeType="1"/>
            </p:cNvSpPr>
            <p:nvPr/>
          </p:nvSpPr>
          <p:spPr bwMode="auto">
            <a:xfrm rot="5400000">
              <a:off x="6551539" y="3033314"/>
              <a:ext cx="360362" cy="7207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0" name="Line 41"/>
            <p:cNvSpPr>
              <a:spLocks noChangeShapeType="1"/>
            </p:cNvSpPr>
            <p:nvPr/>
          </p:nvSpPr>
          <p:spPr bwMode="auto">
            <a:xfrm rot="5400000">
              <a:off x="6480101" y="2817414"/>
              <a:ext cx="215900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1" name="Line 41"/>
            <p:cNvSpPr>
              <a:spLocks noChangeShapeType="1"/>
            </p:cNvSpPr>
            <p:nvPr/>
          </p:nvSpPr>
          <p:spPr bwMode="auto">
            <a:xfrm rot="5400000" flipH="1">
              <a:off x="6551538" y="2672952"/>
              <a:ext cx="73025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2" name="Line 41"/>
            <p:cNvSpPr>
              <a:spLocks noChangeShapeType="1"/>
            </p:cNvSpPr>
            <p:nvPr/>
          </p:nvSpPr>
          <p:spPr bwMode="auto">
            <a:xfrm rot="5400000" flipH="1">
              <a:off x="6407869" y="2529283"/>
              <a:ext cx="360363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3" name="Line 41"/>
            <p:cNvSpPr>
              <a:spLocks noChangeShapeType="1"/>
            </p:cNvSpPr>
            <p:nvPr/>
          </p:nvSpPr>
          <p:spPr bwMode="auto">
            <a:xfrm rot="5400000" flipH="1">
              <a:off x="6155457" y="2276870"/>
              <a:ext cx="865188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4" name="Line 41"/>
            <p:cNvSpPr>
              <a:spLocks noChangeShapeType="1"/>
            </p:cNvSpPr>
            <p:nvPr/>
          </p:nvSpPr>
          <p:spPr bwMode="auto">
            <a:xfrm rot="5400000" flipH="1">
              <a:off x="6371357" y="2492771"/>
              <a:ext cx="936625" cy="5048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5" name="Line 41"/>
            <p:cNvSpPr>
              <a:spLocks noChangeShapeType="1"/>
            </p:cNvSpPr>
            <p:nvPr/>
          </p:nvSpPr>
          <p:spPr bwMode="auto">
            <a:xfrm rot="5400000" flipH="1">
              <a:off x="6551538" y="2672952"/>
              <a:ext cx="936625" cy="1444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6" name="Line 39"/>
            <p:cNvSpPr>
              <a:spLocks noChangeShapeType="1"/>
            </p:cNvSpPr>
            <p:nvPr/>
          </p:nvSpPr>
          <p:spPr bwMode="auto">
            <a:xfrm rot="5400000" flipV="1">
              <a:off x="6934920" y="3370658"/>
              <a:ext cx="360362" cy="460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7" name="Line 41"/>
            <p:cNvSpPr>
              <a:spLocks noChangeShapeType="1"/>
            </p:cNvSpPr>
            <p:nvPr/>
          </p:nvSpPr>
          <p:spPr bwMode="auto">
            <a:xfrm rot="16200000" flipH="1">
              <a:off x="7019851" y="3285727"/>
              <a:ext cx="360362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8" name="Line 41"/>
            <p:cNvSpPr>
              <a:spLocks noChangeShapeType="1"/>
            </p:cNvSpPr>
            <p:nvPr/>
          </p:nvSpPr>
          <p:spPr bwMode="auto">
            <a:xfrm rot="16200000" flipH="1">
              <a:off x="7092082" y="3213496"/>
              <a:ext cx="287337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49" name="Line 41"/>
            <p:cNvSpPr>
              <a:spLocks noChangeShapeType="1"/>
            </p:cNvSpPr>
            <p:nvPr/>
          </p:nvSpPr>
          <p:spPr bwMode="auto">
            <a:xfrm rot="16200000" flipH="1">
              <a:off x="7163520" y="3142058"/>
              <a:ext cx="144462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0" name="Line 41"/>
            <p:cNvSpPr>
              <a:spLocks noChangeShapeType="1"/>
            </p:cNvSpPr>
            <p:nvPr/>
          </p:nvSpPr>
          <p:spPr bwMode="auto">
            <a:xfrm rot="16200000" flipH="1">
              <a:off x="7200032" y="3105546"/>
              <a:ext cx="71437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1" name="Line 41"/>
            <p:cNvSpPr>
              <a:spLocks noChangeShapeType="1"/>
            </p:cNvSpPr>
            <p:nvPr/>
          </p:nvSpPr>
          <p:spPr bwMode="auto">
            <a:xfrm rot="-5400000">
              <a:off x="7199238" y="3033315"/>
              <a:ext cx="73025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2" name="Line 41"/>
            <p:cNvSpPr>
              <a:spLocks noChangeShapeType="1"/>
            </p:cNvSpPr>
            <p:nvPr/>
          </p:nvSpPr>
          <p:spPr bwMode="auto">
            <a:xfrm rot="-5400000">
              <a:off x="7127801" y="2961877"/>
              <a:ext cx="215900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3" name="Line 41"/>
            <p:cNvSpPr>
              <a:spLocks noChangeShapeType="1"/>
            </p:cNvSpPr>
            <p:nvPr/>
          </p:nvSpPr>
          <p:spPr bwMode="auto">
            <a:xfrm rot="-5400000">
              <a:off x="6983338" y="2817415"/>
              <a:ext cx="504825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4" name="Line 41"/>
            <p:cNvSpPr>
              <a:spLocks noChangeShapeType="1"/>
            </p:cNvSpPr>
            <p:nvPr/>
          </p:nvSpPr>
          <p:spPr bwMode="auto">
            <a:xfrm rot="-5400000">
              <a:off x="6696000" y="2672953"/>
              <a:ext cx="936625" cy="1444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455" name="Line 38"/>
            <p:cNvSpPr>
              <a:spLocks noChangeShapeType="1"/>
            </p:cNvSpPr>
            <p:nvPr/>
          </p:nvSpPr>
          <p:spPr bwMode="auto">
            <a:xfrm rot="5400000" flipV="1">
              <a:off x="6480100" y="2601515"/>
              <a:ext cx="1152525" cy="714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</p:grpSp>
      <p:grpSp>
        <p:nvGrpSpPr>
          <p:cNvPr id="6" name="Gruppieren 253"/>
          <p:cNvGrpSpPr/>
          <p:nvPr/>
        </p:nvGrpSpPr>
        <p:grpSpPr>
          <a:xfrm>
            <a:off x="179512" y="1268760"/>
            <a:ext cx="1728191" cy="3960440"/>
            <a:chOff x="179512" y="1916832"/>
            <a:chExt cx="1728191" cy="3960440"/>
          </a:xfrm>
        </p:grpSpPr>
        <p:sp>
          <p:nvSpPr>
            <p:cNvPr id="34" name="Rectangle 15"/>
            <p:cNvSpPr>
              <a:spLocks noChangeArrowheads="1"/>
            </p:cNvSpPr>
            <p:nvPr/>
          </p:nvSpPr>
          <p:spPr bwMode="auto">
            <a:xfrm>
              <a:off x="179512" y="4077072"/>
              <a:ext cx="1728191" cy="1800200"/>
            </a:xfrm>
            <a:prstGeom prst="rect">
              <a:avLst/>
            </a:prstGeom>
            <a:solidFill>
              <a:srgbClr val="F6B30A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de-DE" sz="1400" b="1" dirty="0">
                  <a:latin typeface="+mn-lt"/>
                  <a:cs typeface="Arial"/>
                </a:rPr>
                <a:t>1:1 </a:t>
              </a:r>
              <a:r>
                <a:rPr lang="de-DE" sz="1400" b="1" dirty="0" err="1" smtClean="0">
                  <a:latin typeface="+mn-lt"/>
                  <a:cs typeface="Arial"/>
                </a:rPr>
                <a:t>coupling</a:t>
              </a:r>
              <a:endParaRPr lang="de-DE" sz="1400" dirty="0">
                <a:latin typeface="+mn-lt"/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de-DE" sz="1400" dirty="0" smtClean="0">
                  <a:latin typeface="+mn-lt"/>
                  <a:cs typeface="Arial"/>
                </a:rPr>
                <a:t>+ all </a:t>
              </a:r>
              <a:r>
                <a:rPr lang="de-DE" sz="1400" dirty="0" err="1" smtClean="0">
                  <a:latin typeface="+mn-lt"/>
                  <a:cs typeface="Arial"/>
                </a:rPr>
                <a:t>light</a:t>
              </a:r>
              <a:r>
                <a:rPr lang="de-DE" sz="1400" dirty="0" smtClean="0">
                  <a:latin typeface="+mn-lt"/>
                  <a:cs typeface="Arial"/>
                </a:rPr>
                <a:t> in </a:t>
              </a:r>
              <a:r>
                <a:rPr lang="de-DE" sz="1400" dirty="0" err="1" smtClean="0">
                  <a:latin typeface="+mn-lt"/>
                  <a:cs typeface="Arial"/>
                </a:rPr>
                <a:t>one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de-DE" sz="1400" dirty="0" smtClean="0">
                  <a:latin typeface="+mn-lt"/>
                  <a:cs typeface="Arial"/>
                </a:rPr>
                <a:t>   </a:t>
              </a:r>
              <a:r>
                <a:rPr lang="de-DE" sz="1400" dirty="0" err="1" smtClean="0">
                  <a:latin typeface="+mn-lt"/>
                  <a:cs typeface="Arial"/>
                </a:rPr>
                <a:t>detector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smtClean="0">
                  <a:latin typeface="Arial"/>
                  <a:cs typeface="Arial"/>
                </a:rPr>
                <a:t>→</a:t>
              </a:r>
              <a:r>
                <a:rPr lang="de-DE" sz="1400" dirty="0" smtClean="0">
                  <a:latin typeface="+mn-lt"/>
                  <a:cs typeface="Arial"/>
                </a:rPr>
                <a:t> fast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de-DE" sz="1400" dirty="0" smtClean="0">
                  <a:cs typeface="Arial"/>
                </a:rPr>
                <a:t>+ </a:t>
              </a:r>
              <a:r>
                <a:rPr lang="de-DE" sz="1400" dirty="0" err="1" smtClean="0">
                  <a:cs typeface="Arial"/>
                </a:rPr>
                <a:t>low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data</a:t>
              </a:r>
              <a:r>
                <a:rPr lang="de-DE" sz="1400" dirty="0" smtClean="0">
                  <a:cs typeface="Arial"/>
                </a:rPr>
                <a:t> rate</a:t>
              </a:r>
              <a:endParaRPr lang="de-DE" sz="1400" dirty="0" smtClean="0">
                <a:latin typeface="+mn-lt"/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de-DE" sz="1400" dirty="0" smtClean="0">
                  <a:cs typeface="Arial"/>
                </a:rPr>
                <a:t>+ </a:t>
              </a:r>
              <a:r>
                <a:rPr lang="de-DE" sz="1400" dirty="0" err="1" smtClean="0">
                  <a:cs typeface="Arial"/>
                </a:rPr>
                <a:t>energy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res</a:t>
              </a:r>
              <a:r>
                <a:rPr lang="de-DE" sz="1400" dirty="0" smtClean="0">
                  <a:cs typeface="Arial"/>
                </a:rPr>
                <a:t>. relaxed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de-DE" sz="1400" dirty="0" smtClean="0">
                  <a:cs typeface="Arial"/>
                </a:rPr>
                <a:t>- </a:t>
              </a:r>
              <a:r>
                <a:rPr lang="de-DE" sz="1400" dirty="0" err="1" smtClean="0">
                  <a:cs typeface="Arial"/>
                </a:rPr>
                <a:t>many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channels</a:t>
              </a:r>
              <a:endParaRPr lang="de-DE" sz="1400" dirty="0">
                <a:latin typeface="+mn-lt"/>
                <a:cs typeface="Arial"/>
              </a:endParaRPr>
            </a:p>
          </p:txBody>
        </p:sp>
        <p:sp>
          <p:nvSpPr>
            <p:cNvPr id="123" name="Rectangle 19"/>
            <p:cNvSpPr>
              <a:spLocks noChangeArrowheads="1"/>
            </p:cNvSpPr>
            <p:nvPr/>
          </p:nvSpPr>
          <p:spPr bwMode="auto">
            <a:xfrm rot="5400000">
              <a:off x="755662" y="2780841"/>
              <a:ext cx="1223962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26" name="Rectangle 22"/>
            <p:cNvSpPr>
              <a:spLocks noChangeArrowheads="1"/>
            </p:cNvSpPr>
            <p:nvPr/>
          </p:nvSpPr>
          <p:spPr bwMode="auto">
            <a:xfrm rot="5400000">
              <a:off x="395621" y="2780842"/>
              <a:ext cx="1223962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30" name="Rectangle 27"/>
            <p:cNvSpPr>
              <a:spLocks noChangeArrowheads="1"/>
            </p:cNvSpPr>
            <p:nvPr/>
          </p:nvSpPr>
          <p:spPr bwMode="auto">
            <a:xfrm rot="5400000">
              <a:off x="35582" y="2780842"/>
              <a:ext cx="1223962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31" name="Line 38"/>
            <p:cNvSpPr>
              <a:spLocks noChangeShapeType="1"/>
            </p:cNvSpPr>
            <p:nvPr/>
          </p:nvSpPr>
          <p:spPr bwMode="auto">
            <a:xfrm rot="5400000" flipV="1">
              <a:off x="251520" y="2132856"/>
              <a:ext cx="1080120" cy="6480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3" name="Line 40"/>
            <p:cNvSpPr>
              <a:spLocks noChangeShapeType="1"/>
            </p:cNvSpPr>
            <p:nvPr/>
          </p:nvSpPr>
          <p:spPr bwMode="auto">
            <a:xfrm rot="5400000" flipV="1">
              <a:off x="1079612" y="3032958"/>
              <a:ext cx="144016" cy="7200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5" name="Line 42"/>
            <p:cNvSpPr>
              <a:spLocks noChangeShapeType="1"/>
            </p:cNvSpPr>
            <p:nvPr/>
          </p:nvSpPr>
          <p:spPr bwMode="auto">
            <a:xfrm rot="5400000">
              <a:off x="935177" y="3321286"/>
              <a:ext cx="432766" cy="7213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6" name="Line 43"/>
            <p:cNvSpPr>
              <a:spLocks noChangeShapeType="1"/>
            </p:cNvSpPr>
            <p:nvPr/>
          </p:nvSpPr>
          <p:spPr bwMode="auto">
            <a:xfrm rot="5400000" flipH="1" flipV="1">
              <a:off x="323168" y="2925304"/>
              <a:ext cx="1224856" cy="7200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8" name="Rechteck 137"/>
            <p:cNvSpPr/>
            <p:nvPr/>
          </p:nvSpPr>
          <p:spPr>
            <a:xfrm>
              <a:off x="467544" y="3573016"/>
              <a:ext cx="359965" cy="14518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827584" y="3573737"/>
              <a:ext cx="360040" cy="14329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1187624" y="3573016"/>
              <a:ext cx="358775" cy="1444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41" name="Gerade Verbindung 140"/>
            <p:cNvCxnSpPr/>
            <p:nvPr/>
          </p:nvCxnSpPr>
          <p:spPr>
            <a:xfrm rot="5400000">
              <a:off x="1331416" y="3788843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141"/>
            <p:cNvCxnSpPr/>
            <p:nvPr/>
          </p:nvCxnSpPr>
          <p:spPr>
            <a:xfrm rot="5400000">
              <a:off x="972171" y="3788049"/>
              <a:ext cx="144463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 Verbindung 142"/>
            <p:cNvCxnSpPr/>
            <p:nvPr/>
          </p:nvCxnSpPr>
          <p:spPr>
            <a:xfrm rot="5400000">
              <a:off x="610814" y="3788843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Line 42"/>
            <p:cNvSpPr>
              <a:spLocks noChangeShapeType="1"/>
            </p:cNvSpPr>
            <p:nvPr/>
          </p:nvSpPr>
          <p:spPr bwMode="auto">
            <a:xfrm rot="5400000" flipH="1">
              <a:off x="755576" y="2564904"/>
              <a:ext cx="576064" cy="14401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45" name="Line 42"/>
            <p:cNvSpPr>
              <a:spLocks noChangeShapeType="1"/>
            </p:cNvSpPr>
            <p:nvPr/>
          </p:nvSpPr>
          <p:spPr bwMode="auto">
            <a:xfrm rot="5400000" flipH="1" flipV="1">
              <a:off x="755576" y="3212976"/>
              <a:ext cx="576064" cy="14401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</p:grpSp>
      <p:grpSp>
        <p:nvGrpSpPr>
          <p:cNvPr id="7" name="Gruppieren 202"/>
          <p:cNvGrpSpPr/>
          <p:nvPr/>
        </p:nvGrpSpPr>
        <p:grpSpPr>
          <a:xfrm>
            <a:off x="2051719" y="1196752"/>
            <a:ext cx="1944215" cy="4032448"/>
            <a:chOff x="2051719" y="1844824"/>
            <a:chExt cx="1944215" cy="4032448"/>
          </a:xfrm>
        </p:grpSpPr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 rot="5400000">
              <a:off x="2952526" y="2600598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8"/>
            <p:cNvSpPr>
              <a:spLocks noChangeArrowheads="1"/>
            </p:cNvSpPr>
            <p:nvPr/>
          </p:nvSpPr>
          <p:spPr bwMode="auto">
            <a:xfrm rot="5400000">
              <a:off x="2808063" y="2600599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9"/>
            <p:cNvSpPr>
              <a:spLocks noChangeArrowheads="1"/>
            </p:cNvSpPr>
            <p:nvPr/>
          </p:nvSpPr>
          <p:spPr bwMode="auto">
            <a:xfrm rot="5400000">
              <a:off x="2665188" y="2600599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 rot="5400000">
              <a:off x="2520726" y="2600598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 rot="5400000">
              <a:off x="2376263" y="2600599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 rot="5400000">
              <a:off x="2231801" y="2600598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 rot="5400000">
              <a:off x="2088926" y="2600598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 rot="5400000">
              <a:off x="1944463" y="2600599"/>
              <a:ext cx="1223962" cy="1444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 rot="5400000">
              <a:off x="2842987" y="2781574"/>
              <a:ext cx="288925" cy="1295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 rot="5400000">
              <a:off x="1800001" y="2600598"/>
              <a:ext cx="1223962" cy="14446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58385" name="Line 38"/>
            <p:cNvSpPr>
              <a:spLocks noChangeShapeType="1"/>
            </p:cNvSpPr>
            <p:nvPr/>
          </p:nvSpPr>
          <p:spPr bwMode="auto">
            <a:xfrm rot="5400000" flipV="1">
              <a:off x="2866950" y="2037705"/>
              <a:ext cx="431800" cy="460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86" name="Line 39"/>
            <p:cNvSpPr>
              <a:spLocks noChangeShapeType="1"/>
            </p:cNvSpPr>
            <p:nvPr/>
          </p:nvSpPr>
          <p:spPr bwMode="auto">
            <a:xfrm rot="5400000" flipV="1">
              <a:off x="3023963" y="2384699"/>
              <a:ext cx="288925" cy="730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87" name="Line 40"/>
            <p:cNvSpPr>
              <a:spLocks noChangeShapeType="1"/>
            </p:cNvSpPr>
            <p:nvPr/>
          </p:nvSpPr>
          <p:spPr bwMode="auto">
            <a:xfrm rot="5400000">
              <a:off x="2845370" y="2782367"/>
              <a:ext cx="576262" cy="14287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88" name="Line 41"/>
            <p:cNvSpPr>
              <a:spLocks noChangeShapeType="1"/>
            </p:cNvSpPr>
            <p:nvPr/>
          </p:nvSpPr>
          <p:spPr bwMode="auto">
            <a:xfrm rot="5400000">
              <a:off x="2629469" y="2780780"/>
              <a:ext cx="100806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89" name="Line 42"/>
            <p:cNvSpPr>
              <a:spLocks noChangeShapeType="1"/>
            </p:cNvSpPr>
            <p:nvPr/>
          </p:nvSpPr>
          <p:spPr bwMode="auto">
            <a:xfrm rot="5400000" flipV="1">
              <a:off x="2916807" y="3285604"/>
              <a:ext cx="431800" cy="1444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90" name="Line 43"/>
            <p:cNvSpPr>
              <a:spLocks noChangeShapeType="1"/>
            </p:cNvSpPr>
            <p:nvPr/>
          </p:nvSpPr>
          <p:spPr bwMode="auto">
            <a:xfrm rot="5400000" flipH="1" flipV="1">
              <a:off x="2881088" y="3321324"/>
              <a:ext cx="360362" cy="1444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391" name="Line 44"/>
            <p:cNvSpPr>
              <a:spLocks noChangeShapeType="1"/>
            </p:cNvSpPr>
            <p:nvPr/>
          </p:nvSpPr>
          <p:spPr bwMode="auto">
            <a:xfrm rot="5400000" flipV="1">
              <a:off x="3096987" y="3321324"/>
              <a:ext cx="288925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2339750" y="3573736"/>
              <a:ext cx="360363" cy="1444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7" name="Rechteck 36"/>
            <p:cNvSpPr/>
            <p:nvPr/>
          </p:nvSpPr>
          <p:spPr>
            <a:xfrm>
              <a:off x="2771550" y="3573736"/>
              <a:ext cx="431800" cy="1444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8" name="Rechteck 37"/>
            <p:cNvSpPr/>
            <p:nvPr/>
          </p:nvSpPr>
          <p:spPr>
            <a:xfrm>
              <a:off x="3276375" y="3573736"/>
              <a:ext cx="358775" cy="1444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64" name="Gerade Verbindung 63"/>
            <p:cNvCxnSpPr/>
            <p:nvPr/>
          </p:nvCxnSpPr>
          <p:spPr>
            <a:xfrm rot="5400000">
              <a:off x="3348606" y="3788843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 rot="5400000">
              <a:off x="2916012" y="3788049"/>
              <a:ext cx="144463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/>
          </p:nvCxnSpPr>
          <p:spPr>
            <a:xfrm rot="5400000">
              <a:off x="2483418" y="3788843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5"/>
            <p:cNvSpPr>
              <a:spLocks noChangeArrowheads="1"/>
            </p:cNvSpPr>
            <p:nvPr/>
          </p:nvSpPr>
          <p:spPr bwMode="auto">
            <a:xfrm>
              <a:off x="2051719" y="4077072"/>
              <a:ext cx="1944215" cy="1800200"/>
            </a:xfrm>
            <a:prstGeom prst="rect">
              <a:avLst/>
            </a:prstGeom>
            <a:solidFill>
              <a:srgbClr val="F6B30A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b="1" dirty="0" smtClean="0">
                  <a:cs typeface="Arial"/>
                </a:rPr>
                <a:t>Light </a:t>
              </a:r>
              <a:r>
                <a:rPr lang="de-DE" sz="1400" b="1" dirty="0" err="1" smtClean="0">
                  <a:cs typeface="Arial"/>
                </a:rPr>
                <a:t>spreader</a:t>
              </a:r>
              <a:endParaRPr lang="de-DE" sz="1400" b="1" dirty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+ </a:t>
              </a:r>
              <a:r>
                <a:rPr lang="de-DE" sz="1400" dirty="0" err="1" smtClean="0">
                  <a:cs typeface="Arial"/>
                </a:rPr>
                <a:t>crystals</a:t>
              </a:r>
              <a:r>
                <a:rPr lang="de-DE" sz="1400" dirty="0" smtClean="0">
                  <a:cs typeface="Arial"/>
                </a:rPr>
                <a:t> &lt; </a:t>
              </a:r>
              <a:r>
                <a:rPr lang="de-DE" sz="1400" dirty="0" err="1" smtClean="0">
                  <a:cs typeface="Arial"/>
                </a:rPr>
                <a:t>sensors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- </a:t>
              </a:r>
              <a:r>
                <a:rPr lang="de-DE" sz="1400" dirty="0" err="1" smtClean="0">
                  <a:cs typeface="Arial"/>
                </a:rPr>
                <a:t>much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data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- </a:t>
              </a:r>
              <a:r>
                <a:rPr lang="de-DE" sz="1400" dirty="0" err="1" smtClean="0">
                  <a:cs typeface="Arial"/>
                </a:rPr>
                <a:t>neighbor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trigger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- </a:t>
              </a:r>
              <a:r>
                <a:rPr lang="de-DE" sz="1400" dirty="0" err="1" smtClean="0">
                  <a:cs typeface="Arial"/>
                </a:rPr>
                <a:t>energy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res</a:t>
              </a:r>
              <a:r>
                <a:rPr lang="de-DE" sz="1400" dirty="0" smtClean="0">
                  <a:cs typeface="Arial"/>
                </a:rPr>
                <a:t>. </a:t>
              </a:r>
              <a:r>
                <a:rPr lang="de-DE" sz="1400" dirty="0" err="1" smtClean="0">
                  <a:cs typeface="Arial"/>
                </a:rPr>
                <a:t>crucial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- </a:t>
              </a:r>
              <a:r>
                <a:rPr lang="de-DE" sz="1400" dirty="0" err="1" smtClean="0">
                  <a:cs typeface="Arial"/>
                </a:rPr>
                <a:t>edge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problems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  (</a:t>
              </a:r>
              <a:r>
                <a:rPr lang="de-DE" sz="1400" dirty="0" err="1" smtClean="0">
                  <a:cs typeface="Arial"/>
                </a:rPr>
                <a:t>hard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to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identify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cryst</a:t>
              </a:r>
              <a:r>
                <a:rPr lang="de-DE" sz="1400" dirty="0" smtClean="0">
                  <a:cs typeface="Arial"/>
                </a:rPr>
                <a:t>.)</a:t>
              </a:r>
              <a:endParaRPr lang="de-DE" sz="1400" dirty="0">
                <a:cs typeface="Arial"/>
              </a:endParaRPr>
            </a:p>
          </p:txBody>
        </p:sp>
      </p:grpSp>
      <p:grpSp>
        <p:nvGrpSpPr>
          <p:cNvPr id="8" name="Gruppieren 203"/>
          <p:cNvGrpSpPr/>
          <p:nvPr/>
        </p:nvGrpSpPr>
        <p:grpSpPr>
          <a:xfrm>
            <a:off x="4140499" y="1268760"/>
            <a:ext cx="1656183" cy="3960440"/>
            <a:chOff x="4140499" y="1916832"/>
            <a:chExt cx="1656183" cy="3960440"/>
          </a:xfrm>
        </p:grpSpPr>
        <p:sp>
          <p:nvSpPr>
            <p:cNvPr id="149" name="Rectangle 27"/>
            <p:cNvSpPr>
              <a:spLocks noChangeArrowheads="1"/>
            </p:cNvSpPr>
            <p:nvPr/>
          </p:nvSpPr>
          <p:spPr bwMode="auto">
            <a:xfrm rot="5400000">
              <a:off x="3744542" y="2888853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52" name="Line 43"/>
            <p:cNvSpPr>
              <a:spLocks noChangeShapeType="1"/>
            </p:cNvSpPr>
            <p:nvPr/>
          </p:nvSpPr>
          <p:spPr bwMode="auto">
            <a:xfrm rot="5400000" flipH="1" flipV="1">
              <a:off x="4140140" y="2925303"/>
              <a:ext cx="1224856" cy="7200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53" name="Rechteck 152"/>
            <p:cNvSpPr/>
            <p:nvPr/>
          </p:nvSpPr>
          <p:spPr>
            <a:xfrm>
              <a:off x="4284516" y="3573015"/>
              <a:ext cx="432047" cy="14401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54" name="Rechteck 153"/>
            <p:cNvSpPr/>
            <p:nvPr/>
          </p:nvSpPr>
          <p:spPr>
            <a:xfrm>
              <a:off x="4716563" y="3573016"/>
              <a:ext cx="432048" cy="144016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55" name="Rechteck 154"/>
            <p:cNvSpPr/>
            <p:nvPr/>
          </p:nvSpPr>
          <p:spPr>
            <a:xfrm>
              <a:off x="5148612" y="3573015"/>
              <a:ext cx="432048" cy="14401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56" name="Gerade Verbindung 155"/>
            <p:cNvCxnSpPr/>
            <p:nvPr/>
          </p:nvCxnSpPr>
          <p:spPr>
            <a:xfrm rot="5400000">
              <a:off x="5365676" y="3788842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Gerade Verbindung 156"/>
            <p:cNvCxnSpPr/>
            <p:nvPr/>
          </p:nvCxnSpPr>
          <p:spPr>
            <a:xfrm rot="5400000">
              <a:off x="4861150" y="3788048"/>
              <a:ext cx="144463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Gerade Verbindung 157"/>
            <p:cNvCxnSpPr/>
            <p:nvPr/>
          </p:nvCxnSpPr>
          <p:spPr>
            <a:xfrm rot="5400000">
              <a:off x="4427786" y="3788842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27"/>
            <p:cNvSpPr>
              <a:spLocks noChangeArrowheads="1"/>
            </p:cNvSpPr>
            <p:nvPr/>
          </p:nvSpPr>
          <p:spPr bwMode="auto">
            <a:xfrm rot="5400000">
              <a:off x="3888558" y="2888853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2" name="Rectangle 27"/>
            <p:cNvSpPr>
              <a:spLocks noChangeArrowheads="1"/>
            </p:cNvSpPr>
            <p:nvPr/>
          </p:nvSpPr>
          <p:spPr bwMode="auto">
            <a:xfrm rot="5400000">
              <a:off x="4032574" y="2888853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3" name="Rectangle 27"/>
            <p:cNvSpPr>
              <a:spLocks noChangeArrowheads="1"/>
            </p:cNvSpPr>
            <p:nvPr/>
          </p:nvSpPr>
          <p:spPr bwMode="auto">
            <a:xfrm rot="5400000">
              <a:off x="4176590" y="2888853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4" name="Rectangle 27"/>
            <p:cNvSpPr>
              <a:spLocks noChangeArrowheads="1"/>
            </p:cNvSpPr>
            <p:nvPr/>
          </p:nvSpPr>
          <p:spPr bwMode="auto">
            <a:xfrm rot="5400000">
              <a:off x="4320606" y="2888853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5" name="Rectangle 27"/>
            <p:cNvSpPr>
              <a:spLocks noChangeArrowheads="1"/>
            </p:cNvSpPr>
            <p:nvPr/>
          </p:nvSpPr>
          <p:spPr bwMode="auto">
            <a:xfrm rot="5400000">
              <a:off x="4464622" y="2888853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6" name="Rectangle 27"/>
            <p:cNvSpPr>
              <a:spLocks noChangeArrowheads="1"/>
            </p:cNvSpPr>
            <p:nvPr/>
          </p:nvSpPr>
          <p:spPr bwMode="auto">
            <a:xfrm rot="5400000">
              <a:off x="4608638" y="2888853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7" name="Rectangle 27"/>
            <p:cNvSpPr>
              <a:spLocks noChangeArrowheads="1"/>
            </p:cNvSpPr>
            <p:nvPr/>
          </p:nvSpPr>
          <p:spPr bwMode="auto">
            <a:xfrm rot="5400000">
              <a:off x="4752654" y="2888853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8" name="Rectangle 27"/>
            <p:cNvSpPr>
              <a:spLocks noChangeArrowheads="1"/>
            </p:cNvSpPr>
            <p:nvPr/>
          </p:nvSpPr>
          <p:spPr bwMode="auto">
            <a:xfrm rot="5400000">
              <a:off x="4896670" y="2888853"/>
              <a:ext cx="1223962" cy="1440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69" name="Rectangle 15"/>
            <p:cNvSpPr>
              <a:spLocks noChangeArrowheads="1"/>
            </p:cNvSpPr>
            <p:nvPr/>
          </p:nvSpPr>
          <p:spPr bwMode="auto">
            <a:xfrm>
              <a:off x="4140499" y="4077072"/>
              <a:ext cx="1656183" cy="1800200"/>
            </a:xfrm>
            <a:prstGeom prst="rect">
              <a:avLst/>
            </a:prstGeom>
            <a:solidFill>
              <a:srgbClr val="F6B30A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b="1" dirty="0" err="1" smtClean="0">
                  <a:cs typeface="Arial"/>
                </a:rPr>
                <a:t>Spatial</a:t>
              </a:r>
              <a:r>
                <a:rPr lang="de-DE" sz="1400" b="1" dirty="0" smtClean="0">
                  <a:cs typeface="Arial"/>
                </a:rPr>
                <a:t> </a:t>
              </a:r>
              <a:r>
                <a:rPr lang="de-DE" sz="1400" b="1" dirty="0" err="1" smtClean="0">
                  <a:cs typeface="Arial"/>
                </a:rPr>
                <a:t>Resolving</a:t>
              </a:r>
              <a:endParaRPr lang="de-DE" sz="1400" b="1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b="1" dirty="0" smtClean="0">
                  <a:cs typeface="Arial"/>
                </a:rPr>
                <a:t>Sensor</a:t>
              </a:r>
              <a:endParaRPr lang="de-DE" sz="1400" b="1" dirty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+ </a:t>
              </a:r>
              <a:r>
                <a:rPr lang="de-DE" sz="1400" dirty="0" err="1" smtClean="0">
                  <a:cs typeface="Arial"/>
                </a:rPr>
                <a:t>crystals</a:t>
              </a:r>
              <a:r>
                <a:rPr lang="de-DE" sz="1400" dirty="0" smtClean="0">
                  <a:cs typeface="Arial"/>
                </a:rPr>
                <a:t> &lt; </a:t>
              </a:r>
              <a:r>
                <a:rPr lang="de-DE" sz="1400" dirty="0" err="1" smtClean="0">
                  <a:cs typeface="Arial"/>
                </a:rPr>
                <a:t>sensors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+ medium </a:t>
              </a:r>
              <a:r>
                <a:rPr lang="de-DE" sz="1400" dirty="0" err="1" smtClean="0">
                  <a:cs typeface="Arial"/>
                </a:rPr>
                <a:t>data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+ </a:t>
              </a:r>
              <a:r>
                <a:rPr lang="de-DE" sz="1400" dirty="0" err="1" smtClean="0">
                  <a:cs typeface="Arial"/>
                </a:rPr>
                <a:t>no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edge</a:t>
              </a:r>
              <a:r>
                <a:rPr lang="de-DE" sz="1400" dirty="0" smtClean="0">
                  <a:cs typeface="Arial"/>
                </a:rPr>
                <a:t> </a:t>
              </a:r>
              <a:r>
                <a:rPr lang="de-DE" sz="1400" dirty="0" err="1" smtClean="0">
                  <a:cs typeface="Arial"/>
                </a:rPr>
                <a:t>problems</a:t>
              </a:r>
              <a:endParaRPr lang="de-DE" sz="1400" dirty="0">
                <a:cs typeface="Arial"/>
              </a:endParaRPr>
            </a:p>
          </p:txBody>
        </p:sp>
        <p:sp>
          <p:nvSpPr>
            <p:cNvPr id="196" name="Line 38"/>
            <p:cNvSpPr>
              <a:spLocks noChangeShapeType="1"/>
            </p:cNvSpPr>
            <p:nvPr/>
          </p:nvSpPr>
          <p:spPr bwMode="auto">
            <a:xfrm rot="5400000" flipV="1">
              <a:off x="4738267" y="2254621"/>
              <a:ext cx="791963" cy="1163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97" name="Line 39"/>
            <p:cNvSpPr>
              <a:spLocks noChangeShapeType="1"/>
            </p:cNvSpPr>
            <p:nvPr/>
          </p:nvSpPr>
          <p:spPr bwMode="auto">
            <a:xfrm rot="5400000" flipV="1">
              <a:off x="5110535" y="2816870"/>
              <a:ext cx="288925" cy="730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98" name="Line 40"/>
            <p:cNvSpPr>
              <a:spLocks noChangeShapeType="1"/>
            </p:cNvSpPr>
            <p:nvPr/>
          </p:nvSpPr>
          <p:spPr bwMode="auto">
            <a:xfrm rot="5400000">
              <a:off x="4931942" y="3214538"/>
              <a:ext cx="576262" cy="14287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99" name="Line 41"/>
            <p:cNvSpPr>
              <a:spLocks noChangeShapeType="1"/>
            </p:cNvSpPr>
            <p:nvPr/>
          </p:nvSpPr>
          <p:spPr bwMode="auto">
            <a:xfrm rot="5400000">
              <a:off x="4788024" y="3140968"/>
              <a:ext cx="86409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</p:grpSp>
      <p:grpSp>
        <p:nvGrpSpPr>
          <p:cNvPr id="9" name="Gruppieren 247"/>
          <p:cNvGrpSpPr/>
          <p:nvPr/>
        </p:nvGrpSpPr>
        <p:grpSpPr>
          <a:xfrm>
            <a:off x="7812361" y="764704"/>
            <a:ext cx="1152127" cy="4463801"/>
            <a:chOff x="7812361" y="1412776"/>
            <a:chExt cx="1152127" cy="4463801"/>
          </a:xfrm>
        </p:grpSpPr>
        <p:sp>
          <p:nvSpPr>
            <p:cNvPr id="171" name="Rectangle 19"/>
            <p:cNvSpPr>
              <a:spLocks noChangeArrowheads="1"/>
            </p:cNvSpPr>
            <p:nvPr/>
          </p:nvSpPr>
          <p:spPr bwMode="auto">
            <a:xfrm rot="5400000">
              <a:off x="8460519" y="3068873"/>
              <a:ext cx="647898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72" name="Rectangle 22"/>
            <p:cNvSpPr>
              <a:spLocks noChangeArrowheads="1"/>
            </p:cNvSpPr>
            <p:nvPr/>
          </p:nvSpPr>
          <p:spPr bwMode="auto">
            <a:xfrm rot="5400000">
              <a:off x="8100478" y="3068874"/>
              <a:ext cx="647898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73" name="Rectangle 27"/>
            <p:cNvSpPr>
              <a:spLocks noChangeArrowheads="1"/>
            </p:cNvSpPr>
            <p:nvPr/>
          </p:nvSpPr>
          <p:spPr bwMode="auto">
            <a:xfrm rot="5400000">
              <a:off x="7740439" y="3068874"/>
              <a:ext cx="647898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77" name="Rechteck 176"/>
            <p:cNvSpPr/>
            <p:nvPr/>
          </p:nvSpPr>
          <p:spPr>
            <a:xfrm>
              <a:off x="7884369" y="3573016"/>
              <a:ext cx="359965" cy="14518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8" name="Rechteck 177"/>
            <p:cNvSpPr/>
            <p:nvPr/>
          </p:nvSpPr>
          <p:spPr>
            <a:xfrm>
              <a:off x="8244409" y="3573737"/>
              <a:ext cx="360040" cy="14329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9" name="Rechteck 178"/>
            <p:cNvSpPr/>
            <p:nvPr/>
          </p:nvSpPr>
          <p:spPr>
            <a:xfrm>
              <a:off x="8604449" y="3573016"/>
              <a:ext cx="358775" cy="1444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49263">
                <a:lnSpc>
                  <a:spcPct val="113000"/>
                </a:lnSpc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80" name="Gerade Verbindung 179"/>
            <p:cNvCxnSpPr/>
            <p:nvPr/>
          </p:nvCxnSpPr>
          <p:spPr>
            <a:xfrm rot="5400000">
              <a:off x="8748241" y="3788843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Gerade Verbindung 180"/>
            <p:cNvCxnSpPr/>
            <p:nvPr/>
          </p:nvCxnSpPr>
          <p:spPr>
            <a:xfrm rot="5400000">
              <a:off x="8388996" y="3788049"/>
              <a:ext cx="144463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181"/>
            <p:cNvCxnSpPr/>
            <p:nvPr/>
          </p:nvCxnSpPr>
          <p:spPr>
            <a:xfrm rot="5400000">
              <a:off x="8027639" y="3788843"/>
              <a:ext cx="144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Rectangle 22"/>
            <p:cNvSpPr>
              <a:spLocks noChangeArrowheads="1"/>
            </p:cNvSpPr>
            <p:nvPr/>
          </p:nvSpPr>
          <p:spPr bwMode="auto">
            <a:xfrm rot="5400000">
              <a:off x="8279990" y="2420801"/>
              <a:ext cx="647898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87" name="Rectangle 27"/>
            <p:cNvSpPr>
              <a:spLocks noChangeArrowheads="1"/>
            </p:cNvSpPr>
            <p:nvPr/>
          </p:nvSpPr>
          <p:spPr bwMode="auto">
            <a:xfrm rot="5400000">
              <a:off x="7919951" y="2420801"/>
              <a:ext cx="647898" cy="36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defRPr/>
              </a:pPr>
              <a:endParaRPr lang="de-DE"/>
            </a:p>
          </p:txBody>
        </p:sp>
        <p:sp>
          <p:nvSpPr>
            <p:cNvPr id="191" name="Rectangle 15"/>
            <p:cNvSpPr>
              <a:spLocks noChangeArrowheads="1"/>
            </p:cNvSpPr>
            <p:nvPr/>
          </p:nvSpPr>
          <p:spPr bwMode="auto">
            <a:xfrm>
              <a:off x="7812361" y="4077072"/>
              <a:ext cx="936103" cy="1799505"/>
            </a:xfrm>
            <a:prstGeom prst="rect">
              <a:avLst/>
            </a:prstGeom>
            <a:solidFill>
              <a:srgbClr val="F6B30A"/>
            </a:solidFill>
            <a:ln w="9525">
              <a:noFill/>
              <a:miter lim="800000"/>
              <a:headEnd/>
              <a:tailEnd/>
            </a:ln>
          </p:spPr>
          <p:txBody>
            <a:bodyPr wrap="none" lIns="36000" tIns="72000" rIns="36000" bIns="0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b="1" dirty="0" err="1" smtClean="0">
                  <a:cs typeface="Arial"/>
                </a:rPr>
                <a:t>Shifted</a:t>
              </a:r>
              <a:endParaRPr lang="de-DE" sz="1400" b="1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+ </a:t>
              </a:r>
              <a:r>
                <a:rPr lang="de-DE" sz="1400" dirty="0" err="1" smtClean="0">
                  <a:cs typeface="Arial"/>
                </a:rPr>
                <a:t>measure</a:t>
              </a:r>
              <a:endParaRPr lang="de-DE" sz="1400" dirty="0" smtClean="0">
                <a:cs typeface="Arial"/>
              </a:endParaRP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  DOI via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  double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de-DE" sz="1400" dirty="0" smtClean="0">
                  <a:cs typeface="Arial"/>
                </a:rPr>
                <a:t>  </a:t>
              </a:r>
              <a:r>
                <a:rPr lang="de-DE" sz="1400" dirty="0" err="1" smtClean="0">
                  <a:cs typeface="Arial"/>
                </a:rPr>
                <a:t>hits</a:t>
              </a:r>
              <a:endParaRPr lang="de-DE" sz="1400" dirty="0" smtClean="0">
                <a:cs typeface="Arial"/>
              </a:endParaRPr>
            </a:p>
          </p:txBody>
        </p:sp>
        <p:sp>
          <p:nvSpPr>
            <p:cNvPr id="192" name="Line 38"/>
            <p:cNvSpPr>
              <a:spLocks noChangeShapeType="1"/>
            </p:cNvSpPr>
            <p:nvPr/>
          </p:nvSpPr>
          <p:spPr bwMode="auto">
            <a:xfrm rot="5400000" flipV="1">
              <a:off x="7991897" y="1953320"/>
              <a:ext cx="1152525" cy="714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00" name="Line 41"/>
            <p:cNvSpPr>
              <a:spLocks noChangeShapeType="1"/>
            </p:cNvSpPr>
            <p:nvPr/>
          </p:nvSpPr>
          <p:spPr bwMode="auto">
            <a:xfrm rot="5400000">
              <a:off x="8064388" y="3032956"/>
              <a:ext cx="1008112" cy="7200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01" name="Line 41"/>
            <p:cNvSpPr>
              <a:spLocks noChangeShapeType="1"/>
            </p:cNvSpPr>
            <p:nvPr/>
          </p:nvSpPr>
          <p:spPr bwMode="auto">
            <a:xfrm rot="5400000" flipV="1">
              <a:off x="8424428" y="2744924"/>
              <a:ext cx="720080" cy="36004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02" name="Line 41"/>
            <p:cNvSpPr>
              <a:spLocks noChangeShapeType="1"/>
            </p:cNvSpPr>
            <p:nvPr/>
          </p:nvSpPr>
          <p:spPr bwMode="auto">
            <a:xfrm rot="5400000" flipH="1" flipV="1">
              <a:off x="8748464" y="3356992"/>
              <a:ext cx="288032" cy="14401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</p:grpSp>
      <p:grpSp>
        <p:nvGrpSpPr>
          <p:cNvPr id="10" name="Gruppieren 256"/>
          <p:cNvGrpSpPr/>
          <p:nvPr/>
        </p:nvGrpSpPr>
        <p:grpSpPr>
          <a:xfrm>
            <a:off x="5724128" y="1412776"/>
            <a:ext cx="2016224" cy="1872208"/>
            <a:chOff x="5220072" y="188640"/>
            <a:chExt cx="2016224" cy="1872208"/>
          </a:xfrm>
        </p:grpSpPr>
        <p:sp>
          <p:nvSpPr>
            <p:cNvPr id="256" name="Rechteck 255"/>
            <p:cNvSpPr/>
            <p:nvPr/>
          </p:nvSpPr>
          <p:spPr bwMode="auto">
            <a:xfrm>
              <a:off x="5220072" y="260648"/>
              <a:ext cx="2016224" cy="1800200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5" name="Rectangle 25"/>
            <p:cNvSpPr>
              <a:spLocks noChangeArrowheads="1"/>
            </p:cNvSpPr>
            <p:nvPr/>
          </p:nvSpPr>
          <p:spPr bwMode="auto">
            <a:xfrm rot="5400000">
              <a:off x="5579321" y="405334"/>
              <a:ext cx="1296987" cy="1295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39"/>
            <p:cNvSpPr>
              <a:spLocks noChangeShapeType="1"/>
            </p:cNvSpPr>
            <p:nvPr/>
          </p:nvSpPr>
          <p:spPr bwMode="auto">
            <a:xfrm rot="5400000">
              <a:off x="6372278" y="1485627"/>
              <a:ext cx="360362" cy="7143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07" name="Line 41"/>
            <p:cNvSpPr>
              <a:spLocks noChangeShapeType="1"/>
            </p:cNvSpPr>
            <p:nvPr/>
          </p:nvSpPr>
          <p:spPr bwMode="auto">
            <a:xfrm rot="5400000">
              <a:off x="6300047" y="1413396"/>
              <a:ext cx="360362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grpSp>
          <p:nvGrpSpPr>
            <p:cNvPr id="20" name="Gruppieren 106"/>
            <p:cNvGrpSpPr>
              <a:grpSpLocks/>
            </p:cNvGrpSpPr>
            <p:nvPr/>
          </p:nvGrpSpPr>
          <p:grpSpPr bwMode="auto">
            <a:xfrm>
              <a:off x="5580115" y="1701527"/>
              <a:ext cx="1295400" cy="287338"/>
              <a:chOff x="6372200" y="5877272"/>
              <a:chExt cx="1296144" cy="288033"/>
            </a:xfrm>
          </p:grpSpPr>
          <p:sp>
            <p:nvSpPr>
              <p:cNvPr id="209" name="Rechteck 208"/>
              <p:cNvSpPr/>
              <p:nvPr/>
            </p:nvSpPr>
            <p:spPr>
              <a:xfrm>
                <a:off x="6372200" y="5877272"/>
                <a:ext cx="360570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Rechteck 209"/>
              <p:cNvSpPr/>
              <p:nvPr/>
            </p:nvSpPr>
            <p:spPr>
              <a:xfrm>
                <a:off x="6804248" y="5877272"/>
                <a:ext cx="432048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Rechteck 210"/>
              <p:cNvSpPr/>
              <p:nvPr/>
            </p:nvSpPr>
            <p:spPr>
              <a:xfrm>
                <a:off x="7307775" y="5877272"/>
                <a:ext cx="360569" cy="143221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49263">
                  <a:lnSpc>
                    <a:spcPct val="113000"/>
                  </a:lnSpc>
                  <a:defRPr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2" name="Gerade Verbindung 211"/>
              <p:cNvCxnSpPr/>
              <p:nvPr/>
            </p:nvCxnSpPr>
            <p:spPr>
              <a:xfrm rot="5400000">
                <a:off x="7379913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Gerade Verbindung 212"/>
              <p:cNvCxnSpPr/>
              <p:nvPr/>
            </p:nvCxnSpPr>
            <p:spPr>
              <a:xfrm rot="5400000">
                <a:off x="6947865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Gerade Verbindung 213"/>
              <p:cNvCxnSpPr/>
              <p:nvPr/>
            </p:nvCxnSpPr>
            <p:spPr>
              <a:xfrm rot="5400000">
                <a:off x="6515817" y="6092899"/>
                <a:ext cx="1448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9" name="Line 41"/>
            <p:cNvSpPr>
              <a:spLocks noChangeShapeType="1"/>
            </p:cNvSpPr>
            <p:nvPr/>
          </p:nvSpPr>
          <p:spPr bwMode="auto">
            <a:xfrm rot="5400000">
              <a:off x="6192097" y="1305446"/>
              <a:ext cx="360362" cy="4318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0" name="Line 41"/>
            <p:cNvSpPr>
              <a:spLocks noChangeShapeType="1"/>
            </p:cNvSpPr>
            <p:nvPr/>
          </p:nvSpPr>
          <p:spPr bwMode="auto">
            <a:xfrm rot="5400000">
              <a:off x="6047635" y="1160983"/>
              <a:ext cx="360362" cy="7207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1" name="Line 41"/>
            <p:cNvSpPr>
              <a:spLocks noChangeShapeType="1"/>
            </p:cNvSpPr>
            <p:nvPr/>
          </p:nvSpPr>
          <p:spPr bwMode="auto">
            <a:xfrm rot="5400000">
              <a:off x="5976197" y="945083"/>
              <a:ext cx="215900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2" name="Line 41"/>
            <p:cNvSpPr>
              <a:spLocks noChangeShapeType="1"/>
            </p:cNvSpPr>
            <p:nvPr/>
          </p:nvSpPr>
          <p:spPr bwMode="auto">
            <a:xfrm rot="5400000" flipH="1">
              <a:off x="6047634" y="800621"/>
              <a:ext cx="73025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3" name="Line 41"/>
            <p:cNvSpPr>
              <a:spLocks noChangeShapeType="1"/>
            </p:cNvSpPr>
            <p:nvPr/>
          </p:nvSpPr>
          <p:spPr bwMode="auto">
            <a:xfrm rot="5400000" flipH="1">
              <a:off x="5903965" y="656952"/>
              <a:ext cx="360363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4" name="Line 41"/>
            <p:cNvSpPr>
              <a:spLocks noChangeShapeType="1"/>
            </p:cNvSpPr>
            <p:nvPr/>
          </p:nvSpPr>
          <p:spPr bwMode="auto">
            <a:xfrm rot="5400000" flipH="1">
              <a:off x="5651553" y="404539"/>
              <a:ext cx="865188" cy="1008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5" name="Line 41"/>
            <p:cNvSpPr>
              <a:spLocks noChangeShapeType="1"/>
            </p:cNvSpPr>
            <p:nvPr/>
          </p:nvSpPr>
          <p:spPr bwMode="auto">
            <a:xfrm rot="5400000" flipH="1">
              <a:off x="5867453" y="620440"/>
              <a:ext cx="936625" cy="5048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6" name="Line 41"/>
            <p:cNvSpPr>
              <a:spLocks noChangeShapeType="1"/>
            </p:cNvSpPr>
            <p:nvPr/>
          </p:nvSpPr>
          <p:spPr bwMode="auto">
            <a:xfrm rot="5400000" flipH="1">
              <a:off x="6047634" y="800621"/>
              <a:ext cx="936625" cy="1444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7" name="Line 39"/>
            <p:cNvSpPr>
              <a:spLocks noChangeShapeType="1"/>
            </p:cNvSpPr>
            <p:nvPr/>
          </p:nvSpPr>
          <p:spPr bwMode="auto">
            <a:xfrm rot="5400000" flipV="1">
              <a:off x="6431016" y="1498327"/>
              <a:ext cx="360362" cy="460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8" name="Line 41"/>
            <p:cNvSpPr>
              <a:spLocks noChangeShapeType="1"/>
            </p:cNvSpPr>
            <p:nvPr/>
          </p:nvSpPr>
          <p:spPr bwMode="auto">
            <a:xfrm rot="16200000" flipH="1">
              <a:off x="6515947" y="1413396"/>
              <a:ext cx="360362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9" name="Line 41"/>
            <p:cNvSpPr>
              <a:spLocks noChangeShapeType="1"/>
            </p:cNvSpPr>
            <p:nvPr/>
          </p:nvSpPr>
          <p:spPr bwMode="auto">
            <a:xfrm rot="16200000" flipH="1">
              <a:off x="6588178" y="1341165"/>
              <a:ext cx="287337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40" name="Line 41"/>
            <p:cNvSpPr>
              <a:spLocks noChangeShapeType="1"/>
            </p:cNvSpPr>
            <p:nvPr/>
          </p:nvSpPr>
          <p:spPr bwMode="auto">
            <a:xfrm rot="16200000" flipH="1">
              <a:off x="6659616" y="1269727"/>
              <a:ext cx="144462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41" name="Line 41"/>
            <p:cNvSpPr>
              <a:spLocks noChangeShapeType="1"/>
            </p:cNvSpPr>
            <p:nvPr/>
          </p:nvSpPr>
          <p:spPr bwMode="auto">
            <a:xfrm rot="16200000" flipH="1">
              <a:off x="6696128" y="1233215"/>
              <a:ext cx="71437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42" name="Line 41"/>
            <p:cNvSpPr>
              <a:spLocks noChangeShapeType="1"/>
            </p:cNvSpPr>
            <p:nvPr/>
          </p:nvSpPr>
          <p:spPr bwMode="auto">
            <a:xfrm rot="16200000">
              <a:off x="6695334" y="1160984"/>
              <a:ext cx="73025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43" name="Line 41"/>
            <p:cNvSpPr>
              <a:spLocks noChangeShapeType="1"/>
            </p:cNvSpPr>
            <p:nvPr/>
          </p:nvSpPr>
          <p:spPr bwMode="auto">
            <a:xfrm rot="16200000">
              <a:off x="6623897" y="1089546"/>
              <a:ext cx="215900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44" name="Line 41"/>
            <p:cNvSpPr>
              <a:spLocks noChangeShapeType="1"/>
            </p:cNvSpPr>
            <p:nvPr/>
          </p:nvSpPr>
          <p:spPr bwMode="auto">
            <a:xfrm rot="16200000">
              <a:off x="6479434" y="945084"/>
              <a:ext cx="504825" cy="28733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45" name="Line 41"/>
            <p:cNvSpPr>
              <a:spLocks noChangeShapeType="1"/>
            </p:cNvSpPr>
            <p:nvPr/>
          </p:nvSpPr>
          <p:spPr bwMode="auto">
            <a:xfrm rot="16200000">
              <a:off x="6192096" y="800622"/>
              <a:ext cx="936625" cy="1444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46" name="Line 38"/>
            <p:cNvSpPr>
              <a:spLocks noChangeShapeType="1"/>
            </p:cNvSpPr>
            <p:nvPr/>
          </p:nvSpPr>
          <p:spPr bwMode="auto">
            <a:xfrm rot="5400000" flipV="1">
              <a:off x="5976196" y="729184"/>
              <a:ext cx="1152525" cy="714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49" name="Line 41"/>
            <p:cNvSpPr>
              <a:spLocks noChangeShapeType="1"/>
            </p:cNvSpPr>
            <p:nvPr/>
          </p:nvSpPr>
          <p:spPr bwMode="auto">
            <a:xfrm rot="5400000" flipH="1">
              <a:off x="5580112" y="953341"/>
              <a:ext cx="720082" cy="7200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50" name="Line 41"/>
            <p:cNvSpPr>
              <a:spLocks noChangeShapeType="1"/>
            </p:cNvSpPr>
            <p:nvPr/>
          </p:nvSpPr>
          <p:spPr bwMode="auto">
            <a:xfrm rot="5400000" flipH="1" flipV="1">
              <a:off x="5292081" y="881335"/>
              <a:ext cx="1224137" cy="360039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51" name="Line 41"/>
            <p:cNvSpPr>
              <a:spLocks noChangeShapeType="1"/>
            </p:cNvSpPr>
            <p:nvPr/>
          </p:nvSpPr>
          <p:spPr bwMode="auto">
            <a:xfrm rot="16200000">
              <a:off x="5940156" y="449286"/>
              <a:ext cx="576065" cy="129614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52" name="Line 41"/>
            <p:cNvSpPr>
              <a:spLocks noChangeShapeType="1"/>
            </p:cNvSpPr>
            <p:nvPr/>
          </p:nvSpPr>
          <p:spPr bwMode="auto">
            <a:xfrm rot="16200000" flipH="1">
              <a:off x="5472103" y="1493403"/>
              <a:ext cx="288033" cy="7200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</p:grpSp>
      <p:sp>
        <p:nvSpPr>
          <p:cNvPr id="258" name="Textplatzhalter 169"/>
          <p:cNvSpPr txBox="1">
            <a:spLocks/>
          </p:cNvSpPr>
          <p:nvPr/>
        </p:nvSpPr>
        <p:spPr>
          <a:xfrm>
            <a:off x="142844" y="5301208"/>
            <a:ext cx="8821644" cy="1080120"/>
          </a:xfrm>
          <a:prstGeom prst="rect">
            <a:avLst/>
          </a:prstGeom>
        </p:spPr>
        <p:txBody>
          <a:bodyPr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 Detectors can be</a:t>
            </a:r>
          </a:p>
          <a:p>
            <a:pPr marL="639763" lvl="1" indent="-1825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2000" kern="0" dirty="0" smtClean="0">
                <a:solidFill>
                  <a:srgbClr val="A1352F"/>
                </a:solidFill>
              </a:rPr>
              <a:t>analogue SiPMs + ASICs</a:t>
            </a:r>
          </a:p>
          <a:p>
            <a:pPr marL="639763" lvl="1" indent="-1825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1352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Digital SiPMs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A1352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" name="Foliennummernplatzhalter 17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Uni HD, Page </a:t>
            </a:r>
            <a:fld id="{76341D17-E18C-47C4-84C9-9170EEBB91EF}" type="slidenum">
              <a:rPr lang="de-DE" smtClean="0"/>
              <a:pPr defTabSz="647700"/>
              <a:t>5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Demonstrate ultimate ISiPM / LG-SiPM performance</a:t>
            </a:r>
          </a:p>
          <a:p>
            <a:pPr lvl="1"/>
            <a:r>
              <a:rPr lang="en-US" dirty="0" smtClean="0"/>
              <a:t>latest SiPM technology from FBK (high PDE, Small pixels, small edge)</a:t>
            </a:r>
          </a:p>
          <a:p>
            <a:pPr lvl="1"/>
            <a:r>
              <a:rPr lang="en-US" dirty="0" smtClean="0"/>
              <a:t>operate at stable temperature</a:t>
            </a:r>
          </a:p>
          <a:p>
            <a:r>
              <a:rPr lang="en-US" dirty="0" smtClean="0"/>
              <a:t>Demonstrate array readout across multiple SiPM dies</a:t>
            </a:r>
          </a:p>
          <a:p>
            <a:r>
              <a:rPr lang="en-US" dirty="0" smtClean="0"/>
              <a:t>Demonstrate system aspects</a:t>
            </a:r>
          </a:p>
          <a:p>
            <a:pPr lvl="1"/>
            <a:r>
              <a:rPr lang="en-US" dirty="0" smtClean="0"/>
              <a:t>trigger threshold stability</a:t>
            </a:r>
          </a:p>
          <a:p>
            <a:pPr lvl="1"/>
            <a:r>
              <a:rPr lang="en-US" dirty="0" smtClean="0"/>
              <a:t>HV control of multiple SiPMs</a:t>
            </a:r>
            <a:endParaRPr lang="en-US" dirty="0" smtClean="0"/>
          </a:p>
          <a:p>
            <a:pPr lvl="1"/>
            <a:r>
              <a:rPr lang="en-US" dirty="0" smtClean="0"/>
              <a:t>high data rate</a:t>
            </a:r>
          </a:p>
          <a:p>
            <a:pPr lvl="1"/>
            <a:r>
              <a:rPr lang="en-US" dirty="0" smtClean="0"/>
              <a:t>cooled module operation</a:t>
            </a:r>
          </a:p>
          <a:p>
            <a:pPr lvl="1"/>
            <a:r>
              <a:rPr lang="en-US" dirty="0" smtClean="0"/>
              <a:t>….</a:t>
            </a:r>
          </a:p>
          <a:p>
            <a:pPr lvl="1"/>
            <a:endParaRPr lang="en-US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50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Starting Point: </a:t>
            </a:r>
            <a:r>
              <a:rPr lang="en-GB" dirty="0" err="1" smtClean="0"/>
              <a:t>Hyperimage</a:t>
            </a:r>
            <a:r>
              <a:rPr lang="en-GB" dirty="0" smtClean="0"/>
              <a:t> Stack with PETA chip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indent="88900"/>
            <a:r>
              <a:rPr lang="en-US" smtClean="0"/>
              <a:t>Bethe Forum 2014: Interpolation Silicon Photomultipliers</a:t>
            </a:r>
            <a:endParaRPr lang="de-DE" dirty="0"/>
          </a:p>
        </p:txBody>
      </p:sp>
      <p:pic>
        <p:nvPicPr>
          <p:cNvPr id="5" name="Picture 2" descr="C:\Dokumente und Einstellungen\fischer\AAAAlles\Forschungs Projekte\HYPERImage\Meetings\2009_03_10_Mannheim\tile_s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7272808" cy="460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ieren 20"/>
          <p:cNvGrpSpPr/>
          <p:nvPr/>
        </p:nvGrpSpPr>
        <p:grpSpPr>
          <a:xfrm>
            <a:off x="251520" y="1412776"/>
            <a:ext cx="8596877" cy="4968336"/>
            <a:chOff x="251520" y="1412776"/>
            <a:chExt cx="8596877" cy="496833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4077072"/>
              <a:ext cx="2126970" cy="230404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cxnSp>
          <p:nvCxnSpPr>
            <p:cNvPr id="8" name="Gerade Verbindung mit Pfeil 7"/>
            <p:cNvCxnSpPr/>
            <p:nvPr/>
          </p:nvCxnSpPr>
          <p:spPr bwMode="auto">
            <a:xfrm flipV="1">
              <a:off x="2339752" y="2924944"/>
              <a:ext cx="1368152" cy="1368152"/>
            </a:xfrm>
            <a:prstGeom prst="straightConnector1">
              <a:avLst/>
            </a:prstGeom>
            <a:solidFill>
              <a:srgbClr val="FFFF0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feld 8"/>
            <p:cNvSpPr txBox="1"/>
            <p:nvPr/>
          </p:nvSpPr>
          <p:spPr>
            <a:xfrm>
              <a:off x="6804248" y="4077072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wire bonded chips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0" name="Parallelogramm 9"/>
            <p:cNvSpPr/>
            <p:nvPr/>
          </p:nvSpPr>
          <p:spPr bwMode="auto">
            <a:xfrm rot="20749979">
              <a:off x="3608288" y="3527555"/>
              <a:ext cx="1868817" cy="648072"/>
            </a:xfrm>
            <a:prstGeom prst="parallelogram">
              <a:avLst>
                <a:gd name="adj" fmla="val 15977"/>
              </a:avLst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2" name="Gerade Verbindung mit Pfeil 11"/>
            <p:cNvCxnSpPr/>
            <p:nvPr/>
          </p:nvCxnSpPr>
          <p:spPr bwMode="auto">
            <a:xfrm flipH="1" flipV="1">
              <a:off x="4499992" y="3789040"/>
              <a:ext cx="576064" cy="1080120"/>
            </a:xfrm>
            <a:prstGeom prst="straightConnector1">
              <a:avLst/>
            </a:prstGeom>
            <a:solidFill>
              <a:srgbClr val="FFFF0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feld 14"/>
            <p:cNvSpPr txBox="1"/>
            <p:nvPr/>
          </p:nvSpPr>
          <p:spPr>
            <a:xfrm>
              <a:off x="3563888" y="4725144"/>
              <a:ext cx="2492990" cy="6463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Empty area for cooling</a:t>
              </a:r>
            </a:p>
            <a:p>
              <a:pPr algn="ctr"/>
              <a:r>
                <a:rPr lang="en-GB" dirty="0" smtClean="0"/>
                <a:t>block + tube</a:t>
              </a:r>
            </a:p>
          </p:txBody>
        </p:sp>
        <p:cxnSp>
          <p:nvCxnSpPr>
            <p:cNvPr id="16" name="Gerade Verbindung mit Pfeil 15"/>
            <p:cNvCxnSpPr/>
            <p:nvPr/>
          </p:nvCxnSpPr>
          <p:spPr bwMode="auto">
            <a:xfrm flipH="1">
              <a:off x="1547664" y="1412776"/>
              <a:ext cx="5688632" cy="1080120"/>
            </a:xfrm>
            <a:prstGeom prst="straightConnector1">
              <a:avLst/>
            </a:prstGeom>
            <a:solidFill>
              <a:srgbClr val="FFFF00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0" name="Textfeld 19"/>
            <p:cNvSpPr txBox="1"/>
            <p:nvPr/>
          </p:nvSpPr>
          <p:spPr>
            <a:xfrm rot="20944233">
              <a:off x="3656891" y="1771975"/>
              <a:ext cx="154561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3.2 × 3.2 cm</a:t>
              </a:r>
              <a:r>
                <a:rPr lang="en-GB" baseline="30000" dirty="0" smtClean="0"/>
                <a:t>2</a:t>
              </a:r>
            </a:p>
          </p:txBody>
        </p:sp>
      </p:grpSp>
      <p:sp>
        <p:nvSpPr>
          <p:cNvPr id="23" name="Foliennummernplatzhalter 2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Uni HD, Page </a:t>
            </a:r>
            <a:fld id="{76341D17-E18C-47C4-84C9-9170EEBB91EF}" type="slidenum">
              <a:rPr lang="de-DE" smtClean="0"/>
              <a:pPr defTabSz="647700"/>
              <a:t>51</a:t>
            </a:fld>
            <a:endParaRPr lang="de-DE" dirty="0"/>
          </a:p>
        </p:txBody>
      </p:sp>
      <p:sp>
        <p:nvSpPr>
          <p:cNvPr id="17" name="Rechteckige Legende 16"/>
          <p:cNvSpPr/>
          <p:nvPr/>
        </p:nvSpPr>
        <p:spPr bwMode="auto">
          <a:xfrm>
            <a:off x="7524328" y="908720"/>
            <a:ext cx="1547664" cy="648072"/>
          </a:xfrm>
          <a:prstGeom prst="wedgeRectCallout">
            <a:avLst>
              <a:gd name="adj1" fmla="val -89890"/>
              <a:gd name="adj2" fmla="val 5238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Normal SiPMs on PCB</a:t>
            </a:r>
            <a:endParaRPr kumimoji="0" lang="en-GB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hteckige Legende 17"/>
          <p:cNvSpPr/>
          <p:nvPr/>
        </p:nvSpPr>
        <p:spPr bwMode="auto">
          <a:xfrm>
            <a:off x="7524328" y="1916832"/>
            <a:ext cx="1547664" cy="648072"/>
          </a:xfrm>
          <a:prstGeom prst="wedgeRectCallout">
            <a:avLst>
              <a:gd name="adj1" fmla="val -174423"/>
              <a:gd name="adj2" fmla="val -49029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ac coupling components</a:t>
            </a:r>
            <a:endParaRPr kumimoji="0" lang="en-GB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hteckige Legende 18"/>
          <p:cNvSpPr/>
          <p:nvPr/>
        </p:nvSpPr>
        <p:spPr bwMode="auto">
          <a:xfrm>
            <a:off x="7524328" y="2924944"/>
            <a:ext cx="1547664" cy="648072"/>
          </a:xfrm>
          <a:prstGeom prst="wedgeRectCallout">
            <a:avLst>
              <a:gd name="adj1" fmla="val -213509"/>
              <a:gd name="adj2" fmla="val -88102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 PETA ASICs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  <a:cs typeface="Arial" charset="0"/>
              </a:rPr>
              <a:t>wire bonded</a:t>
            </a:r>
            <a:endParaRPr kumimoji="0" lang="en-GB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hteckige Legende 20"/>
          <p:cNvSpPr/>
          <p:nvPr/>
        </p:nvSpPr>
        <p:spPr bwMode="auto">
          <a:xfrm>
            <a:off x="7524328" y="4005064"/>
            <a:ext cx="1547664" cy="648072"/>
          </a:xfrm>
          <a:prstGeom prst="wedgeRectCallout">
            <a:avLst>
              <a:gd name="adj1" fmla="val -147154"/>
              <a:gd name="adj2" fmla="val -20810"/>
            </a:avLst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LDO, FPGA</a:t>
            </a:r>
            <a:endParaRPr kumimoji="0" lang="en-GB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PETA Single </a:t>
            </a:r>
            <a:r>
              <a:rPr lang="de-DE" dirty="0" smtClean="0"/>
              <a:t>Channel </a:t>
            </a: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54837" y="928688"/>
            <a:ext cx="7429531" cy="542927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de-DE" b="1" dirty="0"/>
          </a:p>
          <a:p>
            <a:pPr lvl="1"/>
            <a:endParaRPr lang="en-US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764704"/>
            <a:ext cx="7716898" cy="54981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feld 6"/>
          <p:cNvSpPr txBox="1"/>
          <p:nvPr/>
        </p:nvSpPr>
        <p:spPr>
          <a:xfrm>
            <a:off x="539552" y="530120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1/36 channels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52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667488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 dirty="0" smtClean="0"/>
              <a:t>Wire bonds take much space</a:t>
            </a:r>
            <a:br>
              <a:rPr lang="en-GB" sz="2400" dirty="0" smtClean="0"/>
            </a:br>
            <a:r>
              <a:rPr lang="en-GB" sz="2400" dirty="0" smtClean="0"/>
              <a:t>→ New </a:t>
            </a:r>
            <a:r>
              <a:rPr lang="en-GB" sz="2400" dirty="0" smtClean="0"/>
              <a:t>chips PETA4 and PETA5 use </a:t>
            </a:r>
            <a:r>
              <a:rPr lang="en-GB" sz="2400" dirty="0" smtClean="0"/>
              <a:t>solder balls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Making Modules Compact: </a:t>
            </a:r>
            <a:r>
              <a:rPr lang="en-GB" smtClean="0"/>
              <a:t>Chip with Solder </a:t>
            </a:r>
            <a:r>
              <a:rPr lang="en-GB" smtClean="0"/>
              <a:t>Balls</a:t>
            </a:r>
            <a:endParaRPr lang="en-GB"/>
          </a:p>
        </p:txBody>
      </p:sp>
      <p:pic>
        <p:nvPicPr>
          <p:cNvPr id="148482" name="Picture 2" descr="D:\fischer\Forschungs Projekte\Sublima\Chips\PETA4\PETA4_Photo_Bumps_Photo_s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916832"/>
            <a:ext cx="4848424" cy="4516399"/>
          </a:xfrm>
          <a:prstGeom prst="rect">
            <a:avLst/>
          </a:prstGeom>
          <a:noFill/>
        </p:spPr>
      </p:pic>
      <p:pic>
        <p:nvPicPr>
          <p:cNvPr id="148483" name="Picture 3" descr="D:\fischer\Forschungs Projekte\Sublima\Chips\PETA4\PETA4_Photo_Bumps_labe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3707904" cy="2780928"/>
          </a:xfrm>
          <a:prstGeom prst="rect">
            <a:avLst/>
          </a:prstGeom>
          <a:noFill/>
        </p:spPr>
      </p:pic>
      <p:cxnSp>
        <p:nvCxnSpPr>
          <p:cNvPr id="10" name="Gerade Verbindung mit Pfeil 9"/>
          <p:cNvCxnSpPr/>
          <p:nvPr/>
        </p:nvCxnSpPr>
        <p:spPr bwMode="auto">
          <a:xfrm flipH="1" flipV="1">
            <a:off x="4355976" y="1916832"/>
            <a:ext cx="4392488" cy="72008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5940152" y="1700808"/>
            <a:ext cx="132959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 × 5 mm</a:t>
            </a:r>
            <a:r>
              <a:rPr lang="en-GB" baseline="30000" dirty="0" smtClean="0"/>
              <a:t>2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53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4176463" cy="5544616"/>
          </a:xfrm>
        </p:spPr>
        <p:txBody>
          <a:bodyPr/>
          <a:lstStyle/>
          <a:p>
            <a:r>
              <a:rPr lang="en-US" dirty="0" smtClean="0"/>
              <a:t>LTCC Ceramic</a:t>
            </a:r>
          </a:p>
          <a:p>
            <a:r>
              <a:rPr lang="en-US" b="1" i="1" dirty="0" smtClean="0"/>
              <a:t>Cooling channels inside</a:t>
            </a:r>
            <a:endParaRPr lang="en-US" dirty="0" smtClean="0"/>
          </a:p>
          <a:p>
            <a:r>
              <a:rPr lang="en-US" dirty="0" smtClean="0"/>
              <a:t>PETA &amp; Components on one side, SiPMs on othe</a:t>
            </a:r>
            <a:r>
              <a:rPr lang="en-US" dirty="0" smtClean="0"/>
              <a:t>r</a:t>
            </a:r>
            <a:r>
              <a:rPr lang="en-US" dirty="0" smtClean="0"/>
              <a:t> side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Arial"/>
                <a:cs typeface="Arial"/>
              </a:rPr>
              <a:t>→ one PCB less…</a:t>
            </a: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Making</a:t>
            </a:r>
            <a:r>
              <a:rPr lang="en-US" dirty="0" smtClean="0"/>
              <a:t> Modules Compact: LTCC with </a:t>
            </a:r>
            <a:r>
              <a:rPr lang="en-US" b="1" dirty="0" smtClean="0"/>
              <a:t>internal</a:t>
            </a:r>
            <a:r>
              <a:rPr lang="en-US" dirty="0" smtClean="0"/>
              <a:t> cooling</a:t>
            </a:r>
            <a:endParaRPr lang="en-US" dirty="0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052736"/>
            <a:ext cx="4032448" cy="537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47" t="11035" r="20231" b="10573"/>
          <a:stretch/>
        </p:blipFill>
        <p:spPr>
          <a:xfrm>
            <a:off x="467544" y="2780928"/>
            <a:ext cx="3384376" cy="3545537"/>
          </a:xfrm>
          <a:prstGeom prst="rect">
            <a:avLst/>
          </a:prstGeom>
        </p:spPr>
      </p:pic>
      <p:sp>
        <p:nvSpPr>
          <p:cNvPr id="8" name="Foliennummernplatzhalt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54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1"/>
            <a:endParaRPr lang="en-US" smtClean="0"/>
          </a:p>
          <a:p>
            <a:pPr lvl="1"/>
            <a:endParaRPr lang="de-DE" smtClean="0"/>
          </a:p>
          <a:p>
            <a:pPr lvl="1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Frontend Design</a:t>
            </a:r>
            <a:endParaRPr lang="en-US" dirty="0"/>
          </a:p>
        </p:txBody>
      </p:sp>
      <p:grpSp>
        <p:nvGrpSpPr>
          <p:cNvPr id="3" name="Gruppieren 5"/>
          <p:cNvGrpSpPr/>
          <p:nvPr/>
        </p:nvGrpSpPr>
        <p:grpSpPr>
          <a:xfrm>
            <a:off x="5010551" y="1449129"/>
            <a:ext cx="3167576" cy="2463959"/>
            <a:chOff x="5141860" y="1484784"/>
            <a:chExt cx="3167576" cy="2463959"/>
          </a:xfrm>
        </p:grpSpPr>
        <p:sp>
          <p:nvSpPr>
            <p:cNvPr id="132" name="Rettangolo 255"/>
            <p:cNvSpPr/>
            <p:nvPr/>
          </p:nvSpPr>
          <p:spPr bwMode="auto">
            <a:xfrm>
              <a:off x="5679452" y="1484784"/>
              <a:ext cx="2629984" cy="2330878"/>
            </a:xfrm>
            <a:prstGeom prst="rect">
              <a:avLst/>
            </a:prstGeom>
            <a:solidFill>
              <a:srgbClr val="00B0F0">
                <a:alpha val="4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it-IT"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33" name="Gerade Verbindung mit Pfeil 8"/>
            <p:cNvCxnSpPr>
              <a:cxnSpLocks noChangeShapeType="1"/>
            </p:cNvCxnSpPr>
            <p:nvPr/>
          </p:nvCxnSpPr>
          <p:spPr bwMode="auto">
            <a:xfrm>
              <a:off x="7202629" y="2799774"/>
              <a:ext cx="390018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4" name="Triangolo isoscele 237"/>
            <p:cNvSpPr>
              <a:spLocks noChangeArrowheads="1"/>
            </p:cNvSpPr>
            <p:nvPr/>
          </p:nvSpPr>
          <p:spPr bwMode="auto">
            <a:xfrm>
              <a:off x="5201153" y="3158168"/>
              <a:ext cx="359713" cy="238490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/>
            </a:p>
          </p:txBody>
        </p:sp>
        <p:cxnSp>
          <p:nvCxnSpPr>
            <p:cNvPr id="135" name="Connettore 1 238"/>
            <p:cNvCxnSpPr>
              <a:cxnSpLocks noChangeShapeType="1"/>
            </p:cNvCxnSpPr>
            <p:nvPr/>
          </p:nvCxnSpPr>
          <p:spPr bwMode="auto">
            <a:xfrm>
              <a:off x="5201153" y="3158168"/>
              <a:ext cx="359713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6" name="Connettore 1 239"/>
            <p:cNvCxnSpPr>
              <a:cxnSpLocks noChangeShapeType="1"/>
            </p:cNvCxnSpPr>
            <p:nvPr/>
          </p:nvCxnSpPr>
          <p:spPr bwMode="auto">
            <a:xfrm flipV="1">
              <a:off x="5381668" y="3396658"/>
              <a:ext cx="0" cy="358394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7" name="Connettore 1 243"/>
            <p:cNvCxnSpPr>
              <a:cxnSpLocks noChangeShapeType="1"/>
            </p:cNvCxnSpPr>
            <p:nvPr/>
          </p:nvCxnSpPr>
          <p:spPr bwMode="auto">
            <a:xfrm flipV="1">
              <a:off x="5381668" y="2978971"/>
              <a:ext cx="0" cy="179197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9" name="Connettore 1 251"/>
            <p:cNvCxnSpPr>
              <a:cxnSpLocks noChangeShapeType="1"/>
            </p:cNvCxnSpPr>
            <p:nvPr/>
          </p:nvCxnSpPr>
          <p:spPr bwMode="auto">
            <a:xfrm flipH="1">
              <a:off x="5141860" y="3755052"/>
              <a:ext cx="239808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0" name="Connettore 1 265"/>
            <p:cNvCxnSpPr>
              <a:cxnSpLocks noChangeShapeType="1"/>
            </p:cNvCxnSpPr>
            <p:nvPr/>
          </p:nvCxnSpPr>
          <p:spPr bwMode="auto">
            <a:xfrm flipH="1">
              <a:off x="5381668" y="2993464"/>
              <a:ext cx="895987" cy="0"/>
            </a:xfrm>
            <a:prstGeom prst="line">
              <a:avLst/>
            </a:prstGeom>
            <a:noFill/>
            <a:ln w="349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1" name="Rettangolo 269"/>
            <p:cNvSpPr/>
            <p:nvPr/>
          </p:nvSpPr>
          <p:spPr bwMode="auto">
            <a:xfrm>
              <a:off x="7592647" y="2500673"/>
              <a:ext cx="596885" cy="59688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it-IT"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42" name="Connettore 1 270"/>
            <p:cNvCxnSpPr>
              <a:cxnSpLocks noChangeShapeType="1"/>
            </p:cNvCxnSpPr>
            <p:nvPr/>
          </p:nvCxnSpPr>
          <p:spPr bwMode="auto">
            <a:xfrm flipH="1">
              <a:off x="7891748" y="2679870"/>
              <a:ext cx="17919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3" name="Connettore 1 271"/>
            <p:cNvCxnSpPr>
              <a:cxnSpLocks noChangeShapeType="1"/>
            </p:cNvCxnSpPr>
            <p:nvPr/>
          </p:nvCxnSpPr>
          <p:spPr bwMode="auto">
            <a:xfrm>
              <a:off x="7891748" y="2679870"/>
              <a:ext cx="0" cy="238491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4" name="Connettore 1 272"/>
            <p:cNvCxnSpPr>
              <a:cxnSpLocks noChangeShapeType="1"/>
            </p:cNvCxnSpPr>
            <p:nvPr/>
          </p:nvCxnSpPr>
          <p:spPr bwMode="auto">
            <a:xfrm flipH="1">
              <a:off x="7712550" y="2918360"/>
              <a:ext cx="17919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5" name="Rettangolo 273"/>
            <p:cNvSpPr/>
            <p:nvPr/>
          </p:nvSpPr>
          <p:spPr bwMode="auto">
            <a:xfrm>
              <a:off x="7592647" y="1603370"/>
              <a:ext cx="596885" cy="59820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it-IT" sz="2800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it-IT" dirty="0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6" name="CasellaDiTesto 274"/>
            <p:cNvSpPr txBox="1">
              <a:spLocks noChangeArrowheads="1"/>
            </p:cNvSpPr>
            <p:nvPr/>
          </p:nvSpPr>
          <p:spPr bwMode="auto">
            <a:xfrm>
              <a:off x="7651940" y="1663981"/>
              <a:ext cx="419005" cy="670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sz="3200" b="1">
                  <a:solidFill>
                    <a:schemeClr val="tx1"/>
                  </a:solidFill>
                </a:rPr>
                <a:t>∫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/>
            </a:p>
          </p:txBody>
        </p:sp>
        <p:cxnSp>
          <p:nvCxnSpPr>
            <p:cNvPr id="147" name="Connettore 1 275"/>
            <p:cNvCxnSpPr>
              <a:cxnSpLocks noChangeShapeType="1"/>
            </p:cNvCxnSpPr>
            <p:nvPr/>
          </p:nvCxnSpPr>
          <p:spPr bwMode="auto">
            <a:xfrm flipH="1">
              <a:off x="6516145" y="1963082"/>
              <a:ext cx="1076502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148" name="Immagine 263" descr="se_frontend.pn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063" y="1544077"/>
              <a:ext cx="1840725" cy="240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ieren 8"/>
          <p:cNvGrpSpPr/>
          <p:nvPr/>
        </p:nvGrpSpPr>
        <p:grpSpPr>
          <a:xfrm>
            <a:off x="565275" y="1472751"/>
            <a:ext cx="3218465" cy="2368329"/>
            <a:chOff x="696584" y="1492719"/>
            <a:chExt cx="3218465" cy="2368329"/>
          </a:xfrm>
        </p:grpSpPr>
        <p:sp>
          <p:nvSpPr>
            <p:cNvPr id="92" name="Rettangolo 73"/>
            <p:cNvSpPr/>
            <p:nvPr/>
          </p:nvSpPr>
          <p:spPr bwMode="auto">
            <a:xfrm>
              <a:off x="1850626" y="1492719"/>
              <a:ext cx="2064423" cy="2368329"/>
            </a:xfrm>
            <a:prstGeom prst="rect">
              <a:avLst/>
            </a:prstGeom>
            <a:solidFill>
              <a:srgbClr val="00B0F0">
                <a:alpha val="4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it-IT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" name="Triangolo isoscele 4"/>
            <p:cNvSpPr>
              <a:spLocks noChangeArrowheads="1"/>
            </p:cNvSpPr>
            <p:nvPr/>
          </p:nvSpPr>
          <p:spPr bwMode="auto">
            <a:xfrm>
              <a:off x="756829" y="2463345"/>
              <a:ext cx="364152" cy="243661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/>
            </a:p>
          </p:txBody>
        </p:sp>
        <p:cxnSp>
          <p:nvCxnSpPr>
            <p:cNvPr id="94" name="Connettore 1 6"/>
            <p:cNvCxnSpPr>
              <a:cxnSpLocks noChangeShapeType="1"/>
            </p:cNvCxnSpPr>
            <p:nvPr/>
          </p:nvCxnSpPr>
          <p:spPr bwMode="auto">
            <a:xfrm>
              <a:off x="756829" y="2463345"/>
              <a:ext cx="364152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5" name="Connettore 1 10"/>
            <p:cNvCxnSpPr>
              <a:cxnSpLocks noChangeShapeType="1"/>
            </p:cNvCxnSpPr>
            <p:nvPr/>
          </p:nvCxnSpPr>
          <p:spPr bwMode="auto">
            <a:xfrm flipV="1">
              <a:off x="938906" y="2221024"/>
              <a:ext cx="0" cy="242322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6" name="Connettore 1 13"/>
            <p:cNvCxnSpPr>
              <a:cxnSpLocks noChangeShapeType="1"/>
            </p:cNvCxnSpPr>
            <p:nvPr/>
          </p:nvCxnSpPr>
          <p:spPr bwMode="auto">
            <a:xfrm flipV="1">
              <a:off x="938906" y="2707006"/>
              <a:ext cx="0" cy="242322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7" name="Rettangolo 14"/>
            <p:cNvSpPr>
              <a:spLocks noChangeArrowheads="1"/>
            </p:cNvSpPr>
            <p:nvPr/>
          </p:nvSpPr>
          <p:spPr bwMode="auto">
            <a:xfrm>
              <a:off x="878660" y="2949329"/>
              <a:ext cx="121830" cy="36415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/>
            </a:p>
          </p:txBody>
        </p:sp>
        <p:sp>
          <p:nvSpPr>
            <p:cNvPr id="98" name="Rettangolo 15"/>
            <p:cNvSpPr>
              <a:spLocks noChangeArrowheads="1"/>
            </p:cNvSpPr>
            <p:nvPr/>
          </p:nvSpPr>
          <p:spPr bwMode="auto">
            <a:xfrm>
              <a:off x="878660" y="1856871"/>
              <a:ext cx="121830" cy="36415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/>
            </a:p>
          </p:txBody>
        </p:sp>
        <p:cxnSp>
          <p:nvCxnSpPr>
            <p:cNvPr id="99" name="Connettore 1 16"/>
            <p:cNvCxnSpPr>
              <a:cxnSpLocks noChangeShapeType="1"/>
            </p:cNvCxnSpPr>
            <p:nvPr/>
          </p:nvCxnSpPr>
          <p:spPr bwMode="auto">
            <a:xfrm flipV="1">
              <a:off x="938906" y="3313481"/>
              <a:ext cx="0" cy="24366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0" name="Connettore 1 17"/>
            <p:cNvCxnSpPr>
              <a:cxnSpLocks noChangeShapeType="1"/>
            </p:cNvCxnSpPr>
            <p:nvPr/>
          </p:nvCxnSpPr>
          <p:spPr bwMode="auto">
            <a:xfrm flipV="1">
              <a:off x="938906" y="1613211"/>
              <a:ext cx="0" cy="24366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1" name="Connettore 1 18"/>
            <p:cNvCxnSpPr>
              <a:cxnSpLocks noChangeShapeType="1"/>
            </p:cNvCxnSpPr>
            <p:nvPr/>
          </p:nvCxnSpPr>
          <p:spPr bwMode="auto">
            <a:xfrm flipH="1">
              <a:off x="696584" y="1613211"/>
              <a:ext cx="242322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Connettore 1 20"/>
            <p:cNvCxnSpPr>
              <a:cxnSpLocks noChangeShapeType="1"/>
            </p:cNvCxnSpPr>
            <p:nvPr/>
          </p:nvCxnSpPr>
          <p:spPr bwMode="auto">
            <a:xfrm flipH="1">
              <a:off x="696584" y="3557142"/>
              <a:ext cx="242322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3" name="Connettore 1 22"/>
            <p:cNvCxnSpPr>
              <a:cxnSpLocks noChangeShapeType="1"/>
            </p:cNvCxnSpPr>
            <p:nvPr/>
          </p:nvCxnSpPr>
          <p:spPr bwMode="auto">
            <a:xfrm>
              <a:off x="938906" y="2342854"/>
              <a:ext cx="546229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4" name="Connettore 1 23"/>
            <p:cNvCxnSpPr>
              <a:cxnSpLocks noChangeShapeType="1"/>
            </p:cNvCxnSpPr>
            <p:nvPr/>
          </p:nvCxnSpPr>
          <p:spPr bwMode="auto">
            <a:xfrm>
              <a:off x="938906" y="2828837"/>
              <a:ext cx="546229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5" name="Connettore 1 25"/>
            <p:cNvCxnSpPr>
              <a:cxnSpLocks noChangeShapeType="1"/>
            </p:cNvCxnSpPr>
            <p:nvPr/>
          </p:nvCxnSpPr>
          <p:spPr bwMode="auto">
            <a:xfrm>
              <a:off x="1485134" y="2160778"/>
              <a:ext cx="0" cy="302568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6" name="Connettore 1 26"/>
            <p:cNvCxnSpPr>
              <a:cxnSpLocks noChangeShapeType="1"/>
            </p:cNvCxnSpPr>
            <p:nvPr/>
          </p:nvCxnSpPr>
          <p:spPr bwMode="auto">
            <a:xfrm>
              <a:off x="1546719" y="2160778"/>
              <a:ext cx="0" cy="302568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7" name="Connettore 1 27"/>
            <p:cNvCxnSpPr>
              <a:cxnSpLocks noChangeShapeType="1"/>
            </p:cNvCxnSpPr>
            <p:nvPr/>
          </p:nvCxnSpPr>
          <p:spPr bwMode="auto">
            <a:xfrm>
              <a:off x="1485134" y="2707006"/>
              <a:ext cx="0" cy="303907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8" name="Connettore 1 28"/>
            <p:cNvCxnSpPr>
              <a:cxnSpLocks noChangeShapeType="1"/>
            </p:cNvCxnSpPr>
            <p:nvPr/>
          </p:nvCxnSpPr>
          <p:spPr bwMode="auto">
            <a:xfrm>
              <a:off x="1546719" y="2707006"/>
              <a:ext cx="0" cy="303907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9" name="Connettore 1 29"/>
            <p:cNvCxnSpPr>
              <a:cxnSpLocks noChangeShapeType="1"/>
            </p:cNvCxnSpPr>
            <p:nvPr/>
          </p:nvCxnSpPr>
          <p:spPr bwMode="auto">
            <a:xfrm>
              <a:off x="1546719" y="2342854"/>
              <a:ext cx="546229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0" name="Connettore 1 30"/>
            <p:cNvCxnSpPr>
              <a:cxnSpLocks noChangeShapeType="1"/>
            </p:cNvCxnSpPr>
            <p:nvPr/>
          </p:nvCxnSpPr>
          <p:spPr bwMode="auto">
            <a:xfrm>
              <a:off x="1546719" y="2828837"/>
              <a:ext cx="668060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1" name="Rettangolo 31"/>
            <p:cNvSpPr/>
            <p:nvPr/>
          </p:nvSpPr>
          <p:spPr bwMode="auto">
            <a:xfrm>
              <a:off x="2943083" y="1856871"/>
              <a:ext cx="607813" cy="6064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it-IT"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" name="Rettangolo 32"/>
            <p:cNvSpPr/>
            <p:nvPr/>
          </p:nvSpPr>
          <p:spPr bwMode="auto">
            <a:xfrm>
              <a:off x="2943083" y="2767252"/>
              <a:ext cx="607813" cy="6078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it-IT" sz="2800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endParaRPr>
            </a:p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it-IT" dirty="0"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13" name="Connettore 1 34"/>
            <p:cNvCxnSpPr>
              <a:cxnSpLocks noChangeShapeType="1"/>
            </p:cNvCxnSpPr>
            <p:nvPr/>
          </p:nvCxnSpPr>
          <p:spPr bwMode="auto">
            <a:xfrm flipH="1">
              <a:off x="3246989" y="2038948"/>
              <a:ext cx="182076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4" name="Connettore 1 36"/>
            <p:cNvCxnSpPr>
              <a:cxnSpLocks noChangeShapeType="1"/>
            </p:cNvCxnSpPr>
            <p:nvPr/>
          </p:nvCxnSpPr>
          <p:spPr bwMode="auto">
            <a:xfrm>
              <a:off x="3246989" y="2038948"/>
              <a:ext cx="0" cy="24232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5" name="Connettore 1 40"/>
            <p:cNvCxnSpPr>
              <a:cxnSpLocks noChangeShapeType="1"/>
            </p:cNvCxnSpPr>
            <p:nvPr/>
          </p:nvCxnSpPr>
          <p:spPr bwMode="auto">
            <a:xfrm flipH="1">
              <a:off x="3064913" y="2281269"/>
              <a:ext cx="182076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6" name="CasellaDiTesto 41"/>
            <p:cNvSpPr txBox="1">
              <a:spLocks noChangeArrowheads="1"/>
            </p:cNvSpPr>
            <p:nvPr/>
          </p:nvSpPr>
          <p:spPr bwMode="auto">
            <a:xfrm>
              <a:off x="3003329" y="2828837"/>
              <a:ext cx="425737" cy="681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sz="3200" b="1" dirty="0">
                  <a:solidFill>
                    <a:schemeClr val="tx1"/>
                  </a:solidFill>
                </a:rPr>
                <a:t>∫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dirty="0"/>
            </a:p>
          </p:txBody>
        </p:sp>
        <p:cxnSp>
          <p:nvCxnSpPr>
            <p:cNvPr id="117" name="Connettore 1 42"/>
            <p:cNvCxnSpPr>
              <a:cxnSpLocks noChangeShapeType="1"/>
            </p:cNvCxnSpPr>
            <p:nvPr/>
          </p:nvCxnSpPr>
          <p:spPr bwMode="auto">
            <a:xfrm flipV="1">
              <a:off x="2092948" y="2038948"/>
              <a:ext cx="0" cy="91038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8" name="Connettore 1 43"/>
            <p:cNvCxnSpPr>
              <a:cxnSpLocks noChangeShapeType="1"/>
            </p:cNvCxnSpPr>
            <p:nvPr/>
          </p:nvCxnSpPr>
          <p:spPr bwMode="auto">
            <a:xfrm flipH="1">
              <a:off x="2092948" y="2038948"/>
              <a:ext cx="242322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9" name="Connettore 1 45"/>
            <p:cNvCxnSpPr>
              <a:cxnSpLocks noChangeShapeType="1"/>
            </p:cNvCxnSpPr>
            <p:nvPr/>
          </p:nvCxnSpPr>
          <p:spPr bwMode="auto">
            <a:xfrm>
              <a:off x="2335270" y="1856871"/>
              <a:ext cx="0" cy="303906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0" name="Connettore 1 46"/>
            <p:cNvCxnSpPr>
              <a:cxnSpLocks noChangeShapeType="1"/>
            </p:cNvCxnSpPr>
            <p:nvPr/>
          </p:nvCxnSpPr>
          <p:spPr bwMode="auto">
            <a:xfrm>
              <a:off x="2396855" y="1856871"/>
              <a:ext cx="0" cy="303906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1" name="Connettore 1 47"/>
            <p:cNvCxnSpPr>
              <a:cxnSpLocks noChangeShapeType="1"/>
            </p:cNvCxnSpPr>
            <p:nvPr/>
          </p:nvCxnSpPr>
          <p:spPr bwMode="auto">
            <a:xfrm flipH="1">
              <a:off x="2396855" y="2038948"/>
              <a:ext cx="546229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2" name="Connettore 1 51"/>
            <p:cNvCxnSpPr>
              <a:cxnSpLocks noChangeShapeType="1"/>
            </p:cNvCxnSpPr>
            <p:nvPr/>
          </p:nvCxnSpPr>
          <p:spPr bwMode="auto">
            <a:xfrm>
              <a:off x="2335270" y="2221024"/>
              <a:ext cx="0" cy="303906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3" name="Connettore 1 52"/>
            <p:cNvCxnSpPr>
              <a:cxnSpLocks noChangeShapeType="1"/>
            </p:cNvCxnSpPr>
            <p:nvPr/>
          </p:nvCxnSpPr>
          <p:spPr bwMode="auto">
            <a:xfrm>
              <a:off x="2396855" y="2221024"/>
              <a:ext cx="0" cy="303906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Connettore 1 53"/>
            <p:cNvCxnSpPr>
              <a:cxnSpLocks noChangeShapeType="1"/>
            </p:cNvCxnSpPr>
            <p:nvPr/>
          </p:nvCxnSpPr>
          <p:spPr bwMode="auto">
            <a:xfrm flipH="1">
              <a:off x="2396855" y="2342854"/>
              <a:ext cx="546229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5" name="Connettore 1 56"/>
            <p:cNvCxnSpPr>
              <a:cxnSpLocks noChangeShapeType="1"/>
            </p:cNvCxnSpPr>
            <p:nvPr/>
          </p:nvCxnSpPr>
          <p:spPr bwMode="auto">
            <a:xfrm flipH="1">
              <a:off x="2214778" y="2342854"/>
              <a:ext cx="120492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6" name="Connettore 1 62"/>
            <p:cNvCxnSpPr>
              <a:cxnSpLocks noChangeShapeType="1"/>
            </p:cNvCxnSpPr>
            <p:nvPr/>
          </p:nvCxnSpPr>
          <p:spPr bwMode="auto">
            <a:xfrm flipV="1">
              <a:off x="2214778" y="2342854"/>
              <a:ext cx="0" cy="91038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7" name="Connettore 1 65"/>
            <p:cNvCxnSpPr>
              <a:cxnSpLocks noChangeShapeType="1"/>
            </p:cNvCxnSpPr>
            <p:nvPr/>
          </p:nvCxnSpPr>
          <p:spPr bwMode="auto">
            <a:xfrm flipH="1">
              <a:off x="2214778" y="3253235"/>
              <a:ext cx="728305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8" name="Connettore 1 69"/>
            <p:cNvCxnSpPr>
              <a:cxnSpLocks noChangeShapeType="1"/>
            </p:cNvCxnSpPr>
            <p:nvPr/>
          </p:nvCxnSpPr>
          <p:spPr bwMode="auto">
            <a:xfrm flipH="1">
              <a:off x="2092948" y="2949329"/>
              <a:ext cx="850136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9" name="Ovale 71"/>
            <p:cNvSpPr>
              <a:spLocks noChangeArrowheads="1"/>
            </p:cNvSpPr>
            <p:nvPr/>
          </p:nvSpPr>
          <p:spPr bwMode="auto">
            <a:xfrm>
              <a:off x="2047428" y="2312062"/>
              <a:ext cx="76312" cy="7631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/>
            </a:p>
          </p:txBody>
        </p:sp>
        <p:sp>
          <p:nvSpPr>
            <p:cNvPr id="130" name="Ovale 72"/>
            <p:cNvSpPr>
              <a:spLocks noChangeArrowheads="1"/>
            </p:cNvSpPr>
            <p:nvPr/>
          </p:nvSpPr>
          <p:spPr bwMode="auto">
            <a:xfrm>
              <a:off x="2175953" y="2798044"/>
              <a:ext cx="76312" cy="76312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/>
            </a:p>
          </p:txBody>
        </p:sp>
        <p:cxnSp>
          <p:nvCxnSpPr>
            <p:cNvPr id="149" name="Gerader Verbinder 148"/>
            <p:cNvCxnSpPr/>
            <p:nvPr/>
          </p:nvCxnSpPr>
          <p:spPr bwMode="auto">
            <a:xfrm rot="21480000" flipV="1">
              <a:off x="1501532" y="2096857"/>
              <a:ext cx="36000" cy="1080875"/>
            </a:xfrm>
            <a:prstGeom prst="line">
              <a:avLst/>
            </a:prstGeom>
            <a:solidFill>
              <a:srgbClr val="FFFF00"/>
            </a:solidFill>
            <a:ln w="222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Gerader Verbinder 150"/>
            <p:cNvCxnSpPr/>
            <p:nvPr/>
          </p:nvCxnSpPr>
          <p:spPr bwMode="auto">
            <a:xfrm rot="21480000" flipV="1">
              <a:off x="2344710" y="1691388"/>
              <a:ext cx="36000" cy="1080875"/>
            </a:xfrm>
            <a:prstGeom prst="line">
              <a:avLst/>
            </a:prstGeom>
            <a:solidFill>
              <a:srgbClr val="FFFF00"/>
            </a:solidFill>
            <a:ln w="22225" cap="flat" cmpd="sng" algn="ctr">
              <a:solidFill>
                <a:srgbClr val="6BC3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3" name="Textfeld 152"/>
          <p:cNvSpPr txBox="1"/>
          <p:nvPr/>
        </p:nvSpPr>
        <p:spPr>
          <a:xfrm>
            <a:off x="625520" y="1032768"/>
            <a:ext cx="4103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Fully differential-ended frontend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54" name="Textfeld 153"/>
          <p:cNvSpPr txBox="1"/>
          <p:nvPr/>
        </p:nvSpPr>
        <p:spPr>
          <a:xfrm>
            <a:off x="5447217" y="1032996"/>
            <a:ext cx="2778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Single-ended frontend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55" name="Textfeld 154"/>
          <p:cNvSpPr txBox="1"/>
          <p:nvPr/>
        </p:nvSpPr>
        <p:spPr>
          <a:xfrm>
            <a:off x="539552" y="4005064"/>
            <a:ext cx="3168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Very</a:t>
            </a:r>
            <a:r>
              <a:rPr lang="de-DE" dirty="0" smtClean="0">
                <a:solidFill>
                  <a:schemeClr val="accent1"/>
                </a:solidFill>
              </a:rPr>
              <a:t> flexible</a:t>
            </a:r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Reliable &amp; tested in MR (previous version)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External decoupling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1"/>
                </a:solidFill>
              </a:rPr>
              <a:t>Signal </a:t>
            </a:r>
            <a:r>
              <a:rPr lang="en-US" dirty="0" smtClean="0">
                <a:solidFill>
                  <a:schemeClr val="accent1"/>
                </a:solidFill>
              </a:rPr>
              <a:t>integrator</a:t>
            </a:r>
            <a:r>
              <a:rPr lang="de-DE" dirty="0" smtClean="0">
                <a:solidFill>
                  <a:schemeClr val="accent1"/>
                </a:solidFill>
              </a:rPr>
              <a:t> + SAR-ADC</a:t>
            </a:r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4716016" y="4091588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1"/>
                </a:solidFill>
              </a:rPr>
              <a:t>Input </a:t>
            </a:r>
            <a:r>
              <a:rPr lang="en-US" dirty="0" smtClean="0">
                <a:solidFill>
                  <a:schemeClr val="accent1"/>
                </a:solidFill>
              </a:rPr>
              <a:t>impedance</a:t>
            </a:r>
            <a:r>
              <a:rPr lang="de-DE" dirty="0" smtClean="0">
                <a:solidFill>
                  <a:schemeClr val="accent1"/>
                </a:solidFill>
              </a:rPr>
              <a:t> ~ 7</a:t>
            </a:r>
            <a:r>
              <a:rPr lang="el-GR" dirty="0" smtClean="0">
                <a:solidFill>
                  <a:schemeClr val="accent1"/>
                </a:solidFill>
              </a:rPr>
              <a:t>Ω</a:t>
            </a:r>
            <a:endParaRPr lang="de-DE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Adjustable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input</a:t>
            </a:r>
            <a:r>
              <a:rPr lang="de-DE" dirty="0" smtClean="0">
                <a:solidFill>
                  <a:schemeClr val="accent1"/>
                </a:solidFill>
              </a:rPr>
              <a:t> DC potential </a:t>
            </a:r>
            <a:r>
              <a:rPr lang="en-US" dirty="0" smtClean="0">
                <a:solidFill>
                  <a:schemeClr val="accent1"/>
                </a:solidFill>
              </a:rPr>
              <a:t>± </a:t>
            </a:r>
            <a:r>
              <a:rPr lang="de-DE" dirty="0" smtClean="0">
                <a:solidFill>
                  <a:schemeClr val="accent1"/>
                </a:solidFill>
              </a:rPr>
              <a:t>0.4V</a:t>
            </a:r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NO external component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Threshold circuit same as differential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accent1"/>
                </a:solidFill>
              </a:rPr>
              <a:t>Signal </a:t>
            </a:r>
            <a:r>
              <a:rPr lang="en-US" dirty="0" smtClean="0">
                <a:solidFill>
                  <a:schemeClr val="accent1"/>
                </a:solidFill>
              </a:rPr>
              <a:t>integrator</a:t>
            </a:r>
            <a:r>
              <a:rPr lang="de-DE" dirty="0" smtClean="0">
                <a:solidFill>
                  <a:schemeClr val="accent1"/>
                </a:solidFill>
              </a:rPr>
              <a:t> + </a:t>
            </a:r>
            <a:r>
              <a:rPr lang="en-US" dirty="0" smtClean="0">
                <a:solidFill>
                  <a:schemeClr val="accent1"/>
                </a:solidFill>
              </a:rPr>
              <a:t>discharge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time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counter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Foliennummernplatzhalter 7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55</a:t>
            </a:fld>
            <a:endParaRPr lang="de-DE" dirty="0"/>
          </a:p>
        </p:txBody>
      </p:sp>
      <p:sp>
        <p:nvSpPr>
          <p:cNvPr id="76" name="Fußzeilenplatzhalter 7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5279497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LTCC with tube </a:t>
            </a:r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56</a:t>
            </a:fld>
            <a:endParaRPr lang="de-DE" dirty="0"/>
          </a:p>
        </p:txBody>
      </p:sp>
      <p:pic>
        <p:nvPicPr>
          <p:cNvPr id="16386" name="Picture 2" descr="D:\fischer\Forschungs Projekte\Sublima\Meetings\2014_04_01_Delft\Images\LTCC144_LTC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6947925" cy="5210944"/>
          </a:xfrm>
          <a:prstGeom prst="rect">
            <a:avLst/>
          </a:prstGeom>
          <a:noFill/>
        </p:spPr>
      </p:pic>
      <p:sp>
        <p:nvSpPr>
          <p:cNvPr id="7" name="Legende mit Linie 1 6"/>
          <p:cNvSpPr/>
          <p:nvPr/>
        </p:nvSpPr>
        <p:spPr bwMode="auto">
          <a:xfrm>
            <a:off x="6948264" y="2996952"/>
            <a:ext cx="2016224" cy="432048"/>
          </a:xfrm>
          <a:prstGeom prst="borderCallout1">
            <a:avLst>
              <a:gd name="adj1" fmla="val 57881"/>
              <a:gd name="adj2" fmla="val 45793"/>
              <a:gd name="adj3" fmla="val 212865"/>
              <a:gd name="adj4" fmla="val 13920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  <a:cs typeface="Arial" charset="0"/>
              </a:rPr>
              <a:t>Tubes </a:t>
            </a:r>
            <a:r>
              <a:rPr lang="en-GB" sz="1600" dirty="0" smtClean="0">
                <a:latin typeface="Arial" charset="0"/>
                <a:cs typeface="Arial" charset="0"/>
              </a:rPr>
              <a:t>for coolant</a:t>
            </a:r>
            <a:endParaRPr lang="en-GB" sz="1600" dirty="0" smtClean="0">
              <a:latin typeface="Arial" charset="0"/>
              <a:cs typeface="Arial" charset="0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7920879" cy="1368152"/>
          </a:xfrm>
        </p:spPr>
        <p:txBody>
          <a:bodyPr/>
          <a:lstStyle/>
          <a:p>
            <a:r>
              <a:rPr lang="en-US" dirty="0" smtClean="0"/>
              <a:t>4 chips</a:t>
            </a:r>
          </a:p>
          <a:p>
            <a:r>
              <a:rPr lang="en-US" dirty="0" smtClean="0"/>
              <a:t>144 channels</a:t>
            </a:r>
          </a:p>
          <a:p>
            <a:r>
              <a:rPr lang="en-US" dirty="0" smtClean="0"/>
              <a:t>36 ISiPMs of ~ 5×5 mm</a:t>
            </a:r>
            <a:r>
              <a:rPr lang="en-US" baseline="30000" dirty="0" smtClean="0"/>
              <a:t>2</a:t>
            </a:r>
            <a:r>
              <a:rPr lang="en-US" dirty="0" smtClean="0"/>
              <a:t> size on bottom side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Assembly</a:t>
            </a:r>
            <a:endParaRPr lang="en-US" dirty="0"/>
          </a:p>
        </p:txBody>
      </p:sp>
      <p:pic>
        <p:nvPicPr>
          <p:cNvPr id="17410" name="Picture 2" descr="D:\fischer\Forschungs Projekte\Sublima\Meetings\2014_04_01_Delft\Images\LTCC144_Assembl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00708"/>
            <a:ext cx="7475984" cy="5606988"/>
          </a:xfrm>
          <a:prstGeom prst="rect">
            <a:avLst/>
          </a:prstGeom>
          <a:noFill/>
        </p:spPr>
      </p:pic>
      <p:sp>
        <p:nvSpPr>
          <p:cNvPr id="6" name="Legende mit Linie 1 5"/>
          <p:cNvSpPr/>
          <p:nvPr/>
        </p:nvSpPr>
        <p:spPr bwMode="auto">
          <a:xfrm>
            <a:off x="7524328" y="1556792"/>
            <a:ext cx="1152128" cy="504056"/>
          </a:xfrm>
          <a:prstGeom prst="borderCallout1">
            <a:avLst>
              <a:gd name="adj1" fmla="val 57881"/>
              <a:gd name="adj2" fmla="val 45793"/>
              <a:gd name="adj3" fmla="val 196740"/>
              <a:gd name="adj4" fmla="val -22375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  <a:cs typeface="Arial" charset="0"/>
              </a:rPr>
              <a:t>LTCC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  <a:cs typeface="Arial" charset="0"/>
              </a:rPr>
              <a:t>(1 of 4)</a:t>
            </a:r>
          </a:p>
        </p:txBody>
      </p:sp>
      <p:sp>
        <p:nvSpPr>
          <p:cNvPr id="7" name="Legende mit Linie 1 6"/>
          <p:cNvSpPr/>
          <p:nvPr/>
        </p:nvSpPr>
        <p:spPr bwMode="auto">
          <a:xfrm>
            <a:off x="4427984" y="5733256"/>
            <a:ext cx="1584176" cy="432048"/>
          </a:xfrm>
          <a:prstGeom prst="borderCallout1">
            <a:avLst>
              <a:gd name="adj1" fmla="val 57881"/>
              <a:gd name="adj2" fmla="val 45793"/>
              <a:gd name="adj3" fmla="val -458749"/>
              <a:gd name="adj4" fmla="val 25629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  <a:cs typeface="Arial" charset="0"/>
              </a:rPr>
              <a:t>Tube Conn.</a:t>
            </a:r>
          </a:p>
        </p:txBody>
      </p:sp>
      <p:sp>
        <p:nvSpPr>
          <p:cNvPr id="8" name="Legende mit Linie 1 7"/>
          <p:cNvSpPr/>
          <p:nvPr/>
        </p:nvSpPr>
        <p:spPr bwMode="auto">
          <a:xfrm>
            <a:off x="7020272" y="5733256"/>
            <a:ext cx="1584176" cy="432048"/>
          </a:xfrm>
          <a:prstGeom prst="borderCallout1">
            <a:avLst>
              <a:gd name="adj1" fmla="val 57881"/>
              <a:gd name="adj2" fmla="val 45793"/>
              <a:gd name="adj3" fmla="val -407955"/>
              <a:gd name="adj4" fmla="val -45945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  <a:cs typeface="Arial" charset="0"/>
              </a:rPr>
              <a:t>Cover Plate</a:t>
            </a:r>
          </a:p>
        </p:txBody>
      </p:sp>
      <p:sp>
        <p:nvSpPr>
          <p:cNvPr id="9" name="Legende mit Linie 1 8"/>
          <p:cNvSpPr/>
          <p:nvPr/>
        </p:nvSpPr>
        <p:spPr bwMode="auto">
          <a:xfrm>
            <a:off x="323528" y="5733256"/>
            <a:ext cx="1584176" cy="432048"/>
          </a:xfrm>
          <a:prstGeom prst="borderCallout1">
            <a:avLst>
              <a:gd name="adj1" fmla="val 57881"/>
              <a:gd name="adj2" fmla="val 45793"/>
              <a:gd name="adj3" fmla="val -224531"/>
              <a:gd name="adj4" fmla="val 88737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  <a:cs typeface="Arial" charset="0"/>
              </a:rPr>
              <a:t>Cooling Block</a:t>
            </a:r>
          </a:p>
        </p:txBody>
      </p:sp>
      <p:sp>
        <p:nvSpPr>
          <p:cNvPr id="10" name="Legende mit Linie 1 9"/>
          <p:cNvSpPr/>
          <p:nvPr/>
        </p:nvSpPr>
        <p:spPr bwMode="auto">
          <a:xfrm>
            <a:off x="3347864" y="5733256"/>
            <a:ext cx="864096" cy="432048"/>
          </a:xfrm>
          <a:prstGeom prst="borderCallout1">
            <a:avLst>
              <a:gd name="adj1" fmla="val 57881"/>
              <a:gd name="adj2" fmla="val 45793"/>
              <a:gd name="adj3" fmla="val -106011"/>
              <a:gd name="adj4" fmla="val 80271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  <a:cs typeface="Arial" charset="0"/>
              </a:rPr>
              <a:t>PCB</a:t>
            </a:r>
          </a:p>
        </p:txBody>
      </p:sp>
      <p:sp>
        <p:nvSpPr>
          <p:cNvPr id="11" name="Legende mit Linie 1 10"/>
          <p:cNvSpPr/>
          <p:nvPr/>
        </p:nvSpPr>
        <p:spPr bwMode="auto">
          <a:xfrm>
            <a:off x="2267744" y="5949280"/>
            <a:ext cx="864096" cy="432048"/>
          </a:xfrm>
          <a:prstGeom prst="borderCallout1">
            <a:avLst>
              <a:gd name="adj1" fmla="val 57881"/>
              <a:gd name="adj2" fmla="val 45793"/>
              <a:gd name="adj3" fmla="val -80614"/>
              <a:gd name="adj4" fmla="val 46408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  <a:cs typeface="Arial" charset="0"/>
              </a:rPr>
              <a:t>Screw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57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PETA5 chips available &amp; working fine</a:t>
            </a:r>
          </a:p>
          <a:p>
            <a:r>
              <a:rPr lang="en-US" dirty="0" smtClean="0"/>
              <a:t>LTCC designed, back in ~ 1 month</a:t>
            </a:r>
          </a:p>
          <a:p>
            <a:r>
              <a:rPr lang="en-US" dirty="0" smtClean="0"/>
              <a:t>mechanics (nearly) frozen</a:t>
            </a:r>
          </a:p>
          <a:p>
            <a:r>
              <a:rPr lang="en-US" dirty="0" smtClean="0"/>
              <a:t>Sensors ready by ~ July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Exciting times!</a:t>
            </a:r>
            <a:endParaRPr lang="en-US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58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ISiPM in a CMOS Technology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59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platzhalter 4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mtClean="0"/>
              <a:t>Position of crystal is calculated as (e.g.) Centre-of-Gravity of pixel signals</a:t>
            </a:r>
          </a:p>
          <a:p>
            <a:r>
              <a:rPr lang="en-GB" smtClean="0"/>
              <a:t>Homogeneous Illumination should give peak @ each crystal</a:t>
            </a:r>
          </a:p>
          <a:p>
            <a:r>
              <a:rPr lang="en-GB" smtClean="0"/>
              <a:t>Distortions from light sharing properties. Only peaks matter!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of Light Spreader Readout 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755576" y="2060848"/>
            <a:ext cx="7596814" cy="4217066"/>
            <a:chOff x="21509" y="728700"/>
            <a:chExt cx="9682047" cy="5554830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008"/>
            <a:stretch/>
          </p:blipFill>
          <p:spPr bwMode="auto">
            <a:xfrm>
              <a:off x="21509" y="1486760"/>
              <a:ext cx="5045344" cy="4537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7"/>
            <p:cNvGrpSpPr/>
            <p:nvPr/>
          </p:nvGrpSpPr>
          <p:grpSpPr>
            <a:xfrm>
              <a:off x="240330" y="728700"/>
              <a:ext cx="4716524" cy="2088232"/>
              <a:chOff x="143508" y="728700"/>
              <a:chExt cx="4716524" cy="2088232"/>
            </a:xfrm>
          </p:grpSpPr>
          <p:pic>
            <p:nvPicPr>
              <p:cNvPr id="33" name="Picture 7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8060" t="17106" r="20436" b="70762"/>
              <a:stretch/>
            </p:blipFill>
            <p:spPr bwMode="auto">
              <a:xfrm>
                <a:off x="143508" y="728700"/>
                <a:ext cx="4692896" cy="1116123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2015716" y="2240868"/>
                <a:ext cx="2124236" cy="576064"/>
              </a:xfrm>
              <a:prstGeom prst="rect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143508" y="1844824"/>
                <a:ext cx="1836204" cy="97210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4139952" y="1880828"/>
                <a:ext cx="720080" cy="936104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sp>
          <p:nvSpPr>
            <p:cNvPr id="9" name="TextBox 8"/>
            <p:cNvSpPr txBox="1"/>
            <p:nvPr/>
          </p:nvSpPr>
          <p:spPr>
            <a:xfrm rot="16200000">
              <a:off x="4333822" y="2467877"/>
              <a:ext cx="1375130" cy="359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cs"/>
                </a:rPr>
                <a:t>Counts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724" y="5923564"/>
              <a:ext cx="7073047" cy="359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cs typeface="+mn-cs"/>
                </a:rPr>
                <a:t>Flood histogram using Center-of-Gravity, trig. 4, </a:t>
              </a:r>
              <a:r>
                <a:rPr kumimoji="0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cs typeface="+mn-cs"/>
                </a:rPr>
                <a:t>eval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cs typeface="+mn-cs"/>
                </a:rPr>
                <a:t>. 52 </a:t>
              </a:r>
              <a:r>
                <a:rPr kumimoji="0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cs typeface="+mn-cs"/>
                </a:rPr>
                <a:t>ph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cs typeface="+mn-cs"/>
                </a:rPr>
                <a:t>  </a:t>
              </a:r>
            </a:p>
          </p:txBody>
        </p:sp>
        <p:grpSp>
          <p:nvGrpSpPr>
            <p:cNvPr id="5" name="Group 10"/>
            <p:cNvGrpSpPr/>
            <p:nvPr/>
          </p:nvGrpSpPr>
          <p:grpSpPr>
            <a:xfrm>
              <a:off x="5508510" y="3626569"/>
              <a:ext cx="3527913" cy="2622241"/>
              <a:chOff x="5266856" y="3609020"/>
              <a:chExt cx="3527913" cy="2622241"/>
            </a:xfrm>
          </p:grpSpPr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0525" y="3609020"/>
                <a:ext cx="3140897" cy="2268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Group 24"/>
              <p:cNvGrpSpPr/>
              <p:nvPr/>
            </p:nvGrpSpPr>
            <p:grpSpPr>
              <a:xfrm>
                <a:off x="6372200" y="4344298"/>
                <a:ext cx="1947134" cy="396771"/>
                <a:chOff x="6372200" y="4509120"/>
                <a:chExt cx="1947134" cy="396771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6372200" y="4509120"/>
                  <a:ext cx="1947134" cy="33879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+mn-cs"/>
                    </a:rPr>
                    <a:t>CRT = 1.5ns (FWHM) </a:t>
                  </a:r>
                </a:p>
              </p:txBody>
            </p: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6634041" y="4905164"/>
                  <a:ext cx="408790" cy="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rgbClr val="FF0000"/>
                  </a:solidFill>
                  <a:prstDash val="solid"/>
                  <a:tailEnd type="stealth"/>
                </a:ln>
                <a:effectLst/>
              </p:spPr>
            </p:cxnSp>
            <p:cxnSp>
              <p:nvCxnSpPr>
                <p:cNvPr id="32" name="Straight Arrow Connector 31"/>
                <p:cNvCxnSpPr/>
                <p:nvPr/>
              </p:nvCxnSpPr>
              <p:spPr>
                <a:xfrm flipH="1" flipV="1">
                  <a:off x="7248201" y="4905164"/>
                  <a:ext cx="438474" cy="727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rgbClr val="FF0000"/>
                  </a:solidFill>
                  <a:prstDash val="solid"/>
                  <a:tailEnd type="stealth"/>
                </a:ln>
                <a:effectLst/>
              </p:spPr>
            </p:cxnSp>
          </p:grpSp>
          <p:sp>
            <p:nvSpPr>
              <p:cNvPr id="26" name="TextBox 25"/>
              <p:cNvSpPr txBox="1"/>
              <p:nvPr/>
            </p:nvSpPr>
            <p:spPr>
              <a:xfrm rot="16200000">
                <a:off x="4759274" y="4289643"/>
                <a:ext cx="1375130" cy="35996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Counts/ [10</a:t>
                </a:r>
                <a:r>
                  <a:rPr kumimoji="0" lang="en-US" sz="105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3</a:t>
                </a: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]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416317" y="3789040"/>
                <a:ext cx="1116124" cy="359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cs typeface="+mn-cs"/>
                  </a:rPr>
                  <a:t>Timing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477892" y="5713511"/>
                <a:ext cx="3316877" cy="28599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-10            -5                0               5            10 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660233" y="5892470"/>
                <a:ext cx="997406" cy="338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 CRT/[</a:t>
                </a:r>
                <a:r>
                  <a:rPr kumimoji="0" lang="de-DE" sz="1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ns</a:t>
                </a:r>
                <a:r>
                  <a:rPr kumimoji="0" lang="de-DE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+mn-cs"/>
                  </a:rPr>
                  <a:t>]</a:t>
                </a:r>
              </a:p>
            </p:txBody>
          </p:sp>
        </p:grpSp>
        <p:grpSp>
          <p:nvGrpSpPr>
            <p:cNvPr id="8" name="Group 11"/>
            <p:cNvGrpSpPr/>
            <p:nvPr/>
          </p:nvGrpSpPr>
          <p:grpSpPr>
            <a:xfrm>
              <a:off x="5377216" y="760015"/>
              <a:ext cx="4326340" cy="2889906"/>
              <a:chOff x="5377216" y="629390"/>
              <a:chExt cx="4326340" cy="2889906"/>
            </a:xfrm>
          </p:grpSpPr>
          <p:grpSp>
            <p:nvGrpSpPr>
              <p:cNvPr id="11" name="Group 12"/>
              <p:cNvGrpSpPr/>
              <p:nvPr/>
            </p:nvGrpSpPr>
            <p:grpSpPr>
              <a:xfrm>
                <a:off x="5525080" y="1002169"/>
                <a:ext cx="3511344" cy="2517127"/>
                <a:chOff x="5245372" y="980728"/>
                <a:chExt cx="3511344" cy="2517127"/>
              </a:xfrm>
            </p:grpSpPr>
            <p:pic>
              <p:nvPicPr>
                <p:cNvPr id="15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6937"/>
                <a:stretch/>
              </p:blipFill>
              <p:spPr bwMode="auto">
                <a:xfrm>
                  <a:off x="5472100" y="980728"/>
                  <a:ext cx="3132348" cy="216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2" name="Group 15"/>
                <p:cNvGrpSpPr/>
                <p:nvPr/>
              </p:nvGrpSpPr>
              <p:grpSpPr>
                <a:xfrm>
                  <a:off x="5865225" y="1662723"/>
                  <a:ext cx="2096541" cy="396044"/>
                  <a:chOff x="5976155" y="1772816"/>
                  <a:chExt cx="2096541" cy="396044"/>
                </a:xfrm>
              </p:grpSpPr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976155" y="1772816"/>
                    <a:ext cx="2096541" cy="338791"/>
                  </a:xfrm>
                  <a:prstGeom prst="rect">
                    <a:avLst/>
                  </a:prstGeom>
                  <a:solidFill>
                    <a:srgbClr val="FFFFFF"/>
                  </a:solidFill>
                  <a:ln cap="rnd">
                    <a:solidFill>
                      <a:srgbClr val="FF0000"/>
                    </a:solidFill>
                    <a:rou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+mn-cs"/>
                      </a:rPr>
                      <a:t>dE</a:t>
                    </a:r>
                    <a:r>
                      <a:rPr kumimoji="0" lang="en-US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+mn-cs"/>
                      </a:rPr>
                      <a:t>/E = 12.3% (FWHM) </a:t>
                    </a:r>
                  </a:p>
                </p:txBody>
              </p:sp>
              <p:cxnSp>
                <p:nvCxnSpPr>
                  <p:cNvPr id="22" name="Straight Arrow Connector 21"/>
                  <p:cNvCxnSpPr/>
                  <p:nvPr/>
                </p:nvCxnSpPr>
                <p:spPr>
                  <a:xfrm>
                    <a:off x="6300192" y="2168860"/>
                    <a:ext cx="408790" cy="0"/>
                  </a:xfrm>
                  <a:prstGeom prst="straightConnector1">
                    <a:avLst/>
                  </a:prstGeom>
                  <a:noFill/>
                  <a:ln w="15875" cap="flat" cmpd="sng" algn="ctr">
                    <a:solidFill>
                      <a:srgbClr val="FF0000"/>
                    </a:solidFill>
                    <a:prstDash val="solid"/>
                    <a:tailEnd type="stealth"/>
                  </a:ln>
                  <a:effectLst/>
                </p:spPr>
              </p:cxnSp>
              <p:cxnSp>
                <p:nvCxnSpPr>
                  <p:cNvPr id="23" name="Straight Arrow Connector 22"/>
                  <p:cNvCxnSpPr/>
                  <p:nvPr/>
                </p:nvCxnSpPr>
                <p:spPr>
                  <a:xfrm flipH="1">
                    <a:off x="6862218" y="2167493"/>
                    <a:ext cx="497237" cy="1367"/>
                  </a:xfrm>
                  <a:prstGeom prst="straightConnector1">
                    <a:avLst/>
                  </a:prstGeom>
                  <a:noFill/>
                  <a:ln w="15875" cap="flat" cmpd="sng" algn="ctr">
                    <a:solidFill>
                      <a:srgbClr val="FF0000"/>
                    </a:solidFill>
                    <a:prstDash val="solid"/>
                    <a:tailEnd type="stealth"/>
                  </a:ln>
                  <a:effectLst/>
                </p:spPr>
              </p:cxnSp>
            </p:grpSp>
            <p:sp>
              <p:nvSpPr>
                <p:cNvPr id="17" name="TextBox 16"/>
                <p:cNvSpPr txBox="1"/>
                <p:nvPr/>
              </p:nvSpPr>
              <p:spPr>
                <a:xfrm>
                  <a:off x="7344310" y="1016731"/>
                  <a:ext cx="1116124" cy="359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66CC"/>
                      </a:solidFill>
                      <a:effectLst/>
                      <a:uLnTx/>
                      <a:uFillTx/>
                      <a:cs typeface="+mn-cs"/>
                    </a:rPr>
                    <a:t>Energy 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 rot="16200000">
                  <a:off x="4737789" y="1634163"/>
                  <a:ext cx="1375131" cy="359966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+mn-cs"/>
                    </a:rPr>
                    <a:t>Counts/ [10</a:t>
                  </a:r>
                  <a:r>
                    <a:rPr kumimoji="0" lang="en-US" sz="1050" b="0" i="0" u="none" strike="noStrike" kern="0" cap="none" spc="0" normalizeH="0" baseline="30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+mn-cs"/>
                    </a:rPr>
                    <a:t>3</a:t>
                  </a:r>
                  <a:r>
                    <a:rPr kumimoji="0" lang="en-US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+mn-cs"/>
                    </a:rPr>
                    <a:t>]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616117" y="2973818"/>
                  <a:ext cx="3140599" cy="28599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+mn-cs"/>
                    </a:rPr>
                    <a:t>0  200    400     600    800     1000 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12632" y="3159064"/>
                  <a:ext cx="1129747" cy="3387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+mn-cs"/>
                    </a:rPr>
                    <a:t> </a:t>
                  </a:r>
                  <a:r>
                    <a:rPr kumimoji="0" lang="de-DE" sz="10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+mn-cs"/>
                    </a:rPr>
                    <a:t>dE</a:t>
                  </a:r>
                  <a:r>
                    <a:rPr kumimoji="0" lang="de-DE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+mn-cs"/>
                    </a:rPr>
                    <a:t>/E/[</a:t>
                  </a:r>
                  <a:r>
                    <a:rPr kumimoji="0" lang="de-DE" sz="10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+mn-cs"/>
                    </a:rPr>
                    <a:t>keV</a:t>
                  </a:r>
                  <a:r>
                    <a:rPr kumimoji="0" lang="de-DE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+mn-cs"/>
                    </a:rPr>
                    <a:t>]</a:t>
                  </a: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5377216" y="629390"/>
                <a:ext cx="4326340" cy="359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cs typeface="+mn-cs"/>
                  </a:rPr>
                  <a:t>With crystal and pixel gain correction</a:t>
                </a:r>
              </a:p>
            </p:txBody>
          </p:sp>
        </p:grpSp>
      </p:grpSp>
      <p:sp>
        <p:nvSpPr>
          <p:cNvPr id="42" name="Textfeld 41"/>
          <p:cNvSpPr txBox="1"/>
          <p:nvPr/>
        </p:nvSpPr>
        <p:spPr>
          <a:xfrm>
            <a:off x="6876256" y="609329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DSiPM</a:t>
            </a:r>
            <a:endParaRPr lang="en-GB" dirty="0"/>
          </a:p>
        </p:txBody>
      </p:sp>
      <p:sp>
        <p:nvSpPr>
          <p:cNvPr id="49" name="Foliennummernplatzhalter 4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6</a:t>
            </a:fld>
            <a:endParaRPr lang="de-DE" dirty="0"/>
          </a:p>
        </p:txBody>
      </p:sp>
      <p:sp>
        <p:nvSpPr>
          <p:cNvPr id="50" name="Fußzeilenplatzhalter 4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917958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592" y="3501008"/>
            <a:ext cx="3720480" cy="244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Fraunhofer Institute IMS (Duisburg, Germany) has modified their in-house 0.35µm 4M2P-CMOS technology to obtain good SPADs</a:t>
            </a:r>
          </a:p>
          <a:p>
            <a:r>
              <a:rPr lang="en-GB" dirty="0" smtClean="0"/>
              <a:t>Very encouraging results</a:t>
            </a:r>
            <a:br>
              <a:rPr lang="en-GB" dirty="0" smtClean="0"/>
            </a:br>
            <a:r>
              <a:rPr lang="en-GB" dirty="0" smtClean="0"/>
              <a:t>published at last NSS/MIC:</a:t>
            </a:r>
          </a:p>
          <a:p>
            <a:pPr lvl="1"/>
            <a:r>
              <a:rPr lang="en-GB" dirty="0" smtClean="0"/>
              <a:t>low DCR </a:t>
            </a:r>
            <a:r>
              <a:rPr lang="en-GB" b="1" dirty="0" smtClean="0"/>
              <a:t>@ RT</a:t>
            </a:r>
            <a:r>
              <a:rPr lang="en-GB" dirty="0" smtClean="0"/>
              <a:t>: ~ 20kcps / mm</a:t>
            </a:r>
            <a:r>
              <a:rPr lang="en-GB" baseline="30000" dirty="0" smtClean="0"/>
              <a:t>2</a:t>
            </a:r>
          </a:p>
          <a:p>
            <a:pPr lvl="1"/>
            <a:r>
              <a:rPr lang="en-GB" dirty="0" smtClean="0"/>
              <a:t>Breakdown Voltage V</a:t>
            </a:r>
            <a:r>
              <a:rPr lang="en-GB" baseline="-25000" dirty="0" smtClean="0"/>
              <a:t>BD</a:t>
            </a:r>
            <a:r>
              <a:rPr lang="en-GB" dirty="0" smtClean="0"/>
              <a:t> = 26 V</a:t>
            </a:r>
          </a:p>
          <a:p>
            <a:pPr lvl="1"/>
            <a:r>
              <a:rPr lang="en-US" dirty="0" smtClean="0"/>
              <a:t>High Uniformity: 95% of 2048 </a:t>
            </a:r>
            <a:br>
              <a:rPr lang="en-US" dirty="0" smtClean="0"/>
            </a:br>
            <a:r>
              <a:rPr lang="en-US" dirty="0" smtClean="0"/>
              <a:t>pixels have similar DCR</a:t>
            </a:r>
          </a:p>
          <a:p>
            <a:pPr lvl="1"/>
            <a:r>
              <a:rPr lang="en-US" dirty="0" smtClean="0"/>
              <a:t>Low </a:t>
            </a:r>
            <a:r>
              <a:rPr lang="en-US" dirty="0" err="1" smtClean="0"/>
              <a:t>afterpulsing</a:t>
            </a:r>
            <a:r>
              <a:rPr lang="en-US" dirty="0" smtClean="0"/>
              <a:t> (&lt; 1%)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IMS has opened this process</a:t>
            </a:r>
            <a:br>
              <a:rPr lang="en-US" dirty="0" smtClean="0"/>
            </a:br>
            <a:r>
              <a:rPr lang="en-US" dirty="0" smtClean="0"/>
              <a:t>for outside users</a:t>
            </a:r>
          </a:p>
          <a:p>
            <a:r>
              <a:rPr lang="en-US" dirty="0" smtClean="0"/>
              <a:t>We have made a ‘quick’</a:t>
            </a:r>
            <a:br>
              <a:rPr lang="en-US" dirty="0" smtClean="0"/>
            </a:br>
            <a:r>
              <a:rPr lang="en-US" dirty="0" smtClean="0"/>
              <a:t>design on an </a:t>
            </a:r>
            <a:r>
              <a:rPr lang="en-US" dirty="0" smtClean="0"/>
              <a:t>MPW to implement</a:t>
            </a:r>
            <a:br>
              <a:rPr lang="en-US" dirty="0" smtClean="0"/>
            </a:br>
            <a:r>
              <a:rPr lang="en-US" dirty="0" smtClean="0"/>
              <a:t>an ISiPM</a:t>
            </a: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Fraunhofer SPAD process</a:t>
            </a:r>
            <a:endParaRPr lang="en-GB" dirty="0"/>
          </a:p>
        </p:txBody>
      </p:sp>
      <p:sp>
        <p:nvSpPr>
          <p:cNvPr id="8" name="Rechteck 7"/>
          <p:cNvSpPr/>
          <p:nvPr/>
        </p:nvSpPr>
        <p:spPr>
          <a:xfrm>
            <a:off x="5616624" y="5949280"/>
            <a:ext cx="3635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Proceedings of the ESSDERC 2012 (European Solid-State Device Research Conference) 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Legende mit Linie 1 8"/>
          <p:cNvSpPr/>
          <p:nvPr/>
        </p:nvSpPr>
        <p:spPr bwMode="auto">
          <a:xfrm>
            <a:off x="6480720" y="3861048"/>
            <a:ext cx="1656184" cy="360040"/>
          </a:xfrm>
          <a:prstGeom prst="borderCallout1">
            <a:avLst>
              <a:gd name="adj1" fmla="val 57881"/>
              <a:gd name="adj2" fmla="val 45793"/>
              <a:gd name="adj3" fmla="val 209951"/>
              <a:gd name="adj4" fmla="val 75903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~ 20kcps / mm</a:t>
            </a:r>
            <a:r>
              <a:rPr kumimoji="0" lang="en-GB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544616" y="4005064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100</a:t>
            </a:r>
            <a:endParaRPr lang="en-GB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5544616" y="436510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10</a:t>
            </a:r>
            <a:endParaRPr lang="en-GB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5544616" y="47774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</a:t>
            </a:r>
            <a:endParaRPr lang="en-GB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1726" y="1700808"/>
            <a:ext cx="349611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60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IPD1 (Interpolating Photo Detector in CMOS)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67544" y="928688"/>
            <a:ext cx="5304631" cy="5429270"/>
          </a:xfrm>
        </p:spPr>
        <p:txBody>
          <a:bodyPr/>
          <a:lstStyle/>
          <a:p>
            <a:r>
              <a:rPr lang="en-GB" dirty="0" smtClean="0"/>
              <a:t>Geometry</a:t>
            </a:r>
          </a:p>
          <a:p>
            <a:pPr lvl="1"/>
            <a:r>
              <a:rPr lang="en-GB" dirty="0" smtClean="0"/>
              <a:t>88 × 88 pixels</a:t>
            </a:r>
          </a:p>
          <a:p>
            <a:pPr lvl="1"/>
            <a:r>
              <a:rPr lang="en-GB" dirty="0" smtClean="0"/>
              <a:t>56.44 × 56.44 µm</a:t>
            </a:r>
            <a:r>
              <a:rPr lang="en-GB" baseline="30000" dirty="0" smtClean="0"/>
              <a:t>2</a:t>
            </a:r>
            <a:r>
              <a:rPr lang="en-GB" dirty="0" smtClean="0"/>
              <a:t> pixels</a:t>
            </a:r>
          </a:p>
          <a:p>
            <a:pPr lvl="1"/>
            <a:r>
              <a:rPr lang="en-GB" dirty="0" smtClean="0"/>
              <a:t>5 × 6.5 mm</a:t>
            </a:r>
            <a:r>
              <a:rPr lang="en-GB" baseline="30000" dirty="0" smtClean="0"/>
              <a:t>2</a:t>
            </a:r>
            <a:r>
              <a:rPr lang="en-GB" dirty="0" smtClean="0"/>
              <a:t> chip size</a:t>
            </a:r>
          </a:p>
          <a:p>
            <a:pPr lvl="1"/>
            <a:r>
              <a:rPr lang="en-GB" dirty="0" smtClean="0"/>
              <a:t>Mirrored pixels</a:t>
            </a:r>
          </a:p>
          <a:p>
            <a:pPr lvl="1"/>
            <a:r>
              <a:rPr lang="en-GB" dirty="0" smtClean="0"/>
              <a:t>38 % geometric SPAD fill factor</a:t>
            </a:r>
          </a:p>
          <a:p>
            <a:pPr lvl="1"/>
            <a:endParaRPr lang="en-GB" sz="1400" dirty="0" smtClean="0"/>
          </a:p>
          <a:p>
            <a:r>
              <a:rPr lang="en-GB" dirty="0" smtClean="0"/>
              <a:t>Schedule</a:t>
            </a:r>
          </a:p>
          <a:p>
            <a:pPr lvl="1"/>
            <a:r>
              <a:rPr lang="en-GB" dirty="0" smtClean="0"/>
              <a:t>Submission 15.5.2013</a:t>
            </a:r>
          </a:p>
          <a:p>
            <a:pPr lvl="1"/>
            <a:r>
              <a:rPr lang="en-GB" dirty="0" smtClean="0"/>
              <a:t>Chips back    9.1.2014</a:t>
            </a:r>
          </a:p>
          <a:p>
            <a:pPr lvl="1"/>
            <a:endParaRPr lang="en-GB" sz="1400" dirty="0" smtClean="0"/>
          </a:p>
          <a:p>
            <a:r>
              <a:rPr lang="en-GB" dirty="0" smtClean="0"/>
              <a:t>Goals</a:t>
            </a:r>
          </a:p>
          <a:p>
            <a:pPr lvl="1"/>
            <a:r>
              <a:rPr lang="en-GB" dirty="0" smtClean="0"/>
              <a:t>Check IMS SPAD quality</a:t>
            </a:r>
          </a:p>
          <a:p>
            <a:pPr lvl="1"/>
            <a:r>
              <a:rPr lang="en-GB" dirty="0" smtClean="0"/>
              <a:t>First ‘dense’ layout (SPAD – CMOS)</a:t>
            </a:r>
          </a:p>
          <a:p>
            <a:pPr lvl="1"/>
            <a:r>
              <a:rPr lang="en-GB" b="1" dirty="0" smtClean="0"/>
              <a:t>Characterize crystals, light sharing,...</a:t>
            </a:r>
          </a:p>
          <a:p>
            <a:pPr lvl="1"/>
            <a:r>
              <a:rPr lang="en-GB" dirty="0" smtClean="0"/>
              <a:t>Test timing circuits (homogeneity,...)</a:t>
            </a:r>
            <a:endParaRPr lang="en-GB" dirty="0"/>
          </a:p>
        </p:txBody>
      </p:sp>
      <p:pic>
        <p:nvPicPr>
          <p:cNvPr id="2050" name="Picture 2" descr="D:\fischer\Forschungs Projekte\DSiPM\Chip\Manual\V1\figures\DISiPM_Chi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0127" y="980728"/>
            <a:ext cx="2528708" cy="3161929"/>
          </a:xfrm>
          <a:prstGeom prst="rect">
            <a:avLst/>
          </a:prstGeom>
          <a:noFill/>
        </p:spPr>
      </p:pic>
      <p:pic>
        <p:nvPicPr>
          <p:cNvPr id="2051" name="Picture 3" descr="D:\fischer\Forschungs Projekte\DSiPM\Chip\Manual\V1\figures\SPADGeomet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007" y="4653136"/>
            <a:ext cx="2583665" cy="1336179"/>
          </a:xfrm>
          <a:prstGeom prst="rect">
            <a:avLst/>
          </a:prstGeom>
          <a:noFill/>
        </p:spPr>
      </p:pic>
      <p:cxnSp>
        <p:nvCxnSpPr>
          <p:cNvPr id="9" name="Gerade Verbindung mit Pfeil 8"/>
          <p:cNvCxnSpPr/>
          <p:nvPr/>
        </p:nvCxnSpPr>
        <p:spPr bwMode="auto">
          <a:xfrm>
            <a:off x="3323903" y="2204864"/>
            <a:ext cx="2016224" cy="864096"/>
          </a:xfrm>
          <a:prstGeom prst="straightConnector1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Gerade Verbindung mit Pfeil 9"/>
          <p:cNvCxnSpPr/>
          <p:nvPr/>
        </p:nvCxnSpPr>
        <p:spPr bwMode="auto">
          <a:xfrm flipV="1">
            <a:off x="2459807" y="1412776"/>
            <a:ext cx="2880320" cy="72008"/>
          </a:xfrm>
          <a:prstGeom prst="straightConnector1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4260007" y="2996952"/>
            <a:ext cx="1152128" cy="1728192"/>
          </a:xfrm>
          <a:prstGeom prst="straightConnector1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hteck 10"/>
          <p:cNvSpPr/>
          <p:nvPr/>
        </p:nvSpPr>
        <p:spPr bwMode="auto">
          <a:xfrm>
            <a:off x="5772175" y="2492896"/>
            <a:ext cx="1800200" cy="360040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chemeClr val="bg1"/>
                </a:solidFill>
              </a:rPr>
              <a:t>5 × 6.5 mm</a:t>
            </a:r>
            <a:r>
              <a:rPr lang="en-GB" baseline="30000" dirty="0" smtClean="0">
                <a:solidFill>
                  <a:schemeClr val="bg1"/>
                </a:solidFill>
              </a:rPr>
              <a:t>2</a:t>
            </a:r>
            <a:endParaRPr kumimoji="0" lang="en-GB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61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79513" y="836712"/>
            <a:ext cx="3960439" cy="5112568"/>
          </a:xfrm>
        </p:spPr>
        <p:txBody>
          <a:bodyPr/>
          <a:lstStyle/>
          <a:p>
            <a:r>
              <a:rPr lang="en-US" dirty="0" smtClean="0"/>
              <a:t>Pixels can be masked</a:t>
            </a:r>
          </a:p>
          <a:p>
            <a:r>
              <a:rPr lang="en-US" dirty="0" smtClean="0"/>
              <a:t>Double buffering in pixels</a:t>
            </a:r>
          </a:p>
          <a:p>
            <a:r>
              <a:rPr lang="en-US" dirty="0" smtClean="0"/>
              <a:t>Serial readout of columns</a:t>
            </a:r>
          </a:p>
          <a:p>
            <a:r>
              <a:rPr lang="en-US" dirty="0" smtClean="0"/>
              <a:t>Each pixel can be assigned to one of 4 ‘colors’ = counters</a:t>
            </a:r>
          </a:p>
          <a:p>
            <a:r>
              <a:rPr lang="en-US" dirty="0" smtClean="0"/>
              <a:t>Serial output data:</a:t>
            </a:r>
            <a:br>
              <a:rPr lang="en-US" dirty="0" smtClean="0"/>
            </a:br>
            <a:r>
              <a:rPr lang="en-US" dirty="0" smtClean="0"/>
              <a:t>hit count for 4 colors, flags</a:t>
            </a:r>
          </a:p>
          <a:p>
            <a:r>
              <a:rPr lang="en-US" dirty="0" smtClean="0"/>
              <a:t>Timing via external TDC</a:t>
            </a:r>
          </a:p>
          <a:p>
            <a:r>
              <a:rPr lang="en-US" dirty="0" smtClean="0"/>
              <a:t>F</a:t>
            </a:r>
            <a:r>
              <a:rPr lang="en-US" dirty="0" smtClean="0"/>
              <a:t>ast column multiplicity circuit.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Design Features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62</a:t>
            </a:fld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211960" y="1556792"/>
            <a:ext cx="4752660" cy="3960550"/>
            <a:chOff x="2483710" y="980660"/>
            <a:chExt cx="4752660" cy="3960550"/>
          </a:xfrm>
        </p:grpSpPr>
        <p:sp>
          <p:nvSpPr>
            <p:cNvPr id="7" name="Pfeil nach links 6"/>
            <p:cNvSpPr/>
            <p:nvPr/>
          </p:nvSpPr>
          <p:spPr bwMode="auto">
            <a:xfrm>
              <a:off x="5868180" y="1628750"/>
              <a:ext cx="648090" cy="288040"/>
            </a:xfrm>
            <a:prstGeom prst="lef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Rechteck 7"/>
            <p:cNvSpPr/>
            <p:nvPr/>
          </p:nvSpPr>
          <p:spPr bwMode="auto">
            <a:xfrm>
              <a:off x="2843760" y="1484730"/>
              <a:ext cx="432060" cy="576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RAM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Rechteck 8"/>
            <p:cNvSpPr/>
            <p:nvPr/>
          </p:nvSpPr>
          <p:spPr bwMode="auto">
            <a:xfrm>
              <a:off x="2555720" y="2996940"/>
              <a:ext cx="3312460" cy="3600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ColorAccumulator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(4 x)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3635870" y="3717040"/>
              <a:ext cx="1368190" cy="50407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FIFO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3635870" y="4509150"/>
              <a:ext cx="1368190" cy="4320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Serialize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2" name="Gerade Verbindung 11"/>
            <p:cNvCxnSpPr>
              <a:stCxn id="11" idx="3"/>
            </p:cNvCxnSpPr>
            <p:nvPr/>
          </p:nvCxnSpPr>
          <p:spPr bwMode="auto">
            <a:xfrm>
              <a:off x="5004060" y="4725180"/>
              <a:ext cx="360050" cy="1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Rechteck 12"/>
            <p:cNvSpPr/>
            <p:nvPr/>
          </p:nvSpPr>
          <p:spPr bwMode="auto">
            <a:xfrm>
              <a:off x="6516270" y="1484730"/>
              <a:ext cx="720100" cy="576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Address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" name="Pfeil nach links 13"/>
            <p:cNvSpPr/>
            <p:nvPr/>
          </p:nvSpPr>
          <p:spPr bwMode="auto">
            <a:xfrm rot="16200000">
              <a:off x="3599865" y="3392995"/>
              <a:ext cx="360050" cy="288040"/>
            </a:xfrm>
            <a:prstGeom prst="lef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Pfeil nach links 14"/>
            <p:cNvSpPr/>
            <p:nvPr/>
          </p:nvSpPr>
          <p:spPr bwMode="auto">
            <a:xfrm rot="16200000">
              <a:off x="3959915" y="3392995"/>
              <a:ext cx="360050" cy="288040"/>
            </a:xfrm>
            <a:prstGeom prst="lef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Pfeil nach links 15"/>
            <p:cNvSpPr/>
            <p:nvPr/>
          </p:nvSpPr>
          <p:spPr bwMode="auto">
            <a:xfrm rot="16200000">
              <a:off x="4319965" y="3392995"/>
              <a:ext cx="360050" cy="288040"/>
            </a:xfrm>
            <a:prstGeom prst="lef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Pfeil nach links 16"/>
            <p:cNvSpPr/>
            <p:nvPr/>
          </p:nvSpPr>
          <p:spPr bwMode="auto">
            <a:xfrm rot="16200000">
              <a:off x="4680015" y="3392995"/>
              <a:ext cx="360050" cy="288040"/>
            </a:xfrm>
            <a:prstGeom prst="lef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Pfeil nach links 17"/>
            <p:cNvSpPr/>
            <p:nvPr/>
          </p:nvSpPr>
          <p:spPr bwMode="auto">
            <a:xfrm rot="16200000">
              <a:off x="4139940" y="4221110"/>
              <a:ext cx="288040" cy="288040"/>
            </a:xfrm>
            <a:prstGeom prst="lef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9" name="Gerade Verbindung 18"/>
            <p:cNvCxnSpPr/>
            <p:nvPr/>
          </p:nvCxnSpPr>
          <p:spPr bwMode="auto">
            <a:xfrm>
              <a:off x="3059790" y="2060810"/>
              <a:ext cx="0" cy="36005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Gerade Verbindung 19"/>
            <p:cNvCxnSpPr/>
            <p:nvPr/>
          </p:nvCxnSpPr>
          <p:spPr bwMode="auto">
            <a:xfrm>
              <a:off x="2771750" y="1268700"/>
              <a:ext cx="0" cy="115216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feld 20"/>
            <p:cNvSpPr txBox="1"/>
            <p:nvPr/>
          </p:nvSpPr>
          <p:spPr>
            <a:xfrm>
              <a:off x="2483710" y="980660"/>
              <a:ext cx="720100" cy="288040"/>
            </a:xfrm>
            <a:prstGeom prst="rect">
              <a:avLst/>
            </a:prstGeom>
            <a:noFill/>
          </p:spPr>
          <p:txBody>
            <a:bodyPr wrap="none" lIns="36000" rIns="36000" rtlCol="0">
              <a:noAutofit/>
            </a:bodyPr>
            <a:lstStyle/>
            <a:p>
              <a:pPr algn="ctr"/>
              <a:r>
                <a:rPr lang="en-GB" sz="1100" dirty="0" err="1" smtClean="0"/>
                <a:t>Serout</a:t>
              </a:r>
              <a:r>
                <a:rPr lang="en-GB" sz="1100" dirty="0" smtClean="0"/>
                <a:t>&lt;3:0&gt;</a:t>
              </a:r>
              <a:endParaRPr lang="en-GB" sz="1100" dirty="0"/>
            </a:p>
          </p:txBody>
        </p:sp>
        <p:cxnSp>
          <p:nvCxnSpPr>
            <p:cNvPr id="22" name="Gerade Verbindung 21"/>
            <p:cNvCxnSpPr/>
            <p:nvPr/>
          </p:nvCxnSpPr>
          <p:spPr bwMode="auto">
            <a:xfrm flipV="1">
              <a:off x="2987780" y="2204830"/>
              <a:ext cx="144020" cy="72010"/>
            </a:xfrm>
            <a:prstGeom prst="line">
              <a:avLst/>
            </a:prstGeom>
            <a:solidFill>
              <a:srgbClr val="FFFF00"/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feld 22"/>
            <p:cNvSpPr txBox="1"/>
            <p:nvPr/>
          </p:nvSpPr>
          <p:spPr>
            <a:xfrm>
              <a:off x="3131800" y="2132820"/>
              <a:ext cx="216030" cy="1896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GB" sz="1050" dirty="0" smtClean="0"/>
                <a:t>2</a:t>
              </a:r>
              <a:endParaRPr lang="en-GB" sz="1050" dirty="0"/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2555720" y="2420860"/>
              <a:ext cx="720100" cy="2880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ColSel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5" name="Gerade Verbindung 24"/>
            <p:cNvCxnSpPr>
              <a:stCxn id="24" idx="2"/>
            </p:cNvCxnSpPr>
            <p:nvPr/>
          </p:nvCxnSpPr>
          <p:spPr bwMode="auto">
            <a:xfrm>
              <a:off x="2915770" y="2708900"/>
              <a:ext cx="0" cy="28804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Gerade Verbindung 25"/>
            <p:cNvCxnSpPr/>
            <p:nvPr/>
          </p:nvCxnSpPr>
          <p:spPr bwMode="auto">
            <a:xfrm flipV="1">
              <a:off x="2843760" y="2780910"/>
              <a:ext cx="144020" cy="72010"/>
            </a:xfrm>
            <a:prstGeom prst="line">
              <a:avLst/>
            </a:prstGeom>
            <a:solidFill>
              <a:srgbClr val="FFFF00"/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feld 26"/>
            <p:cNvSpPr txBox="1"/>
            <p:nvPr/>
          </p:nvSpPr>
          <p:spPr>
            <a:xfrm>
              <a:off x="2915770" y="2735330"/>
              <a:ext cx="216030" cy="1896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GB" sz="1050" dirty="0" smtClean="0"/>
                <a:t>4</a:t>
              </a:r>
              <a:endParaRPr lang="en-GB" sz="1050" dirty="0"/>
            </a:p>
          </p:txBody>
        </p:sp>
        <p:sp>
          <p:nvSpPr>
            <p:cNvPr id="29" name="Rechteck 28"/>
            <p:cNvSpPr/>
            <p:nvPr/>
          </p:nvSpPr>
          <p:spPr bwMode="auto">
            <a:xfrm>
              <a:off x="5436120" y="1484730"/>
              <a:ext cx="432060" cy="576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RAM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30" name="Gerade Verbindung 29"/>
            <p:cNvCxnSpPr/>
            <p:nvPr/>
          </p:nvCxnSpPr>
          <p:spPr bwMode="auto">
            <a:xfrm>
              <a:off x="5652150" y="2060810"/>
              <a:ext cx="0" cy="36005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Gerade Verbindung 30"/>
            <p:cNvCxnSpPr/>
            <p:nvPr/>
          </p:nvCxnSpPr>
          <p:spPr bwMode="auto">
            <a:xfrm>
              <a:off x="5364110" y="1268700"/>
              <a:ext cx="0" cy="115216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feld 31"/>
            <p:cNvSpPr txBox="1"/>
            <p:nvPr/>
          </p:nvSpPr>
          <p:spPr>
            <a:xfrm>
              <a:off x="5076070" y="980660"/>
              <a:ext cx="720100" cy="288040"/>
            </a:xfrm>
            <a:prstGeom prst="rect">
              <a:avLst/>
            </a:prstGeom>
            <a:noFill/>
          </p:spPr>
          <p:txBody>
            <a:bodyPr wrap="none" lIns="36000" rIns="36000" rtlCol="0">
              <a:noAutofit/>
            </a:bodyPr>
            <a:lstStyle/>
            <a:p>
              <a:pPr algn="ctr"/>
              <a:r>
                <a:rPr lang="en-GB" sz="1100" dirty="0" err="1" smtClean="0"/>
                <a:t>Serout</a:t>
              </a:r>
              <a:r>
                <a:rPr lang="en-GB" sz="1100" dirty="0" smtClean="0"/>
                <a:t>&lt;3:0&gt;</a:t>
              </a:r>
              <a:endParaRPr lang="en-GB" sz="1100" dirty="0"/>
            </a:p>
          </p:txBody>
        </p:sp>
        <p:cxnSp>
          <p:nvCxnSpPr>
            <p:cNvPr id="33" name="Gerade Verbindung 32"/>
            <p:cNvCxnSpPr/>
            <p:nvPr/>
          </p:nvCxnSpPr>
          <p:spPr bwMode="auto">
            <a:xfrm flipV="1">
              <a:off x="5580140" y="2204830"/>
              <a:ext cx="144020" cy="72010"/>
            </a:xfrm>
            <a:prstGeom prst="line">
              <a:avLst/>
            </a:prstGeom>
            <a:solidFill>
              <a:srgbClr val="FFFF00"/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Textfeld 33"/>
            <p:cNvSpPr txBox="1"/>
            <p:nvPr/>
          </p:nvSpPr>
          <p:spPr>
            <a:xfrm>
              <a:off x="5724160" y="2132820"/>
              <a:ext cx="216030" cy="1896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GB" sz="1050" dirty="0" smtClean="0"/>
                <a:t>2</a:t>
              </a:r>
              <a:endParaRPr lang="en-GB" sz="1050" dirty="0"/>
            </a:p>
          </p:txBody>
        </p:sp>
        <p:sp>
          <p:nvSpPr>
            <p:cNvPr id="35" name="Rechteck 34"/>
            <p:cNvSpPr/>
            <p:nvPr/>
          </p:nvSpPr>
          <p:spPr bwMode="auto">
            <a:xfrm>
              <a:off x="5148080" y="2420860"/>
              <a:ext cx="720100" cy="2880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ColSel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36" name="Gerade Verbindung 35"/>
            <p:cNvCxnSpPr>
              <a:stCxn id="35" idx="2"/>
            </p:cNvCxnSpPr>
            <p:nvPr/>
          </p:nvCxnSpPr>
          <p:spPr bwMode="auto">
            <a:xfrm>
              <a:off x="5508130" y="2708900"/>
              <a:ext cx="0" cy="28804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Gerade Verbindung 36"/>
            <p:cNvCxnSpPr/>
            <p:nvPr/>
          </p:nvCxnSpPr>
          <p:spPr bwMode="auto">
            <a:xfrm flipV="1">
              <a:off x="5436120" y="2780910"/>
              <a:ext cx="144020" cy="72010"/>
            </a:xfrm>
            <a:prstGeom prst="line">
              <a:avLst/>
            </a:prstGeom>
            <a:solidFill>
              <a:srgbClr val="FFFF00"/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feld 37"/>
            <p:cNvSpPr txBox="1"/>
            <p:nvPr/>
          </p:nvSpPr>
          <p:spPr>
            <a:xfrm>
              <a:off x="5508130" y="2735330"/>
              <a:ext cx="216030" cy="1896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GB" sz="1050" dirty="0" smtClean="0"/>
                <a:t>4</a:t>
              </a:r>
              <a:endParaRPr lang="en-GB" sz="1050" dirty="0"/>
            </a:p>
          </p:txBody>
        </p:sp>
        <p:cxnSp>
          <p:nvCxnSpPr>
            <p:cNvPr id="40" name="Gerade Verbindung 39"/>
            <p:cNvCxnSpPr/>
            <p:nvPr/>
          </p:nvCxnSpPr>
          <p:spPr bwMode="auto">
            <a:xfrm flipV="1">
              <a:off x="4716020" y="3429000"/>
              <a:ext cx="288040" cy="117590"/>
            </a:xfrm>
            <a:prstGeom prst="line">
              <a:avLst/>
            </a:prstGeom>
            <a:solidFill>
              <a:srgbClr val="FFFF00"/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Textfeld 40"/>
            <p:cNvSpPr txBox="1"/>
            <p:nvPr/>
          </p:nvSpPr>
          <p:spPr>
            <a:xfrm>
              <a:off x="5004060" y="3429000"/>
              <a:ext cx="216030" cy="1896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GB" sz="1050" dirty="0" smtClean="0"/>
                <a:t>12</a:t>
              </a:r>
              <a:endParaRPr lang="en-GB" sz="1050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 Photo: Top </a:t>
            </a:r>
            <a:endParaRPr lang="en-US" dirty="0"/>
          </a:p>
        </p:txBody>
      </p:sp>
      <p:pic>
        <p:nvPicPr>
          <p:cNvPr id="2050" name="Picture 2" descr="D:\fischer\Forschungs Projekte\DSiPM\Chip_V1\Photos\IDP_Photo_Upright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08719"/>
            <a:ext cx="4392488" cy="5536847"/>
          </a:xfrm>
          <a:prstGeom prst="rect">
            <a:avLst/>
          </a:prstGeom>
          <a:noFill/>
        </p:spPr>
      </p:pic>
      <p:sp>
        <p:nvSpPr>
          <p:cNvPr id="8" name="Legende mit Linie 1 7"/>
          <p:cNvSpPr/>
          <p:nvPr/>
        </p:nvSpPr>
        <p:spPr bwMode="auto">
          <a:xfrm>
            <a:off x="6228184" y="2492896"/>
            <a:ext cx="2304256" cy="360040"/>
          </a:xfrm>
          <a:prstGeom prst="borderCallout1">
            <a:avLst>
              <a:gd name="adj1" fmla="val 57881"/>
              <a:gd name="adj2" fmla="val 45793"/>
              <a:gd name="adj3" fmla="val 101590"/>
              <a:gd name="adj4" fmla="val -28630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88 x 88 Pixels</a:t>
            </a:r>
            <a:endParaRPr kumimoji="0" lang="en-GB" sz="16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Legende mit Linie 1 8"/>
          <p:cNvSpPr/>
          <p:nvPr/>
        </p:nvSpPr>
        <p:spPr bwMode="auto">
          <a:xfrm>
            <a:off x="6228184" y="4941168"/>
            <a:ext cx="2304256" cy="360040"/>
          </a:xfrm>
          <a:prstGeom prst="borderCallout1">
            <a:avLst>
              <a:gd name="adj1" fmla="val 57881"/>
              <a:gd name="adj2" fmla="val 45793"/>
              <a:gd name="adj3" fmla="val 108363"/>
              <a:gd name="adj4" fmla="val -30746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Hit-OR,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Color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RAM</a:t>
            </a:r>
            <a:endParaRPr kumimoji="0" lang="en-GB" sz="16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Legende mit Linie 1 9"/>
          <p:cNvSpPr/>
          <p:nvPr/>
        </p:nvSpPr>
        <p:spPr bwMode="auto">
          <a:xfrm>
            <a:off x="6228184" y="5445224"/>
            <a:ext cx="2304256" cy="360040"/>
          </a:xfrm>
          <a:prstGeom prst="borderCallout1">
            <a:avLst>
              <a:gd name="adj1" fmla="val 57881"/>
              <a:gd name="adj2" fmla="val 45793"/>
              <a:gd name="adj3" fmla="val 81272"/>
              <a:gd name="adj4" fmla="val -30217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Autonomous Readout</a:t>
            </a:r>
            <a:endParaRPr kumimoji="0" lang="en-GB" sz="16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Legende mit Linie 1 10"/>
          <p:cNvSpPr/>
          <p:nvPr/>
        </p:nvSpPr>
        <p:spPr bwMode="auto">
          <a:xfrm>
            <a:off x="6228184" y="5949280"/>
            <a:ext cx="2304256" cy="360040"/>
          </a:xfrm>
          <a:prstGeom prst="borderCallout1">
            <a:avLst>
              <a:gd name="adj1" fmla="val 57881"/>
              <a:gd name="adj2" fmla="val 45793"/>
              <a:gd name="adj3" fmla="val 81272"/>
              <a:gd name="adj4" fmla="val -30217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Pads</a:t>
            </a:r>
            <a:endParaRPr kumimoji="0" lang="en-GB" sz="16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63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 Photo: Pixel Array</a:t>
            </a:r>
            <a:endParaRPr lang="en-US" dirty="0"/>
          </a:p>
        </p:txBody>
      </p:sp>
      <p:pic>
        <p:nvPicPr>
          <p:cNvPr id="1026" name="Picture 2" descr="D:\fischer\Forschungs Projekte\DSiPM\Chip_V1\Photos\IDP_Pixe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569" y="980728"/>
            <a:ext cx="5646727" cy="5184576"/>
          </a:xfrm>
          <a:prstGeom prst="rect">
            <a:avLst/>
          </a:prstGeom>
          <a:noFill/>
        </p:spPr>
      </p:pic>
      <p:sp>
        <p:nvSpPr>
          <p:cNvPr id="6" name="Rechteck 5"/>
          <p:cNvSpPr/>
          <p:nvPr/>
        </p:nvSpPr>
        <p:spPr bwMode="auto">
          <a:xfrm>
            <a:off x="4181857" y="3573016"/>
            <a:ext cx="1296144" cy="1296144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5478001" y="3573016"/>
            <a:ext cx="1296144" cy="1296144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5478001" y="2276872"/>
            <a:ext cx="1296144" cy="1296144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Legende mit Linie 1 8"/>
          <p:cNvSpPr/>
          <p:nvPr/>
        </p:nvSpPr>
        <p:spPr bwMode="auto">
          <a:xfrm>
            <a:off x="7596336" y="2708920"/>
            <a:ext cx="864096" cy="360040"/>
          </a:xfrm>
          <a:prstGeom prst="borderCallout1">
            <a:avLst>
              <a:gd name="adj1" fmla="val 57881"/>
              <a:gd name="adj2" fmla="val 45793"/>
              <a:gd name="adj3" fmla="val 155771"/>
              <a:gd name="adj4" fmla="val -93534"/>
            </a:avLst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Pixel</a:t>
            </a:r>
            <a:endParaRPr kumimoji="0" lang="en-GB" sz="16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64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Chip is covered with Alu-Mask with rectangular hole</a:t>
            </a:r>
          </a:p>
          <a:p>
            <a:r>
              <a:rPr lang="en-US" smtClean="0"/>
              <a:t>Illuminate Chip during Integration window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SPAD Functional Test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/>
              <a:t>65</a:t>
            </a:fld>
            <a:endParaRPr lang="de-DE" dirty="0"/>
          </a:p>
        </p:txBody>
      </p:sp>
      <p:pic>
        <p:nvPicPr>
          <p:cNvPr id="3074" name="Picture 2" descr="D:\fischer\Forschungs Projekte\Sublima\Meetings\2014_04_01_Delft\DiSiPM_Messungen\LED\singleshot_25.0_da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16832"/>
            <a:ext cx="5979379" cy="4344241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 bwMode="auto">
          <a:xfrm rot="20637543">
            <a:off x="2689855" y="2418902"/>
            <a:ext cx="3240360" cy="905840"/>
          </a:xfrm>
          <a:prstGeom prst="rect">
            <a:avLst/>
          </a:prstGeom>
          <a:solidFill>
            <a:srgbClr val="FFC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Can see Light!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77314"/>
            <a:ext cx="3421399" cy="277176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8633" y="2060848"/>
            <a:ext cx="3421399" cy="276857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1043" y="2852936"/>
            <a:ext cx="3447221" cy="280047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Voltage Dependence</a:t>
            </a:r>
            <a:endParaRPr lang="en-US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 bwMode="auto">
          <a:xfrm>
            <a:off x="1547664" y="2132856"/>
            <a:ext cx="1187625" cy="360040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OV~1V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251520" y="1484784"/>
            <a:ext cx="1187625" cy="360040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OV~0V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3635896" y="2924944"/>
            <a:ext cx="1187625" cy="360040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OV~2V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600" y="3573016"/>
            <a:ext cx="3456904" cy="281323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" name="Rechteck 15"/>
          <p:cNvSpPr/>
          <p:nvPr/>
        </p:nvSpPr>
        <p:spPr bwMode="auto">
          <a:xfrm>
            <a:off x="5724128" y="3645024"/>
            <a:ext cx="1187625" cy="360040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OV~3V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Overlay</a:t>
            </a:r>
            <a:endParaRPr lang="en-US" dirty="0"/>
          </a:p>
        </p:txBody>
      </p:sp>
      <p:pic>
        <p:nvPicPr>
          <p:cNvPr id="5122" name="Picture 2" descr="D:\fischer\Forschungs Projekte\Sublima\Meetings\2014_04_01_Delft\DiSiPM_Messungen\LED\event2d_overlay_27.0_1000ev_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045945"/>
            <a:ext cx="7344816" cy="5345257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 bwMode="auto">
          <a:xfrm>
            <a:off x="1835696" y="1196752"/>
            <a:ext cx="2736304" cy="360040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OV ~ 3V, 1000 Events</a:t>
            </a:r>
          </a:p>
        </p:txBody>
      </p:sp>
      <p:grpSp>
        <p:nvGrpSpPr>
          <p:cNvPr id="3" name="Gruppieren 9"/>
          <p:cNvGrpSpPr/>
          <p:nvPr/>
        </p:nvGrpSpPr>
        <p:grpSpPr>
          <a:xfrm>
            <a:off x="6084168" y="2708920"/>
            <a:ext cx="1440160" cy="864096"/>
            <a:chOff x="6084168" y="2708920"/>
            <a:chExt cx="1440160" cy="864096"/>
          </a:xfrm>
        </p:grpSpPr>
        <p:sp>
          <p:nvSpPr>
            <p:cNvPr id="8" name="Ellipse 7"/>
            <p:cNvSpPr/>
            <p:nvPr/>
          </p:nvSpPr>
          <p:spPr bwMode="auto">
            <a:xfrm>
              <a:off x="6084168" y="3284984"/>
              <a:ext cx="288032" cy="288032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Legende mit Linie 1 8"/>
            <p:cNvSpPr/>
            <p:nvPr/>
          </p:nvSpPr>
          <p:spPr bwMode="auto">
            <a:xfrm>
              <a:off x="6516216" y="2708920"/>
              <a:ext cx="1008112" cy="360040"/>
            </a:xfrm>
            <a:prstGeom prst="borderCallout1">
              <a:avLst>
                <a:gd name="adj1" fmla="val 57881"/>
                <a:gd name="adj2" fmla="val 45793"/>
                <a:gd name="adj3" fmla="val 171400"/>
                <a:gd name="adj4" fmla="val -21901"/>
              </a:avLst>
            </a:prstGeom>
            <a:solidFill>
              <a:srgbClr val="FFC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600" dirty="0" smtClean="0">
                  <a:latin typeface="Arial" charset="0"/>
                  <a:cs typeface="Arial" charset="0"/>
                </a:rPr>
                <a:t>Bad</a:t>
              </a: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Pixel</a:t>
              </a:r>
              <a:endParaRPr kumimoji="0" lang="en-GB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67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Spatially Resolved DCR</a:t>
            </a:r>
            <a:endParaRPr lang="en-US" dirty="0"/>
          </a:p>
        </p:txBody>
      </p:sp>
      <p:pic>
        <p:nvPicPr>
          <p:cNvPr id="8195" name="Picture 3" descr="D:\fischer\Forschungs Projekte\Sublima\Meetings\2014_04_01_Delft\DiSiPM_Messungen\overlay2000_28.1_dark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290377" cy="5338867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 bwMode="auto">
          <a:xfrm>
            <a:off x="1187624" y="1268760"/>
            <a:ext cx="2736304" cy="360040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OV~4V, 2000 Events</a:t>
            </a:r>
          </a:p>
        </p:txBody>
      </p:sp>
      <p:grpSp>
        <p:nvGrpSpPr>
          <p:cNvPr id="5" name="Gruppieren 7"/>
          <p:cNvGrpSpPr/>
          <p:nvPr/>
        </p:nvGrpSpPr>
        <p:grpSpPr>
          <a:xfrm>
            <a:off x="5364088" y="2708920"/>
            <a:ext cx="1440160" cy="864096"/>
            <a:chOff x="6084168" y="2708920"/>
            <a:chExt cx="1440160" cy="864096"/>
          </a:xfrm>
        </p:grpSpPr>
        <p:sp>
          <p:nvSpPr>
            <p:cNvPr id="9" name="Ellipse 8"/>
            <p:cNvSpPr/>
            <p:nvPr/>
          </p:nvSpPr>
          <p:spPr bwMode="auto">
            <a:xfrm>
              <a:off x="6084168" y="3284984"/>
              <a:ext cx="288032" cy="288032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Legende mit Linie 1 9"/>
            <p:cNvSpPr/>
            <p:nvPr/>
          </p:nvSpPr>
          <p:spPr bwMode="auto">
            <a:xfrm>
              <a:off x="6516216" y="2708920"/>
              <a:ext cx="1008112" cy="360040"/>
            </a:xfrm>
            <a:prstGeom prst="borderCallout1">
              <a:avLst>
                <a:gd name="adj1" fmla="val 57881"/>
                <a:gd name="adj2" fmla="val 45793"/>
                <a:gd name="adj3" fmla="val 171400"/>
                <a:gd name="adj4" fmla="val -21901"/>
              </a:avLst>
            </a:prstGeom>
            <a:solidFill>
              <a:srgbClr val="FFC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1700</a:t>
              </a:r>
              <a:endParaRPr kumimoji="0" lang="en-GB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8194" name="Picture 2" descr="D:\fischer\Forschungs Projekte\Sublima\Meetings\2014_04_01_Delft\DiSiPM_Messungen\overlay2000_28.0_dar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7319964" cy="5368105"/>
          </a:xfrm>
          <a:prstGeom prst="rect">
            <a:avLst/>
          </a:prstGeom>
          <a:noFill/>
        </p:spPr>
      </p:pic>
      <p:grpSp>
        <p:nvGrpSpPr>
          <p:cNvPr id="6" name="Gruppieren 10"/>
          <p:cNvGrpSpPr/>
          <p:nvPr/>
        </p:nvGrpSpPr>
        <p:grpSpPr>
          <a:xfrm>
            <a:off x="6156176" y="980728"/>
            <a:ext cx="1944216" cy="864096"/>
            <a:chOff x="6516216" y="2348880"/>
            <a:chExt cx="1944216" cy="864096"/>
          </a:xfrm>
        </p:grpSpPr>
        <p:sp>
          <p:nvSpPr>
            <p:cNvPr id="12" name="Ellipse 11"/>
            <p:cNvSpPr/>
            <p:nvPr/>
          </p:nvSpPr>
          <p:spPr bwMode="auto">
            <a:xfrm>
              <a:off x="8172400" y="2348880"/>
              <a:ext cx="288032" cy="288032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Legende mit Linie 1 12"/>
            <p:cNvSpPr/>
            <p:nvPr/>
          </p:nvSpPr>
          <p:spPr bwMode="auto">
            <a:xfrm>
              <a:off x="6516216" y="2708920"/>
              <a:ext cx="1008112" cy="504056"/>
            </a:xfrm>
            <a:prstGeom prst="borderCallout1">
              <a:avLst>
                <a:gd name="adj1" fmla="val 57881"/>
                <a:gd name="adj2" fmla="val 45793"/>
                <a:gd name="adj3" fmla="val -35685"/>
                <a:gd name="adj4" fmla="val 163694"/>
              </a:avLst>
            </a:prstGeom>
            <a:solidFill>
              <a:srgbClr val="FFC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Full Scale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600" dirty="0" smtClean="0">
                  <a:latin typeface="Arial" charset="0"/>
                  <a:cs typeface="Arial" charset="0"/>
                </a:rPr>
                <a:t>= 100</a:t>
              </a:r>
              <a:endParaRPr kumimoji="0" lang="en-GB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4" name="Foliennummernplatzhalter 1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68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Very first submission successful</a:t>
            </a:r>
          </a:p>
          <a:p>
            <a:r>
              <a:rPr lang="en-US" dirty="0" smtClean="0"/>
              <a:t>Testing has only started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Exciting times…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CMOS Chip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69</a:t>
            </a:fld>
            <a:endParaRPr lang="de-DE" dirty="0"/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Two ways to go:</a:t>
            </a:r>
          </a:p>
          <a:p>
            <a:pPr lvl="1"/>
            <a:r>
              <a:rPr lang="en-GB" dirty="0" smtClean="0"/>
              <a:t>Analogue mixing of signals (by APD implants or resistors), e.g. devices from RMD</a:t>
            </a:r>
            <a:br>
              <a:rPr lang="en-GB" dirty="0" smtClean="0"/>
            </a:br>
            <a:r>
              <a:rPr lang="en-GB" dirty="0" smtClean="0"/>
              <a:t>→ large noise, slow</a:t>
            </a:r>
          </a:p>
          <a:p>
            <a:pPr lvl="1"/>
            <a:r>
              <a:rPr lang="en-GB" dirty="0" smtClean="0"/>
              <a:t>100% assignment of SiPM cells to few readout channels: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Spatially Resolving </a:t>
            </a:r>
            <a:r>
              <a:rPr lang="en-GB" dirty="0" smtClean="0"/>
              <a:t>Devices (for Light </a:t>
            </a:r>
            <a:r>
              <a:rPr lang="en-GB" i="1" dirty="0" smtClean="0"/>
              <a:t>CLUSTERS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40" name="Gruppieren 39"/>
          <p:cNvGrpSpPr/>
          <p:nvPr/>
        </p:nvGrpSpPr>
        <p:grpSpPr>
          <a:xfrm>
            <a:off x="467544" y="2420888"/>
            <a:ext cx="2520280" cy="3816424"/>
            <a:chOff x="467544" y="2420888"/>
            <a:chExt cx="2520280" cy="3816424"/>
          </a:xfrm>
        </p:grpSpPr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467544" y="2420888"/>
              <a:ext cx="2520280" cy="3600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44000" tIns="72000" rIns="144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en-US" sz="1600" dirty="0" smtClean="0">
                  <a:latin typeface="+mn-lt"/>
                  <a:cs typeface="Arial"/>
                </a:rPr>
                <a:t>Classical: Wedge </a:t>
              </a:r>
              <a:r>
                <a:rPr lang="en-US" sz="1600" dirty="0" smtClean="0">
                  <a:latin typeface="+mn-lt"/>
                  <a:cs typeface="Arial"/>
                </a:rPr>
                <a:t>&amp; </a:t>
              </a:r>
              <a:r>
                <a:rPr lang="en-US" sz="1600" dirty="0" smtClean="0">
                  <a:latin typeface="+mn-lt"/>
                  <a:cs typeface="Arial"/>
                </a:rPr>
                <a:t>Strip</a:t>
              </a:r>
              <a:endParaRPr lang="en-US" sz="1600" dirty="0">
                <a:latin typeface="+mn-lt"/>
                <a:cs typeface="Arial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>
              <a:off x="467544" y="2924944"/>
              <a:ext cx="2520280" cy="2520280"/>
            </a:xfrm>
            <a:prstGeom prst="rect">
              <a:avLst/>
            </a:prstGeom>
            <a:solidFill>
              <a:srgbClr val="FFFF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Gleichschenkliges Dreieck 18"/>
            <p:cNvSpPr/>
            <p:nvPr/>
          </p:nvSpPr>
          <p:spPr bwMode="auto">
            <a:xfrm flipV="1">
              <a:off x="755576" y="2996952"/>
              <a:ext cx="288032" cy="2304256"/>
            </a:xfrm>
            <a:prstGeom prst="triangle">
              <a:avLst/>
            </a:prstGeom>
            <a:solidFill>
              <a:srgbClr val="0070C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hteck 20"/>
            <p:cNvSpPr/>
            <p:nvPr/>
          </p:nvSpPr>
          <p:spPr bwMode="auto">
            <a:xfrm>
              <a:off x="467544" y="2924944"/>
              <a:ext cx="2520280" cy="72008"/>
            </a:xfrm>
            <a:prstGeom prst="rect">
              <a:avLst/>
            </a:prstGeom>
            <a:solidFill>
              <a:srgbClr val="0070C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hteck 21"/>
            <p:cNvSpPr/>
            <p:nvPr/>
          </p:nvSpPr>
          <p:spPr bwMode="auto">
            <a:xfrm>
              <a:off x="1115616" y="3068960"/>
              <a:ext cx="216024" cy="2376264"/>
            </a:xfrm>
            <a:prstGeom prst="rect">
              <a:avLst/>
            </a:prstGeom>
            <a:solidFill>
              <a:srgbClr val="00B05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Rechteck 22"/>
            <p:cNvSpPr/>
            <p:nvPr/>
          </p:nvSpPr>
          <p:spPr bwMode="auto">
            <a:xfrm>
              <a:off x="467544" y="5373216"/>
              <a:ext cx="2520280" cy="72008"/>
            </a:xfrm>
            <a:prstGeom prst="rect">
              <a:avLst/>
            </a:prstGeom>
            <a:solidFill>
              <a:srgbClr val="00B05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1810644" y="3068960"/>
              <a:ext cx="144016" cy="2304256"/>
            </a:xfrm>
            <a:prstGeom prst="rect">
              <a:avLst/>
            </a:prstGeom>
            <a:solidFill>
              <a:srgbClr val="00B05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8" name="Rechteck 27"/>
            <p:cNvSpPr/>
            <p:nvPr/>
          </p:nvSpPr>
          <p:spPr bwMode="auto">
            <a:xfrm>
              <a:off x="2483768" y="3068960"/>
              <a:ext cx="72008" cy="2376264"/>
            </a:xfrm>
            <a:prstGeom prst="rect">
              <a:avLst/>
            </a:prstGeom>
            <a:solidFill>
              <a:srgbClr val="00B05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Gleichschenkliges Dreieck 32"/>
            <p:cNvSpPr/>
            <p:nvPr/>
          </p:nvSpPr>
          <p:spPr bwMode="auto">
            <a:xfrm flipV="1">
              <a:off x="1403648" y="2996952"/>
              <a:ext cx="288032" cy="2304256"/>
            </a:xfrm>
            <a:prstGeom prst="triangle">
              <a:avLst/>
            </a:prstGeom>
            <a:solidFill>
              <a:srgbClr val="0070C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Gleichschenkliges Dreieck 33"/>
            <p:cNvSpPr/>
            <p:nvPr/>
          </p:nvSpPr>
          <p:spPr bwMode="auto">
            <a:xfrm flipV="1">
              <a:off x="2051720" y="2996952"/>
              <a:ext cx="288032" cy="2304256"/>
            </a:xfrm>
            <a:prstGeom prst="triangle">
              <a:avLst/>
            </a:prstGeom>
            <a:solidFill>
              <a:srgbClr val="0070C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" name="Gleichschenkliges Dreieck 34"/>
            <p:cNvSpPr/>
            <p:nvPr/>
          </p:nvSpPr>
          <p:spPr bwMode="auto">
            <a:xfrm flipV="1">
              <a:off x="2699792" y="2996952"/>
              <a:ext cx="288032" cy="2304256"/>
            </a:xfrm>
            <a:prstGeom prst="triangle">
              <a:avLst/>
            </a:prstGeom>
            <a:solidFill>
              <a:srgbClr val="0070C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467544" y="3068960"/>
              <a:ext cx="216024" cy="2304256"/>
            </a:xfrm>
            <a:prstGeom prst="rect">
              <a:avLst/>
            </a:prstGeom>
            <a:solidFill>
              <a:srgbClr val="00B05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" name="Rectangle 15"/>
            <p:cNvSpPr>
              <a:spLocks noChangeArrowheads="1"/>
            </p:cNvSpPr>
            <p:nvPr/>
          </p:nvSpPr>
          <p:spPr bwMode="auto">
            <a:xfrm>
              <a:off x="467544" y="5589240"/>
              <a:ext cx="2520280" cy="6480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144000" bIns="0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buChar char="-"/>
                <a:defRPr/>
              </a:pPr>
              <a:r>
                <a:rPr lang="en-US" sz="1600" dirty="0" smtClean="0">
                  <a:cs typeface="Arial"/>
                </a:rPr>
                <a:t> Top/Bottom: Blue fraction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buChar char="-"/>
                <a:defRPr/>
              </a:pPr>
              <a:r>
                <a:rPr lang="en-US" sz="1600" dirty="0" smtClean="0">
                  <a:cs typeface="Arial"/>
                </a:rPr>
                <a:t> Left/Right: Green fraction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3275856" y="2420888"/>
            <a:ext cx="2520280" cy="3816424"/>
            <a:chOff x="3275856" y="2420888"/>
            <a:chExt cx="2520280" cy="3816424"/>
          </a:xfrm>
        </p:grpSpPr>
        <p:pic>
          <p:nvPicPr>
            <p:cNvPr id="819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5856" y="2924944"/>
              <a:ext cx="2514600" cy="2505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275856" y="2420888"/>
              <a:ext cx="2520280" cy="3600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44000" tIns="72000" rIns="144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en-US" sz="1600" dirty="0" smtClean="0">
                  <a:latin typeface="+mn-lt"/>
                  <a:cs typeface="Arial"/>
                </a:rPr>
                <a:t>Linear strip gradients</a:t>
              </a:r>
              <a:endParaRPr lang="en-US" sz="1600" dirty="0">
                <a:latin typeface="+mn-lt"/>
                <a:cs typeface="Arial"/>
              </a:endParaRPr>
            </a:p>
          </p:txBody>
        </p:sp>
        <p:sp>
          <p:nvSpPr>
            <p:cNvPr id="41" name="Rectangle 15"/>
            <p:cNvSpPr>
              <a:spLocks noChangeArrowheads="1"/>
            </p:cNvSpPr>
            <p:nvPr/>
          </p:nvSpPr>
          <p:spPr bwMode="auto">
            <a:xfrm>
              <a:off x="3275856" y="5589240"/>
              <a:ext cx="2520280" cy="6480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144000" bIns="0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buChar char="-"/>
                <a:defRPr/>
              </a:pPr>
              <a:r>
                <a:rPr lang="en-US" sz="1600" dirty="0" smtClean="0">
                  <a:cs typeface="Arial"/>
                </a:rPr>
                <a:t> Top/Bottom: G+B fraction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buChar char="-"/>
                <a:defRPr/>
              </a:pPr>
              <a:r>
                <a:rPr lang="en-US" sz="1600" dirty="0" smtClean="0">
                  <a:cs typeface="Arial"/>
                </a:rPr>
                <a:t> Left/Right:   R+B fraction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6084168" y="2420888"/>
            <a:ext cx="2520280" cy="3816424"/>
            <a:chOff x="6084168" y="2420888"/>
            <a:chExt cx="2520280" cy="3816424"/>
          </a:xfrm>
        </p:grpSpPr>
        <p:pic>
          <p:nvPicPr>
            <p:cNvPr id="81923" name="Picture 3" descr="D:\fischer\Forschungs Projekte\Sublima\Sensoren\ISiPM\Simulationssoftware\newmaps\map4_120_120_1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84168" y="2924944"/>
              <a:ext cx="2520280" cy="2520280"/>
            </a:xfrm>
            <a:prstGeom prst="rect">
              <a:avLst/>
            </a:prstGeom>
            <a:noFill/>
          </p:spPr>
        </p:pic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084168" y="2420888"/>
              <a:ext cx="2520280" cy="3600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44000" tIns="72000" rIns="144000" bIns="0"/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Tx/>
                <a:buSzTx/>
                <a:defRPr/>
              </a:pPr>
              <a:r>
                <a:rPr lang="en-US" sz="1600" dirty="0" smtClean="0">
                  <a:latin typeface="+mn-lt"/>
                  <a:cs typeface="Arial"/>
                </a:rPr>
                <a:t>ISiPM</a:t>
              </a:r>
              <a:endParaRPr lang="en-US" sz="1600" dirty="0">
                <a:latin typeface="+mn-lt"/>
                <a:cs typeface="Arial"/>
              </a:endParaRPr>
            </a:p>
          </p:txBody>
        </p:sp>
        <p:sp>
          <p:nvSpPr>
            <p:cNvPr id="42" name="Rectangle 15"/>
            <p:cNvSpPr>
              <a:spLocks noChangeArrowheads="1"/>
            </p:cNvSpPr>
            <p:nvPr/>
          </p:nvSpPr>
          <p:spPr bwMode="auto">
            <a:xfrm>
              <a:off x="6084168" y="5589240"/>
              <a:ext cx="2520280" cy="6480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144000" bIns="0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buChar char="-"/>
                <a:defRPr/>
              </a:pPr>
              <a:r>
                <a:rPr lang="en-US" sz="1600" dirty="0" smtClean="0">
                  <a:cs typeface="Arial"/>
                </a:rPr>
                <a:t> Top/Bottom: G+B fraction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  <a:buClrTx/>
                <a:buSzTx/>
                <a:buFontTx/>
                <a:buChar char="-"/>
                <a:defRPr/>
              </a:pPr>
              <a:r>
                <a:rPr lang="en-US" sz="1600" dirty="0" smtClean="0">
                  <a:cs typeface="Arial"/>
                </a:rPr>
                <a:t> Left/Right:   R+B fraction</a:t>
              </a:r>
            </a:p>
          </p:txBody>
        </p:sp>
      </p:grpSp>
      <p:sp>
        <p:nvSpPr>
          <p:cNvPr id="31" name="Ellipse 30"/>
          <p:cNvSpPr/>
          <p:nvPr/>
        </p:nvSpPr>
        <p:spPr bwMode="auto">
          <a:xfrm>
            <a:off x="1475656" y="3933056"/>
            <a:ext cx="1080120" cy="1080120"/>
          </a:xfrm>
          <a:prstGeom prst="ellipse">
            <a:avLst/>
          </a:prstGeom>
          <a:solidFill>
            <a:srgbClr val="00B0F0">
              <a:alpha val="78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4355976" y="4005064"/>
            <a:ext cx="1080120" cy="1080120"/>
          </a:xfrm>
          <a:prstGeom prst="ellipse">
            <a:avLst/>
          </a:prstGeom>
          <a:solidFill>
            <a:srgbClr val="00B0F0">
              <a:alpha val="78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7164288" y="3933056"/>
            <a:ext cx="1080120" cy="1080120"/>
          </a:xfrm>
          <a:prstGeom prst="ellipse">
            <a:avLst/>
          </a:prstGeom>
          <a:solidFill>
            <a:srgbClr val="00B0F0">
              <a:alpha val="78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ISiPM determines center of gravity of clusters of any shape</a:t>
            </a:r>
          </a:p>
          <a:p>
            <a:r>
              <a:rPr lang="en-GB" dirty="0" smtClean="0"/>
              <a:t>ISiPMs </a:t>
            </a:r>
            <a:r>
              <a:rPr lang="en-GB" dirty="0" smtClean="0"/>
              <a:t>gives </a:t>
            </a:r>
            <a:r>
              <a:rPr lang="en-US" dirty="0" smtClean="0"/>
              <a:t>high spatial resolution with few readout channels</a:t>
            </a:r>
          </a:p>
          <a:p>
            <a:pPr lvl="1"/>
            <a:r>
              <a:rPr lang="en-US" dirty="0" smtClean="0"/>
              <a:t>Have shown 0.7 </a:t>
            </a:r>
            <a:r>
              <a:rPr lang="en-US" dirty="0" smtClean="0"/>
              <a:t>mm </a:t>
            </a:r>
            <a:r>
              <a:rPr lang="en-US" dirty="0" smtClean="0"/>
              <a:t>crystal identification </a:t>
            </a:r>
            <a:r>
              <a:rPr lang="en-US" dirty="0" smtClean="0"/>
              <a:t>on a 7.4 mm device (so far)</a:t>
            </a:r>
          </a:p>
          <a:p>
            <a:r>
              <a:rPr lang="en-US" dirty="0" smtClean="0"/>
              <a:t>No restrictions on position / size / orientation of crystal or light spot!</a:t>
            </a:r>
          </a:p>
          <a:p>
            <a:endParaRPr lang="en-GB" dirty="0" smtClean="0"/>
          </a:p>
          <a:p>
            <a:r>
              <a:rPr lang="en-US" dirty="0" smtClean="0"/>
              <a:t>Advantages compared to traditional light sharing:</a:t>
            </a:r>
          </a:p>
          <a:p>
            <a:pPr lvl="1"/>
            <a:r>
              <a:rPr lang="en-US" dirty="0" smtClean="0"/>
              <a:t>Avoid </a:t>
            </a:r>
            <a:r>
              <a:rPr lang="en-US" i="1" dirty="0" smtClean="0"/>
              <a:t>edge</a:t>
            </a:r>
            <a:r>
              <a:rPr lang="en-US" dirty="0" smtClean="0"/>
              <a:t> problems (no neighbor information)</a:t>
            </a:r>
          </a:p>
          <a:p>
            <a:pPr lvl="1"/>
            <a:r>
              <a:rPr lang="en-US" dirty="0" smtClean="0"/>
              <a:t>Better SNR because signal is confined to N=4 electrodes only</a:t>
            </a:r>
          </a:p>
          <a:p>
            <a:pPr lvl="1"/>
            <a:r>
              <a:rPr lang="en-US" dirty="0" smtClean="0"/>
              <a:t>Simple neighbor logic sufficient</a:t>
            </a:r>
          </a:p>
          <a:p>
            <a:pPr lvl="1"/>
            <a:r>
              <a:rPr lang="en-US" dirty="0" smtClean="0"/>
              <a:t>No fundamental problem for small crystals</a:t>
            </a:r>
            <a:br>
              <a:rPr lang="en-US" dirty="0" smtClean="0"/>
            </a:br>
            <a:r>
              <a:rPr lang="en-US" dirty="0" smtClean="0"/>
              <a:t>(becomes difficult with light sharing because light spreader must follow SiPM pitch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A first implementation if CMOS looks promising </a:t>
            </a:r>
            <a:endParaRPr lang="en-US" dirty="0" smtClean="0"/>
          </a:p>
          <a:p>
            <a:endParaRPr lang="en-GB" dirty="0" smtClean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Summary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70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I would like to thank</a:t>
            </a:r>
          </a:p>
          <a:p>
            <a:pPr lvl="1"/>
            <a:r>
              <a:rPr lang="en-GB" dirty="0" smtClean="0"/>
              <a:t>Claudio </a:t>
            </a:r>
            <a:r>
              <a:rPr lang="en-GB" dirty="0" err="1" smtClean="0"/>
              <a:t>Piemonte</a:t>
            </a:r>
            <a:r>
              <a:rPr lang="en-GB" dirty="0" smtClean="0"/>
              <a:t> and Alberto </a:t>
            </a:r>
            <a:r>
              <a:rPr lang="en-GB" dirty="0" err="1" smtClean="0"/>
              <a:t>Gola</a:t>
            </a:r>
            <a:r>
              <a:rPr lang="en-GB" dirty="0" smtClean="0"/>
              <a:t> from FBK for helping in design and for fabrication of the </a:t>
            </a:r>
            <a:r>
              <a:rPr lang="en-GB" dirty="0" smtClean="0"/>
              <a:t>ISiPM devices</a:t>
            </a:r>
            <a:endParaRPr lang="en-GB" dirty="0" smtClean="0"/>
          </a:p>
          <a:p>
            <a:pPr lvl="1"/>
            <a:r>
              <a:rPr lang="en-GB" dirty="0" smtClean="0"/>
              <a:t>Torsten </a:t>
            </a:r>
            <a:r>
              <a:rPr lang="en-GB" dirty="0" err="1" smtClean="0"/>
              <a:t>Solf</a:t>
            </a:r>
            <a:r>
              <a:rPr lang="en-GB" dirty="0" smtClean="0"/>
              <a:t>  from Philips, Aachen for providing crystal arrays</a:t>
            </a:r>
          </a:p>
          <a:p>
            <a:pPr lvl="1"/>
            <a:r>
              <a:rPr lang="en-GB" dirty="0" smtClean="0"/>
              <a:t>Ilaria Sacco from my group for help in the new setup &amp; last minute </a:t>
            </a:r>
            <a:r>
              <a:rPr lang="en-GB" dirty="0" smtClean="0"/>
              <a:t>measurements</a:t>
            </a:r>
          </a:p>
          <a:p>
            <a:pPr lvl="1"/>
            <a:r>
              <a:rPr lang="en-GB" dirty="0" smtClean="0"/>
              <a:t>Roberto Blanco for test of the CMOS chip</a:t>
            </a:r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This work is supported by the EU under contract #241711 within the Sublima Project</a:t>
            </a:r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Acknowledgements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 smtClean="0"/>
              <a:t>P. Fischer, NSS 2012, Page </a:t>
            </a:r>
            <a:fld id="{76341D17-E18C-47C4-84C9-9170EEBB91EF}" type="slidenum">
              <a:rPr lang="de-DE" smtClean="0"/>
              <a:pPr/>
              <a:t>71</a:t>
            </a:fld>
            <a:endParaRPr lang="de-DE" dirty="0"/>
          </a:p>
        </p:txBody>
      </p:sp>
      <p:pic>
        <p:nvPicPr>
          <p:cNvPr id="94210" name="Picture 2" descr="D:\fischer\Forschungs Projekte\Sublima\Logo_Sublima_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1" y="4149082"/>
            <a:ext cx="1558925" cy="21542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SiPM Principle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indent="88900"/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8</a:t>
            </a:fld>
            <a:endParaRPr lang="de-DE" dirty="0"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Chose 4 </a:t>
            </a:r>
            <a:r>
              <a:rPr lang="en-US" b="1" smtClean="0"/>
              <a:t>weight functions </a:t>
            </a:r>
            <a:r>
              <a:rPr lang="en-US" smtClean="0"/>
              <a:t>S</a:t>
            </a:r>
            <a:r>
              <a:rPr lang="en-US" baseline="-25000" smtClean="0"/>
              <a:t>i,j</a:t>
            </a:r>
            <a:r>
              <a:rPr lang="en-US" smtClean="0"/>
              <a:t> (x,y) (amplitude in corner (</a:t>
            </a:r>
            <a:r>
              <a:rPr lang="en-US" smtClean="0"/>
              <a:t>i</a:t>
            </a:r>
            <a:r>
              <a:rPr lang="en-US" smtClean="0"/>
              <a:t>,j) for hit at (x,y) )</a:t>
            </a:r>
          </a:p>
          <a:p>
            <a:r>
              <a:rPr lang="en-US" smtClean="0"/>
              <a:t>For instance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with corners at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Get a </a:t>
            </a:r>
            <a:r>
              <a:rPr lang="en-US" i="1" smtClean="0"/>
              <a:t>corresponding</a:t>
            </a:r>
            <a:r>
              <a:rPr lang="en-US" smtClean="0"/>
              <a:t> </a:t>
            </a:r>
            <a:r>
              <a:rPr lang="en-US" b="1" smtClean="0"/>
              <a:t>reconstruction function </a:t>
            </a:r>
            <a:r>
              <a:rPr lang="en-US" smtClean="0"/>
              <a:t>to find (x/y) from the 4 S</a:t>
            </a:r>
            <a:r>
              <a:rPr lang="en-US" baseline="-25000" smtClean="0"/>
              <a:t>i,j</a:t>
            </a:r>
            <a:r>
              <a:rPr lang="en-US" smtClean="0"/>
              <a:t>.</a:t>
            </a:r>
          </a:p>
          <a:p>
            <a:endParaRPr lang="en-US" smtClean="0"/>
          </a:p>
          <a:p>
            <a:r>
              <a:rPr lang="en-US" smtClean="0"/>
              <a:t>Here:                                           (center of Gravity, CoG)</a:t>
            </a: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ISiPM Idea</a:t>
            </a:r>
            <a:endParaRPr lang="en-US" dirty="0"/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mtClean="0"/>
              <a:t>Bethe Forum 2014: Interpolation Silicon Photomultipliers</a:t>
            </a:r>
            <a:endParaRPr lang="de-DE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772816"/>
            <a:ext cx="3216431" cy="72008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3140968"/>
            <a:ext cx="303351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157192"/>
            <a:ext cx="245496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49" name="Picture 1" descr="D:\fischer\Desktop\BetheForum\ISiPM\FourWeightFunction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412776"/>
            <a:ext cx="3816424" cy="3031768"/>
          </a:xfrm>
          <a:prstGeom prst="rect">
            <a:avLst/>
          </a:prstGeom>
          <a:noFill/>
        </p:spPr>
      </p:pic>
      <p:sp>
        <p:nvSpPr>
          <p:cNvPr id="46" name="Foliennummernplatzhalter 4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47700"/>
            <a:r>
              <a:rPr lang="de-DE" smtClean="0"/>
              <a:t>P. Fischer, HD, Page </a:t>
            </a:r>
            <a:fld id="{76341D17-E18C-47C4-84C9-9170EEBB91EF}" type="slidenum">
              <a:rPr lang="de-DE" smtClean="0"/>
              <a:pPr defTabSz="647700"/>
              <a:t>9</a:t>
            </a:fld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tektorvorlesun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66C2B"/>
      </a:accent1>
      <a:accent2>
        <a:srgbClr val="990000"/>
      </a:accent2>
      <a:accent3>
        <a:srgbClr val="FFFFFF"/>
      </a:accent3>
      <a:accent4>
        <a:srgbClr val="000000"/>
      </a:accent4>
      <a:accent5>
        <a:srgbClr val="C9BAAC"/>
      </a:accent5>
      <a:accent6>
        <a:srgbClr val="8A0000"/>
      </a:accent6>
      <a:hlink>
        <a:srgbClr val="301B7F"/>
      </a:hlink>
      <a:folHlink>
        <a:srgbClr val="990000"/>
      </a:folHlink>
    </a:clrScheme>
    <a:fontScheme name="12_mm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 fontAlgn="base">
          <a:spcBef>
            <a:spcPct val="0"/>
          </a:spcBef>
          <a:spcAft>
            <a:spcPct val="0"/>
          </a:spcAft>
          <a:defRPr kumimoji="0" sz="16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solidFill>
          <a:srgbClr val="FFFF00"/>
        </a:solidFill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12_mm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mm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mm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mm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mm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mm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mm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Detektorvorlesung</Template>
  <TotalTime>0</TotalTime>
  <Words>3978</Words>
  <Application>Microsoft Office PowerPoint</Application>
  <PresentationFormat>Bildschirmpräsentation (4:3)</PresentationFormat>
  <Paragraphs>989</Paragraphs>
  <Slides>71</Slides>
  <Notes>1</Notes>
  <HiddenSlides>2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71</vt:i4>
      </vt:variant>
    </vt:vector>
  </HeadingPairs>
  <TitlesOfParts>
    <vt:vector size="73" baseType="lpstr">
      <vt:lpstr>Detektorvorlesung</vt:lpstr>
      <vt:lpstr>Acrobat Document</vt:lpstr>
      <vt:lpstr>Folie 1</vt:lpstr>
      <vt:lpstr>Content</vt:lpstr>
      <vt:lpstr>Motivation: Scintillator Crystal Identification</vt:lpstr>
      <vt:lpstr>Detail: Light Spreader Limits</vt:lpstr>
      <vt:lpstr>Module Concepts</vt:lpstr>
      <vt:lpstr>Example of Light Spreader Readout </vt:lpstr>
      <vt:lpstr>Spatially Resolving Devices (for Light CLUSTERS)</vt:lpstr>
      <vt:lpstr>SiPM Principle</vt:lpstr>
      <vt:lpstr>ISiPM Idea</vt:lpstr>
      <vt:lpstr>Weight Function</vt:lpstr>
      <vt:lpstr>Discretization of Weight Function</vt:lpstr>
      <vt:lpstr>Algorithm to Obtain Cell Assignment</vt:lpstr>
      <vt:lpstr>Larger Maps (100 × 100)</vt:lpstr>
      <vt:lpstr>Simulation Results</vt:lpstr>
      <vt:lpstr>A: Systematic Reconstruction Error</vt:lpstr>
      <vt:lpstr>A: Systematic Reconstruction Error vs. Cluster Size</vt:lpstr>
      <vt:lpstr>A: Systematic Reconstruction Error vs. Cluster Size</vt:lpstr>
      <vt:lpstr>ISiPM  Mapping is ‘smoother’ than ‘Stripe’ Mapping:</vt:lpstr>
      <vt:lpstr>Large SiPM</vt:lpstr>
      <vt:lpstr>B: Statistical Reconstruction Errors: Cell Statistics</vt:lpstr>
      <vt:lpstr>B: Statistical Reconstruction Errors: Photon Statistics</vt:lpstr>
      <vt:lpstr>C: Statistical Reconstruction Errors: Noise</vt:lpstr>
      <vt:lpstr>Putting all together: Flood Map Simulation</vt:lpstr>
      <vt:lpstr>Device Design</vt:lpstr>
      <vt:lpstr>Technology Options</vt:lpstr>
      <vt:lpstr>One Metal Layer Design</vt:lpstr>
      <vt:lpstr>Two Metal Layer Designs</vt:lpstr>
      <vt:lpstr>Implemented Devices</vt:lpstr>
      <vt:lpstr>Measurements</vt:lpstr>
      <vt:lpstr>(Very First, Simple) Test Setup</vt:lpstr>
      <vt:lpstr>Setup in Dark Box</vt:lpstr>
      <vt:lpstr>Crystals &amp; Arrays</vt:lpstr>
      <vt:lpstr>‘Spectra’</vt:lpstr>
      <vt:lpstr>Array of 2 mm Crystals</vt:lpstr>
      <vt:lpstr>Array of 1.3 mm Crystals</vt:lpstr>
      <vt:lpstr>Faster Setup</vt:lpstr>
      <vt:lpstr>Measurements of LYSO array</vt:lpstr>
      <vt:lpstr>Origins of Compression</vt:lpstr>
      <vt:lpstr>Sub-mm Resolution and DOI</vt:lpstr>
      <vt:lpstr>Separation of DOI Peaks</vt:lpstr>
      <vt:lpstr>Going Further: Sub-millimeter Array</vt:lpstr>
      <vt:lpstr>Other Concepts  have been proposed in parallel / after ISiPM idea</vt:lpstr>
      <vt:lpstr>SeSP (Sensitivity Encoded SiPM)</vt:lpstr>
      <vt:lpstr>2D SeSPs</vt:lpstr>
      <vt:lpstr>Results</vt:lpstr>
      <vt:lpstr>Linear Graded SiPM (LG-SiPM)</vt:lpstr>
      <vt:lpstr>Extension to 2D</vt:lpstr>
      <vt:lpstr>Results with 2D LG-SiPM</vt:lpstr>
      <vt:lpstr>Steps towards a full ISiPM ‘module’</vt:lpstr>
      <vt:lpstr>Goal</vt:lpstr>
      <vt:lpstr>Starting Point: Hyperimage Stack with PETA chip</vt:lpstr>
      <vt:lpstr>PETA Single Channel Architecture</vt:lpstr>
      <vt:lpstr>Making Modules Compact: Chip with Solder Balls</vt:lpstr>
      <vt:lpstr>Making Modules Compact: LTCC with internal cooling</vt:lpstr>
      <vt:lpstr>Frontend Design</vt:lpstr>
      <vt:lpstr>LTCC with tube connection</vt:lpstr>
      <vt:lpstr>Planned Assembly</vt:lpstr>
      <vt:lpstr>Status</vt:lpstr>
      <vt:lpstr>ISiPM in a CMOS Technology</vt:lpstr>
      <vt:lpstr>The Fraunhofer SPAD process</vt:lpstr>
      <vt:lpstr>IPD1 (Interpolating Photo Detector in CMOS)</vt:lpstr>
      <vt:lpstr>Some Design Features</vt:lpstr>
      <vt:lpstr>Chip Photo: Top </vt:lpstr>
      <vt:lpstr>Chip Photo: Pixel Array</vt:lpstr>
      <vt:lpstr>SPAD Functional Test</vt:lpstr>
      <vt:lpstr>Voltage Dependence</vt:lpstr>
      <vt:lpstr>Image Overlay</vt:lpstr>
      <vt:lpstr>Spatially Resolved DCR</vt:lpstr>
      <vt:lpstr>Summary CMOS Chip</vt:lpstr>
      <vt:lpstr>Summary</vt:lpstr>
      <vt:lpstr>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Fischer_Elba2012_ISiPM</dc:title>
  <cp:lastModifiedBy>Peter Fischer</cp:lastModifiedBy>
  <cp:revision>215</cp:revision>
  <dcterms:modified xsi:type="dcterms:W3CDTF">2014-04-02T17:32:46Z</dcterms:modified>
</cp:coreProperties>
</file>