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autoCompressPictures="0">
  <p:sldMasterIdLst>
    <p:sldMasterId id="2147483735" r:id="rId1"/>
  </p:sldMasterIdLst>
  <p:notesMasterIdLst>
    <p:notesMasterId r:id="rId42"/>
  </p:notesMasterIdLst>
  <p:handoutMasterIdLst>
    <p:handoutMasterId r:id="rId43"/>
  </p:handoutMasterIdLst>
  <p:sldIdLst>
    <p:sldId id="265" r:id="rId2"/>
    <p:sldId id="338" r:id="rId3"/>
    <p:sldId id="344" r:id="rId4"/>
    <p:sldId id="339" r:id="rId5"/>
    <p:sldId id="340" r:id="rId6"/>
    <p:sldId id="295" r:id="rId7"/>
    <p:sldId id="296" r:id="rId8"/>
    <p:sldId id="314" r:id="rId9"/>
    <p:sldId id="290" r:id="rId10"/>
    <p:sldId id="288" r:id="rId11"/>
    <p:sldId id="285" r:id="rId12"/>
    <p:sldId id="300" r:id="rId13"/>
    <p:sldId id="303" r:id="rId14"/>
    <p:sldId id="291" r:id="rId15"/>
    <p:sldId id="301" r:id="rId16"/>
    <p:sldId id="315" r:id="rId17"/>
    <p:sldId id="316" r:id="rId18"/>
    <p:sldId id="334" r:id="rId19"/>
    <p:sldId id="336" r:id="rId20"/>
    <p:sldId id="341" r:id="rId21"/>
    <p:sldId id="317" r:id="rId22"/>
    <p:sldId id="335" r:id="rId23"/>
    <p:sldId id="337" r:id="rId24"/>
    <p:sldId id="318" r:id="rId25"/>
    <p:sldId id="319" r:id="rId26"/>
    <p:sldId id="320" r:id="rId27"/>
    <p:sldId id="321" r:id="rId28"/>
    <p:sldId id="324" r:id="rId29"/>
    <p:sldId id="325" r:id="rId30"/>
    <p:sldId id="333" r:id="rId31"/>
    <p:sldId id="310" r:id="rId32"/>
    <p:sldId id="311" r:id="rId33"/>
    <p:sldId id="309" r:id="rId34"/>
    <p:sldId id="329" r:id="rId35"/>
    <p:sldId id="330" r:id="rId36"/>
    <p:sldId id="331" r:id="rId37"/>
    <p:sldId id="322" r:id="rId38"/>
    <p:sldId id="323" r:id="rId39"/>
    <p:sldId id="332" r:id="rId40"/>
    <p:sldId id="343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9746" autoAdjust="0"/>
  </p:normalViewPr>
  <p:slideViewPr>
    <p:cSldViewPr snapToGrid="0" snapToObjects="1">
      <p:cViewPr varScale="1">
        <p:scale>
          <a:sx n="109" d="100"/>
          <a:sy n="109" d="100"/>
        </p:scale>
        <p:origin x="-120" y="-5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6" d="100"/>
        <a:sy n="7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handoutMaster" Target="handoutMasters/handout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E279C3-E664-A045-A37F-1207D9D9B1C8}" type="datetimeFigureOut">
              <a:rPr lang="en-US" smtClean="0"/>
              <a:t>25/03/14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9C725E-0798-5346-8759-98B0DF12A7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27081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97C23C-B6EE-7F4C-8D2B-6EFB21BB1825}" type="datetimeFigureOut">
              <a:rPr lang="en-US" smtClean="0"/>
              <a:t>25/03/14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A330EB-B546-4246-9D3F-2EB92D18FE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65308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625CCBF-73E4-5B46-ABEE-9E94A7165718}" type="datetimeFigureOut">
              <a:rPr lang="en-US" smtClean="0"/>
              <a:t>25/03/14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31B6A39-9289-7540-AF7A-9CD8E3522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837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4596202-6922-A44F-A780-05E24C1830F7}" type="datetime1">
              <a:rPr lang="en-US" smtClean="0"/>
              <a:t>25/03/14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31B6A39-9289-7540-AF7A-9CD8E3522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681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320CF9F-05E9-574F-869C-0052056E25F7}" type="datetime1">
              <a:rPr lang="en-US" smtClean="0"/>
              <a:t>25/03/14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31B6A39-9289-7540-AF7A-9CD8E3522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65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207C89D-BE69-9746-BE5F-F27E3824967C}" type="datetime1">
              <a:rPr lang="en-US" smtClean="0"/>
              <a:t>25/03/14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31B6A39-9289-7540-AF7A-9CD8E3522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507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5A679FE-9B58-A54B-909B-F9C40EA4CAA5}" type="datetime1">
              <a:rPr lang="en-US" smtClean="0"/>
              <a:t>25/03/14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31B6A39-9289-7540-AF7A-9CD8E3522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4976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45D16FE-F5A5-534E-BB1F-F44A3FBB3FC7}" type="datetime1">
              <a:rPr lang="en-US" smtClean="0"/>
              <a:t>25/03/14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31B6A39-9289-7540-AF7A-9CD8E3522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51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17A5D68-E13B-224F-B753-95438EF82C3A}" type="datetime1">
              <a:rPr lang="en-US" smtClean="0"/>
              <a:t>25/03/14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31B6A39-9289-7540-AF7A-9CD8E3522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675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8A70D0A-68F0-ED48-961D-4A69405A45A3}" type="datetime1">
              <a:rPr lang="en-US" smtClean="0"/>
              <a:t>25/03/14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31B6A39-9289-7540-AF7A-9CD8E3522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409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54E0910-F6D2-2E4D-8C92-48A8E94797AF}" type="datetime1">
              <a:rPr lang="en-US" smtClean="0"/>
              <a:t>25/03/14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31B6A39-9289-7540-AF7A-9CD8E3522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968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CAD2AAAB-0382-724D-9902-E7C50E25CF1F}" type="datetime1">
              <a:rPr lang="en-US" smtClean="0"/>
              <a:t>25/03/14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31B6A39-9289-7540-AF7A-9CD8E3522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6858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114ACF-CE55-B543-8AA9-248E84A3415A}" type="datetime1">
              <a:rPr lang="en-US" smtClean="0"/>
              <a:t>25/03/14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531B6A39-9289-7540-AF7A-9CD8E3522A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0684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 userDrawn="1"/>
        </p:nvSpPr>
        <p:spPr>
          <a:xfrm>
            <a:off x="457199" y="188737"/>
            <a:ext cx="8299079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rgbClr val="FFFFFF"/>
            </a:solidFill>
          </a:ln>
        </p:spPr>
        <p:txBody>
          <a:bodyPr wrap="square" rtlCol="0">
            <a:spAutoFit/>
          </a:bodyPr>
          <a:lstStyle/>
          <a:p>
            <a:r>
              <a:rPr lang="en-GB" sz="1800" b="1" i="1" dirty="0" smtClean="0">
                <a:solidFill>
                  <a:schemeClr val="bg1"/>
                </a:solidFill>
                <a:latin typeface="Times New Roman"/>
              </a:rPr>
              <a:t>																 2 - </a:t>
            </a:r>
            <a:fld id="{28F5212E-E472-4D45-B75C-1BA998A5936C}" type="slidenum">
              <a:rPr lang="en-GB" sz="1800" b="1" i="1" smtClean="0">
                <a:solidFill>
                  <a:schemeClr val="bg1"/>
                </a:solidFill>
                <a:latin typeface="Times New Roman"/>
              </a:rPr>
              <a:pPr/>
              <a:t>‹#›</a:t>
            </a:fld>
            <a:r>
              <a:rPr lang="en-GB" sz="1800" b="1" dirty="0" smtClean="0">
                <a:solidFill>
                  <a:schemeClr val="bg1"/>
                </a:solidFill>
                <a:latin typeface="Times New Roman"/>
              </a:rPr>
              <a:t> </a:t>
            </a:r>
            <a:endParaRPr lang="en-US" sz="1800" b="1" i="1" dirty="0">
              <a:solidFill>
                <a:schemeClr val="bg1"/>
              </a:solidFill>
              <a:latin typeface="Times New Roman"/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457200" y="188737"/>
            <a:ext cx="8299079" cy="6408399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16"/>
          <p:cNvSpPr txBox="1">
            <a:spLocks noChangeArrowheads="1"/>
          </p:cNvSpPr>
          <p:nvPr userDrawn="1"/>
        </p:nvSpPr>
        <p:spPr bwMode="auto">
          <a:xfrm>
            <a:off x="477781" y="6345136"/>
            <a:ext cx="8299079" cy="3048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marL="0" algn="l" defTabSz="457200" rtl="0" eaLnBrk="1" latinLnBrk="0" hangingPunct="1">
              <a:defRPr sz="1400" b="1" 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200" b="0" i="0" dirty="0" smtClean="0">
                <a:solidFill>
                  <a:srgbClr val="3366FF"/>
                </a:solidFill>
                <a:latin typeface="Comic Sans MS"/>
                <a:cs typeface="Comic Sans MS"/>
              </a:rPr>
              <a:t>  Fabio Sauli</a:t>
            </a:r>
            <a:r>
              <a:rPr lang="en-GB" sz="1200" b="0" i="0" baseline="0" dirty="0" smtClean="0">
                <a:solidFill>
                  <a:srgbClr val="3366FF"/>
                </a:solidFill>
                <a:latin typeface="Comic Sans MS"/>
                <a:cs typeface="Comic Sans MS"/>
              </a:rPr>
              <a:t>      </a:t>
            </a:r>
            <a:r>
              <a:rPr lang="en-GB" sz="1200" b="0" i="0" dirty="0" smtClean="0">
                <a:solidFill>
                  <a:srgbClr val="3366FF"/>
                </a:solidFill>
                <a:latin typeface="Comic Sans MS"/>
                <a:cs typeface="Comic Sans MS"/>
              </a:rPr>
              <a:t>Micro-Pattern Gaseous Detectors</a:t>
            </a:r>
            <a:r>
              <a:rPr lang="en-GB" sz="1200" b="0" i="0" baseline="0" dirty="0" smtClean="0">
                <a:solidFill>
                  <a:srgbClr val="3366FF"/>
                </a:solidFill>
                <a:latin typeface="Comic Sans MS"/>
                <a:cs typeface="Comic Sans MS"/>
              </a:rPr>
              <a:t>    </a:t>
            </a:r>
            <a:r>
              <a:rPr lang="en-GB" sz="1200" b="0" i="0" dirty="0" smtClean="0">
                <a:solidFill>
                  <a:srgbClr val="3366FF"/>
                </a:solidFill>
                <a:latin typeface="Comic Sans MS"/>
                <a:cs typeface="Comic Sans MS"/>
              </a:rPr>
              <a:t> Bethe Forum on Particle Detectors </a:t>
            </a:r>
            <a:r>
              <a:rPr lang="en-GB" sz="1200" b="0" i="0" baseline="0" dirty="0" smtClean="0">
                <a:solidFill>
                  <a:srgbClr val="3366FF"/>
                </a:solidFill>
                <a:latin typeface="Comic Sans MS"/>
                <a:cs typeface="Comic Sans MS"/>
              </a:rPr>
              <a:t>      </a:t>
            </a:r>
            <a:r>
              <a:rPr lang="en-GB" sz="1200" b="0" i="0" dirty="0" smtClean="0">
                <a:solidFill>
                  <a:srgbClr val="3366FF"/>
                </a:solidFill>
                <a:latin typeface="Comic Sans MS"/>
                <a:cs typeface="Comic Sans MS"/>
              </a:rPr>
              <a:t>Bonn</a:t>
            </a:r>
            <a:r>
              <a:rPr lang="en-GB" sz="1200" b="0" i="0" baseline="0" dirty="0" smtClean="0">
                <a:solidFill>
                  <a:srgbClr val="3366FF"/>
                </a:solidFill>
                <a:latin typeface="Comic Sans MS"/>
                <a:cs typeface="Comic Sans MS"/>
              </a:rPr>
              <a:t> </a:t>
            </a:r>
            <a:r>
              <a:rPr lang="en-GB" sz="1200" b="0" i="0" dirty="0" smtClean="0">
                <a:solidFill>
                  <a:srgbClr val="3366FF"/>
                </a:solidFill>
                <a:latin typeface="Comic Sans MS"/>
                <a:cs typeface="Comic Sans MS"/>
              </a:rPr>
              <a:t> </a:t>
            </a:r>
            <a:r>
              <a:rPr lang="en-US" sz="1200" b="0" i="0" kern="1200" dirty="0" smtClean="0">
                <a:solidFill>
                  <a:srgbClr val="3366FF"/>
                </a:solidFill>
                <a:latin typeface="Comic Sans MS"/>
                <a:ea typeface="+mn-ea"/>
                <a:cs typeface="Comic Sans MS"/>
              </a:rPr>
              <a:t>31.3-11.4. 2014</a:t>
            </a:r>
            <a:endParaRPr lang="en-GB" sz="1200" b="0" i="0" dirty="0">
              <a:solidFill>
                <a:srgbClr val="3366FF"/>
              </a:solidFill>
              <a:latin typeface="Comic Sans MS"/>
              <a:cs typeface="Comic Sans MS"/>
            </a:endParaRPr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457200" y="6391831"/>
            <a:ext cx="8299078" cy="0"/>
          </a:xfrm>
          <a:prstGeom prst="line">
            <a:avLst/>
          </a:prstGeom>
          <a:ln w="12700" cmpd="sng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73993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g"/><Relationship Id="rId7" Type="http://schemas.openxmlformats.org/officeDocument/2006/relationships/image" Target="../media/image6.png"/><Relationship Id="rId8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eg"/><Relationship Id="rId3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36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Relationship Id="rId3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39.emf"/><Relationship Id="rId5" Type="http://schemas.openxmlformats.org/officeDocument/2006/relationships/image" Target="../media/image40.jpeg"/><Relationship Id="rId6" Type="http://schemas.openxmlformats.org/officeDocument/2006/relationships/image" Target="../media/image41.png"/><Relationship Id="rId7" Type="http://schemas.openxmlformats.org/officeDocument/2006/relationships/image" Target="../media/image4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oleObject" Target="../embeddings/oleObject2.bin"/><Relationship Id="rId7" Type="http://schemas.openxmlformats.org/officeDocument/2006/relationships/image" Target="../media/image43.emf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Relationship Id="rId3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eg"/><Relationship Id="rId3" Type="http://schemas.openxmlformats.org/officeDocument/2006/relationships/image" Target="../media/image6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4" Type="http://schemas.openxmlformats.org/officeDocument/2006/relationships/image" Target="../media/image75.png"/><Relationship Id="rId5" Type="http://schemas.openxmlformats.org/officeDocument/2006/relationships/image" Target="../media/image76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Relationship Id="rId3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ng"/><Relationship Id="rId3" Type="http://schemas.openxmlformats.org/officeDocument/2006/relationships/image" Target="../media/image83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4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jpeg"/><Relationship Id="rId3" Type="http://schemas.openxmlformats.org/officeDocument/2006/relationships/image" Target="../media/image90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1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2.png"/><Relationship Id="rId3" Type="http://schemas.openxmlformats.org/officeDocument/2006/relationships/image" Target="../media/image93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96.jpeg"/><Relationship Id="rId5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4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56140" y="174159"/>
            <a:ext cx="8634552" cy="656129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466588" y="292865"/>
            <a:ext cx="8291179" cy="646331"/>
          </a:xfrm>
          <a:prstGeom prst="rect">
            <a:avLst/>
          </a:prstGeom>
          <a:solidFill>
            <a:srgbClr val="558ED5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Micro-Pattern Gaseous Detectors</a:t>
            </a:r>
            <a:endParaRPr lang="en-US" sz="3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393715" y="1130546"/>
            <a:ext cx="4313651" cy="830997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Fabio Sauli</a:t>
            </a:r>
          </a:p>
          <a:p>
            <a:pPr algn="ctr"/>
            <a:r>
              <a:rPr lang="en-US" sz="2400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TERA Foundation and CERN</a:t>
            </a:r>
          </a:p>
        </p:txBody>
      </p:sp>
      <p:sp>
        <p:nvSpPr>
          <p:cNvPr id="10" name="Rectangle 9"/>
          <p:cNvSpPr/>
          <p:nvPr/>
        </p:nvSpPr>
        <p:spPr>
          <a:xfrm>
            <a:off x="469949" y="5956030"/>
            <a:ext cx="8287818" cy="646331"/>
          </a:xfrm>
          <a:prstGeom prst="rect">
            <a:avLst/>
          </a:prstGeom>
          <a:solidFill>
            <a:srgbClr val="FF6600"/>
          </a:solidFill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66006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Bethe Forum on Particle Detectors</a:t>
            </a:r>
          </a:p>
          <a:p>
            <a:pPr algn="ctr"/>
            <a:r>
              <a:rPr lang="en-US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66006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 Bonn, March 31</a:t>
            </a:r>
            <a:r>
              <a:rPr lang="en-US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66006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-</a:t>
            </a:r>
            <a:r>
              <a:rPr lang="en-US" b="1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660066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April 11, 2014 </a:t>
            </a:r>
            <a:endParaRPr lang="en-US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solidFill>
                <a:srgbClr val="660066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2" name="Picture 1" descr="gem field.gif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3416" y="3910662"/>
            <a:ext cx="1814562" cy="1814562"/>
          </a:xfrm>
          <a:prstGeom prst="rect">
            <a:avLst/>
          </a:prstGeom>
        </p:spPr>
      </p:pic>
      <p:pic>
        <p:nvPicPr>
          <p:cNvPr id="3" name="Picture 2" descr="MICROMEGAS FIELD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949" y="3843646"/>
            <a:ext cx="1923766" cy="1881578"/>
          </a:xfrm>
          <a:prstGeom prst="rect">
            <a:avLst/>
          </a:prstGeom>
        </p:spPr>
      </p:pic>
      <p:pic>
        <p:nvPicPr>
          <p:cNvPr id="12" name="Picture 11" descr="msgc field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588" y="1534844"/>
            <a:ext cx="1807089" cy="1731793"/>
          </a:xfrm>
          <a:prstGeom prst="rect">
            <a:avLst/>
          </a:prstGeom>
        </p:spPr>
      </p:pic>
      <p:pic>
        <p:nvPicPr>
          <p:cNvPr id="15" name="Picture 14" descr="CAT scheme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520" y="2547527"/>
            <a:ext cx="1791396" cy="2272411"/>
          </a:xfrm>
          <a:prstGeom prst="rect">
            <a:avLst/>
          </a:prstGeom>
        </p:spPr>
      </p:pic>
      <p:pic>
        <p:nvPicPr>
          <p:cNvPr id="18" name="Picture 17" descr="Hex_Cathode_Pin_Array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78248" y="3843646"/>
            <a:ext cx="1819395" cy="14588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9532" y="1480509"/>
            <a:ext cx="1773936" cy="1786128"/>
          </a:xfrm>
          <a:prstGeom prst="rect">
            <a:avLst/>
          </a:prstGeom>
        </p:spPr>
      </p:pic>
      <p:pic>
        <p:nvPicPr>
          <p:cNvPr id="19" name="Picture 18" descr="gem holes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73416" y="2184411"/>
            <a:ext cx="1814562" cy="1367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529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41327" y="200527"/>
            <a:ext cx="3016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RESISTIVE MICROMEGAS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 descr="resistive micromegas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327" y="602073"/>
            <a:ext cx="3362473" cy="266951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880159" y="623597"/>
            <a:ext cx="36747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Spark rates in neutron beam exposure: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5188516" y="5838872"/>
            <a:ext cx="3216916" cy="523220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T. </a:t>
            </a:r>
            <a:r>
              <a:rPr lang="en-US" sz="1400" b="1" i="1" dirty="0" err="1" smtClean="0"/>
              <a:t>Alexopolous</a:t>
            </a:r>
            <a:r>
              <a:rPr lang="en-US" sz="1400" b="1" i="1" dirty="0" smtClean="0"/>
              <a:t> et al, </a:t>
            </a:r>
          </a:p>
          <a:p>
            <a:r>
              <a:rPr lang="en-US" sz="1400" b="1" i="1" dirty="0" err="1" smtClean="0"/>
              <a:t>Nucl</a:t>
            </a:r>
            <a:r>
              <a:rPr lang="en-US" sz="1400" b="1" i="1" dirty="0" smtClean="0"/>
              <a:t>. Instr. and Meth. A640(2011)110</a:t>
            </a:r>
            <a:endParaRPr lang="en-US" sz="1400" b="1" i="1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224" y="3430318"/>
            <a:ext cx="4214314" cy="2593653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76755" y="6048573"/>
            <a:ext cx="4452424" cy="307777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J</a:t>
            </a:r>
            <a:r>
              <a:rPr lang="en-US" sz="1400" b="1" i="1" dirty="0"/>
              <a:t>. </a:t>
            </a:r>
            <a:r>
              <a:rPr lang="en-US" sz="1400" b="1" i="1" dirty="0" err="1" smtClean="0"/>
              <a:t>Galán</a:t>
            </a:r>
            <a:r>
              <a:rPr lang="en-US" sz="1400" b="1" i="1" dirty="0" smtClean="0"/>
              <a:t> et al, </a:t>
            </a:r>
            <a:r>
              <a:rPr lang="en-US" sz="1400" b="1" i="1" dirty="0" err="1" smtClean="0"/>
              <a:t>Nucl</a:t>
            </a:r>
            <a:r>
              <a:rPr lang="en-US" sz="1400" b="1" i="1" dirty="0" smtClean="0"/>
              <a:t>. Instr. and Meth. A732(2013)229</a:t>
            </a:r>
            <a:endParaRPr lang="en-US" sz="1400" b="1" i="1" dirty="0"/>
          </a:p>
        </p:txBody>
      </p:sp>
      <p:sp>
        <p:nvSpPr>
          <p:cNvPr id="24" name="TextBox 23"/>
          <p:cNvSpPr txBox="1"/>
          <p:nvPr/>
        </p:nvSpPr>
        <p:spPr>
          <a:xfrm>
            <a:off x="770350" y="3185492"/>
            <a:ext cx="1585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Rate capability:</a:t>
            </a:r>
            <a:endParaRPr lang="en-US" sz="1600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4538" y="936243"/>
            <a:ext cx="4002025" cy="252883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4539" y="3524046"/>
            <a:ext cx="4002024" cy="2347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9458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3" grpId="0" animBg="1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01808" y="196404"/>
            <a:ext cx="48141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MULTIGEM DISCHARGE PROBABABILITY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5" name="Text Box 4"/>
          <p:cNvSpPr txBox="1">
            <a:spLocks noChangeArrowheads="1"/>
          </p:cNvSpPr>
          <p:nvPr/>
        </p:nvSpPr>
        <p:spPr bwMode="auto">
          <a:xfrm>
            <a:off x="757332" y="4777834"/>
            <a:ext cx="3773309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en-US" sz="1400" b="1" i="1" kern="1200" dirty="0"/>
              <a:t>S. Bachmann et al, </a:t>
            </a:r>
            <a:endParaRPr lang="en-US" sz="1400" b="1" i="1" kern="1200" dirty="0" smtClean="0"/>
          </a:p>
          <a:p>
            <a:r>
              <a:rPr lang="en-US" sz="1400" b="1" i="1" kern="1200" dirty="0" err="1" smtClean="0"/>
              <a:t>Nucl</a:t>
            </a:r>
            <a:r>
              <a:rPr lang="en-US" sz="1400" b="1" i="1" kern="1200" dirty="0"/>
              <a:t>. Instr. and Meth. A479 (2002) 294 </a:t>
            </a:r>
          </a:p>
        </p:txBody>
      </p:sp>
      <p:pic>
        <p:nvPicPr>
          <p:cNvPr id="5" name="Picture 4" descr="gain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666" y="1429407"/>
            <a:ext cx="4410808" cy="31570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13794" y="4147037"/>
            <a:ext cx="38033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WHAT ABOUT THE RAETHER LIMIT?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5743" y="661461"/>
            <a:ext cx="29546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GAIN VS VOLTAGE – 5.9 keV</a:t>
            </a:r>
            <a:endParaRPr lang="en-US" sz="1600" dirty="0"/>
          </a:p>
        </p:txBody>
      </p:sp>
      <p:sp>
        <p:nvSpPr>
          <p:cNvPr id="14" name="TextBox 13"/>
          <p:cNvSpPr txBox="1"/>
          <p:nvPr/>
        </p:nvSpPr>
        <p:spPr>
          <a:xfrm>
            <a:off x="5084731" y="4777834"/>
            <a:ext cx="3466098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IN MULTI-GEMS, THE CHARGE SPREADS OVER MANY INDEPENDENT HOLES!</a:t>
            </a:r>
            <a:endParaRPr lang="en-US" sz="16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510666" y="1060075"/>
            <a:ext cx="4410808" cy="3526364"/>
            <a:chOff x="510666" y="1060075"/>
            <a:chExt cx="4410808" cy="3526364"/>
          </a:xfrm>
        </p:grpSpPr>
        <p:pic>
          <p:nvPicPr>
            <p:cNvPr id="6" name="Picture 5" descr="DISCHARGE.jpg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0666" y="1429407"/>
              <a:ext cx="4410808" cy="3157032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687420" y="1060075"/>
              <a:ext cx="353173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dirty="0" smtClean="0">
                  <a:solidFill>
                    <a:srgbClr val="FF0000"/>
                  </a:solidFill>
                </a:rPr>
                <a:t>DISCHARGE RATE ON ~ 5 MeV </a:t>
              </a:r>
              <a:r>
                <a:rPr lang="en-US" sz="1600" b="1" dirty="0" smtClean="0">
                  <a:solidFill>
                    <a:srgbClr val="FF0000"/>
                  </a:solidFill>
                  <a:latin typeface="Symbol" charset="2"/>
                  <a:cs typeface="Symbol" charset="2"/>
                </a:rPr>
                <a:t>a</a:t>
              </a:r>
              <a:r>
                <a:rPr lang="en-US" sz="1600" b="1" dirty="0" smtClean="0">
                  <a:solidFill>
                    <a:srgbClr val="FF0000"/>
                  </a:solidFill>
                </a:rPr>
                <a:t> </a:t>
              </a:r>
              <a:endParaRPr lang="en-US" sz="16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856483" y="668531"/>
            <a:ext cx="3944325" cy="3248958"/>
            <a:chOff x="4856483" y="691833"/>
            <a:chExt cx="3944325" cy="3248958"/>
          </a:xfrm>
        </p:grpSpPr>
        <p:grpSp>
          <p:nvGrpSpPr>
            <p:cNvPr id="7" name="Group 6"/>
            <p:cNvGrpSpPr/>
            <p:nvPr/>
          </p:nvGrpSpPr>
          <p:grpSpPr>
            <a:xfrm>
              <a:off x="4856483" y="691833"/>
              <a:ext cx="3944325" cy="3248958"/>
              <a:chOff x="4856483" y="691833"/>
              <a:chExt cx="3944325" cy="3248958"/>
            </a:xfrm>
          </p:grpSpPr>
          <p:sp>
            <p:nvSpPr>
              <p:cNvPr id="9" name="Text Box 31"/>
              <p:cNvSpPr txBox="1">
                <a:spLocks noChangeArrowheads="1"/>
              </p:cNvSpPr>
              <p:nvPr/>
            </p:nvSpPr>
            <p:spPr bwMode="auto">
              <a:xfrm>
                <a:off x="5757846" y="3326446"/>
                <a:ext cx="69069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sz="1400" b="1" kern="1200" dirty="0">
                    <a:solidFill>
                      <a:srgbClr val="2617FF"/>
                    </a:solidFill>
                  </a:rPr>
                  <a:t>Q~10</a:t>
                </a:r>
                <a:r>
                  <a:rPr lang="en-GB" sz="1400" b="1" kern="1200" baseline="30000" dirty="0">
                    <a:solidFill>
                      <a:srgbClr val="2617FF"/>
                    </a:solidFill>
                  </a:rPr>
                  <a:t>7</a:t>
                </a:r>
                <a:endParaRPr lang="en-GB" sz="1400" b="1" kern="1200" dirty="0">
                  <a:solidFill>
                    <a:srgbClr val="2617FF"/>
                  </a:solidFill>
                </a:endParaRPr>
              </a:p>
            </p:txBody>
          </p:sp>
          <p:sp>
            <p:nvSpPr>
              <p:cNvPr id="10" name="Text Box 32"/>
              <p:cNvSpPr txBox="1">
                <a:spLocks noChangeArrowheads="1"/>
              </p:cNvSpPr>
              <p:nvPr/>
            </p:nvSpPr>
            <p:spPr bwMode="auto">
              <a:xfrm>
                <a:off x="6612854" y="3206182"/>
                <a:ext cx="690697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sz="1400" b="1" kern="1200"/>
                  <a:t>Q~10</a:t>
                </a:r>
                <a:r>
                  <a:rPr lang="en-GB" sz="1400" b="1" kern="1200" baseline="30000"/>
                  <a:t>8</a:t>
                </a:r>
                <a:endParaRPr lang="en-GB" sz="1400" b="1" kern="1200"/>
              </a:p>
            </p:txBody>
          </p:sp>
          <p:sp>
            <p:nvSpPr>
              <p:cNvPr id="11" name="Text Box 33"/>
              <p:cNvSpPr txBox="1">
                <a:spLocks noChangeArrowheads="1"/>
              </p:cNvSpPr>
              <p:nvPr/>
            </p:nvSpPr>
            <p:spPr bwMode="auto">
              <a:xfrm>
                <a:off x="7528813" y="2905599"/>
                <a:ext cx="689202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GB" sz="1400" b="1" kern="1200">
                    <a:solidFill>
                      <a:srgbClr val="FF1F1D"/>
                    </a:solidFill>
                  </a:rPr>
                  <a:t>Q~10</a:t>
                </a:r>
                <a:r>
                  <a:rPr lang="en-GB" sz="1400" b="1" kern="1200" baseline="30000">
                    <a:solidFill>
                      <a:srgbClr val="FF1F1D"/>
                    </a:solidFill>
                  </a:rPr>
                  <a:t>9</a:t>
                </a:r>
                <a:endParaRPr lang="en-GB" sz="1400" b="1" kern="1200">
                  <a:solidFill>
                    <a:srgbClr val="FF1F1D"/>
                  </a:solidFill>
                </a:endParaRPr>
              </a:p>
            </p:txBody>
          </p:sp>
          <p:grpSp>
            <p:nvGrpSpPr>
              <p:cNvPr id="16" name="Group 15"/>
              <p:cNvGrpSpPr/>
              <p:nvPr/>
            </p:nvGrpSpPr>
            <p:grpSpPr>
              <a:xfrm>
                <a:off x="4856483" y="691833"/>
                <a:ext cx="3944325" cy="3248958"/>
                <a:chOff x="4856483" y="691833"/>
                <a:chExt cx="3944325" cy="3248958"/>
              </a:xfrm>
            </p:grpSpPr>
            <p:pic>
              <p:nvPicPr>
                <p:cNvPr id="8" name="Picture 7" descr="Disch S-D-TGEM"/>
                <p:cNvPicPr>
                  <a:picLocks noChangeAspect="1" noChangeArrowheads="1"/>
                </p:cNvPicPr>
                <p:nvPr/>
              </p:nvPicPr>
              <p:blipFill>
                <a:blip r:embed="rId4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856483" y="1122878"/>
                  <a:ext cx="3803318" cy="2817913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" name="TextBox 1"/>
                <p:cNvSpPr txBox="1"/>
                <p:nvPr/>
              </p:nvSpPr>
              <p:spPr>
                <a:xfrm>
                  <a:off x="5013794" y="691833"/>
                  <a:ext cx="3787014" cy="33855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600" dirty="0" smtClean="0"/>
                    <a:t>DISCHARGE PROBABILITY VS GAIN:</a:t>
                  </a:r>
                  <a:endParaRPr lang="en-US" sz="1600" dirty="0"/>
                </a:p>
              </p:txBody>
            </p:sp>
          </p:grpSp>
        </p:grpSp>
        <p:sp>
          <p:nvSpPr>
            <p:cNvPr id="18" name="Text Box 31"/>
            <p:cNvSpPr txBox="1">
              <a:spLocks noChangeArrowheads="1"/>
            </p:cNvSpPr>
            <p:nvPr/>
          </p:nvSpPr>
          <p:spPr bwMode="auto">
            <a:xfrm>
              <a:off x="5557243" y="2384492"/>
              <a:ext cx="761101" cy="305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400" b="1" dirty="0">
                  <a:solidFill>
                    <a:srgbClr val="2617FF"/>
                  </a:solidFill>
                </a:rPr>
                <a:t>Q~10</a:t>
              </a:r>
              <a:r>
                <a:rPr lang="en-GB" sz="1400" b="1" baseline="30000" dirty="0">
                  <a:solidFill>
                    <a:srgbClr val="2617FF"/>
                  </a:solidFill>
                </a:rPr>
                <a:t>7</a:t>
              </a:r>
              <a:endParaRPr lang="en-GB" sz="1400" b="1" dirty="0">
                <a:solidFill>
                  <a:srgbClr val="2617FF"/>
                </a:solidFill>
              </a:endParaRPr>
            </a:p>
          </p:txBody>
        </p:sp>
        <p:sp>
          <p:nvSpPr>
            <p:cNvPr id="19" name="Text Box 32"/>
            <p:cNvSpPr txBox="1">
              <a:spLocks noChangeArrowheads="1"/>
            </p:cNvSpPr>
            <p:nvPr/>
          </p:nvSpPr>
          <p:spPr bwMode="auto">
            <a:xfrm>
              <a:off x="6448543" y="1808487"/>
              <a:ext cx="761101" cy="3059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400" b="1" dirty="0"/>
                <a:t>Q~10</a:t>
              </a:r>
              <a:r>
                <a:rPr lang="en-GB" sz="1400" b="1" baseline="30000" dirty="0"/>
                <a:t>8</a:t>
              </a:r>
              <a:endParaRPr lang="en-GB" sz="1400" b="1" dirty="0"/>
            </a:p>
          </p:txBody>
        </p:sp>
        <p:sp>
          <p:nvSpPr>
            <p:cNvPr id="20" name="Text Box 33"/>
            <p:cNvSpPr txBox="1">
              <a:spLocks noChangeArrowheads="1"/>
            </p:cNvSpPr>
            <p:nvPr/>
          </p:nvSpPr>
          <p:spPr bwMode="auto">
            <a:xfrm>
              <a:off x="7458561" y="1815117"/>
              <a:ext cx="759454" cy="304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sz="1400" b="1" dirty="0">
                  <a:solidFill>
                    <a:srgbClr val="FF1F1D"/>
                  </a:solidFill>
                </a:rPr>
                <a:t>Q~10</a:t>
              </a:r>
              <a:r>
                <a:rPr lang="en-GB" sz="1400" b="1" baseline="30000" dirty="0">
                  <a:solidFill>
                    <a:srgbClr val="FF1F1D"/>
                  </a:solidFill>
                </a:rPr>
                <a:t>9</a:t>
              </a:r>
              <a:endParaRPr lang="en-GB" sz="1400" b="1" dirty="0">
                <a:solidFill>
                  <a:srgbClr val="FF1F1D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887255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01808" y="196404"/>
            <a:ext cx="22832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GEM DISCHARGES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15" name="Group 14"/>
          <p:cNvGrpSpPr>
            <a:grpSpLocks/>
          </p:cNvGrpSpPr>
          <p:nvPr/>
        </p:nvGrpSpPr>
        <p:grpSpPr bwMode="auto">
          <a:xfrm>
            <a:off x="4209602" y="2309894"/>
            <a:ext cx="4431443" cy="3564225"/>
            <a:chOff x="240" y="1296"/>
            <a:chExt cx="2544" cy="2028"/>
          </a:xfrm>
        </p:grpSpPr>
        <p:pic>
          <p:nvPicPr>
            <p:cNvPr id="16" name="Picture 15" descr="psi002"/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0" y="1296"/>
              <a:ext cx="2544" cy="20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7" name="Line 6"/>
            <p:cNvSpPr>
              <a:spLocks noChangeShapeType="1"/>
            </p:cNvSpPr>
            <p:nvPr/>
          </p:nvSpPr>
          <p:spPr bwMode="auto">
            <a:xfrm flipV="1">
              <a:off x="1423" y="2236"/>
              <a:ext cx="0" cy="661"/>
            </a:xfrm>
            <a:prstGeom prst="line">
              <a:avLst/>
            </a:prstGeom>
            <a:noFill/>
            <a:ln w="9525">
              <a:solidFill>
                <a:srgbClr val="FF0F2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18" name="Text Box 7"/>
            <p:cNvSpPr txBox="1">
              <a:spLocks noChangeArrowheads="1"/>
            </p:cNvSpPr>
            <p:nvPr/>
          </p:nvSpPr>
          <p:spPr bwMode="auto">
            <a:xfrm>
              <a:off x="924" y="1964"/>
              <a:ext cx="479" cy="1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kern="1200" dirty="0">
                  <a:solidFill>
                    <a:srgbClr val="FF0F21"/>
                  </a:solidFill>
                </a:rPr>
                <a:t>G=10000</a:t>
              </a:r>
            </a:p>
          </p:txBody>
        </p:sp>
      </p:grpSp>
      <p:pic>
        <p:nvPicPr>
          <p:cNvPr id="19" name="Picture 18" descr="From Clipboa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2412" y="1706493"/>
            <a:ext cx="3847190" cy="292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 Box 9"/>
          <p:cNvSpPr txBox="1">
            <a:spLocks noChangeArrowheads="1"/>
          </p:cNvSpPr>
          <p:nvPr/>
        </p:nvSpPr>
        <p:spPr bwMode="auto">
          <a:xfrm>
            <a:off x="773853" y="4812110"/>
            <a:ext cx="3168744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r>
              <a:rPr lang="en-US" sz="1400" b="1" i="1" kern="1200" dirty="0"/>
              <a:t>S. Bachmann et al,  </a:t>
            </a:r>
          </a:p>
          <a:p>
            <a:r>
              <a:rPr lang="en-US" sz="1400" b="1" i="1" kern="1200" dirty="0" err="1"/>
              <a:t>Nucl</a:t>
            </a:r>
            <a:r>
              <a:rPr lang="en-US" sz="1400" b="1" i="1" kern="1200" dirty="0"/>
              <a:t>. Instr. and Meth. A470(2001)548</a:t>
            </a:r>
          </a:p>
        </p:txBody>
      </p:sp>
      <p:sp>
        <p:nvSpPr>
          <p:cNvPr id="22" name="Text Box 10"/>
          <p:cNvSpPr txBox="1">
            <a:spLocks noChangeArrowheads="1"/>
          </p:cNvSpPr>
          <p:nvPr/>
        </p:nvSpPr>
        <p:spPr bwMode="auto">
          <a:xfrm>
            <a:off x="773853" y="1367939"/>
            <a:ext cx="272652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i="0" kern="1200" dirty="0" smtClean="0"/>
              <a:t>EFFICIENCY VS VOLTAGE</a:t>
            </a:r>
            <a:endParaRPr lang="en-US" sz="1600" i="0" kern="1200" dirty="0"/>
          </a:p>
        </p:txBody>
      </p:sp>
      <p:sp>
        <p:nvSpPr>
          <p:cNvPr id="23" name="Text Box 8"/>
          <p:cNvSpPr txBox="1">
            <a:spLocks noChangeArrowheads="1"/>
          </p:cNvSpPr>
          <p:nvPr/>
        </p:nvSpPr>
        <p:spPr bwMode="auto">
          <a:xfrm>
            <a:off x="4354796" y="1290994"/>
            <a:ext cx="437091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i="0" kern="1200" dirty="0"/>
              <a:t>DISCHARGE RATE VS GAIN</a:t>
            </a:r>
          </a:p>
          <a:p>
            <a:r>
              <a:rPr lang="en-US" sz="1600" i="0" kern="1200" dirty="0"/>
              <a:t>No discharges in 12 </a:t>
            </a:r>
            <a:r>
              <a:rPr lang="en-US" sz="1600" i="0" kern="1200" dirty="0" err="1"/>
              <a:t>hrs</a:t>
            </a:r>
            <a:r>
              <a:rPr lang="en-US" sz="1600" i="0" kern="1200" dirty="0"/>
              <a:t> of operation at gain 10</a:t>
            </a:r>
            <a:r>
              <a:rPr lang="en-US" sz="1600" i="0" kern="1200" baseline="30000" dirty="0"/>
              <a:t>4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01808" y="778417"/>
            <a:ext cx="36030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COMPASS TRIPLE GEM DETECTOR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46303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5833" y="202761"/>
            <a:ext cx="3726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GEM EXPOSURE TO NEUTRONS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51894" y="794664"/>
            <a:ext cx="45191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10x10 cm</a:t>
            </a:r>
            <a:r>
              <a:rPr lang="en-US" sz="1600" baseline="30000" dirty="0" smtClean="0"/>
              <a:t>2 </a:t>
            </a:r>
            <a:r>
              <a:rPr lang="en-US" sz="1600" dirty="0" smtClean="0"/>
              <a:t>TRIPLE-GEM tested in neutron beam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4111235" y="5903948"/>
            <a:ext cx="4349055" cy="307777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G. </a:t>
            </a:r>
            <a:r>
              <a:rPr lang="en-US" sz="1400" b="1" i="1" dirty="0" err="1" smtClean="0"/>
              <a:t>Croci</a:t>
            </a:r>
            <a:r>
              <a:rPr lang="en-US" sz="1400" b="1" i="1" dirty="0" smtClean="0"/>
              <a:t> et al, </a:t>
            </a:r>
            <a:r>
              <a:rPr lang="en-US" sz="1400" b="1" i="1" dirty="0" err="1" smtClean="0"/>
              <a:t>Nucl</a:t>
            </a:r>
            <a:r>
              <a:rPr lang="en-US" sz="1400" b="1" i="1" dirty="0" smtClean="0"/>
              <a:t>. Instr. and Meth, A71292013)108</a:t>
            </a:r>
            <a:endParaRPr lang="en-US" sz="1400" b="1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894" y="1585216"/>
            <a:ext cx="3976609" cy="31715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1375" y="2468760"/>
            <a:ext cx="4183650" cy="3127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5482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8867" y="211444"/>
            <a:ext cx="4614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RADIATION HARDNESS: MICROMEGAS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4026" y="1107346"/>
            <a:ext cx="6774988" cy="18477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62147" y="650657"/>
            <a:ext cx="5753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Systematic irradiation of small (10x10 cm</a:t>
            </a:r>
            <a:r>
              <a:rPr lang="en-US" baseline="30000" dirty="0" smtClean="0"/>
              <a:t>2</a:t>
            </a:r>
            <a:r>
              <a:rPr lang="en-US" dirty="0" smtClean="0"/>
              <a:t>) prototypes: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44787" y="2962901"/>
            <a:ext cx="2281143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G. </a:t>
            </a:r>
            <a:r>
              <a:rPr lang="en-US" sz="1400" b="1" i="1" dirty="0" err="1" smtClean="0"/>
              <a:t>Iakovidis</a:t>
            </a:r>
            <a:r>
              <a:rPr lang="en-US" sz="1400" b="1" i="1" dirty="0" smtClean="0"/>
              <a:t>, MPGD 2013 </a:t>
            </a:r>
            <a:endParaRPr lang="en-US" sz="1400" b="1" i="1" dirty="0"/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8867" y="3303853"/>
            <a:ext cx="5781187" cy="2959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891391" y="4755444"/>
            <a:ext cx="2075609" cy="58477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b="1" i="1" dirty="0">
                <a:solidFill>
                  <a:srgbClr val="FF0E1C"/>
                </a:solidFill>
              </a:rPr>
              <a:t>20 C cm</a:t>
            </a:r>
            <a:r>
              <a:rPr lang="en-US" sz="1600" b="1" i="1" baseline="30000" dirty="0">
                <a:solidFill>
                  <a:srgbClr val="FF0E1C"/>
                </a:solidFill>
              </a:rPr>
              <a:t>-2</a:t>
            </a:r>
          </a:p>
          <a:p>
            <a:r>
              <a:rPr lang="en-US" sz="1600" b="1" i="1" dirty="0">
                <a:solidFill>
                  <a:srgbClr val="FF0E1C"/>
                </a:solidFill>
              </a:rPr>
              <a:t>~ 4 10</a:t>
            </a:r>
            <a:r>
              <a:rPr lang="en-US" sz="1600" b="1" i="1" baseline="30000" dirty="0">
                <a:solidFill>
                  <a:srgbClr val="FF0E1C"/>
                </a:solidFill>
              </a:rPr>
              <a:t>14</a:t>
            </a:r>
            <a:r>
              <a:rPr lang="en-US" sz="1600" b="1" i="1" dirty="0">
                <a:solidFill>
                  <a:srgbClr val="FF0E1C"/>
                </a:solidFill>
              </a:rPr>
              <a:t> MIPS cm</a:t>
            </a:r>
            <a:r>
              <a:rPr lang="en-US" sz="1600" b="1" i="1" baseline="30000" dirty="0">
                <a:solidFill>
                  <a:srgbClr val="FF0E1C"/>
                </a:solidFill>
              </a:rPr>
              <a:t>-2 </a:t>
            </a:r>
            <a:endParaRPr lang="en-US" sz="1600" b="1" i="1" dirty="0">
              <a:solidFill>
                <a:srgbClr val="FF0E1C"/>
              </a:solidFill>
            </a:endParaRPr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5891392" y="5345920"/>
            <a:ext cx="2075609" cy="307777"/>
          </a:xfrm>
          <a:prstGeom prst="rect">
            <a:avLst/>
          </a:prstGeom>
          <a:solidFill>
            <a:srgbClr val="DDD7D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 i="1" kern="1200" dirty="0"/>
              <a:t>F. </a:t>
            </a:r>
            <a:r>
              <a:rPr lang="en-US" sz="1400" b="1" i="1" kern="1200" dirty="0" err="1"/>
              <a:t>Hartjes</a:t>
            </a:r>
            <a:r>
              <a:rPr lang="en-US" sz="1400" b="1" i="1" kern="1200" dirty="0"/>
              <a:t>, </a:t>
            </a:r>
            <a:r>
              <a:rPr lang="en-US" sz="1400" b="1" i="1" kern="1200" dirty="0" smtClean="0"/>
              <a:t>MPGD 2009</a:t>
            </a:r>
            <a:endParaRPr lang="en-US" sz="1400" b="1" i="1" kern="1200" dirty="0"/>
          </a:p>
        </p:txBody>
      </p:sp>
    </p:spTree>
    <p:extLst>
      <p:ext uri="{BB962C8B-B14F-4D97-AF65-F5344CB8AC3E}">
        <p14:creationId xmlns:p14="http://schemas.microsoft.com/office/powerpoint/2010/main" val="2361858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7358" y="192675"/>
            <a:ext cx="3518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RADIATION HARDNESS: GEM </a:t>
            </a:r>
          </a:p>
        </p:txBody>
      </p:sp>
      <p:pic>
        <p:nvPicPr>
          <p:cNvPr id="4" name="Picture 3" descr="Figure 16-16.jpg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7358" y="906082"/>
            <a:ext cx="6360576" cy="2087789"/>
          </a:xfrm>
          <a:prstGeom prst="rect">
            <a:avLst/>
          </a:prstGeom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27358" y="3119306"/>
            <a:ext cx="4713928" cy="304800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en-US" sz="1400" b="1" i="1" kern="1200" dirty="0"/>
              <a:t>M. </a:t>
            </a:r>
            <a:r>
              <a:rPr lang="en-US" sz="1400" b="1" i="1" kern="1200" dirty="0" err="1"/>
              <a:t>Alfonsi</a:t>
            </a:r>
            <a:r>
              <a:rPr lang="en-US" sz="1400" b="1" i="1" kern="1200" dirty="0"/>
              <a:t> et al, </a:t>
            </a:r>
            <a:r>
              <a:rPr lang="en-US" sz="1400" b="1" i="1" kern="1200" dirty="0" err="1"/>
              <a:t>Nucl</a:t>
            </a:r>
            <a:r>
              <a:rPr lang="en-US" sz="1400" b="1" i="1" kern="1200" dirty="0"/>
              <a:t>. Instr. and Meth. A518(2004)106 </a:t>
            </a:r>
          </a:p>
        </p:txBody>
      </p:sp>
      <p:sp>
        <p:nvSpPr>
          <p:cNvPr id="6" name="Text Box 8"/>
          <p:cNvSpPr txBox="1">
            <a:spLocks noChangeArrowheads="1"/>
          </p:cNvSpPr>
          <p:nvPr/>
        </p:nvSpPr>
        <p:spPr bwMode="auto">
          <a:xfrm>
            <a:off x="5775956" y="1504852"/>
            <a:ext cx="1881912" cy="58477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pPr algn="ctr"/>
            <a:r>
              <a:rPr lang="en-US" sz="1600" b="1" kern="1200" dirty="0" smtClean="0">
                <a:solidFill>
                  <a:srgbClr val="FF0E1C"/>
                </a:solidFill>
              </a:rPr>
              <a:t>20 C/cm</a:t>
            </a:r>
            <a:r>
              <a:rPr lang="en-US" sz="1600" b="1" kern="1200" baseline="30000" dirty="0" smtClean="0">
                <a:solidFill>
                  <a:srgbClr val="FF0E1C"/>
                </a:solidFill>
              </a:rPr>
              <a:t>2</a:t>
            </a:r>
            <a:endParaRPr lang="en-US" sz="1600" b="1" kern="1200" dirty="0" smtClean="0">
              <a:solidFill>
                <a:srgbClr val="FF0E1C"/>
              </a:solidFill>
            </a:endParaRPr>
          </a:p>
          <a:p>
            <a:pPr algn="ctr"/>
            <a:r>
              <a:rPr lang="en-US" sz="1600" b="1" kern="1200" dirty="0" smtClean="0">
                <a:solidFill>
                  <a:srgbClr val="FF0E1C"/>
                </a:solidFill>
              </a:rPr>
              <a:t>~ </a:t>
            </a:r>
            <a:r>
              <a:rPr lang="en-US" sz="1600" b="1" kern="1200" dirty="0">
                <a:solidFill>
                  <a:srgbClr val="FF0E1C"/>
                </a:solidFill>
              </a:rPr>
              <a:t>4 10</a:t>
            </a:r>
            <a:r>
              <a:rPr lang="en-US" sz="1600" b="1" kern="1200" baseline="30000" dirty="0">
                <a:solidFill>
                  <a:srgbClr val="FF0E1C"/>
                </a:solidFill>
              </a:rPr>
              <a:t>14</a:t>
            </a:r>
            <a:r>
              <a:rPr lang="en-US" sz="1600" b="1" kern="1200" dirty="0">
                <a:solidFill>
                  <a:srgbClr val="FF0E1C"/>
                </a:solidFill>
              </a:rPr>
              <a:t> MIPS cm</a:t>
            </a:r>
            <a:r>
              <a:rPr lang="en-US" sz="1600" b="1" kern="1200" baseline="30000" dirty="0">
                <a:solidFill>
                  <a:srgbClr val="FF0E1C"/>
                </a:solidFill>
              </a:rPr>
              <a:t>-2 </a:t>
            </a:r>
            <a:endParaRPr lang="en-US" sz="1600" b="1" kern="1200" dirty="0">
              <a:solidFill>
                <a:srgbClr val="FF0E1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7358" y="5631820"/>
            <a:ext cx="3315055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/>
              <a:t>D. </a:t>
            </a:r>
            <a:r>
              <a:rPr lang="en-US" sz="1400" b="1" i="1" dirty="0" err="1"/>
              <a:t>Abbaneo</a:t>
            </a:r>
            <a:r>
              <a:rPr lang="en-US" sz="1400" b="1" i="1" dirty="0"/>
              <a:t> et al, JINST 9(2014)C01053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7358" y="4390842"/>
            <a:ext cx="34602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CMS Muon Upgrade Triple-GEM</a:t>
            </a:r>
          </a:p>
          <a:p>
            <a:r>
              <a:rPr lang="en-US" sz="1600" dirty="0" smtClean="0"/>
              <a:t>Exposed at the Gamma Irradiation Facility (GIF) at CERN</a:t>
            </a:r>
            <a:endParaRPr lang="en-US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7635" y="3597441"/>
            <a:ext cx="4425176" cy="2701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455951" y="5447155"/>
            <a:ext cx="1071794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7 </a:t>
            </a:r>
            <a:r>
              <a:rPr lang="en-US" sz="1600" b="1" dirty="0" err="1" smtClean="0">
                <a:solidFill>
                  <a:srgbClr val="FF0000"/>
                </a:solidFill>
              </a:rPr>
              <a:t>mC</a:t>
            </a:r>
            <a:r>
              <a:rPr lang="en-US" sz="1600" b="1" dirty="0" smtClean="0">
                <a:solidFill>
                  <a:srgbClr val="FF0000"/>
                </a:solidFill>
              </a:rPr>
              <a:t>/cm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2</a:t>
            </a:r>
            <a:endParaRPr lang="en-US" sz="1600" b="1" dirty="0">
              <a:solidFill>
                <a:srgbClr val="FF0000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648949" y="1241524"/>
            <a:ext cx="0" cy="1156229"/>
          </a:xfrm>
          <a:prstGeom prst="line">
            <a:avLst/>
          </a:prstGeom>
          <a:ln>
            <a:solidFill>
              <a:srgbClr val="FF00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53989" y="721416"/>
            <a:ext cx="25510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LHCb</a:t>
            </a:r>
            <a:r>
              <a:rPr lang="en-US" sz="1600" dirty="0" smtClean="0"/>
              <a:t> Triple-GEM tracker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879805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2288" y="224108"/>
            <a:ext cx="55581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POSITIVE IONS BACKFLOW (IBF): MICROMEGAS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62625" y="709060"/>
            <a:ext cx="236645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(MWPC-TPC: IBF~30%) </a:t>
            </a:r>
            <a:endParaRPr lang="en-US" sz="1600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1801270"/>
              </p:ext>
            </p:extLst>
          </p:nvPr>
        </p:nvGraphicFramePr>
        <p:xfrm>
          <a:off x="569201" y="649145"/>
          <a:ext cx="1241264" cy="4583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" name="Equation" r:id="rId3" imgW="838200" imgH="431800" progId="Equation.3">
                  <p:embed/>
                </p:oleObj>
              </mc:Choice>
              <mc:Fallback>
                <p:oleObj name="Equation" r:id="rId3" imgW="838200" imgH="431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69201" y="649145"/>
                        <a:ext cx="1241264" cy="4583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85150" y="1159067"/>
            <a:ext cx="1893206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i="0" kern="1200" dirty="0" smtClean="0"/>
              <a:t>MICROMEGAS:  </a:t>
            </a:r>
            <a:endParaRPr lang="en-US" sz="1600" i="0" kern="1200" dirty="0"/>
          </a:p>
        </p:txBody>
      </p:sp>
      <p:pic>
        <p:nvPicPr>
          <p:cNvPr id="7" name="Picture 6" descr="mimeg field ext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175" y="2349891"/>
            <a:ext cx="2852737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reeform 7"/>
          <p:cNvSpPr>
            <a:spLocks/>
          </p:cNvSpPr>
          <p:nvPr/>
        </p:nvSpPr>
        <p:spPr bwMode="auto">
          <a:xfrm>
            <a:off x="2161530" y="4178691"/>
            <a:ext cx="1704975" cy="1471613"/>
          </a:xfrm>
          <a:custGeom>
            <a:avLst/>
            <a:gdLst>
              <a:gd name="T0" fmla="*/ 417 w 922"/>
              <a:gd name="T1" fmla="*/ 13 h 440"/>
              <a:gd name="T2" fmla="*/ 409 w 922"/>
              <a:gd name="T3" fmla="*/ 93 h 440"/>
              <a:gd name="T4" fmla="*/ 337 w 922"/>
              <a:gd name="T5" fmla="*/ 225 h 440"/>
              <a:gd name="T6" fmla="*/ 217 w 922"/>
              <a:gd name="T7" fmla="*/ 365 h 440"/>
              <a:gd name="T8" fmla="*/ 101 w 922"/>
              <a:gd name="T9" fmla="*/ 429 h 440"/>
              <a:gd name="T10" fmla="*/ 821 w 922"/>
              <a:gd name="T11" fmla="*/ 429 h 440"/>
              <a:gd name="T12" fmla="*/ 705 w 922"/>
              <a:gd name="T13" fmla="*/ 373 h 440"/>
              <a:gd name="T14" fmla="*/ 541 w 922"/>
              <a:gd name="T15" fmla="*/ 241 h 440"/>
              <a:gd name="T16" fmla="*/ 469 w 922"/>
              <a:gd name="T17" fmla="*/ 89 h 440"/>
              <a:gd name="T18" fmla="*/ 449 w 922"/>
              <a:gd name="T19" fmla="*/ 13 h 440"/>
              <a:gd name="T20" fmla="*/ 417 w 922"/>
              <a:gd name="T21" fmla="*/ 13 h 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22" h="440">
                <a:moveTo>
                  <a:pt x="417" y="13"/>
                </a:moveTo>
                <a:cubicBezTo>
                  <a:pt x="410" y="26"/>
                  <a:pt x="422" y="58"/>
                  <a:pt x="409" y="93"/>
                </a:cubicBezTo>
                <a:cubicBezTo>
                  <a:pt x="396" y="128"/>
                  <a:pt x="369" y="180"/>
                  <a:pt x="337" y="225"/>
                </a:cubicBezTo>
                <a:cubicBezTo>
                  <a:pt x="305" y="270"/>
                  <a:pt x="256" y="331"/>
                  <a:pt x="217" y="365"/>
                </a:cubicBezTo>
                <a:cubicBezTo>
                  <a:pt x="178" y="399"/>
                  <a:pt x="0" y="418"/>
                  <a:pt x="101" y="429"/>
                </a:cubicBezTo>
                <a:cubicBezTo>
                  <a:pt x="202" y="440"/>
                  <a:pt x="720" y="438"/>
                  <a:pt x="821" y="429"/>
                </a:cubicBezTo>
                <a:cubicBezTo>
                  <a:pt x="922" y="420"/>
                  <a:pt x="752" y="404"/>
                  <a:pt x="705" y="373"/>
                </a:cubicBezTo>
                <a:cubicBezTo>
                  <a:pt x="658" y="342"/>
                  <a:pt x="580" y="288"/>
                  <a:pt x="541" y="241"/>
                </a:cubicBezTo>
                <a:cubicBezTo>
                  <a:pt x="502" y="194"/>
                  <a:pt x="484" y="127"/>
                  <a:pt x="469" y="89"/>
                </a:cubicBezTo>
                <a:cubicBezTo>
                  <a:pt x="454" y="51"/>
                  <a:pt x="458" y="26"/>
                  <a:pt x="449" y="13"/>
                </a:cubicBezTo>
                <a:cubicBezTo>
                  <a:pt x="440" y="0"/>
                  <a:pt x="424" y="0"/>
                  <a:pt x="417" y="13"/>
                </a:cubicBezTo>
                <a:close/>
              </a:path>
            </a:pathLst>
          </a:custGeom>
          <a:gradFill rotWithShape="0">
            <a:gsLst>
              <a:gs pos="0">
                <a:srgbClr val="C3FFFF"/>
              </a:gs>
              <a:gs pos="50000">
                <a:srgbClr val="0B24C7">
                  <a:alpha val="80000"/>
                </a:srgbClr>
              </a:gs>
              <a:gs pos="100000">
                <a:srgbClr val="C3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600" kern="1200"/>
          </a:p>
        </p:txBody>
      </p:sp>
      <p:grpSp>
        <p:nvGrpSpPr>
          <p:cNvPr id="9" name="Group 8"/>
          <p:cNvGrpSpPr>
            <a:grpSpLocks/>
          </p:cNvGrpSpPr>
          <p:nvPr/>
        </p:nvGrpSpPr>
        <p:grpSpPr bwMode="auto">
          <a:xfrm>
            <a:off x="2274243" y="2391165"/>
            <a:ext cx="1343026" cy="3260725"/>
            <a:chOff x="1246" y="1086"/>
            <a:chExt cx="846" cy="2054"/>
          </a:xfrm>
        </p:grpSpPr>
        <p:grpSp>
          <p:nvGrpSpPr>
            <p:cNvPr id="38" name="Group 37"/>
            <p:cNvGrpSpPr>
              <a:grpSpLocks/>
            </p:cNvGrpSpPr>
            <p:nvPr/>
          </p:nvGrpSpPr>
          <p:grpSpPr bwMode="auto">
            <a:xfrm>
              <a:off x="1246" y="1086"/>
              <a:ext cx="846" cy="2052"/>
              <a:chOff x="479" y="805"/>
              <a:chExt cx="1099" cy="2656"/>
            </a:xfrm>
          </p:grpSpPr>
          <p:sp>
            <p:nvSpPr>
              <p:cNvPr id="40" name="Freeform 39"/>
              <p:cNvSpPr>
                <a:spLocks/>
              </p:cNvSpPr>
              <p:nvPr/>
            </p:nvSpPr>
            <p:spPr bwMode="auto">
              <a:xfrm>
                <a:off x="938" y="2270"/>
                <a:ext cx="161" cy="1191"/>
              </a:xfrm>
              <a:custGeom>
                <a:avLst/>
                <a:gdLst>
                  <a:gd name="T0" fmla="*/ 161 w 161"/>
                  <a:gd name="T1" fmla="*/ 1186 h 1191"/>
                  <a:gd name="T2" fmla="*/ 36 w 161"/>
                  <a:gd name="T3" fmla="*/ 1186 h 1191"/>
                  <a:gd name="T4" fmla="*/ 42 w 161"/>
                  <a:gd name="T5" fmla="*/ 87 h 1191"/>
                  <a:gd name="T6" fmla="*/ 42 w 161"/>
                  <a:gd name="T7" fmla="*/ 0 h 1191"/>
                  <a:gd name="T8" fmla="*/ 123 w 161"/>
                  <a:gd name="T9" fmla="*/ 0 h 1191"/>
                  <a:gd name="T10" fmla="*/ 123 w 161"/>
                  <a:gd name="T11" fmla="*/ 1191 h 1191"/>
                  <a:gd name="T12" fmla="*/ 36 w 161"/>
                  <a:gd name="T13" fmla="*/ 1181 h 11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1" h="1191">
                    <a:moveTo>
                      <a:pt x="161" y="1186"/>
                    </a:moveTo>
                    <a:lnTo>
                      <a:pt x="36" y="1186"/>
                    </a:lnTo>
                    <a:lnTo>
                      <a:pt x="42" y="87"/>
                    </a:lnTo>
                    <a:lnTo>
                      <a:pt x="42" y="0"/>
                    </a:lnTo>
                    <a:cubicBezTo>
                      <a:pt x="69" y="0"/>
                      <a:pt x="96" y="0"/>
                      <a:pt x="123" y="0"/>
                    </a:cubicBezTo>
                    <a:lnTo>
                      <a:pt x="123" y="1191"/>
                    </a:lnTo>
                    <a:cubicBezTo>
                      <a:pt x="29" y="1180"/>
                      <a:pt x="0" y="1181"/>
                      <a:pt x="36" y="1181"/>
                    </a:cubicBezTo>
                  </a:path>
                </a:pathLst>
              </a:custGeom>
              <a:gradFill rotWithShape="0">
                <a:gsLst>
                  <a:gs pos="0">
                    <a:srgbClr val="FFB8D1"/>
                  </a:gs>
                  <a:gs pos="50000">
                    <a:srgbClr val="FF112C">
                      <a:alpha val="71001"/>
                    </a:srgbClr>
                  </a:gs>
                  <a:gs pos="100000">
                    <a:srgbClr val="FFB8D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B24C7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600" kern="1200"/>
              </a:p>
            </p:txBody>
          </p:sp>
          <p:sp>
            <p:nvSpPr>
              <p:cNvPr id="41" name="Freeform 40"/>
              <p:cNvSpPr>
                <a:spLocks/>
              </p:cNvSpPr>
              <p:nvPr/>
            </p:nvSpPr>
            <p:spPr bwMode="auto">
              <a:xfrm>
                <a:off x="479" y="805"/>
                <a:ext cx="1099" cy="1497"/>
              </a:xfrm>
              <a:custGeom>
                <a:avLst/>
                <a:gdLst>
                  <a:gd name="T0" fmla="*/ 501 w 1099"/>
                  <a:gd name="T1" fmla="*/ 1470 h 1497"/>
                  <a:gd name="T2" fmla="*/ 452 w 1099"/>
                  <a:gd name="T3" fmla="*/ 1432 h 1497"/>
                  <a:gd name="T4" fmla="*/ 435 w 1099"/>
                  <a:gd name="T5" fmla="*/ 1426 h 1497"/>
                  <a:gd name="T6" fmla="*/ 234 w 1099"/>
                  <a:gd name="T7" fmla="*/ 1399 h 1497"/>
                  <a:gd name="T8" fmla="*/ 98 w 1099"/>
                  <a:gd name="T9" fmla="*/ 1383 h 1497"/>
                  <a:gd name="T10" fmla="*/ 33 w 1099"/>
                  <a:gd name="T11" fmla="*/ 1377 h 1497"/>
                  <a:gd name="T12" fmla="*/ 0 w 1099"/>
                  <a:gd name="T13" fmla="*/ 1339 h 1497"/>
                  <a:gd name="T14" fmla="*/ 11 w 1099"/>
                  <a:gd name="T15" fmla="*/ 0 h 1497"/>
                  <a:gd name="T16" fmla="*/ 1099 w 1099"/>
                  <a:gd name="T17" fmla="*/ 0 h 1497"/>
                  <a:gd name="T18" fmla="*/ 1099 w 1099"/>
                  <a:gd name="T19" fmla="*/ 860 h 1497"/>
                  <a:gd name="T20" fmla="*/ 1088 w 1099"/>
                  <a:gd name="T21" fmla="*/ 1258 h 1497"/>
                  <a:gd name="T22" fmla="*/ 1072 w 1099"/>
                  <a:gd name="T23" fmla="*/ 1339 h 1497"/>
                  <a:gd name="T24" fmla="*/ 1023 w 1099"/>
                  <a:gd name="T25" fmla="*/ 1372 h 1497"/>
                  <a:gd name="T26" fmla="*/ 909 w 1099"/>
                  <a:gd name="T27" fmla="*/ 1383 h 1497"/>
                  <a:gd name="T28" fmla="*/ 740 w 1099"/>
                  <a:gd name="T29" fmla="*/ 1399 h 1497"/>
                  <a:gd name="T30" fmla="*/ 604 w 1099"/>
                  <a:gd name="T31" fmla="*/ 1437 h 1497"/>
                  <a:gd name="T32" fmla="*/ 566 w 1099"/>
                  <a:gd name="T33" fmla="*/ 1465 h 1497"/>
                  <a:gd name="T34" fmla="*/ 550 w 1099"/>
                  <a:gd name="T35" fmla="*/ 1497 h 1497"/>
                  <a:gd name="T36" fmla="*/ 501 w 1099"/>
                  <a:gd name="T37" fmla="*/ 1470 h 14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099" h="1497">
                    <a:moveTo>
                      <a:pt x="501" y="1470"/>
                    </a:moveTo>
                    <a:cubicBezTo>
                      <a:pt x="484" y="1457"/>
                      <a:pt x="469" y="1443"/>
                      <a:pt x="452" y="1432"/>
                    </a:cubicBezTo>
                    <a:cubicBezTo>
                      <a:pt x="447" y="1428"/>
                      <a:pt x="435" y="1426"/>
                      <a:pt x="435" y="1426"/>
                    </a:cubicBezTo>
                    <a:lnTo>
                      <a:pt x="234" y="1399"/>
                    </a:lnTo>
                    <a:lnTo>
                      <a:pt x="98" y="1383"/>
                    </a:lnTo>
                    <a:lnTo>
                      <a:pt x="33" y="1377"/>
                    </a:lnTo>
                    <a:lnTo>
                      <a:pt x="0" y="1339"/>
                    </a:lnTo>
                    <a:lnTo>
                      <a:pt x="11" y="0"/>
                    </a:lnTo>
                    <a:lnTo>
                      <a:pt x="1099" y="0"/>
                    </a:lnTo>
                    <a:lnTo>
                      <a:pt x="1099" y="860"/>
                    </a:lnTo>
                    <a:lnTo>
                      <a:pt x="1088" y="1258"/>
                    </a:lnTo>
                    <a:lnTo>
                      <a:pt x="1072" y="1339"/>
                    </a:lnTo>
                    <a:lnTo>
                      <a:pt x="1023" y="1372"/>
                    </a:lnTo>
                    <a:lnTo>
                      <a:pt x="909" y="1383"/>
                    </a:lnTo>
                    <a:lnTo>
                      <a:pt x="740" y="1399"/>
                    </a:lnTo>
                    <a:lnTo>
                      <a:pt x="604" y="1437"/>
                    </a:lnTo>
                    <a:lnTo>
                      <a:pt x="566" y="1465"/>
                    </a:lnTo>
                    <a:lnTo>
                      <a:pt x="550" y="1497"/>
                    </a:lnTo>
                    <a:cubicBezTo>
                      <a:pt x="533" y="1488"/>
                      <a:pt x="501" y="1470"/>
                      <a:pt x="501" y="1470"/>
                    </a:cubicBezTo>
                    <a:close/>
                  </a:path>
                </a:pathLst>
              </a:custGeom>
              <a:gradFill rotWithShape="0">
                <a:gsLst>
                  <a:gs pos="0">
                    <a:srgbClr val="FFB8D1"/>
                  </a:gs>
                  <a:gs pos="50000">
                    <a:srgbClr val="FF112C">
                      <a:alpha val="71001"/>
                    </a:srgbClr>
                  </a:gs>
                  <a:gs pos="100000">
                    <a:srgbClr val="FFB8D1"/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sz="1600" kern="1200"/>
              </a:p>
            </p:txBody>
          </p:sp>
        </p:grpSp>
        <p:sp>
          <p:nvSpPr>
            <p:cNvPr id="39" name="Freeform 38"/>
            <p:cNvSpPr>
              <a:spLocks/>
            </p:cNvSpPr>
            <p:nvPr/>
          </p:nvSpPr>
          <p:spPr bwMode="auto">
            <a:xfrm>
              <a:off x="1256" y="2206"/>
              <a:ext cx="807" cy="934"/>
            </a:xfrm>
            <a:custGeom>
              <a:avLst/>
              <a:gdLst>
                <a:gd name="T0" fmla="*/ 96 w 1045"/>
                <a:gd name="T1" fmla="*/ 4 h 1209"/>
                <a:gd name="T2" fmla="*/ 207 w 1045"/>
                <a:gd name="T3" fmla="*/ 1 h 1209"/>
                <a:gd name="T4" fmla="*/ 348 w 1045"/>
                <a:gd name="T5" fmla="*/ 12 h 1209"/>
                <a:gd name="T6" fmla="*/ 441 w 1045"/>
                <a:gd name="T7" fmla="*/ 50 h 1209"/>
                <a:gd name="T8" fmla="*/ 506 w 1045"/>
                <a:gd name="T9" fmla="*/ 115 h 1209"/>
                <a:gd name="T10" fmla="*/ 577 w 1045"/>
                <a:gd name="T11" fmla="*/ 72 h 1209"/>
                <a:gd name="T12" fmla="*/ 680 w 1045"/>
                <a:gd name="T13" fmla="*/ 7 h 1209"/>
                <a:gd name="T14" fmla="*/ 783 w 1045"/>
                <a:gd name="T15" fmla="*/ 1 h 1209"/>
                <a:gd name="T16" fmla="*/ 903 w 1045"/>
                <a:gd name="T17" fmla="*/ 1 h 1209"/>
                <a:gd name="T18" fmla="*/ 985 w 1045"/>
                <a:gd name="T19" fmla="*/ 12 h 1209"/>
                <a:gd name="T20" fmla="*/ 1017 w 1045"/>
                <a:gd name="T21" fmla="*/ 34 h 1209"/>
                <a:gd name="T22" fmla="*/ 870 w 1045"/>
                <a:gd name="T23" fmla="*/ 23 h 1209"/>
                <a:gd name="T24" fmla="*/ 870 w 1045"/>
                <a:gd name="T25" fmla="*/ 77 h 1209"/>
                <a:gd name="T26" fmla="*/ 1045 w 1045"/>
                <a:gd name="T27" fmla="*/ 83 h 1209"/>
                <a:gd name="T28" fmla="*/ 1039 w 1045"/>
                <a:gd name="T29" fmla="*/ 1204 h 1209"/>
                <a:gd name="T30" fmla="*/ 5 w 1045"/>
                <a:gd name="T31" fmla="*/ 1209 h 1209"/>
                <a:gd name="T32" fmla="*/ 0 w 1045"/>
                <a:gd name="T33" fmla="*/ 88 h 1209"/>
                <a:gd name="T34" fmla="*/ 152 w 1045"/>
                <a:gd name="T35" fmla="*/ 88 h 1209"/>
                <a:gd name="T36" fmla="*/ 158 w 1045"/>
                <a:gd name="T37" fmla="*/ 34 h 1209"/>
                <a:gd name="T38" fmla="*/ 49 w 1045"/>
                <a:gd name="T39" fmla="*/ 23 h 1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45" h="1209">
                  <a:moveTo>
                    <a:pt x="96" y="4"/>
                  </a:moveTo>
                  <a:cubicBezTo>
                    <a:pt x="202" y="0"/>
                    <a:pt x="165" y="1"/>
                    <a:pt x="207" y="1"/>
                  </a:cubicBezTo>
                  <a:cubicBezTo>
                    <a:pt x="344" y="12"/>
                    <a:pt x="297" y="12"/>
                    <a:pt x="348" y="12"/>
                  </a:cubicBezTo>
                  <a:lnTo>
                    <a:pt x="441" y="50"/>
                  </a:lnTo>
                  <a:lnTo>
                    <a:pt x="506" y="115"/>
                  </a:lnTo>
                  <a:cubicBezTo>
                    <a:pt x="578" y="76"/>
                    <a:pt x="577" y="103"/>
                    <a:pt x="577" y="72"/>
                  </a:cubicBezTo>
                  <a:lnTo>
                    <a:pt x="680" y="7"/>
                  </a:lnTo>
                  <a:lnTo>
                    <a:pt x="783" y="1"/>
                  </a:lnTo>
                  <a:cubicBezTo>
                    <a:pt x="823" y="1"/>
                    <a:pt x="863" y="1"/>
                    <a:pt x="903" y="1"/>
                  </a:cubicBezTo>
                  <a:lnTo>
                    <a:pt x="985" y="12"/>
                  </a:lnTo>
                  <a:lnTo>
                    <a:pt x="1017" y="34"/>
                  </a:lnTo>
                  <a:lnTo>
                    <a:pt x="870" y="23"/>
                  </a:lnTo>
                  <a:lnTo>
                    <a:pt x="870" y="77"/>
                  </a:lnTo>
                  <a:lnTo>
                    <a:pt x="1045" y="83"/>
                  </a:lnTo>
                  <a:lnTo>
                    <a:pt x="1039" y="1204"/>
                  </a:lnTo>
                  <a:lnTo>
                    <a:pt x="5" y="1209"/>
                  </a:lnTo>
                  <a:lnTo>
                    <a:pt x="0" y="88"/>
                  </a:lnTo>
                  <a:lnTo>
                    <a:pt x="152" y="88"/>
                  </a:lnTo>
                  <a:lnTo>
                    <a:pt x="158" y="34"/>
                  </a:lnTo>
                  <a:lnTo>
                    <a:pt x="49" y="23"/>
                  </a:lnTo>
                </a:path>
              </a:pathLst>
            </a:custGeom>
            <a:gradFill rotWithShape="0">
              <a:gsLst>
                <a:gs pos="0">
                  <a:srgbClr val="FFB8D1"/>
                </a:gs>
                <a:gs pos="50000">
                  <a:srgbClr val="FF112C">
                    <a:alpha val="61000"/>
                  </a:srgbClr>
                </a:gs>
                <a:gs pos="100000">
                  <a:srgbClr val="FFB8D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600" kern="1200"/>
            </a:p>
          </p:txBody>
        </p:sp>
      </p:grpSp>
      <p:sp>
        <p:nvSpPr>
          <p:cNvPr id="10" name="Freeform 9"/>
          <p:cNvSpPr>
            <a:spLocks/>
          </p:cNvSpPr>
          <p:nvPr/>
        </p:nvSpPr>
        <p:spPr bwMode="auto">
          <a:xfrm>
            <a:off x="1439217" y="4178691"/>
            <a:ext cx="381000" cy="1471613"/>
          </a:xfrm>
          <a:custGeom>
            <a:avLst/>
            <a:gdLst>
              <a:gd name="T0" fmla="*/ 417 w 922"/>
              <a:gd name="T1" fmla="*/ 13 h 440"/>
              <a:gd name="T2" fmla="*/ 409 w 922"/>
              <a:gd name="T3" fmla="*/ 93 h 440"/>
              <a:gd name="T4" fmla="*/ 337 w 922"/>
              <a:gd name="T5" fmla="*/ 225 h 440"/>
              <a:gd name="T6" fmla="*/ 217 w 922"/>
              <a:gd name="T7" fmla="*/ 365 h 440"/>
              <a:gd name="T8" fmla="*/ 101 w 922"/>
              <a:gd name="T9" fmla="*/ 429 h 440"/>
              <a:gd name="T10" fmla="*/ 821 w 922"/>
              <a:gd name="T11" fmla="*/ 429 h 440"/>
              <a:gd name="T12" fmla="*/ 705 w 922"/>
              <a:gd name="T13" fmla="*/ 373 h 440"/>
              <a:gd name="T14" fmla="*/ 541 w 922"/>
              <a:gd name="T15" fmla="*/ 241 h 440"/>
              <a:gd name="T16" fmla="*/ 469 w 922"/>
              <a:gd name="T17" fmla="*/ 89 h 440"/>
              <a:gd name="T18" fmla="*/ 449 w 922"/>
              <a:gd name="T19" fmla="*/ 13 h 440"/>
              <a:gd name="T20" fmla="*/ 417 w 922"/>
              <a:gd name="T21" fmla="*/ 13 h 4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922" h="440">
                <a:moveTo>
                  <a:pt x="417" y="13"/>
                </a:moveTo>
                <a:cubicBezTo>
                  <a:pt x="410" y="26"/>
                  <a:pt x="422" y="58"/>
                  <a:pt x="409" y="93"/>
                </a:cubicBezTo>
                <a:cubicBezTo>
                  <a:pt x="396" y="128"/>
                  <a:pt x="369" y="180"/>
                  <a:pt x="337" y="225"/>
                </a:cubicBezTo>
                <a:cubicBezTo>
                  <a:pt x="305" y="270"/>
                  <a:pt x="256" y="331"/>
                  <a:pt x="217" y="365"/>
                </a:cubicBezTo>
                <a:cubicBezTo>
                  <a:pt x="178" y="399"/>
                  <a:pt x="0" y="418"/>
                  <a:pt x="101" y="429"/>
                </a:cubicBezTo>
                <a:cubicBezTo>
                  <a:pt x="202" y="440"/>
                  <a:pt x="720" y="438"/>
                  <a:pt x="821" y="429"/>
                </a:cubicBezTo>
                <a:cubicBezTo>
                  <a:pt x="922" y="420"/>
                  <a:pt x="752" y="404"/>
                  <a:pt x="705" y="373"/>
                </a:cubicBezTo>
                <a:cubicBezTo>
                  <a:pt x="658" y="342"/>
                  <a:pt x="580" y="288"/>
                  <a:pt x="541" y="241"/>
                </a:cubicBezTo>
                <a:cubicBezTo>
                  <a:pt x="502" y="194"/>
                  <a:pt x="484" y="127"/>
                  <a:pt x="469" y="89"/>
                </a:cubicBezTo>
                <a:cubicBezTo>
                  <a:pt x="454" y="51"/>
                  <a:pt x="458" y="26"/>
                  <a:pt x="449" y="13"/>
                </a:cubicBezTo>
                <a:cubicBezTo>
                  <a:pt x="440" y="0"/>
                  <a:pt x="424" y="0"/>
                  <a:pt x="417" y="13"/>
                </a:cubicBezTo>
                <a:close/>
              </a:path>
            </a:pathLst>
          </a:custGeom>
          <a:gradFill rotWithShape="0">
            <a:gsLst>
              <a:gs pos="0">
                <a:srgbClr val="C3FFFF"/>
              </a:gs>
              <a:gs pos="50000">
                <a:srgbClr val="0B24C7">
                  <a:alpha val="80000"/>
                </a:srgbClr>
              </a:gs>
              <a:gs pos="100000">
                <a:srgbClr val="C3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1600" kern="1200"/>
          </a:p>
        </p:txBody>
      </p:sp>
      <p:grpSp>
        <p:nvGrpSpPr>
          <p:cNvPr id="11" name="Group 10"/>
          <p:cNvGrpSpPr>
            <a:grpSpLocks/>
          </p:cNvGrpSpPr>
          <p:nvPr/>
        </p:nvGrpSpPr>
        <p:grpSpPr bwMode="auto">
          <a:xfrm>
            <a:off x="972492" y="2394341"/>
            <a:ext cx="1347788" cy="3305176"/>
            <a:chOff x="426" y="1098"/>
            <a:chExt cx="849" cy="2082"/>
          </a:xfrm>
        </p:grpSpPr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426" y="1098"/>
              <a:ext cx="849" cy="1155"/>
            </a:xfrm>
            <a:custGeom>
              <a:avLst/>
              <a:gdLst>
                <a:gd name="T0" fmla="*/ 501 w 1099"/>
                <a:gd name="T1" fmla="*/ 1470 h 1497"/>
                <a:gd name="T2" fmla="*/ 452 w 1099"/>
                <a:gd name="T3" fmla="*/ 1432 h 1497"/>
                <a:gd name="T4" fmla="*/ 435 w 1099"/>
                <a:gd name="T5" fmla="*/ 1426 h 1497"/>
                <a:gd name="T6" fmla="*/ 234 w 1099"/>
                <a:gd name="T7" fmla="*/ 1399 h 1497"/>
                <a:gd name="T8" fmla="*/ 98 w 1099"/>
                <a:gd name="T9" fmla="*/ 1383 h 1497"/>
                <a:gd name="T10" fmla="*/ 33 w 1099"/>
                <a:gd name="T11" fmla="*/ 1377 h 1497"/>
                <a:gd name="T12" fmla="*/ 0 w 1099"/>
                <a:gd name="T13" fmla="*/ 1339 h 1497"/>
                <a:gd name="T14" fmla="*/ 11 w 1099"/>
                <a:gd name="T15" fmla="*/ 0 h 1497"/>
                <a:gd name="T16" fmla="*/ 1099 w 1099"/>
                <a:gd name="T17" fmla="*/ 0 h 1497"/>
                <a:gd name="T18" fmla="*/ 1099 w 1099"/>
                <a:gd name="T19" fmla="*/ 860 h 1497"/>
                <a:gd name="T20" fmla="*/ 1088 w 1099"/>
                <a:gd name="T21" fmla="*/ 1258 h 1497"/>
                <a:gd name="T22" fmla="*/ 1072 w 1099"/>
                <a:gd name="T23" fmla="*/ 1339 h 1497"/>
                <a:gd name="T24" fmla="*/ 1023 w 1099"/>
                <a:gd name="T25" fmla="*/ 1372 h 1497"/>
                <a:gd name="T26" fmla="*/ 909 w 1099"/>
                <a:gd name="T27" fmla="*/ 1383 h 1497"/>
                <a:gd name="T28" fmla="*/ 740 w 1099"/>
                <a:gd name="T29" fmla="*/ 1399 h 1497"/>
                <a:gd name="T30" fmla="*/ 604 w 1099"/>
                <a:gd name="T31" fmla="*/ 1437 h 1497"/>
                <a:gd name="T32" fmla="*/ 566 w 1099"/>
                <a:gd name="T33" fmla="*/ 1465 h 1497"/>
                <a:gd name="T34" fmla="*/ 550 w 1099"/>
                <a:gd name="T35" fmla="*/ 1497 h 1497"/>
                <a:gd name="T36" fmla="*/ 501 w 1099"/>
                <a:gd name="T37" fmla="*/ 1470 h 1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099" h="1497">
                  <a:moveTo>
                    <a:pt x="501" y="1470"/>
                  </a:moveTo>
                  <a:cubicBezTo>
                    <a:pt x="484" y="1457"/>
                    <a:pt x="469" y="1443"/>
                    <a:pt x="452" y="1432"/>
                  </a:cubicBezTo>
                  <a:cubicBezTo>
                    <a:pt x="447" y="1428"/>
                    <a:pt x="435" y="1426"/>
                    <a:pt x="435" y="1426"/>
                  </a:cubicBezTo>
                  <a:lnTo>
                    <a:pt x="234" y="1399"/>
                  </a:lnTo>
                  <a:lnTo>
                    <a:pt x="98" y="1383"/>
                  </a:lnTo>
                  <a:lnTo>
                    <a:pt x="33" y="1377"/>
                  </a:lnTo>
                  <a:lnTo>
                    <a:pt x="0" y="1339"/>
                  </a:lnTo>
                  <a:lnTo>
                    <a:pt x="11" y="0"/>
                  </a:lnTo>
                  <a:lnTo>
                    <a:pt x="1099" y="0"/>
                  </a:lnTo>
                  <a:lnTo>
                    <a:pt x="1099" y="860"/>
                  </a:lnTo>
                  <a:lnTo>
                    <a:pt x="1088" y="1258"/>
                  </a:lnTo>
                  <a:lnTo>
                    <a:pt x="1072" y="1339"/>
                  </a:lnTo>
                  <a:lnTo>
                    <a:pt x="1023" y="1372"/>
                  </a:lnTo>
                  <a:lnTo>
                    <a:pt x="909" y="1383"/>
                  </a:lnTo>
                  <a:lnTo>
                    <a:pt x="740" y="1399"/>
                  </a:lnTo>
                  <a:lnTo>
                    <a:pt x="604" y="1437"/>
                  </a:lnTo>
                  <a:lnTo>
                    <a:pt x="566" y="1465"/>
                  </a:lnTo>
                  <a:lnTo>
                    <a:pt x="550" y="1497"/>
                  </a:lnTo>
                  <a:cubicBezTo>
                    <a:pt x="533" y="1488"/>
                    <a:pt x="501" y="1470"/>
                    <a:pt x="501" y="1470"/>
                  </a:cubicBezTo>
                  <a:close/>
                </a:path>
              </a:pathLst>
            </a:custGeom>
            <a:gradFill rotWithShape="0">
              <a:gsLst>
                <a:gs pos="0">
                  <a:srgbClr val="FFB8D1"/>
                </a:gs>
                <a:gs pos="50000">
                  <a:srgbClr val="FF112C">
                    <a:alpha val="81000"/>
                  </a:srgbClr>
                </a:gs>
                <a:gs pos="100000">
                  <a:srgbClr val="FFB8D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600" kern="1200"/>
            </a:p>
          </p:txBody>
        </p:sp>
        <p:sp>
          <p:nvSpPr>
            <p:cNvPr id="37" name="Freeform 36"/>
            <p:cNvSpPr>
              <a:spLocks/>
            </p:cNvSpPr>
            <p:nvPr/>
          </p:nvSpPr>
          <p:spPr bwMode="auto">
            <a:xfrm>
              <a:off x="432" y="2160"/>
              <a:ext cx="792" cy="1020"/>
            </a:xfrm>
            <a:custGeom>
              <a:avLst/>
              <a:gdLst>
                <a:gd name="T0" fmla="*/ 0 w 792"/>
                <a:gd name="T1" fmla="*/ 47 h 1020"/>
                <a:gd name="T2" fmla="*/ 76 w 792"/>
                <a:gd name="T3" fmla="*/ 15 h 1020"/>
                <a:gd name="T4" fmla="*/ 188 w 792"/>
                <a:gd name="T5" fmla="*/ 15 h 1020"/>
                <a:gd name="T6" fmla="*/ 308 w 792"/>
                <a:gd name="T7" fmla="*/ 35 h 1020"/>
                <a:gd name="T8" fmla="*/ 368 w 792"/>
                <a:gd name="T9" fmla="*/ 55 h 1020"/>
                <a:gd name="T10" fmla="*/ 400 w 792"/>
                <a:gd name="T11" fmla="*/ 131 h 1020"/>
                <a:gd name="T12" fmla="*/ 436 w 792"/>
                <a:gd name="T13" fmla="*/ 79 h 1020"/>
                <a:gd name="T14" fmla="*/ 532 w 792"/>
                <a:gd name="T15" fmla="*/ 35 h 1020"/>
                <a:gd name="T16" fmla="*/ 648 w 792"/>
                <a:gd name="T17" fmla="*/ 23 h 1020"/>
                <a:gd name="T18" fmla="*/ 752 w 792"/>
                <a:gd name="T19" fmla="*/ 39 h 1020"/>
                <a:gd name="T20" fmla="*/ 792 w 792"/>
                <a:gd name="T21" fmla="*/ 51 h 1020"/>
                <a:gd name="T22" fmla="*/ 692 w 792"/>
                <a:gd name="T23" fmla="*/ 51 h 1020"/>
                <a:gd name="T24" fmla="*/ 688 w 792"/>
                <a:gd name="T25" fmla="*/ 83 h 1020"/>
                <a:gd name="T26" fmla="*/ 596 w 792"/>
                <a:gd name="T27" fmla="*/ 83 h 1020"/>
                <a:gd name="T28" fmla="*/ 512 w 792"/>
                <a:gd name="T29" fmla="*/ 111 h 1020"/>
                <a:gd name="T30" fmla="*/ 492 w 792"/>
                <a:gd name="T31" fmla="*/ 183 h 1020"/>
                <a:gd name="T32" fmla="*/ 500 w 792"/>
                <a:gd name="T33" fmla="*/ 951 h 1020"/>
                <a:gd name="T34" fmla="*/ 304 w 792"/>
                <a:gd name="T35" fmla="*/ 951 h 1020"/>
                <a:gd name="T36" fmla="*/ 328 w 792"/>
                <a:gd name="T37" fmla="*/ 163 h 1020"/>
                <a:gd name="T38" fmla="*/ 300 w 792"/>
                <a:gd name="T39" fmla="*/ 87 h 1020"/>
                <a:gd name="T40" fmla="*/ 228 w 792"/>
                <a:gd name="T41" fmla="*/ 79 h 1020"/>
                <a:gd name="T42" fmla="*/ 164 w 792"/>
                <a:gd name="T43" fmla="*/ 79 h 1020"/>
                <a:gd name="T44" fmla="*/ 104 w 792"/>
                <a:gd name="T45" fmla="*/ 75 h 1020"/>
                <a:gd name="T46" fmla="*/ 0 w 792"/>
                <a:gd name="T47" fmla="*/ 47 h 1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792" h="1020">
                  <a:moveTo>
                    <a:pt x="0" y="47"/>
                  </a:moveTo>
                  <a:cubicBezTo>
                    <a:pt x="70" y="13"/>
                    <a:pt x="42" y="15"/>
                    <a:pt x="76" y="15"/>
                  </a:cubicBezTo>
                  <a:cubicBezTo>
                    <a:pt x="113" y="15"/>
                    <a:pt x="150" y="15"/>
                    <a:pt x="188" y="15"/>
                  </a:cubicBezTo>
                  <a:cubicBezTo>
                    <a:pt x="303" y="27"/>
                    <a:pt x="273" y="0"/>
                    <a:pt x="308" y="35"/>
                  </a:cubicBezTo>
                  <a:lnTo>
                    <a:pt x="368" y="55"/>
                  </a:lnTo>
                  <a:lnTo>
                    <a:pt x="400" y="131"/>
                  </a:lnTo>
                  <a:lnTo>
                    <a:pt x="436" y="79"/>
                  </a:lnTo>
                  <a:lnTo>
                    <a:pt x="532" y="35"/>
                  </a:lnTo>
                  <a:lnTo>
                    <a:pt x="648" y="23"/>
                  </a:lnTo>
                  <a:lnTo>
                    <a:pt x="752" y="39"/>
                  </a:lnTo>
                  <a:lnTo>
                    <a:pt x="792" y="51"/>
                  </a:lnTo>
                  <a:lnTo>
                    <a:pt x="692" y="51"/>
                  </a:lnTo>
                  <a:lnTo>
                    <a:pt x="688" y="83"/>
                  </a:lnTo>
                  <a:lnTo>
                    <a:pt x="596" y="83"/>
                  </a:lnTo>
                  <a:lnTo>
                    <a:pt x="512" y="111"/>
                  </a:lnTo>
                  <a:lnTo>
                    <a:pt x="492" y="183"/>
                  </a:lnTo>
                  <a:lnTo>
                    <a:pt x="500" y="951"/>
                  </a:lnTo>
                  <a:cubicBezTo>
                    <a:pt x="302" y="955"/>
                    <a:pt x="304" y="1020"/>
                    <a:pt x="304" y="951"/>
                  </a:cubicBezTo>
                  <a:lnTo>
                    <a:pt x="328" y="163"/>
                  </a:lnTo>
                  <a:lnTo>
                    <a:pt x="300" y="87"/>
                  </a:lnTo>
                  <a:lnTo>
                    <a:pt x="228" y="79"/>
                  </a:lnTo>
                  <a:lnTo>
                    <a:pt x="164" y="79"/>
                  </a:lnTo>
                  <a:lnTo>
                    <a:pt x="104" y="75"/>
                  </a:lnTo>
                  <a:lnTo>
                    <a:pt x="0" y="47"/>
                  </a:lnTo>
                  <a:close/>
                </a:path>
              </a:pathLst>
            </a:custGeom>
            <a:gradFill rotWithShape="0">
              <a:gsLst>
                <a:gs pos="0">
                  <a:srgbClr val="FFB8D1"/>
                </a:gs>
                <a:gs pos="50000">
                  <a:srgbClr val="FF112C">
                    <a:alpha val="62000"/>
                  </a:srgbClr>
                </a:gs>
                <a:gs pos="100000">
                  <a:srgbClr val="FFB8D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B24C7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sz="1600" kern="1200"/>
            </a:p>
          </p:txBody>
        </p:sp>
      </p:grpSp>
      <p:sp>
        <p:nvSpPr>
          <p:cNvPr id="13" name="Text Box 24"/>
          <p:cNvSpPr txBox="1">
            <a:spLocks noChangeArrowheads="1"/>
          </p:cNvSpPr>
          <p:nvPr/>
        </p:nvSpPr>
        <p:spPr bwMode="auto">
          <a:xfrm>
            <a:off x="485150" y="1474610"/>
            <a:ext cx="388006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i="0" kern="1200" dirty="0"/>
              <a:t>The </a:t>
            </a:r>
            <a:r>
              <a:rPr lang="en-US" sz="1600" dirty="0" smtClean="0"/>
              <a:t>ions backflow </a:t>
            </a:r>
            <a:r>
              <a:rPr lang="en-US" sz="1600" i="0" kern="1200" dirty="0" smtClean="0"/>
              <a:t>depends </a:t>
            </a:r>
            <a:r>
              <a:rPr lang="en-US" sz="1600" i="0" kern="1200" dirty="0"/>
              <a:t>on avalanche </a:t>
            </a:r>
            <a:r>
              <a:rPr lang="en-US" sz="1600" i="0" kern="1200" dirty="0" smtClean="0"/>
              <a:t>spread </a:t>
            </a:r>
            <a:r>
              <a:rPr lang="en-US" sz="1600" i="0" kern="1200" dirty="0"/>
              <a:t>but cannot be smaller than the field ratio:</a:t>
            </a:r>
          </a:p>
        </p:txBody>
      </p:sp>
      <p:sp>
        <p:nvSpPr>
          <p:cNvPr id="14" name="Text Box 25"/>
          <p:cNvSpPr txBox="1">
            <a:spLocks noChangeArrowheads="1"/>
          </p:cNvSpPr>
          <p:nvPr/>
        </p:nvSpPr>
        <p:spPr bwMode="auto">
          <a:xfrm>
            <a:off x="3718628" y="3104030"/>
            <a:ext cx="42394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 kern="1200" dirty="0"/>
              <a:t>E</a:t>
            </a:r>
            <a:r>
              <a:rPr lang="en-US" sz="1600" b="1" kern="1200" baseline="-25000" dirty="0"/>
              <a:t>D</a:t>
            </a:r>
            <a:endParaRPr lang="en-US" sz="1600" b="1" kern="1200" dirty="0"/>
          </a:p>
        </p:txBody>
      </p:sp>
      <p:sp>
        <p:nvSpPr>
          <p:cNvPr id="15" name="Text Box 26"/>
          <p:cNvSpPr txBox="1">
            <a:spLocks noChangeArrowheads="1"/>
          </p:cNvSpPr>
          <p:nvPr/>
        </p:nvSpPr>
        <p:spPr bwMode="auto">
          <a:xfrm>
            <a:off x="3750036" y="4778070"/>
            <a:ext cx="416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b="1" kern="1200" dirty="0"/>
              <a:t>E</a:t>
            </a:r>
            <a:r>
              <a:rPr lang="en-US" sz="1600" b="1" kern="1200" baseline="-25000" dirty="0"/>
              <a:t>A</a:t>
            </a:r>
            <a:endParaRPr lang="en-US" sz="1600" b="1" kern="1200" dirty="0"/>
          </a:p>
        </p:txBody>
      </p:sp>
      <p:sp>
        <p:nvSpPr>
          <p:cNvPr id="18" name="Text Box 38"/>
          <p:cNvSpPr txBox="1">
            <a:spLocks noChangeArrowheads="1"/>
          </p:cNvSpPr>
          <p:nvPr/>
        </p:nvSpPr>
        <p:spPr bwMode="auto">
          <a:xfrm>
            <a:off x="569201" y="5985705"/>
            <a:ext cx="4328028" cy="307777"/>
          </a:xfrm>
          <a:prstGeom prst="rect">
            <a:avLst/>
          </a:prstGeom>
          <a:solidFill>
            <a:srgbClr val="D9D9D9"/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r>
              <a:rPr lang="en-US" sz="1400" b="1" i="1" kern="1200" dirty="0"/>
              <a:t>P. Colas et al, </a:t>
            </a:r>
            <a:r>
              <a:rPr lang="en-US" sz="1400" b="1" i="1" kern="1200" dirty="0" err="1"/>
              <a:t>Nucl</a:t>
            </a:r>
            <a:r>
              <a:rPr lang="en-US" sz="1400" b="1" i="1" kern="1200" dirty="0"/>
              <a:t>. Instr. and Meth. A535(2004)226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4705792" y="3465787"/>
            <a:ext cx="4038600" cy="2805112"/>
            <a:chOff x="4705792" y="3465787"/>
            <a:chExt cx="4038600" cy="2805112"/>
          </a:xfrm>
        </p:grpSpPr>
        <p:grpSp>
          <p:nvGrpSpPr>
            <p:cNvPr id="43" name="Group 42"/>
            <p:cNvGrpSpPr/>
            <p:nvPr/>
          </p:nvGrpSpPr>
          <p:grpSpPr>
            <a:xfrm>
              <a:off x="4705792" y="3465787"/>
              <a:ext cx="4038600" cy="2805112"/>
              <a:chOff x="4705792" y="3465787"/>
              <a:chExt cx="4038600" cy="2805112"/>
            </a:xfrm>
          </p:grpSpPr>
          <p:grpSp>
            <p:nvGrpSpPr>
              <p:cNvPr id="28" name="Group 27"/>
              <p:cNvGrpSpPr>
                <a:grpSpLocks/>
              </p:cNvGrpSpPr>
              <p:nvPr/>
            </p:nvGrpSpPr>
            <p:grpSpPr bwMode="auto">
              <a:xfrm>
                <a:off x="4705792" y="3465787"/>
                <a:ext cx="4038600" cy="2805112"/>
                <a:chOff x="3024" y="2208"/>
                <a:chExt cx="2544" cy="1767"/>
              </a:xfrm>
            </p:grpSpPr>
            <p:pic>
              <p:nvPicPr>
                <p:cNvPr id="32" name="Picture 31"/>
                <p:cNvPicPr>
                  <a:picLocks noChangeAspect="1" noChangeArrowheads="1"/>
                </p:cNvPicPr>
                <p:nvPr/>
              </p:nvPicPr>
              <p:blipFill>
                <a:blip r:embed="rId6" cstate="screen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024" y="2208"/>
                  <a:ext cx="2544" cy="176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</p:pic>
            <p:sp>
              <p:nvSpPr>
                <p:cNvPr id="33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3552" y="3314"/>
                  <a:ext cx="735" cy="19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/>
                <a:p>
                  <a:r>
                    <a:rPr lang="en-US" sz="1400" b="1" kern="1200"/>
                    <a:t>Ar-CH</a:t>
                  </a:r>
                  <a:r>
                    <a:rPr lang="en-US" sz="1400" b="1" kern="1200" baseline="-25000"/>
                    <a:t>4</a:t>
                  </a:r>
                  <a:r>
                    <a:rPr lang="en-US" sz="1400" b="1" kern="1200"/>
                    <a:t> 97-3</a:t>
                  </a:r>
                </a:p>
              </p:txBody>
            </p:sp>
            <p:sp>
              <p:nvSpPr>
                <p:cNvPr id="34" name="Line 19"/>
                <p:cNvSpPr>
                  <a:spLocks noChangeShapeType="1"/>
                </p:cNvSpPr>
                <p:nvPr/>
              </p:nvSpPr>
              <p:spPr bwMode="auto">
                <a:xfrm flipV="1">
                  <a:off x="4260" y="2580"/>
                  <a:ext cx="0" cy="1104"/>
                </a:xfrm>
                <a:prstGeom prst="line">
                  <a:avLst/>
                </a:prstGeom>
                <a:noFill/>
                <a:ln w="19050">
                  <a:solidFill>
                    <a:srgbClr val="FF112C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1400" kern="1200"/>
                </a:p>
              </p:txBody>
            </p:sp>
            <p:sp>
              <p:nvSpPr>
                <p:cNvPr id="35" name="Line 20"/>
                <p:cNvSpPr>
                  <a:spLocks noChangeShapeType="1"/>
                </p:cNvSpPr>
                <p:nvPr/>
              </p:nvSpPr>
              <p:spPr bwMode="auto">
                <a:xfrm flipH="1" flipV="1">
                  <a:off x="3444" y="2880"/>
                  <a:ext cx="924" cy="0"/>
                </a:xfrm>
                <a:prstGeom prst="line">
                  <a:avLst/>
                </a:prstGeom>
                <a:noFill/>
                <a:ln w="19050">
                  <a:solidFill>
                    <a:srgbClr val="FF112C"/>
                  </a:solidFill>
                  <a:prstDash val="sysDot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sz="1400" kern="1200"/>
                </a:p>
              </p:txBody>
            </p:sp>
          </p:grpSp>
          <p:sp>
            <p:nvSpPr>
              <p:cNvPr id="42" name="Text Box 29"/>
              <p:cNvSpPr txBox="1">
                <a:spLocks noChangeArrowheads="1"/>
              </p:cNvSpPr>
              <p:nvPr/>
            </p:nvSpPr>
            <p:spPr bwMode="auto">
              <a:xfrm>
                <a:off x="7338038" y="5918559"/>
                <a:ext cx="649288" cy="30797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FF112C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400" b="1" kern="1200" dirty="0" smtClean="0"/>
                  <a:t>E</a:t>
                </a:r>
                <a:r>
                  <a:rPr lang="en-US" sz="1400" b="1" kern="1200" baseline="-25000" dirty="0" smtClean="0"/>
                  <a:t>A</a:t>
                </a:r>
                <a:r>
                  <a:rPr lang="en-US" sz="1400" b="1" kern="1200" dirty="0" smtClean="0"/>
                  <a:t>/E</a:t>
                </a:r>
                <a:r>
                  <a:rPr lang="en-US" sz="1400" b="1" kern="1200" baseline="-25000" dirty="0" smtClean="0"/>
                  <a:t>D</a:t>
                </a:r>
                <a:endParaRPr lang="en-US" sz="1400" b="1" kern="1200" dirty="0"/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6979829" y="4363310"/>
              <a:ext cx="51259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b="1" i="1" dirty="0" smtClean="0">
                  <a:solidFill>
                    <a:srgbClr val="FF0000"/>
                  </a:solidFill>
                </a:rPr>
                <a:t>1%</a:t>
              </a:r>
              <a:endParaRPr lang="en-US" sz="1600" b="1" i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4780477" y="602993"/>
            <a:ext cx="3962400" cy="2865438"/>
            <a:chOff x="4780477" y="602993"/>
            <a:chExt cx="3962400" cy="2865438"/>
          </a:xfrm>
        </p:grpSpPr>
        <p:grpSp>
          <p:nvGrpSpPr>
            <p:cNvPr id="44" name="Group 43"/>
            <p:cNvGrpSpPr/>
            <p:nvPr/>
          </p:nvGrpSpPr>
          <p:grpSpPr>
            <a:xfrm>
              <a:off x="4780477" y="602993"/>
              <a:ext cx="3962400" cy="2865438"/>
              <a:chOff x="4780477" y="602993"/>
              <a:chExt cx="3962400" cy="2865438"/>
            </a:xfrm>
          </p:grpSpPr>
          <p:pic>
            <p:nvPicPr>
              <p:cNvPr id="21" name="Picture 20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80477" y="602993"/>
                <a:ext cx="3962400" cy="28654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22" name="Text Box 29"/>
              <p:cNvSpPr txBox="1">
                <a:spLocks noChangeArrowheads="1"/>
              </p:cNvSpPr>
              <p:nvPr/>
            </p:nvSpPr>
            <p:spPr bwMode="auto">
              <a:xfrm>
                <a:off x="5466277" y="2587368"/>
                <a:ext cx="1376363" cy="3079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FF112C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400" b="1" kern="1200" dirty="0"/>
                  <a:t>FIELD RATIO</a:t>
                </a:r>
              </a:p>
            </p:txBody>
          </p:sp>
          <p:sp>
            <p:nvSpPr>
              <p:cNvPr id="23" name="Freeform 22"/>
              <p:cNvSpPr>
                <a:spLocks/>
              </p:cNvSpPr>
              <p:nvPr/>
            </p:nvSpPr>
            <p:spPr bwMode="auto">
              <a:xfrm>
                <a:off x="5394840" y="1474531"/>
                <a:ext cx="3132138" cy="1349375"/>
              </a:xfrm>
              <a:custGeom>
                <a:avLst/>
                <a:gdLst>
                  <a:gd name="T0" fmla="*/ 0 w 2200"/>
                  <a:gd name="T1" fmla="*/ 20 h 948"/>
                  <a:gd name="T2" fmla="*/ 24 w 2200"/>
                  <a:gd name="T3" fmla="*/ 0 h 948"/>
                  <a:gd name="T4" fmla="*/ 76 w 2200"/>
                  <a:gd name="T5" fmla="*/ 172 h 948"/>
                  <a:gd name="T6" fmla="*/ 200 w 2200"/>
                  <a:gd name="T7" fmla="*/ 360 h 948"/>
                  <a:gd name="T8" fmla="*/ 416 w 2200"/>
                  <a:gd name="T9" fmla="*/ 520 h 948"/>
                  <a:gd name="T10" fmla="*/ 744 w 2200"/>
                  <a:gd name="T11" fmla="*/ 664 h 948"/>
                  <a:gd name="T12" fmla="*/ 1112 w 2200"/>
                  <a:gd name="T13" fmla="*/ 764 h 948"/>
                  <a:gd name="T14" fmla="*/ 1540 w 2200"/>
                  <a:gd name="T15" fmla="*/ 856 h 948"/>
                  <a:gd name="T16" fmla="*/ 1960 w 2200"/>
                  <a:gd name="T17" fmla="*/ 916 h 948"/>
                  <a:gd name="T18" fmla="*/ 2200 w 2200"/>
                  <a:gd name="T19" fmla="*/ 948 h 9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200" h="948">
                    <a:moveTo>
                      <a:pt x="0" y="20"/>
                    </a:moveTo>
                    <a:lnTo>
                      <a:pt x="24" y="0"/>
                    </a:lnTo>
                    <a:cubicBezTo>
                      <a:pt x="37" y="25"/>
                      <a:pt x="47" y="112"/>
                      <a:pt x="76" y="172"/>
                    </a:cubicBezTo>
                    <a:cubicBezTo>
                      <a:pt x="105" y="232"/>
                      <a:pt x="143" y="302"/>
                      <a:pt x="200" y="360"/>
                    </a:cubicBezTo>
                    <a:cubicBezTo>
                      <a:pt x="257" y="418"/>
                      <a:pt x="325" y="469"/>
                      <a:pt x="416" y="520"/>
                    </a:cubicBezTo>
                    <a:cubicBezTo>
                      <a:pt x="507" y="571"/>
                      <a:pt x="628" y="623"/>
                      <a:pt x="744" y="664"/>
                    </a:cubicBezTo>
                    <a:cubicBezTo>
                      <a:pt x="860" y="705"/>
                      <a:pt x="979" y="732"/>
                      <a:pt x="1112" y="764"/>
                    </a:cubicBezTo>
                    <a:cubicBezTo>
                      <a:pt x="1245" y="796"/>
                      <a:pt x="1399" y="831"/>
                      <a:pt x="1540" y="856"/>
                    </a:cubicBezTo>
                    <a:cubicBezTo>
                      <a:pt x="1681" y="881"/>
                      <a:pt x="1850" y="901"/>
                      <a:pt x="1960" y="916"/>
                    </a:cubicBezTo>
                    <a:cubicBezTo>
                      <a:pt x="2070" y="931"/>
                      <a:pt x="2159" y="943"/>
                      <a:pt x="2200" y="948"/>
                    </a:cubicBezTo>
                  </a:path>
                </a:pathLst>
              </a:custGeom>
              <a:noFill/>
              <a:ln w="28575" cap="flat" cmpd="sng">
                <a:solidFill>
                  <a:srgbClr val="FF112C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600" kern="1200"/>
              </a:p>
            </p:txBody>
          </p:sp>
          <p:sp>
            <p:nvSpPr>
              <p:cNvPr id="24" name="Line 31"/>
              <p:cNvSpPr>
                <a:spLocks noChangeShapeType="1"/>
              </p:cNvSpPr>
              <p:nvPr/>
            </p:nvSpPr>
            <p:spPr bwMode="auto">
              <a:xfrm flipV="1">
                <a:off x="5771077" y="1212593"/>
                <a:ext cx="0" cy="1752600"/>
              </a:xfrm>
              <a:prstGeom prst="line">
                <a:avLst/>
              </a:prstGeom>
              <a:noFill/>
              <a:ln w="19050">
                <a:solidFill>
                  <a:srgbClr val="FF112C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600" kern="1200"/>
              </a:p>
            </p:txBody>
          </p:sp>
          <p:sp>
            <p:nvSpPr>
              <p:cNvPr id="25" name="Line 32"/>
              <p:cNvSpPr>
                <a:spLocks noChangeShapeType="1"/>
              </p:cNvSpPr>
              <p:nvPr/>
            </p:nvSpPr>
            <p:spPr bwMode="auto">
              <a:xfrm flipH="1" flipV="1">
                <a:off x="5313877" y="2050793"/>
                <a:ext cx="762000" cy="0"/>
              </a:xfrm>
              <a:prstGeom prst="line">
                <a:avLst/>
              </a:prstGeom>
              <a:noFill/>
              <a:ln w="19050">
                <a:solidFill>
                  <a:srgbClr val="FF112C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600" kern="1200"/>
              </a:p>
            </p:txBody>
          </p:sp>
          <p:sp>
            <p:nvSpPr>
              <p:cNvPr id="26" name="Line 33"/>
              <p:cNvSpPr>
                <a:spLocks noChangeShapeType="1"/>
              </p:cNvSpPr>
              <p:nvPr/>
            </p:nvSpPr>
            <p:spPr bwMode="auto">
              <a:xfrm flipH="1" flipV="1">
                <a:off x="5313877" y="1441193"/>
                <a:ext cx="762000" cy="0"/>
              </a:xfrm>
              <a:prstGeom prst="line">
                <a:avLst/>
              </a:prstGeom>
              <a:noFill/>
              <a:ln w="19050">
                <a:solidFill>
                  <a:srgbClr val="FF112C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600" kern="1200"/>
              </a:p>
            </p:txBody>
          </p:sp>
          <p:sp>
            <p:nvSpPr>
              <p:cNvPr id="27" name="Line 34"/>
              <p:cNvSpPr>
                <a:spLocks noChangeShapeType="1"/>
              </p:cNvSpPr>
              <p:nvPr/>
            </p:nvSpPr>
            <p:spPr bwMode="auto">
              <a:xfrm flipV="1">
                <a:off x="5847277" y="2355593"/>
                <a:ext cx="381000" cy="228600"/>
              </a:xfrm>
              <a:prstGeom prst="line">
                <a:avLst/>
              </a:prstGeom>
              <a:noFill/>
              <a:ln w="28575">
                <a:solidFill>
                  <a:srgbClr val="FF473B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sz="1600" kern="1200"/>
              </a:p>
            </p:txBody>
          </p:sp>
        </p:grpSp>
        <p:sp>
          <p:nvSpPr>
            <p:cNvPr id="2" name="TextBox 1"/>
            <p:cNvSpPr txBox="1"/>
            <p:nvPr/>
          </p:nvSpPr>
          <p:spPr>
            <a:xfrm>
              <a:off x="6155352" y="1881516"/>
              <a:ext cx="5125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i="1" dirty="0" smtClean="0">
                  <a:solidFill>
                    <a:srgbClr val="FF0000"/>
                  </a:solidFill>
                </a:rPr>
                <a:t>1%</a:t>
              </a:r>
              <a:endParaRPr lang="en-US" sz="1600" b="1" i="1" dirty="0">
                <a:solidFill>
                  <a:srgbClr val="FF0000"/>
                </a:solidFill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5758610" y="1096898"/>
              <a:ext cx="5125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i="1" dirty="0">
                  <a:solidFill>
                    <a:srgbClr val="FF0000"/>
                  </a:solidFill>
                </a:rPr>
                <a:t>5</a:t>
              </a:r>
              <a:r>
                <a:rPr lang="en-US" sz="1600" b="1" i="1" dirty="0" smtClean="0">
                  <a:solidFill>
                    <a:srgbClr val="FF0000"/>
                  </a:solidFill>
                </a:rPr>
                <a:t>%</a:t>
              </a:r>
              <a:endParaRPr lang="en-US" sz="1600" b="1" i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9978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0953" y="213437"/>
            <a:ext cx="3903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POSITIVE IONS BACKFLOW: GEM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 Box 8"/>
          <p:cNvSpPr txBox="1">
            <a:spLocks noChangeArrowheads="1"/>
          </p:cNvSpPr>
          <p:nvPr/>
        </p:nvSpPr>
        <p:spPr bwMode="auto">
          <a:xfrm>
            <a:off x="632047" y="751979"/>
            <a:ext cx="35814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i="0" kern="1200" dirty="0" smtClean="0"/>
              <a:t>IBF </a:t>
            </a:r>
            <a:r>
              <a:rPr lang="en-US" sz="1600" dirty="0" smtClean="0"/>
              <a:t>IN </a:t>
            </a:r>
            <a:r>
              <a:rPr lang="en-US" sz="1600" i="0" kern="1200" dirty="0" smtClean="0"/>
              <a:t>MULTIGEM DETECTORS </a:t>
            </a:r>
            <a:endParaRPr lang="en-US" sz="1600" i="0" kern="1200" dirty="0"/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582741" y="1191676"/>
            <a:ext cx="395729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i="0" kern="1200" dirty="0"/>
              <a:t>The fractional </a:t>
            </a:r>
            <a:r>
              <a:rPr lang="en-US" sz="1600" i="0" kern="1200" dirty="0" smtClean="0"/>
              <a:t>ion backflow detectors </a:t>
            </a:r>
            <a:r>
              <a:rPr lang="en-US" sz="1600" i="0" kern="1200" dirty="0"/>
              <a:t>results from a complex interplay of geometry, fields, diffusion:</a:t>
            </a:r>
          </a:p>
        </p:txBody>
      </p:sp>
      <p:pic>
        <p:nvPicPr>
          <p:cNvPr id="16" name="Picture 15" descr="Untitled-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430" y="2328732"/>
            <a:ext cx="2667000" cy="370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1574668" y="2862132"/>
            <a:ext cx="903288" cy="3313112"/>
            <a:chOff x="1574668" y="2862132"/>
            <a:chExt cx="903288" cy="3313112"/>
          </a:xfrm>
        </p:grpSpPr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1574668" y="2862132"/>
              <a:ext cx="903288" cy="3313112"/>
            </a:xfrm>
            <a:custGeom>
              <a:avLst/>
              <a:gdLst>
                <a:gd name="T0" fmla="*/ 35 w 569"/>
                <a:gd name="T1" fmla="*/ 0 h 2087"/>
                <a:gd name="T2" fmla="*/ 139 w 569"/>
                <a:gd name="T3" fmla="*/ 96 h 2087"/>
                <a:gd name="T4" fmla="*/ 207 w 569"/>
                <a:gd name="T5" fmla="*/ 208 h 2087"/>
                <a:gd name="T6" fmla="*/ 227 w 569"/>
                <a:gd name="T7" fmla="*/ 320 h 2087"/>
                <a:gd name="T8" fmla="*/ 239 w 569"/>
                <a:gd name="T9" fmla="*/ 532 h 2087"/>
                <a:gd name="T10" fmla="*/ 171 w 569"/>
                <a:gd name="T11" fmla="*/ 672 h 2087"/>
                <a:gd name="T12" fmla="*/ 87 w 569"/>
                <a:gd name="T13" fmla="*/ 640 h 2087"/>
                <a:gd name="T14" fmla="*/ 11 w 569"/>
                <a:gd name="T15" fmla="*/ 636 h 2087"/>
                <a:gd name="T16" fmla="*/ 23 w 569"/>
                <a:gd name="T17" fmla="*/ 696 h 2087"/>
                <a:gd name="T18" fmla="*/ 111 w 569"/>
                <a:gd name="T19" fmla="*/ 756 h 2087"/>
                <a:gd name="T20" fmla="*/ 175 w 569"/>
                <a:gd name="T21" fmla="*/ 748 h 2087"/>
                <a:gd name="T22" fmla="*/ 147 w 569"/>
                <a:gd name="T23" fmla="*/ 888 h 2087"/>
                <a:gd name="T24" fmla="*/ 111 w 569"/>
                <a:gd name="T25" fmla="*/ 1060 h 2087"/>
                <a:gd name="T26" fmla="*/ 79 w 569"/>
                <a:gd name="T27" fmla="*/ 1272 h 2087"/>
                <a:gd name="T28" fmla="*/ 43 w 569"/>
                <a:gd name="T29" fmla="*/ 1480 h 2087"/>
                <a:gd name="T30" fmla="*/ 35 w 569"/>
                <a:gd name="T31" fmla="*/ 1560 h 2087"/>
                <a:gd name="T32" fmla="*/ 111 w 569"/>
                <a:gd name="T33" fmla="*/ 1564 h 2087"/>
                <a:gd name="T34" fmla="*/ 179 w 569"/>
                <a:gd name="T35" fmla="*/ 1572 h 2087"/>
                <a:gd name="T36" fmla="*/ 203 w 569"/>
                <a:gd name="T37" fmla="*/ 1664 h 2087"/>
                <a:gd name="T38" fmla="*/ 207 w 569"/>
                <a:gd name="T39" fmla="*/ 1788 h 2087"/>
                <a:gd name="T40" fmla="*/ 191 w 569"/>
                <a:gd name="T41" fmla="*/ 1892 h 2087"/>
                <a:gd name="T42" fmla="*/ 119 w 569"/>
                <a:gd name="T43" fmla="*/ 1936 h 2087"/>
                <a:gd name="T44" fmla="*/ 91 w 569"/>
                <a:gd name="T45" fmla="*/ 1904 h 2087"/>
                <a:gd name="T46" fmla="*/ 39 w 569"/>
                <a:gd name="T47" fmla="*/ 1900 h 2087"/>
                <a:gd name="T48" fmla="*/ 47 w 569"/>
                <a:gd name="T49" fmla="*/ 1956 h 2087"/>
                <a:gd name="T50" fmla="*/ 187 w 569"/>
                <a:gd name="T51" fmla="*/ 2008 h 2087"/>
                <a:gd name="T52" fmla="*/ 175 w 569"/>
                <a:gd name="T53" fmla="*/ 2072 h 2087"/>
                <a:gd name="T54" fmla="*/ 383 w 569"/>
                <a:gd name="T55" fmla="*/ 2076 h 2087"/>
                <a:gd name="T56" fmla="*/ 383 w 569"/>
                <a:gd name="T57" fmla="*/ 2004 h 2087"/>
                <a:gd name="T58" fmla="*/ 507 w 569"/>
                <a:gd name="T59" fmla="*/ 1952 h 2087"/>
                <a:gd name="T60" fmla="*/ 539 w 569"/>
                <a:gd name="T61" fmla="*/ 1912 h 2087"/>
                <a:gd name="T62" fmla="*/ 431 w 569"/>
                <a:gd name="T63" fmla="*/ 1912 h 2087"/>
                <a:gd name="T64" fmla="*/ 403 w 569"/>
                <a:gd name="T65" fmla="*/ 1944 h 2087"/>
                <a:gd name="T66" fmla="*/ 355 w 569"/>
                <a:gd name="T67" fmla="*/ 1888 h 2087"/>
                <a:gd name="T68" fmla="*/ 327 w 569"/>
                <a:gd name="T69" fmla="*/ 1760 h 2087"/>
                <a:gd name="T70" fmla="*/ 375 w 569"/>
                <a:gd name="T71" fmla="*/ 1552 h 2087"/>
                <a:gd name="T72" fmla="*/ 463 w 569"/>
                <a:gd name="T73" fmla="*/ 1568 h 2087"/>
                <a:gd name="T74" fmla="*/ 559 w 569"/>
                <a:gd name="T75" fmla="*/ 1584 h 2087"/>
                <a:gd name="T76" fmla="*/ 495 w 569"/>
                <a:gd name="T77" fmla="*/ 1408 h 2087"/>
                <a:gd name="T78" fmla="*/ 427 w 569"/>
                <a:gd name="T79" fmla="*/ 1148 h 2087"/>
                <a:gd name="T80" fmla="*/ 395 w 569"/>
                <a:gd name="T81" fmla="*/ 896 h 2087"/>
                <a:gd name="T82" fmla="*/ 387 w 569"/>
                <a:gd name="T83" fmla="*/ 732 h 2087"/>
                <a:gd name="T84" fmla="*/ 475 w 569"/>
                <a:gd name="T85" fmla="*/ 768 h 2087"/>
                <a:gd name="T86" fmla="*/ 563 w 569"/>
                <a:gd name="T87" fmla="*/ 660 h 2087"/>
                <a:gd name="T88" fmla="*/ 439 w 569"/>
                <a:gd name="T89" fmla="*/ 660 h 2087"/>
                <a:gd name="T90" fmla="*/ 363 w 569"/>
                <a:gd name="T91" fmla="*/ 632 h 2087"/>
                <a:gd name="T92" fmla="*/ 335 w 569"/>
                <a:gd name="T93" fmla="*/ 508 h 2087"/>
                <a:gd name="T94" fmla="*/ 347 w 569"/>
                <a:gd name="T95" fmla="*/ 372 h 2087"/>
                <a:gd name="T96" fmla="*/ 399 w 569"/>
                <a:gd name="T97" fmla="*/ 268 h 2087"/>
                <a:gd name="T98" fmla="*/ 439 w 569"/>
                <a:gd name="T99" fmla="*/ 144 h 2087"/>
                <a:gd name="T100" fmla="*/ 495 w 569"/>
                <a:gd name="T101" fmla="*/ 8 h 20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569" h="2087">
                  <a:moveTo>
                    <a:pt x="35" y="0"/>
                  </a:moveTo>
                  <a:cubicBezTo>
                    <a:pt x="72" y="30"/>
                    <a:pt x="110" y="61"/>
                    <a:pt x="139" y="96"/>
                  </a:cubicBezTo>
                  <a:cubicBezTo>
                    <a:pt x="168" y="131"/>
                    <a:pt x="192" y="171"/>
                    <a:pt x="207" y="208"/>
                  </a:cubicBezTo>
                  <a:cubicBezTo>
                    <a:pt x="222" y="245"/>
                    <a:pt x="222" y="266"/>
                    <a:pt x="227" y="320"/>
                  </a:cubicBezTo>
                  <a:cubicBezTo>
                    <a:pt x="232" y="374"/>
                    <a:pt x="248" y="473"/>
                    <a:pt x="239" y="532"/>
                  </a:cubicBezTo>
                  <a:cubicBezTo>
                    <a:pt x="230" y="591"/>
                    <a:pt x="196" y="654"/>
                    <a:pt x="171" y="672"/>
                  </a:cubicBezTo>
                  <a:cubicBezTo>
                    <a:pt x="146" y="690"/>
                    <a:pt x="114" y="646"/>
                    <a:pt x="87" y="640"/>
                  </a:cubicBezTo>
                  <a:cubicBezTo>
                    <a:pt x="60" y="634"/>
                    <a:pt x="22" y="627"/>
                    <a:pt x="11" y="636"/>
                  </a:cubicBezTo>
                  <a:cubicBezTo>
                    <a:pt x="0" y="645"/>
                    <a:pt x="6" y="676"/>
                    <a:pt x="23" y="696"/>
                  </a:cubicBezTo>
                  <a:cubicBezTo>
                    <a:pt x="40" y="716"/>
                    <a:pt x="86" y="747"/>
                    <a:pt x="111" y="756"/>
                  </a:cubicBezTo>
                  <a:cubicBezTo>
                    <a:pt x="136" y="765"/>
                    <a:pt x="169" y="726"/>
                    <a:pt x="175" y="748"/>
                  </a:cubicBezTo>
                  <a:cubicBezTo>
                    <a:pt x="181" y="770"/>
                    <a:pt x="158" y="836"/>
                    <a:pt x="147" y="888"/>
                  </a:cubicBezTo>
                  <a:cubicBezTo>
                    <a:pt x="136" y="940"/>
                    <a:pt x="122" y="996"/>
                    <a:pt x="111" y="1060"/>
                  </a:cubicBezTo>
                  <a:cubicBezTo>
                    <a:pt x="100" y="1124"/>
                    <a:pt x="90" y="1202"/>
                    <a:pt x="79" y="1272"/>
                  </a:cubicBezTo>
                  <a:cubicBezTo>
                    <a:pt x="68" y="1342"/>
                    <a:pt x="50" y="1432"/>
                    <a:pt x="43" y="1480"/>
                  </a:cubicBezTo>
                  <a:cubicBezTo>
                    <a:pt x="36" y="1528"/>
                    <a:pt x="24" y="1546"/>
                    <a:pt x="35" y="1560"/>
                  </a:cubicBezTo>
                  <a:cubicBezTo>
                    <a:pt x="46" y="1574"/>
                    <a:pt x="87" y="1562"/>
                    <a:pt x="111" y="1564"/>
                  </a:cubicBezTo>
                  <a:cubicBezTo>
                    <a:pt x="135" y="1566"/>
                    <a:pt x="164" y="1555"/>
                    <a:pt x="179" y="1572"/>
                  </a:cubicBezTo>
                  <a:cubicBezTo>
                    <a:pt x="194" y="1589"/>
                    <a:pt x="198" y="1628"/>
                    <a:pt x="203" y="1664"/>
                  </a:cubicBezTo>
                  <a:cubicBezTo>
                    <a:pt x="208" y="1700"/>
                    <a:pt x="209" y="1750"/>
                    <a:pt x="207" y="1788"/>
                  </a:cubicBezTo>
                  <a:cubicBezTo>
                    <a:pt x="205" y="1826"/>
                    <a:pt x="206" y="1867"/>
                    <a:pt x="191" y="1892"/>
                  </a:cubicBezTo>
                  <a:cubicBezTo>
                    <a:pt x="176" y="1917"/>
                    <a:pt x="136" y="1934"/>
                    <a:pt x="119" y="1936"/>
                  </a:cubicBezTo>
                  <a:cubicBezTo>
                    <a:pt x="102" y="1938"/>
                    <a:pt x="104" y="1910"/>
                    <a:pt x="91" y="1904"/>
                  </a:cubicBezTo>
                  <a:cubicBezTo>
                    <a:pt x="78" y="1898"/>
                    <a:pt x="46" y="1891"/>
                    <a:pt x="39" y="1900"/>
                  </a:cubicBezTo>
                  <a:cubicBezTo>
                    <a:pt x="32" y="1909"/>
                    <a:pt x="22" y="1938"/>
                    <a:pt x="47" y="1956"/>
                  </a:cubicBezTo>
                  <a:cubicBezTo>
                    <a:pt x="72" y="1974"/>
                    <a:pt x="166" y="1989"/>
                    <a:pt x="187" y="2008"/>
                  </a:cubicBezTo>
                  <a:cubicBezTo>
                    <a:pt x="208" y="2027"/>
                    <a:pt x="142" y="2061"/>
                    <a:pt x="175" y="2072"/>
                  </a:cubicBezTo>
                  <a:cubicBezTo>
                    <a:pt x="208" y="2083"/>
                    <a:pt x="348" y="2087"/>
                    <a:pt x="383" y="2076"/>
                  </a:cubicBezTo>
                  <a:cubicBezTo>
                    <a:pt x="418" y="2065"/>
                    <a:pt x="362" y="2025"/>
                    <a:pt x="383" y="2004"/>
                  </a:cubicBezTo>
                  <a:cubicBezTo>
                    <a:pt x="404" y="1983"/>
                    <a:pt x="481" y="1967"/>
                    <a:pt x="507" y="1952"/>
                  </a:cubicBezTo>
                  <a:cubicBezTo>
                    <a:pt x="533" y="1937"/>
                    <a:pt x="552" y="1919"/>
                    <a:pt x="539" y="1912"/>
                  </a:cubicBezTo>
                  <a:cubicBezTo>
                    <a:pt x="526" y="1905"/>
                    <a:pt x="454" y="1907"/>
                    <a:pt x="431" y="1912"/>
                  </a:cubicBezTo>
                  <a:cubicBezTo>
                    <a:pt x="408" y="1917"/>
                    <a:pt x="416" y="1948"/>
                    <a:pt x="403" y="1944"/>
                  </a:cubicBezTo>
                  <a:cubicBezTo>
                    <a:pt x="390" y="1940"/>
                    <a:pt x="368" y="1919"/>
                    <a:pt x="355" y="1888"/>
                  </a:cubicBezTo>
                  <a:cubicBezTo>
                    <a:pt x="342" y="1857"/>
                    <a:pt x="324" y="1816"/>
                    <a:pt x="327" y="1760"/>
                  </a:cubicBezTo>
                  <a:cubicBezTo>
                    <a:pt x="330" y="1704"/>
                    <a:pt x="352" y="1584"/>
                    <a:pt x="375" y="1552"/>
                  </a:cubicBezTo>
                  <a:cubicBezTo>
                    <a:pt x="398" y="1520"/>
                    <a:pt x="432" y="1563"/>
                    <a:pt x="463" y="1568"/>
                  </a:cubicBezTo>
                  <a:cubicBezTo>
                    <a:pt x="494" y="1573"/>
                    <a:pt x="554" y="1611"/>
                    <a:pt x="559" y="1584"/>
                  </a:cubicBezTo>
                  <a:cubicBezTo>
                    <a:pt x="564" y="1557"/>
                    <a:pt x="517" y="1481"/>
                    <a:pt x="495" y="1408"/>
                  </a:cubicBezTo>
                  <a:cubicBezTo>
                    <a:pt x="473" y="1335"/>
                    <a:pt x="444" y="1233"/>
                    <a:pt x="427" y="1148"/>
                  </a:cubicBezTo>
                  <a:cubicBezTo>
                    <a:pt x="410" y="1063"/>
                    <a:pt x="402" y="965"/>
                    <a:pt x="395" y="896"/>
                  </a:cubicBezTo>
                  <a:cubicBezTo>
                    <a:pt x="388" y="827"/>
                    <a:pt x="374" y="753"/>
                    <a:pt x="387" y="732"/>
                  </a:cubicBezTo>
                  <a:cubicBezTo>
                    <a:pt x="400" y="711"/>
                    <a:pt x="446" y="780"/>
                    <a:pt x="475" y="768"/>
                  </a:cubicBezTo>
                  <a:cubicBezTo>
                    <a:pt x="504" y="756"/>
                    <a:pt x="569" y="678"/>
                    <a:pt x="563" y="660"/>
                  </a:cubicBezTo>
                  <a:cubicBezTo>
                    <a:pt x="557" y="642"/>
                    <a:pt x="472" y="665"/>
                    <a:pt x="439" y="660"/>
                  </a:cubicBezTo>
                  <a:cubicBezTo>
                    <a:pt x="406" y="655"/>
                    <a:pt x="380" y="657"/>
                    <a:pt x="363" y="632"/>
                  </a:cubicBezTo>
                  <a:cubicBezTo>
                    <a:pt x="346" y="607"/>
                    <a:pt x="338" y="551"/>
                    <a:pt x="335" y="508"/>
                  </a:cubicBezTo>
                  <a:cubicBezTo>
                    <a:pt x="332" y="465"/>
                    <a:pt x="336" y="412"/>
                    <a:pt x="347" y="372"/>
                  </a:cubicBezTo>
                  <a:cubicBezTo>
                    <a:pt x="358" y="332"/>
                    <a:pt x="384" y="306"/>
                    <a:pt x="399" y="268"/>
                  </a:cubicBezTo>
                  <a:cubicBezTo>
                    <a:pt x="414" y="230"/>
                    <a:pt x="423" y="187"/>
                    <a:pt x="439" y="144"/>
                  </a:cubicBezTo>
                  <a:cubicBezTo>
                    <a:pt x="455" y="101"/>
                    <a:pt x="475" y="54"/>
                    <a:pt x="495" y="8"/>
                  </a:cubicBezTo>
                </a:path>
              </a:pathLst>
            </a:custGeom>
            <a:gradFill rotWithShape="0">
              <a:gsLst>
                <a:gs pos="0">
                  <a:srgbClr val="86EDFF"/>
                </a:gs>
                <a:gs pos="100000">
                  <a:srgbClr val="1C13FF">
                    <a:alpha val="50999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630230" y="3066919"/>
              <a:ext cx="404813" cy="2957512"/>
              <a:chOff x="1630230" y="3066919"/>
              <a:chExt cx="404813" cy="2957512"/>
            </a:xfrm>
          </p:grpSpPr>
          <p:sp>
            <p:nvSpPr>
              <p:cNvPr id="8" name="Freeform 7"/>
              <p:cNvSpPr>
                <a:spLocks/>
              </p:cNvSpPr>
              <p:nvPr/>
            </p:nvSpPr>
            <p:spPr bwMode="auto">
              <a:xfrm>
                <a:off x="1646105" y="3098669"/>
                <a:ext cx="334963" cy="931862"/>
              </a:xfrm>
              <a:custGeom>
                <a:avLst/>
                <a:gdLst>
                  <a:gd name="T0" fmla="*/ 192 w 211"/>
                  <a:gd name="T1" fmla="*/ 0 h 395"/>
                  <a:gd name="T2" fmla="*/ 210 w 211"/>
                  <a:gd name="T3" fmla="*/ 187 h 395"/>
                  <a:gd name="T4" fmla="*/ 183 w 211"/>
                  <a:gd name="T5" fmla="*/ 317 h 395"/>
                  <a:gd name="T6" fmla="*/ 91 w 211"/>
                  <a:gd name="T7" fmla="*/ 393 h 395"/>
                  <a:gd name="T8" fmla="*/ 0 w 211"/>
                  <a:gd name="T9" fmla="*/ 328 h 3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1" h="395">
                    <a:moveTo>
                      <a:pt x="192" y="0"/>
                    </a:moveTo>
                    <a:cubicBezTo>
                      <a:pt x="201" y="67"/>
                      <a:pt x="211" y="134"/>
                      <a:pt x="210" y="187"/>
                    </a:cubicBezTo>
                    <a:cubicBezTo>
                      <a:pt x="209" y="240"/>
                      <a:pt x="203" y="283"/>
                      <a:pt x="183" y="317"/>
                    </a:cubicBezTo>
                    <a:cubicBezTo>
                      <a:pt x="163" y="351"/>
                      <a:pt x="121" y="391"/>
                      <a:pt x="91" y="393"/>
                    </a:cubicBezTo>
                    <a:cubicBezTo>
                      <a:pt x="61" y="395"/>
                      <a:pt x="14" y="339"/>
                      <a:pt x="0" y="32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kern="1200"/>
              </a:p>
            </p:txBody>
          </p:sp>
          <p:sp>
            <p:nvSpPr>
              <p:cNvPr id="9" name="Line 25"/>
              <p:cNvSpPr>
                <a:spLocks noChangeShapeType="1"/>
              </p:cNvSpPr>
              <p:nvPr/>
            </p:nvSpPr>
            <p:spPr bwMode="auto">
              <a:xfrm>
                <a:off x="2035043" y="3066919"/>
                <a:ext cx="0" cy="28194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kern="1200"/>
              </a:p>
            </p:txBody>
          </p:sp>
          <p:sp>
            <p:nvSpPr>
              <p:cNvPr id="10" name="Freeform 9"/>
              <p:cNvSpPr>
                <a:spLocks/>
              </p:cNvSpPr>
              <p:nvPr/>
            </p:nvSpPr>
            <p:spPr bwMode="auto">
              <a:xfrm>
                <a:off x="1630230" y="5260844"/>
                <a:ext cx="334963" cy="763587"/>
              </a:xfrm>
              <a:custGeom>
                <a:avLst/>
                <a:gdLst>
                  <a:gd name="T0" fmla="*/ 192 w 211"/>
                  <a:gd name="T1" fmla="*/ 0 h 395"/>
                  <a:gd name="T2" fmla="*/ 210 w 211"/>
                  <a:gd name="T3" fmla="*/ 187 h 395"/>
                  <a:gd name="T4" fmla="*/ 183 w 211"/>
                  <a:gd name="T5" fmla="*/ 317 h 395"/>
                  <a:gd name="T6" fmla="*/ 91 w 211"/>
                  <a:gd name="T7" fmla="*/ 393 h 395"/>
                  <a:gd name="T8" fmla="*/ 0 w 211"/>
                  <a:gd name="T9" fmla="*/ 328 h 3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1" h="395">
                    <a:moveTo>
                      <a:pt x="192" y="0"/>
                    </a:moveTo>
                    <a:cubicBezTo>
                      <a:pt x="201" y="67"/>
                      <a:pt x="211" y="134"/>
                      <a:pt x="210" y="187"/>
                    </a:cubicBezTo>
                    <a:cubicBezTo>
                      <a:pt x="209" y="240"/>
                      <a:pt x="203" y="283"/>
                      <a:pt x="183" y="317"/>
                    </a:cubicBezTo>
                    <a:cubicBezTo>
                      <a:pt x="163" y="351"/>
                      <a:pt x="121" y="391"/>
                      <a:pt x="91" y="393"/>
                    </a:cubicBezTo>
                    <a:cubicBezTo>
                      <a:pt x="61" y="395"/>
                      <a:pt x="14" y="339"/>
                      <a:pt x="0" y="32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kern="1200"/>
              </a:p>
            </p:txBody>
          </p:sp>
          <p:sp>
            <p:nvSpPr>
              <p:cNvPr id="11" name="Freeform 10"/>
              <p:cNvSpPr>
                <a:spLocks/>
              </p:cNvSpPr>
              <p:nvPr/>
            </p:nvSpPr>
            <p:spPr bwMode="auto">
              <a:xfrm>
                <a:off x="1741355" y="3965444"/>
                <a:ext cx="193675" cy="1352550"/>
              </a:xfrm>
              <a:custGeom>
                <a:avLst/>
                <a:gdLst>
                  <a:gd name="T0" fmla="*/ 122 w 122"/>
                  <a:gd name="T1" fmla="*/ 0 h 852"/>
                  <a:gd name="T2" fmla="*/ 113 w 122"/>
                  <a:gd name="T3" fmla="*/ 420 h 852"/>
                  <a:gd name="T4" fmla="*/ 65 w 122"/>
                  <a:gd name="T5" fmla="*/ 625 h 852"/>
                  <a:gd name="T6" fmla="*/ 0 w 122"/>
                  <a:gd name="T7" fmla="*/ 852 h 8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2" h="852">
                    <a:moveTo>
                      <a:pt x="122" y="0"/>
                    </a:moveTo>
                    <a:cubicBezTo>
                      <a:pt x="122" y="158"/>
                      <a:pt x="122" y="316"/>
                      <a:pt x="113" y="420"/>
                    </a:cubicBezTo>
                    <a:cubicBezTo>
                      <a:pt x="104" y="524"/>
                      <a:pt x="84" y="553"/>
                      <a:pt x="65" y="625"/>
                    </a:cubicBezTo>
                    <a:cubicBezTo>
                      <a:pt x="46" y="697"/>
                      <a:pt x="23" y="774"/>
                      <a:pt x="0" y="85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kern="1200"/>
              </a:p>
            </p:txBody>
          </p:sp>
        </p:grpSp>
      </p:grpSp>
      <p:grpSp>
        <p:nvGrpSpPr>
          <p:cNvPr id="35" name="Group 34"/>
          <p:cNvGrpSpPr/>
          <p:nvPr/>
        </p:nvGrpSpPr>
        <p:grpSpPr>
          <a:xfrm>
            <a:off x="2541455" y="2771644"/>
            <a:ext cx="979488" cy="3394075"/>
            <a:chOff x="2541455" y="2771644"/>
            <a:chExt cx="979488" cy="3394075"/>
          </a:xfrm>
        </p:grpSpPr>
        <p:sp>
          <p:nvSpPr>
            <p:cNvPr id="18" name="Freeform 17"/>
            <p:cNvSpPr>
              <a:spLocks/>
            </p:cNvSpPr>
            <p:nvPr/>
          </p:nvSpPr>
          <p:spPr bwMode="auto">
            <a:xfrm>
              <a:off x="2541455" y="2771644"/>
              <a:ext cx="979488" cy="3394075"/>
            </a:xfrm>
            <a:custGeom>
              <a:avLst/>
              <a:gdLst>
                <a:gd name="T0" fmla="*/ 194 w 617"/>
                <a:gd name="T1" fmla="*/ 2025 h 2138"/>
                <a:gd name="T2" fmla="*/ 242 w 617"/>
                <a:gd name="T3" fmla="*/ 1885 h 2138"/>
                <a:gd name="T4" fmla="*/ 222 w 617"/>
                <a:gd name="T5" fmla="*/ 1745 h 2138"/>
                <a:gd name="T6" fmla="*/ 202 w 617"/>
                <a:gd name="T7" fmla="*/ 1621 h 2138"/>
                <a:gd name="T8" fmla="*/ 130 w 617"/>
                <a:gd name="T9" fmla="*/ 1625 h 2138"/>
                <a:gd name="T10" fmla="*/ 58 w 617"/>
                <a:gd name="T11" fmla="*/ 1629 h 2138"/>
                <a:gd name="T12" fmla="*/ 110 w 617"/>
                <a:gd name="T13" fmla="*/ 1565 h 2138"/>
                <a:gd name="T14" fmla="*/ 162 w 617"/>
                <a:gd name="T15" fmla="*/ 1453 h 2138"/>
                <a:gd name="T16" fmla="*/ 154 w 617"/>
                <a:gd name="T17" fmla="*/ 1333 h 2138"/>
                <a:gd name="T18" fmla="*/ 114 w 617"/>
                <a:gd name="T19" fmla="*/ 1193 h 2138"/>
                <a:gd name="T20" fmla="*/ 86 w 617"/>
                <a:gd name="T21" fmla="*/ 949 h 2138"/>
                <a:gd name="T22" fmla="*/ 46 w 617"/>
                <a:gd name="T23" fmla="*/ 773 h 2138"/>
                <a:gd name="T24" fmla="*/ 22 w 617"/>
                <a:gd name="T25" fmla="*/ 713 h 2138"/>
                <a:gd name="T26" fmla="*/ 178 w 617"/>
                <a:gd name="T27" fmla="*/ 721 h 2138"/>
                <a:gd name="T28" fmla="*/ 250 w 617"/>
                <a:gd name="T29" fmla="*/ 629 h 2138"/>
                <a:gd name="T30" fmla="*/ 246 w 617"/>
                <a:gd name="T31" fmla="*/ 481 h 2138"/>
                <a:gd name="T32" fmla="*/ 226 w 617"/>
                <a:gd name="T33" fmla="*/ 385 h 2138"/>
                <a:gd name="T34" fmla="*/ 182 w 617"/>
                <a:gd name="T35" fmla="*/ 333 h 2138"/>
                <a:gd name="T36" fmla="*/ 126 w 617"/>
                <a:gd name="T37" fmla="*/ 357 h 2138"/>
                <a:gd name="T38" fmla="*/ 46 w 617"/>
                <a:gd name="T39" fmla="*/ 353 h 2138"/>
                <a:gd name="T40" fmla="*/ 42 w 617"/>
                <a:gd name="T41" fmla="*/ 261 h 2138"/>
                <a:gd name="T42" fmla="*/ 138 w 617"/>
                <a:gd name="T43" fmla="*/ 229 h 2138"/>
                <a:gd name="T44" fmla="*/ 226 w 617"/>
                <a:gd name="T45" fmla="*/ 261 h 2138"/>
                <a:gd name="T46" fmla="*/ 234 w 617"/>
                <a:gd name="T47" fmla="*/ 225 h 2138"/>
                <a:gd name="T48" fmla="*/ 110 w 617"/>
                <a:gd name="T49" fmla="*/ 77 h 2138"/>
                <a:gd name="T50" fmla="*/ 90 w 617"/>
                <a:gd name="T51" fmla="*/ 9 h 2138"/>
                <a:gd name="T52" fmla="*/ 554 w 617"/>
                <a:gd name="T53" fmla="*/ 21 h 2138"/>
                <a:gd name="T54" fmla="*/ 466 w 617"/>
                <a:gd name="T55" fmla="*/ 129 h 2138"/>
                <a:gd name="T56" fmla="*/ 394 w 617"/>
                <a:gd name="T57" fmla="*/ 221 h 2138"/>
                <a:gd name="T58" fmla="*/ 378 w 617"/>
                <a:gd name="T59" fmla="*/ 261 h 2138"/>
                <a:gd name="T60" fmla="*/ 462 w 617"/>
                <a:gd name="T61" fmla="*/ 241 h 2138"/>
                <a:gd name="T62" fmla="*/ 538 w 617"/>
                <a:gd name="T63" fmla="*/ 245 h 2138"/>
                <a:gd name="T64" fmla="*/ 610 w 617"/>
                <a:gd name="T65" fmla="*/ 353 h 2138"/>
                <a:gd name="T66" fmla="*/ 510 w 617"/>
                <a:gd name="T67" fmla="*/ 357 h 2138"/>
                <a:gd name="T68" fmla="*/ 430 w 617"/>
                <a:gd name="T69" fmla="*/ 361 h 2138"/>
                <a:gd name="T70" fmla="*/ 390 w 617"/>
                <a:gd name="T71" fmla="*/ 437 h 2138"/>
                <a:gd name="T72" fmla="*/ 402 w 617"/>
                <a:gd name="T73" fmla="*/ 621 h 2138"/>
                <a:gd name="T74" fmla="*/ 442 w 617"/>
                <a:gd name="T75" fmla="*/ 725 h 2138"/>
                <a:gd name="T76" fmla="*/ 514 w 617"/>
                <a:gd name="T77" fmla="*/ 709 h 2138"/>
                <a:gd name="T78" fmla="*/ 582 w 617"/>
                <a:gd name="T79" fmla="*/ 705 h 2138"/>
                <a:gd name="T80" fmla="*/ 546 w 617"/>
                <a:gd name="T81" fmla="*/ 797 h 2138"/>
                <a:gd name="T82" fmla="*/ 510 w 617"/>
                <a:gd name="T83" fmla="*/ 905 h 2138"/>
                <a:gd name="T84" fmla="*/ 482 w 617"/>
                <a:gd name="T85" fmla="*/ 1157 h 2138"/>
                <a:gd name="T86" fmla="*/ 446 w 617"/>
                <a:gd name="T87" fmla="*/ 1353 h 2138"/>
                <a:gd name="T88" fmla="*/ 462 w 617"/>
                <a:gd name="T89" fmla="*/ 1453 h 2138"/>
                <a:gd name="T90" fmla="*/ 502 w 617"/>
                <a:gd name="T91" fmla="*/ 1553 h 2138"/>
                <a:gd name="T92" fmla="*/ 542 w 617"/>
                <a:gd name="T93" fmla="*/ 1633 h 2138"/>
                <a:gd name="T94" fmla="*/ 470 w 617"/>
                <a:gd name="T95" fmla="*/ 1633 h 2138"/>
                <a:gd name="T96" fmla="*/ 426 w 617"/>
                <a:gd name="T97" fmla="*/ 1633 h 2138"/>
                <a:gd name="T98" fmla="*/ 410 w 617"/>
                <a:gd name="T99" fmla="*/ 1693 h 2138"/>
                <a:gd name="T100" fmla="*/ 398 w 617"/>
                <a:gd name="T101" fmla="*/ 1793 h 2138"/>
                <a:gd name="T102" fmla="*/ 402 w 617"/>
                <a:gd name="T103" fmla="*/ 1929 h 2138"/>
                <a:gd name="T104" fmla="*/ 446 w 617"/>
                <a:gd name="T105" fmla="*/ 2021 h 2138"/>
                <a:gd name="T106" fmla="*/ 422 w 617"/>
                <a:gd name="T107" fmla="*/ 2109 h 2138"/>
                <a:gd name="T108" fmla="*/ 322 w 617"/>
                <a:gd name="T109" fmla="*/ 2137 h 2138"/>
                <a:gd name="T110" fmla="*/ 198 w 617"/>
                <a:gd name="T111" fmla="*/ 2105 h 2138"/>
                <a:gd name="T112" fmla="*/ 194 w 617"/>
                <a:gd name="T113" fmla="*/ 2025 h 2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617" h="2138">
                  <a:moveTo>
                    <a:pt x="194" y="2025"/>
                  </a:moveTo>
                  <a:cubicBezTo>
                    <a:pt x="201" y="1988"/>
                    <a:pt x="237" y="1932"/>
                    <a:pt x="242" y="1885"/>
                  </a:cubicBezTo>
                  <a:cubicBezTo>
                    <a:pt x="247" y="1838"/>
                    <a:pt x="229" y="1789"/>
                    <a:pt x="222" y="1745"/>
                  </a:cubicBezTo>
                  <a:cubicBezTo>
                    <a:pt x="215" y="1701"/>
                    <a:pt x="217" y="1641"/>
                    <a:pt x="202" y="1621"/>
                  </a:cubicBezTo>
                  <a:cubicBezTo>
                    <a:pt x="187" y="1601"/>
                    <a:pt x="154" y="1624"/>
                    <a:pt x="130" y="1625"/>
                  </a:cubicBezTo>
                  <a:cubicBezTo>
                    <a:pt x="106" y="1626"/>
                    <a:pt x="61" y="1639"/>
                    <a:pt x="58" y="1629"/>
                  </a:cubicBezTo>
                  <a:cubicBezTo>
                    <a:pt x="55" y="1619"/>
                    <a:pt x="93" y="1594"/>
                    <a:pt x="110" y="1565"/>
                  </a:cubicBezTo>
                  <a:cubicBezTo>
                    <a:pt x="127" y="1536"/>
                    <a:pt x="155" y="1492"/>
                    <a:pt x="162" y="1453"/>
                  </a:cubicBezTo>
                  <a:cubicBezTo>
                    <a:pt x="169" y="1414"/>
                    <a:pt x="162" y="1376"/>
                    <a:pt x="154" y="1333"/>
                  </a:cubicBezTo>
                  <a:cubicBezTo>
                    <a:pt x="146" y="1290"/>
                    <a:pt x="125" y="1257"/>
                    <a:pt x="114" y="1193"/>
                  </a:cubicBezTo>
                  <a:cubicBezTo>
                    <a:pt x="103" y="1129"/>
                    <a:pt x="97" y="1019"/>
                    <a:pt x="86" y="949"/>
                  </a:cubicBezTo>
                  <a:cubicBezTo>
                    <a:pt x="75" y="879"/>
                    <a:pt x="57" y="812"/>
                    <a:pt x="46" y="773"/>
                  </a:cubicBezTo>
                  <a:cubicBezTo>
                    <a:pt x="35" y="734"/>
                    <a:pt x="0" y="722"/>
                    <a:pt x="22" y="713"/>
                  </a:cubicBezTo>
                  <a:cubicBezTo>
                    <a:pt x="44" y="704"/>
                    <a:pt x="140" y="735"/>
                    <a:pt x="178" y="721"/>
                  </a:cubicBezTo>
                  <a:cubicBezTo>
                    <a:pt x="216" y="707"/>
                    <a:pt x="239" y="669"/>
                    <a:pt x="250" y="629"/>
                  </a:cubicBezTo>
                  <a:cubicBezTo>
                    <a:pt x="261" y="589"/>
                    <a:pt x="250" y="522"/>
                    <a:pt x="246" y="481"/>
                  </a:cubicBezTo>
                  <a:cubicBezTo>
                    <a:pt x="242" y="440"/>
                    <a:pt x="237" y="410"/>
                    <a:pt x="226" y="385"/>
                  </a:cubicBezTo>
                  <a:cubicBezTo>
                    <a:pt x="215" y="360"/>
                    <a:pt x="199" y="338"/>
                    <a:pt x="182" y="333"/>
                  </a:cubicBezTo>
                  <a:cubicBezTo>
                    <a:pt x="165" y="328"/>
                    <a:pt x="149" y="354"/>
                    <a:pt x="126" y="357"/>
                  </a:cubicBezTo>
                  <a:cubicBezTo>
                    <a:pt x="103" y="360"/>
                    <a:pt x="60" y="369"/>
                    <a:pt x="46" y="353"/>
                  </a:cubicBezTo>
                  <a:cubicBezTo>
                    <a:pt x="32" y="337"/>
                    <a:pt x="27" y="282"/>
                    <a:pt x="42" y="261"/>
                  </a:cubicBezTo>
                  <a:cubicBezTo>
                    <a:pt x="57" y="240"/>
                    <a:pt x="107" y="229"/>
                    <a:pt x="138" y="229"/>
                  </a:cubicBezTo>
                  <a:cubicBezTo>
                    <a:pt x="169" y="229"/>
                    <a:pt x="210" y="262"/>
                    <a:pt x="226" y="261"/>
                  </a:cubicBezTo>
                  <a:cubicBezTo>
                    <a:pt x="242" y="260"/>
                    <a:pt x="253" y="256"/>
                    <a:pt x="234" y="225"/>
                  </a:cubicBezTo>
                  <a:cubicBezTo>
                    <a:pt x="215" y="194"/>
                    <a:pt x="134" y="113"/>
                    <a:pt x="110" y="77"/>
                  </a:cubicBezTo>
                  <a:cubicBezTo>
                    <a:pt x="86" y="41"/>
                    <a:pt x="16" y="18"/>
                    <a:pt x="90" y="9"/>
                  </a:cubicBezTo>
                  <a:cubicBezTo>
                    <a:pt x="164" y="0"/>
                    <a:pt x="491" y="1"/>
                    <a:pt x="554" y="21"/>
                  </a:cubicBezTo>
                  <a:cubicBezTo>
                    <a:pt x="617" y="41"/>
                    <a:pt x="493" y="96"/>
                    <a:pt x="466" y="129"/>
                  </a:cubicBezTo>
                  <a:cubicBezTo>
                    <a:pt x="439" y="162"/>
                    <a:pt x="409" y="199"/>
                    <a:pt x="394" y="221"/>
                  </a:cubicBezTo>
                  <a:cubicBezTo>
                    <a:pt x="379" y="243"/>
                    <a:pt x="367" y="258"/>
                    <a:pt x="378" y="261"/>
                  </a:cubicBezTo>
                  <a:cubicBezTo>
                    <a:pt x="389" y="264"/>
                    <a:pt x="435" y="244"/>
                    <a:pt x="462" y="241"/>
                  </a:cubicBezTo>
                  <a:cubicBezTo>
                    <a:pt x="489" y="238"/>
                    <a:pt x="513" y="226"/>
                    <a:pt x="538" y="245"/>
                  </a:cubicBezTo>
                  <a:cubicBezTo>
                    <a:pt x="563" y="264"/>
                    <a:pt x="615" y="334"/>
                    <a:pt x="610" y="353"/>
                  </a:cubicBezTo>
                  <a:cubicBezTo>
                    <a:pt x="605" y="372"/>
                    <a:pt x="540" y="356"/>
                    <a:pt x="510" y="357"/>
                  </a:cubicBezTo>
                  <a:cubicBezTo>
                    <a:pt x="480" y="358"/>
                    <a:pt x="450" y="348"/>
                    <a:pt x="430" y="361"/>
                  </a:cubicBezTo>
                  <a:cubicBezTo>
                    <a:pt x="410" y="374"/>
                    <a:pt x="395" y="394"/>
                    <a:pt x="390" y="437"/>
                  </a:cubicBezTo>
                  <a:cubicBezTo>
                    <a:pt x="385" y="480"/>
                    <a:pt x="393" y="573"/>
                    <a:pt x="402" y="621"/>
                  </a:cubicBezTo>
                  <a:cubicBezTo>
                    <a:pt x="411" y="669"/>
                    <a:pt x="423" y="710"/>
                    <a:pt x="442" y="725"/>
                  </a:cubicBezTo>
                  <a:cubicBezTo>
                    <a:pt x="461" y="740"/>
                    <a:pt x="491" y="712"/>
                    <a:pt x="514" y="709"/>
                  </a:cubicBezTo>
                  <a:cubicBezTo>
                    <a:pt x="537" y="706"/>
                    <a:pt x="577" y="690"/>
                    <a:pt x="582" y="705"/>
                  </a:cubicBezTo>
                  <a:cubicBezTo>
                    <a:pt x="587" y="720"/>
                    <a:pt x="558" y="764"/>
                    <a:pt x="546" y="797"/>
                  </a:cubicBezTo>
                  <a:cubicBezTo>
                    <a:pt x="534" y="830"/>
                    <a:pt x="521" y="845"/>
                    <a:pt x="510" y="905"/>
                  </a:cubicBezTo>
                  <a:cubicBezTo>
                    <a:pt x="499" y="965"/>
                    <a:pt x="493" y="1082"/>
                    <a:pt x="482" y="1157"/>
                  </a:cubicBezTo>
                  <a:cubicBezTo>
                    <a:pt x="471" y="1232"/>
                    <a:pt x="449" y="1304"/>
                    <a:pt x="446" y="1353"/>
                  </a:cubicBezTo>
                  <a:cubicBezTo>
                    <a:pt x="443" y="1402"/>
                    <a:pt x="453" y="1420"/>
                    <a:pt x="462" y="1453"/>
                  </a:cubicBezTo>
                  <a:cubicBezTo>
                    <a:pt x="471" y="1486"/>
                    <a:pt x="489" y="1523"/>
                    <a:pt x="502" y="1553"/>
                  </a:cubicBezTo>
                  <a:cubicBezTo>
                    <a:pt x="515" y="1583"/>
                    <a:pt x="547" y="1620"/>
                    <a:pt x="542" y="1633"/>
                  </a:cubicBezTo>
                  <a:cubicBezTo>
                    <a:pt x="537" y="1646"/>
                    <a:pt x="489" y="1633"/>
                    <a:pt x="470" y="1633"/>
                  </a:cubicBezTo>
                  <a:cubicBezTo>
                    <a:pt x="451" y="1633"/>
                    <a:pt x="436" y="1623"/>
                    <a:pt x="426" y="1633"/>
                  </a:cubicBezTo>
                  <a:cubicBezTo>
                    <a:pt x="416" y="1643"/>
                    <a:pt x="415" y="1666"/>
                    <a:pt x="410" y="1693"/>
                  </a:cubicBezTo>
                  <a:cubicBezTo>
                    <a:pt x="405" y="1720"/>
                    <a:pt x="399" y="1754"/>
                    <a:pt x="398" y="1793"/>
                  </a:cubicBezTo>
                  <a:cubicBezTo>
                    <a:pt x="397" y="1832"/>
                    <a:pt x="394" y="1891"/>
                    <a:pt x="402" y="1929"/>
                  </a:cubicBezTo>
                  <a:cubicBezTo>
                    <a:pt x="410" y="1967"/>
                    <a:pt x="443" y="1991"/>
                    <a:pt x="446" y="2021"/>
                  </a:cubicBezTo>
                  <a:cubicBezTo>
                    <a:pt x="449" y="2051"/>
                    <a:pt x="443" y="2090"/>
                    <a:pt x="422" y="2109"/>
                  </a:cubicBezTo>
                  <a:cubicBezTo>
                    <a:pt x="401" y="2128"/>
                    <a:pt x="359" y="2138"/>
                    <a:pt x="322" y="2137"/>
                  </a:cubicBezTo>
                  <a:cubicBezTo>
                    <a:pt x="285" y="2136"/>
                    <a:pt x="221" y="2124"/>
                    <a:pt x="198" y="2105"/>
                  </a:cubicBezTo>
                  <a:cubicBezTo>
                    <a:pt x="175" y="2086"/>
                    <a:pt x="187" y="2062"/>
                    <a:pt x="194" y="2025"/>
                  </a:cubicBezTo>
                  <a:close/>
                </a:path>
              </a:pathLst>
            </a:custGeom>
            <a:gradFill rotWithShape="0">
              <a:gsLst>
                <a:gs pos="0">
                  <a:srgbClr val="FFC9D2"/>
                </a:gs>
                <a:gs pos="100000">
                  <a:srgbClr val="FF112C">
                    <a:alpha val="56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2676393" y="2898644"/>
              <a:ext cx="349250" cy="2895600"/>
              <a:chOff x="2676393" y="2898644"/>
              <a:chExt cx="349250" cy="2895600"/>
            </a:xfrm>
          </p:grpSpPr>
          <p:sp>
            <p:nvSpPr>
              <p:cNvPr id="12" name="Line 28"/>
              <p:cNvSpPr>
                <a:spLocks noChangeShapeType="1"/>
              </p:cNvSpPr>
              <p:nvPr/>
            </p:nvSpPr>
            <p:spPr bwMode="auto">
              <a:xfrm flipV="1">
                <a:off x="3025643" y="2898644"/>
                <a:ext cx="0" cy="28956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kern="1200"/>
              </a:p>
            </p:txBody>
          </p:sp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2701793" y="5202107"/>
                <a:ext cx="265113" cy="515937"/>
              </a:xfrm>
              <a:custGeom>
                <a:avLst/>
                <a:gdLst>
                  <a:gd name="T0" fmla="*/ 189 w 194"/>
                  <a:gd name="T1" fmla="*/ 325 h 325"/>
                  <a:gd name="T2" fmla="*/ 184 w 194"/>
                  <a:gd name="T3" fmla="*/ 127 h 325"/>
                  <a:gd name="T4" fmla="*/ 130 w 194"/>
                  <a:gd name="T5" fmla="*/ 19 h 325"/>
                  <a:gd name="T6" fmla="*/ 49 w 194"/>
                  <a:gd name="T7" fmla="*/ 13 h 325"/>
                  <a:gd name="T8" fmla="*/ 0 w 194"/>
                  <a:gd name="T9" fmla="*/ 84 h 3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4" h="325">
                    <a:moveTo>
                      <a:pt x="189" y="325"/>
                    </a:moveTo>
                    <a:cubicBezTo>
                      <a:pt x="191" y="251"/>
                      <a:pt x="194" y="178"/>
                      <a:pt x="184" y="127"/>
                    </a:cubicBezTo>
                    <a:cubicBezTo>
                      <a:pt x="174" y="76"/>
                      <a:pt x="152" y="38"/>
                      <a:pt x="130" y="19"/>
                    </a:cubicBezTo>
                    <a:cubicBezTo>
                      <a:pt x="108" y="0"/>
                      <a:pt x="71" y="2"/>
                      <a:pt x="49" y="13"/>
                    </a:cubicBezTo>
                    <a:cubicBezTo>
                      <a:pt x="27" y="24"/>
                      <a:pt x="7" y="71"/>
                      <a:pt x="0" y="8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kern="1200"/>
              </a:p>
            </p:txBody>
          </p:sp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2719255" y="3894007"/>
                <a:ext cx="206375" cy="1138237"/>
              </a:xfrm>
              <a:custGeom>
                <a:avLst/>
                <a:gdLst>
                  <a:gd name="T0" fmla="*/ 130 w 130"/>
                  <a:gd name="T1" fmla="*/ 717 h 717"/>
                  <a:gd name="T2" fmla="*/ 103 w 130"/>
                  <a:gd name="T3" fmla="*/ 373 h 717"/>
                  <a:gd name="T4" fmla="*/ 49 w 130"/>
                  <a:gd name="T5" fmla="*/ 124 h 717"/>
                  <a:gd name="T6" fmla="*/ 0 w 130"/>
                  <a:gd name="T7" fmla="*/ 0 h 7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0" h="717">
                    <a:moveTo>
                      <a:pt x="130" y="717"/>
                    </a:moveTo>
                    <a:cubicBezTo>
                      <a:pt x="123" y="594"/>
                      <a:pt x="116" y="472"/>
                      <a:pt x="103" y="373"/>
                    </a:cubicBezTo>
                    <a:cubicBezTo>
                      <a:pt x="90" y="274"/>
                      <a:pt x="66" y="186"/>
                      <a:pt x="49" y="124"/>
                    </a:cubicBezTo>
                    <a:cubicBezTo>
                      <a:pt x="32" y="62"/>
                      <a:pt x="16" y="31"/>
                      <a:pt x="0" y="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kern="1200"/>
              </a:p>
            </p:txBody>
          </p:sp>
          <p:sp>
            <p:nvSpPr>
              <p:cNvPr id="15" name="Freeform 14"/>
              <p:cNvSpPr>
                <a:spLocks/>
              </p:cNvSpPr>
              <p:nvPr/>
            </p:nvSpPr>
            <p:spPr bwMode="auto">
              <a:xfrm>
                <a:off x="2676393" y="3193919"/>
                <a:ext cx="303213" cy="923925"/>
              </a:xfrm>
              <a:custGeom>
                <a:avLst/>
                <a:gdLst>
                  <a:gd name="T0" fmla="*/ 157 w 191"/>
                  <a:gd name="T1" fmla="*/ 582 h 582"/>
                  <a:gd name="T2" fmla="*/ 189 w 191"/>
                  <a:gd name="T3" fmla="*/ 192 h 582"/>
                  <a:gd name="T4" fmla="*/ 146 w 191"/>
                  <a:gd name="T5" fmla="*/ 30 h 582"/>
                  <a:gd name="T6" fmla="*/ 38 w 191"/>
                  <a:gd name="T7" fmla="*/ 14 h 582"/>
                  <a:gd name="T8" fmla="*/ 0 w 191"/>
                  <a:gd name="T9" fmla="*/ 84 h 5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1" h="582">
                    <a:moveTo>
                      <a:pt x="157" y="582"/>
                    </a:moveTo>
                    <a:cubicBezTo>
                      <a:pt x="174" y="433"/>
                      <a:pt x="191" y="284"/>
                      <a:pt x="189" y="192"/>
                    </a:cubicBezTo>
                    <a:cubicBezTo>
                      <a:pt x="187" y="100"/>
                      <a:pt x="171" y="60"/>
                      <a:pt x="146" y="30"/>
                    </a:cubicBezTo>
                    <a:cubicBezTo>
                      <a:pt x="121" y="0"/>
                      <a:pt x="62" y="5"/>
                      <a:pt x="38" y="14"/>
                    </a:cubicBezTo>
                    <a:cubicBezTo>
                      <a:pt x="14" y="23"/>
                      <a:pt x="7" y="53"/>
                      <a:pt x="0" y="8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 type="non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kern="1200"/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3966801" y="3689194"/>
            <a:ext cx="4715218" cy="2633583"/>
            <a:chOff x="3966801" y="3689194"/>
            <a:chExt cx="4715218" cy="2633583"/>
          </a:xfrm>
        </p:grpSpPr>
        <p:sp>
          <p:nvSpPr>
            <p:cNvPr id="22" name="Text Box 18"/>
            <p:cNvSpPr txBox="1">
              <a:spLocks noChangeArrowheads="1"/>
            </p:cNvSpPr>
            <p:nvPr/>
          </p:nvSpPr>
          <p:spPr bwMode="auto">
            <a:xfrm>
              <a:off x="4213447" y="3689194"/>
              <a:ext cx="1430797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r>
                <a:rPr lang="en-US" sz="1600" i="0" kern="1200" dirty="0"/>
                <a:t>MAGNETIC FIELD:</a:t>
              </a:r>
            </a:p>
          </p:txBody>
        </p:sp>
        <p:pic>
          <p:nvPicPr>
            <p:cNvPr id="25" name="Picture 24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53856" y="3823045"/>
              <a:ext cx="3004865" cy="218598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grpSp>
          <p:nvGrpSpPr>
            <p:cNvPr id="36" name="Group 35"/>
            <p:cNvGrpSpPr/>
            <p:nvPr/>
          </p:nvGrpSpPr>
          <p:grpSpPr>
            <a:xfrm>
              <a:off x="6038556" y="4797969"/>
              <a:ext cx="2585067" cy="350751"/>
              <a:chOff x="6038556" y="4797969"/>
              <a:chExt cx="2585067" cy="350751"/>
            </a:xfrm>
          </p:grpSpPr>
          <p:sp>
            <p:nvSpPr>
              <p:cNvPr id="26" name="Line 16"/>
              <p:cNvSpPr>
                <a:spLocks noChangeShapeType="1"/>
              </p:cNvSpPr>
              <p:nvPr/>
            </p:nvSpPr>
            <p:spPr bwMode="auto">
              <a:xfrm flipV="1">
                <a:off x="6038556" y="5148720"/>
                <a:ext cx="2585067" cy="0"/>
              </a:xfrm>
              <a:prstGeom prst="line">
                <a:avLst/>
              </a:prstGeom>
              <a:noFill/>
              <a:ln w="19050">
                <a:solidFill>
                  <a:srgbClr val="FF473B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kern="1200"/>
              </a:p>
            </p:txBody>
          </p:sp>
          <p:sp>
            <p:nvSpPr>
              <p:cNvPr id="27" name="Text Box 17"/>
              <p:cNvSpPr txBox="1">
                <a:spLocks noChangeArrowheads="1"/>
              </p:cNvSpPr>
              <p:nvPr/>
            </p:nvSpPr>
            <p:spPr bwMode="auto">
              <a:xfrm>
                <a:off x="6150410" y="4797969"/>
                <a:ext cx="632458" cy="3079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400" b="1" i="1" kern="1200" dirty="0">
                    <a:solidFill>
                      <a:srgbClr val="FF0000"/>
                    </a:solidFill>
                  </a:rPr>
                  <a:t>2 10</a:t>
                </a:r>
                <a:r>
                  <a:rPr lang="en-US" sz="1400" b="1" i="1" kern="1200" baseline="30000" dirty="0">
                    <a:solidFill>
                      <a:srgbClr val="FF0000"/>
                    </a:solidFill>
                  </a:rPr>
                  <a:t>-3</a:t>
                </a:r>
                <a:endParaRPr lang="en-US" sz="1400" b="1" i="1" kern="12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8" name="Text Box 6"/>
            <p:cNvSpPr txBox="1">
              <a:spLocks noChangeArrowheads="1"/>
            </p:cNvSpPr>
            <p:nvPr/>
          </p:nvSpPr>
          <p:spPr bwMode="auto">
            <a:xfrm>
              <a:off x="3966801" y="6015000"/>
              <a:ext cx="4715218" cy="307777"/>
            </a:xfrm>
            <a:prstGeom prst="rect">
              <a:avLst/>
            </a:prstGeom>
            <a:solidFill>
              <a:srgbClr val="D9D9D9"/>
            </a:solidFill>
            <a:ln>
              <a:noFill/>
            </a:ln>
            <a:effectLst/>
            <a:extLst/>
          </p:spPr>
          <p:txBody>
            <a:bodyPr wrap="square">
              <a:spAutoFit/>
            </a:bodyPr>
            <a:lstStyle/>
            <a:p>
              <a:r>
                <a:rPr lang="en-US" sz="1400" b="1" i="1" kern="1200" dirty="0"/>
                <a:t>M. </a:t>
              </a:r>
              <a:r>
                <a:rPr lang="en-US" sz="1400" b="1" i="1" kern="1200" dirty="0" err="1"/>
                <a:t>Killenberg</a:t>
              </a:r>
              <a:r>
                <a:rPr lang="en-US" sz="1400" b="1" i="1" kern="1200" dirty="0"/>
                <a:t> et al, </a:t>
              </a:r>
              <a:r>
                <a:rPr lang="en-US" sz="1400" b="1" i="1" kern="1200" dirty="0" err="1"/>
                <a:t>Nucl</a:t>
              </a:r>
              <a:r>
                <a:rPr lang="en-US" sz="1400" b="1" i="1" kern="1200" dirty="0"/>
                <a:t>. Instr. and Meth. A530(2004)251 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293087" y="685640"/>
            <a:ext cx="4482981" cy="2926556"/>
            <a:chOff x="4293087" y="751979"/>
            <a:chExt cx="4482981" cy="2926556"/>
          </a:xfrm>
          <a:noFill/>
        </p:grpSpPr>
        <p:sp>
          <p:nvSpPr>
            <p:cNvPr id="21" name="Text Box 7"/>
            <p:cNvSpPr txBox="1">
              <a:spLocks noChangeArrowheads="1"/>
            </p:cNvSpPr>
            <p:nvPr/>
          </p:nvSpPr>
          <p:spPr bwMode="auto">
            <a:xfrm>
              <a:off x="4293087" y="3370758"/>
              <a:ext cx="4482981" cy="30777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xtLst/>
          </p:spPr>
          <p:txBody>
            <a:bodyPr wrap="none">
              <a:spAutoFit/>
            </a:bodyPr>
            <a:lstStyle/>
            <a:p>
              <a:r>
                <a:rPr lang="en-US" sz="1400" b="1" i="1" kern="1200" dirty="0"/>
                <a:t>A. </a:t>
              </a:r>
              <a:r>
                <a:rPr lang="en-US" sz="1400" b="1" i="1" kern="1200" dirty="0" err="1"/>
                <a:t>Bondar</a:t>
              </a:r>
              <a:r>
                <a:rPr lang="en-US" sz="1400" b="1" i="1" kern="1200" dirty="0"/>
                <a:t> et al, </a:t>
              </a:r>
              <a:r>
                <a:rPr lang="en-US" sz="1400" b="1" i="1" kern="1200" dirty="0" err="1"/>
                <a:t>Nucl</a:t>
              </a:r>
              <a:r>
                <a:rPr lang="en-US" sz="1400" b="1" i="1" kern="1200" dirty="0"/>
                <a:t>. Instr. and Meth. A496(2003)325 </a:t>
              </a: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4963050" y="751979"/>
              <a:ext cx="3639635" cy="2618779"/>
              <a:chOff x="4715410" y="619143"/>
              <a:chExt cx="3908213" cy="2812025"/>
            </a:xfrm>
            <a:grpFill/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715410" y="619143"/>
                <a:ext cx="3337229" cy="2812025"/>
              </a:xfrm>
              <a:prstGeom prst="rect">
                <a:avLst/>
              </a:prstGeom>
              <a:grpFill/>
            </p:spPr>
          </p:pic>
          <p:sp>
            <p:nvSpPr>
              <p:cNvPr id="33" name="Line 16"/>
              <p:cNvSpPr>
                <a:spLocks noChangeShapeType="1"/>
              </p:cNvSpPr>
              <p:nvPr/>
            </p:nvSpPr>
            <p:spPr bwMode="auto">
              <a:xfrm flipV="1">
                <a:off x="5263167" y="2328732"/>
                <a:ext cx="2585067" cy="0"/>
              </a:xfrm>
              <a:prstGeom prst="line">
                <a:avLst/>
              </a:prstGeom>
              <a:grpFill/>
              <a:ln w="19050">
                <a:solidFill>
                  <a:srgbClr val="FF473B"/>
                </a:solidFill>
                <a:prstDash val="dash"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endParaRPr lang="en-US" kern="1200"/>
              </a:p>
            </p:txBody>
          </p:sp>
          <p:sp>
            <p:nvSpPr>
              <p:cNvPr id="30" name="Line 11"/>
              <p:cNvSpPr>
                <a:spLocks noChangeShapeType="1"/>
              </p:cNvSpPr>
              <p:nvPr/>
            </p:nvSpPr>
            <p:spPr bwMode="auto">
              <a:xfrm flipV="1">
                <a:off x="7216793" y="1719132"/>
                <a:ext cx="0" cy="1219200"/>
              </a:xfrm>
              <a:prstGeom prst="line">
                <a:avLst/>
              </a:prstGeom>
              <a:grpFill/>
              <a:ln w="19050">
                <a:solidFill>
                  <a:srgbClr val="FF473B"/>
                </a:solidFill>
                <a:prstDash val="dash"/>
                <a:round/>
                <a:headEnd/>
                <a:tailEnd/>
              </a:ln>
              <a:extLst/>
            </p:spPr>
            <p:txBody>
              <a:bodyPr wrap="none" anchor="ctr"/>
              <a:lstStyle/>
              <a:p>
                <a:endParaRPr lang="en-US" kern="1200"/>
              </a:p>
            </p:txBody>
          </p:sp>
          <p:sp>
            <p:nvSpPr>
              <p:cNvPr id="34" name="Text Box 17"/>
              <p:cNvSpPr txBox="1">
                <a:spLocks noChangeArrowheads="1"/>
              </p:cNvSpPr>
              <p:nvPr/>
            </p:nvSpPr>
            <p:spPr bwMode="auto">
              <a:xfrm>
                <a:off x="7990895" y="2174826"/>
                <a:ext cx="632728" cy="30777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400" b="1" i="1" dirty="0">
                    <a:solidFill>
                      <a:srgbClr val="FF0000"/>
                    </a:solidFill>
                  </a:rPr>
                  <a:t>5</a:t>
                </a:r>
                <a:r>
                  <a:rPr lang="en-US" sz="1400" b="1" i="1" kern="1200" dirty="0" smtClean="0">
                    <a:solidFill>
                      <a:srgbClr val="FF0000"/>
                    </a:solidFill>
                  </a:rPr>
                  <a:t> </a:t>
                </a:r>
                <a:r>
                  <a:rPr lang="en-US" sz="1400" b="1" i="1" kern="1200" dirty="0">
                    <a:solidFill>
                      <a:srgbClr val="FF0000"/>
                    </a:solidFill>
                  </a:rPr>
                  <a:t>10</a:t>
                </a:r>
                <a:r>
                  <a:rPr lang="en-US" sz="1400" b="1" i="1" kern="1200" baseline="30000" dirty="0" smtClean="0">
                    <a:solidFill>
                      <a:srgbClr val="FF0000"/>
                    </a:solidFill>
                  </a:rPr>
                  <a:t>-3</a:t>
                </a:r>
                <a:endParaRPr lang="en-US" sz="1400" b="1" i="1" kern="12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24" name="TextBox 23"/>
            <p:cNvSpPr txBox="1"/>
            <p:nvPr/>
          </p:nvSpPr>
          <p:spPr>
            <a:xfrm>
              <a:off x="4603422" y="905867"/>
              <a:ext cx="659856" cy="338554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GAS:</a:t>
              </a:r>
              <a:endParaRPr lang="en-US" sz="1600" dirty="0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3966801" y="4481849"/>
            <a:ext cx="1587055" cy="1077218"/>
            <a:chOff x="3966801" y="4481849"/>
            <a:chExt cx="1587055" cy="1077218"/>
          </a:xfrm>
        </p:grpSpPr>
        <p:sp>
          <p:nvSpPr>
            <p:cNvPr id="37" name="TextBox 36"/>
            <p:cNvSpPr txBox="1"/>
            <p:nvPr/>
          </p:nvSpPr>
          <p:spPr>
            <a:xfrm>
              <a:off x="3966801" y="4481849"/>
              <a:ext cx="1587055" cy="107721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   THE WISH:</a:t>
              </a:r>
            </a:p>
            <a:p>
              <a:endParaRPr lang="en-US" sz="1600" dirty="0"/>
            </a:p>
            <a:p>
              <a:endParaRPr lang="en-US" sz="1600" dirty="0" smtClean="0"/>
            </a:p>
            <a:p>
              <a:endParaRPr lang="en-US" sz="1600" dirty="0" smtClean="0"/>
            </a:p>
          </p:txBody>
        </p:sp>
        <p:graphicFrame>
          <p:nvGraphicFramePr>
            <p:cNvPr id="38" name="Object 3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370267334"/>
                </p:ext>
              </p:extLst>
            </p:nvPr>
          </p:nvGraphicFramePr>
          <p:xfrm>
            <a:off x="3976988" y="4885531"/>
            <a:ext cx="1537494" cy="50704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111" name="Equation" r:id="rId6" imgW="1193800" imgH="393700" progId="Equation.3">
                    <p:embed/>
                  </p:oleObj>
                </mc:Choice>
                <mc:Fallback>
                  <p:oleObj name="Equation" r:id="rId6" imgW="1193800" imgH="39370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3976988" y="4885531"/>
                          <a:ext cx="1537494" cy="50704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14425874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0953" y="213437"/>
            <a:ext cx="3903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POSITIVE IONS BACKFLOW: GEM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7667" y="764046"/>
            <a:ext cx="32489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GAS DEPENDENCE OF THE IBF</a:t>
            </a:r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953" y="1632188"/>
            <a:ext cx="3784384" cy="264632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5337" y="2333899"/>
            <a:ext cx="4314055" cy="32275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 flipH="1">
            <a:off x="669481" y="5828951"/>
            <a:ext cx="4392164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B. </a:t>
            </a:r>
            <a:r>
              <a:rPr lang="en-US" sz="1400" b="1" i="1" dirty="0" err="1" smtClean="0"/>
              <a:t>Ketzer</a:t>
            </a:r>
            <a:r>
              <a:rPr lang="en-US" sz="1400" b="1" i="1" dirty="0" smtClean="0"/>
              <a:t> et al, </a:t>
            </a:r>
            <a:r>
              <a:rPr lang="en-US" sz="1400" b="1" i="1" dirty="0" err="1" smtClean="0"/>
              <a:t>Nucl</a:t>
            </a:r>
            <a:r>
              <a:rPr lang="en-US" sz="1400" b="1" i="1" dirty="0" smtClean="0"/>
              <a:t>. Instr. and Meth. A732(2013)237</a:t>
            </a:r>
            <a:endParaRPr lang="en-US" sz="14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669481" y="1262856"/>
            <a:ext cx="21534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Ar-CO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 70-30: ~ 0.8%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4773001" y="1995345"/>
            <a:ext cx="2262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Ne-CO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(ALICE): ~ 5%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28408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1236" y="213437"/>
            <a:ext cx="3221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RATE DEPENDENCE OF IBF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813473" y="1073816"/>
            <a:ext cx="3941956" cy="3941956"/>
            <a:chOff x="565663" y="1265909"/>
            <a:chExt cx="3941956" cy="3941956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5663" y="1265909"/>
              <a:ext cx="3941956" cy="39419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feld 21"/>
            <p:cNvSpPr txBox="1"/>
            <p:nvPr/>
          </p:nvSpPr>
          <p:spPr>
            <a:xfrm>
              <a:off x="1334390" y="2620050"/>
              <a:ext cx="1647473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1600" dirty="0" err="1" smtClean="0">
                  <a:solidFill>
                    <a:srgbClr val="FF0000"/>
                  </a:solidFill>
                </a:rPr>
                <a:t>Ar</a:t>
              </a:r>
              <a:r>
                <a:rPr lang="en-US" sz="1600" dirty="0" smtClean="0">
                  <a:solidFill>
                    <a:srgbClr val="FF0000"/>
                  </a:solidFill>
                </a:rPr>
                <a:t>/CO</a:t>
              </a:r>
              <a:r>
                <a:rPr lang="en-US" sz="1600" baseline="-25000" dirty="0" smtClean="0">
                  <a:solidFill>
                    <a:srgbClr val="FF0000"/>
                  </a:solidFill>
                </a:rPr>
                <a:t>2</a:t>
              </a:r>
              <a:r>
                <a:rPr lang="en-US" sz="1600" dirty="0" smtClean="0">
                  <a:solidFill>
                    <a:srgbClr val="FF0000"/>
                  </a:solidFill>
                </a:rPr>
                <a:t> (70/30)</a:t>
              </a:r>
              <a:endParaRPr lang="de-DE" sz="1600" dirty="0" smtClean="0">
                <a:solidFill>
                  <a:srgbClr val="FF0000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397231" y="735262"/>
            <a:ext cx="42772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RATE (CHARGE DENSITY) DEPENDENCE: </a:t>
            </a:r>
            <a:endParaRPr lang="en-US" sz="1600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1236" y="3190998"/>
            <a:ext cx="4282237" cy="3130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98945" y="683169"/>
            <a:ext cx="32445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MULTIGEM </a:t>
            </a:r>
            <a:r>
              <a:rPr lang="en-US" sz="1600" dirty="0" smtClean="0"/>
              <a:t>DETECTORS</a:t>
            </a:r>
            <a:endParaRPr lang="en-US" sz="16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2224" y="1021723"/>
            <a:ext cx="2125968" cy="21667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436289" y="5111818"/>
            <a:ext cx="2787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ALICE UPGRADE STUDIES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582200" y="5579214"/>
            <a:ext cx="2184374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B. </a:t>
            </a:r>
            <a:r>
              <a:rPr lang="en-US" sz="1400" b="1" i="1" dirty="0" err="1" smtClean="0"/>
              <a:t>Ketzer</a:t>
            </a:r>
            <a:endParaRPr lang="en-US" sz="1400" b="1" i="1" dirty="0"/>
          </a:p>
          <a:p>
            <a:r>
              <a:rPr lang="en-US" sz="1400" b="1" i="1" dirty="0"/>
              <a:t>INSTR2014 </a:t>
            </a:r>
            <a:r>
              <a:rPr lang="en-US" sz="1400" b="1" i="1" dirty="0" smtClean="0"/>
              <a:t>Novosibirsk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2423115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942088" y="2113831"/>
            <a:ext cx="7308812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366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MPGD READOUT</a:t>
            </a:r>
          </a:p>
          <a:p>
            <a:pPr algn="ctr"/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366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OF TIME PROJECTION CHAMBERS</a:t>
            </a:r>
            <a:endParaRPr lang="en-U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3366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79366" y="1289110"/>
            <a:ext cx="1632378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PART 2</a:t>
            </a:r>
            <a:endParaRPr lang="en-U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9554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29382" y="5990391"/>
            <a:ext cx="4858934" cy="307777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F.W. </a:t>
            </a:r>
            <a:r>
              <a:rPr lang="en-US" sz="1400" b="1" i="1" dirty="0" err="1" smtClean="0"/>
              <a:t>Bohmer</a:t>
            </a:r>
            <a:r>
              <a:rPr lang="en-US" sz="1400" b="1" i="1" dirty="0" smtClean="0"/>
              <a:t> et </a:t>
            </a:r>
            <a:r>
              <a:rPr lang="en-US" sz="1400" b="1" i="1" dirty="0" err="1" smtClean="0"/>
              <a:t>al,Nucl</a:t>
            </a:r>
            <a:r>
              <a:rPr lang="en-US" sz="1400" b="1" i="1" dirty="0" smtClean="0"/>
              <a:t>. Instr. and Meth. A719(2013)101</a:t>
            </a:r>
            <a:endParaRPr lang="en-US" sz="1400" b="1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493501" y="189443"/>
            <a:ext cx="5378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  <a:cs typeface="Times New Roman"/>
              </a:rPr>
              <a:t>POSITIVE IONS: SPACE CHARGE DISTORTIONS </a:t>
            </a:r>
            <a:endParaRPr lang="en-US" dirty="0">
              <a:solidFill>
                <a:srgbClr val="FFFFFF"/>
              </a:solidFill>
              <a:cs typeface="Times New Roman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70" y="2371350"/>
            <a:ext cx="4048760" cy="36190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1022" y="2343954"/>
            <a:ext cx="4202337" cy="364643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18870" y="654197"/>
            <a:ext cx="415617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SIMULATION STUDIES FOR PANDA</a:t>
            </a:r>
          </a:p>
          <a:p>
            <a:r>
              <a:rPr lang="en-US" sz="1600" dirty="0" smtClean="0"/>
              <a:t>2 10</a:t>
            </a:r>
            <a:r>
              <a:rPr lang="en-US" sz="1600" baseline="30000" dirty="0" smtClean="0"/>
              <a:t>7 </a:t>
            </a:r>
            <a:r>
              <a:rPr lang="en-US" sz="1600" dirty="0" smtClean="0"/>
              <a:t>p-p ANNIHILATIONS </a:t>
            </a:r>
          </a:p>
          <a:p>
            <a:r>
              <a:rPr lang="en-US" sz="1600" dirty="0" smtClean="0"/>
              <a:t>TRIPLE GEM OPERATED IN Ne-CO</a:t>
            </a:r>
            <a:r>
              <a:rPr lang="en-US" sz="1600" baseline="-25000" dirty="0" smtClean="0"/>
              <a:t>2</a:t>
            </a:r>
            <a:r>
              <a:rPr lang="en-US" sz="1600" dirty="0" smtClean="0"/>
              <a:t> 90-10   </a:t>
            </a:r>
          </a:p>
          <a:p>
            <a:r>
              <a:rPr lang="en-US" sz="1600" dirty="0" smtClean="0"/>
              <a:t>GAIN M=2000    IBF 2.5 10</a:t>
            </a:r>
            <a:r>
              <a:rPr lang="en-US" sz="1600" baseline="30000" dirty="0" smtClean="0"/>
              <a:t>-3  </a:t>
            </a:r>
            <a:r>
              <a:rPr lang="en-US" sz="1600" dirty="0" smtClean="0"/>
              <a:t>(M</a:t>
            </a:r>
            <a:r>
              <a:rPr lang="en-US" sz="1600" baseline="30000" dirty="0" smtClean="0"/>
              <a:t>-1</a:t>
            </a:r>
            <a:r>
              <a:rPr lang="en-US" sz="1600" dirty="0" smtClean="0"/>
              <a:t>=0.5 10</a:t>
            </a:r>
            <a:r>
              <a:rPr lang="en-US" sz="1600" baseline="30000" dirty="0" smtClean="0"/>
              <a:t>-3 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675823" y="1991390"/>
            <a:ext cx="27156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SPACE CHARGE DENSITY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4827610" y="1939077"/>
            <a:ext cx="3261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ELECTRIC FIELD DISTORTIONS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585128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5277" y="225907"/>
            <a:ext cx="54809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NEW APPROACHES FOR IBF 	REDUCTION: GEM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7401" y="595239"/>
            <a:ext cx="3122994" cy="259822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635" y="1566211"/>
            <a:ext cx="2470599" cy="395295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6527" y="735214"/>
            <a:ext cx="40008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EXPLOIT THE DIFFERENCE BETWEEN IONS AND ELECTRONS DIFFUSION IN AN OFFSET DOUBLE THICK-GEM</a:t>
            </a:r>
            <a:endParaRPr lang="en-US" sz="16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8773" y="3184362"/>
            <a:ext cx="3121458" cy="243613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04086" y="5620499"/>
            <a:ext cx="317299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F. Sauli et al, </a:t>
            </a:r>
          </a:p>
          <a:p>
            <a:r>
              <a:rPr lang="en-US" sz="1400" b="1" i="1" dirty="0" err="1" smtClean="0"/>
              <a:t>Nucl</a:t>
            </a:r>
            <a:r>
              <a:rPr lang="en-US" sz="1400" b="1" i="1" dirty="0" smtClean="0"/>
              <a:t>. Instr. and Meth. A560(2006)269</a:t>
            </a:r>
            <a:endParaRPr lang="en-US" sz="1400" b="1" i="1" dirty="0"/>
          </a:p>
        </p:txBody>
      </p:sp>
      <p:grpSp>
        <p:nvGrpSpPr>
          <p:cNvPr id="14" name="Group 13"/>
          <p:cNvGrpSpPr/>
          <p:nvPr/>
        </p:nvGrpSpPr>
        <p:grpSpPr>
          <a:xfrm>
            <a:off x="1616440" y="2340889"/>
            <a:ext cx="1112504" cy="2625788"/>
            <a:chOff x="1616440" y="2340889"/>
            <a:chExt cx="1112504" cy="2625788"/>
          </a:xfrm>
        </p:grpSpPr>
        <p:sp>
          <p:nvSpPr>
            <p:cNvPr id="8" name="Freeform 7"/>
            <p:cNvSpPr/>
            <p:nvPr/>
          </p:nvSpPr>
          <p:spPr>
            <a:xfrm>
              <a:off x="1616440" y="2407230"/>
              <a:ext cx="561769" cy="2559447"/>
            </a:xfrm>
            <a:custGeom>
              <a:avLst/>
              <a:gdLst>
                <a:gd name="connsiteX0" fmla="*/ 459265 w 561769"/>
                <a:gd name="connsiteY0" fmla="*/ 0 h 2559447"/>
                <a:gd name="connsiteX1" fmla="*/ 516133 w 561769"/>
                <a:gd name="connsiteY1" fmla="*/ 161114 h 2559447"/>
                <a:gd name="connsiteX2" fmla="*/ 506655 w 561769"/>
                <a:gd name="connsiteY2" fmla="*/ 284319 h 2559447"/>
                <a:gd name="connsiteX3" fmla="*/ 411874 w 561769"/>
                <a:gd name="connsiteY3" fmla="*/ 625501 h 2559447"/>
                <a:gd name="connsiteX4" fmla="*/ 250746 w 561769"/>
                <a:gd name="connsiteY4" fmla="*/ 1165706 h 2559447"/>
                <a:gd name="connsiteX5" fmla="*/ 184400 w 561769"/>
                <a:gd name="connsiteY5" fmla="*/ 1450025 h 2559447"/>
                <a:gd name="connsiteX6" fmla="*/ 80140 w 561769"/>
                <a:gd name="connsiteY6" fmla="*/ 1686957 h 2559447"/>
                <a:gd name="connsiteX7" fmla="*/ 42228 w 561769"/>
                <a:gd name="connsiteY7" fmla="*/ 1980753 h 2559447"/>
                <a:gd name="connsiteX8" fmla="*/ 4316 w 561769"/>
                <a:gd name="connsiteY8" fmla="*/ 2274549 h 2559447"/>
                <a:gd name="connsiteX9" fmla="*/ 23272 w 561769"/>
                <a:gd name="connsiteY9" fmla="*/ 2511481 h 2559447"/>
                <a:gd name="connsiteX10" fmla="*/ 203356 w 561769"/>
                <a:gd name="connsiteY10" fmla="*/ 2502003 h 2559447"/>
                <a:gd name="connsiteX11" fmla="*/ 212834 w 561769"/>
                <a:gd name="connsiteY11" fmla="*/ 1914412 h 2559447"/>
                <a:gd name="connsiteX12" fmla="*/ 279181 w 561769"/>
                <a:gd name="connsiteY12" fmla="*/ 1611139 h 2559447"/>
                <a:gd name="connsiteX13" fmla="*/ 449786 w 561769"/>
                <a:gd name="connsiteY13" fmla="*/ 1288911 h 2559447"/>
                <a:gd name="connsiteX14" fmla="*/ 554046 w 561769"/>
                <a:gd name="connsiteY14" fmla="*/ 777138 h 2559447"/>
                <a:gd name="connsiteX15" fmla="*/ 554046 w 561769"/>
                <a:gd name="connsiteY15" fmla="*/ 360137 h 2559447"/>
                <a:gd name="connsiteX16" fmla="*/ 554046 w 561769"/>
                <a:gd name="connsiteY16" fmla="*/ 360137 h 2559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1769" h="2559447">
                  <a:moveTo>
                    <a:pt x="459265" y="0"/>
                  </a:moveTo>
                  <a:cubicBezTo>
                    <a:pt x="483750" y="56864"/>
                    <a:pt x="508235" y="113728"/>
                    <a:pt x="516133" y="161114"/>
                  </a:cubicBezTo>
                  <a:cubicBezTo>
                    <a:pt x="524031" y="208500"/>
                    <a:pt x="524032" y="206921"/>
                    <a:pt x="506655" y="284319"/>
                  </a:cubicBezTo>
                  <a:cubicBezTo>
                    <a:pt x="489279" y="361717"/>
                    <a:pt x="454526" y="478603"/>
                    <a:pt x="411874" y="625501"/>
                  </a:cubicBezTo>
                  <a:cubicBezTo>
                    <a:pt x="369222" y="772399"/>
                    <a:pt x="288658" y="1028285"/>
                    <a:pt x="250746" y="1165706"/>
                  </a:cubicBezTo>
                  <a:cubicBezTo>
                    <a:pt x="212834" y="1303127"/>
                    <a:pt x="212834" y="1363150"/>
                    <a:pt x="184400" y="1450025"/>
                  </a:cubicBezTo>
                  <a:cubicBezTo>
                    <a:pt x="155966" y="1536900"/>
                    <a:pt x="103835" y="1598502"/>
                    <a:pt x="80140" y="1686957"/>
                  </a:cubicBezTo>
                  <a:cubicBezTo>
                    <a:pt x="56445" y="1775412"/>
                    <a:pt x="42228" y="1980753"/>
                    <a:pt x="42228" y="1980753"/>
                  </a:cubicBezTo>
                  <a:cubicBezTo>
                    <a:pt x="29591" y="2078685"/>
                    <a:pt x="7475" y="2186094"/>
                    <a:pt x="4316" y="2274549"/>
                  </a:cubicBezTo>
                  <a:cubicBezTo>
                    <a:pt x="1157" y="2363004"/>
                    <a:pt x="-9901" y="2473572"/>
                    <a:pt x="23272" y="2511481"/>
                  </a:cubicBezTo>
                  <a:cubicBezTo>
                    <a:pt x="56445" y="2549390"/>
                    <a:pt x="171762" y="2601515"/>
                    <a:pt x="203356" y="2502003"/>
                  </a:cubicBezTo>
                  <a:cubicBezTo>
                    <a:pt x="234950" y="2402491"/>
                    <a:pt x="200197" y="2062889"/>
                    <a:pt x="212834" y="1914412"/>
                  </a:cubicBezTo>
                  <a:cubicBezTo>
                    <a:pt x="225471" y="1765935"/>
                    <a:pt x="239689" y="1715389"/>
                    <a:pt x="279181" y="1611139"/>
                  </a:cubicBezTo>
                  <a:cubicBezTo>
                    <a:pt x="318673" y="1506889"/>
                    <a:pt x="403975" y="1427911"/>
                    <a:pt x="449786" y="1288911"/>
                  </a:cubicBezTo>
                  <a:cubicBezTo>
                    <a:pt x="495597" y="1149911"/>
                    <a:pt x="536669" y="931934"/>
                    <a:pt x="554046" y="777138"/>
                  </a:cubicBezTo>
                  <a:cubicBezTo>
                    <a:pt x="571423" y="622342"/>
                    <a:pt x="554046" y="360137"/>
                    <a:pt x="554046" y="360137"/>
                  </a:cubicBezTo>
                  <a:lnTo>
                    <a:pt x="554046" y="360137"/>
                  </a:lnTo>
                </a:path>
              </a:pathLst>
            </a:custGeom>
            <a:solidFill>
              <a:schemeClr val="tx2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0"/>
            <p:cNvSpPr/>
            <p:nvPr/>
          </p:nvSpPr>
          <p:spPr>
            <a:xfrm flipH="1">
              <a:off x="2178209" y="2340889"/>
              <a:ext cx="550735" cy="2559447"/>
            </a:xfrm>
            <a:custGeom>
              <a:avLst/>
              <a:gdLst>
                <a:gd name="connsiteX0" fmla="*/ 459265 w 561769"/>
                <a:gd name="connsiteY0" fmla="*/ 0 h 2559447"/>
                <a:gd name="connsiteX1" fmla="*/ 516133 w 561769"/>
                <a:gd name="connsiteY1" fmla="*/ 161114 h 2559447"/>
                <a:gd name="connsiteX2" fmla="*/ 506655 w 561769"/>
                <a:gd name="connsiteY2" fmla="*/ 284319 h 2559447"/>
                <a:gd name="connsiteX3" fmla="*/ 411874 w 561769"/>
                <a:gd name="connsiteY3" fmla="*/ 625501 h 2559447"/>
                <a:gd name="connsiteX4" fmla="*/ 250746 w 561769"/>
                <a:gd name="connsiteY4" fmla="*/ 1165706 h 2559447"/>
                <a:gd name="connsiteX5" fmla="*/ 184400 w 561769"/>
                <a:gd name="connsiteY5" fmla="*/ 1450025 h 2559447"/>
                <a:gd name="connsiteX6" fmla="*/ 80140 w 561769"/>
                <a:gd name="connsiteY6" fmla="*/ 1686957 h 2559447"/>
                <a:gd name="connsiteX7" fmla="*/ 42228 w 561769"/>
                <a:gd name="connsiteY7" fmla="*/ 1980753 h 2559447"/>
                <a:gd name="connsiteX8" fmla="*/ 4316 w 561769"/>
                <a:gd name="connsiteY8" fmla="*/ 2274549 h 2559447"/>
                <a:gd name="connsiteX9" fmla="*/ 23272 w 561769"/>
                <a:gd name="connsiteY9" fmla="*/ 2511481 h 2559447"/>
                <a:gd name="connsiteX10" fmla="*/ 203356 w 561769"/>
                <a:gd name="connsiteY10" fmla="*/ 2502003 h 2559447"/>
                <a:gd name="connsiteX11" fmla="*/ 212834 w 561769"/>
                <a:gd name="connsiteY11" fmla="*/ 1914412 h 2559447"/>
                <a:gd name="connsiteX12" fmla="*/ 279181 w 561769"/>
                <a:gd name="connsiteY12" fmla="*/ 1611139 h 2559447"/>
                <a:gd name="connsiteX13" fmla="*/ 449786 w 561769"/>
                <a:gd name="connsiteY13" fmla="*/ 1288911 h 2559447"/>
                <a:gd name="connsiteX14" fmla="*/ 554046 w 561769"/>
                <a:gd name="connsiteY14" fmla="*/ 777138 h 2559447"/>
                <a:gd name="connsiteX15" fmla="*/ 554046 w 561769"/>
                <a:gd name="connsiteY15" fmla="*/ 360137 h 2559447"/>
                <a:gd name="connsiteX16" fmla="*/ 554046 w 561769"/>
                <a:gd name="connsiteY16" fmla="*/ 360137 h 25594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1769" h="2559447">
                  <a:moveTo>
                    <a:pt x="459265" y="0"/>
                  </a:moveTo>
                  <a:cubicBezTo>
                    <a:pt x="483750" y="56864"/>
                    <a:pt x="508235" y="113728"/>
                    <a:pt x="516133" y="161114"/>
                  </a:cubicBezTo>
                  <a:cubicBezTo>
                    <a:pt x="524031" y="208500"/>
                    <a:pt x="524032" y="206921"/>
                    <a:pt x="506655" y="284319"/>
                  </a:cubicBezTo>
                  <a:cubicBezTo>
                    <a:pt x="489279" y="361717"/>
                    <a:pt x="454526" y="478603"/>
                    <a:pt x="411874" y="625501"/>
                  </a:cubicBezTo>
                  <a:cubicBezTo>
                    <a:pt x="369222" y="772399"/>
                    <a:pt x="288658" y="1028285"/>
                    <a:pt x="250746" y="1165706"/>
                  </a:cubicBezTo>
                  <a:cubicBezTo>
                    <a:pt x="212834" y="1303127"/>
                    <a:pt x="212834" y="1363150"/>
                    <a:pt x="184400" y="1450025"/>
                  </a:cubicBezTo>
                  <a:cubicBezTo>
                    <a:pt x="155966" y="1536900"/>
                    <a:pt x="103835" y="1598502"/>
                    <a:pt x="80140" y="1686957"/>
                  </a:cubicBezTo>
                  <a:cubicBezTo>
                    <a:pt x="56445" y="1775412"/>
                    <a:pt x="42228" y="1980753"/>
                    <a:pt x="42228" y="1980753"/>
                  </a:cubicBezTo>
                  <a:cubicBezTo>
                    <a:pt x="29591" y="2078685"/>
                    <a:pt x="7475" y="2186094"/>
                    <a:pt x="4316" y="2274549"/>
                  </a:cubicBezTo>
                  <a:cubicBezTo>
                    <a:pt x="1157" y="2363004"/>
                    <a:pt x="-9901" y="2473572"/>
                    <a:pt x="23272" y="2511481"/>
                  </a:cubicBezTo>
                  <a:cubicBezTo>
                    <a:pt x="56445" y="2549390"/>
                    <a:pt x="171762" y="2601515"/>
                    <a:pt x="203356" y="2502003"/>
                  </a:cubicBezTo>
                  <a:cubicBezTo>
                    <a:pt x="234950" y="2402491"/>
                    <a:pt x="200197" y="2062889"/>
                    <a:pt x="212834" y="1914412"/>
                  </a:cubicBezTo>
                  <a:cubicBezTo>
                    <a:pt x="225471" y="1765935"/>
                    <a:pt x="239689" y="1715389"/>
                    <a:pt x="279181" y="1611139"/>
                  </a:cubicBezTo>
                  <a:cubicBezTo>
                    <a:pt x="318673" y="1506889"/>
                    <a:pt x="403975" y="1427911"/>
                    <a:pt x="449786" y="1288911"/>
                  </a:cubicBezTo>
                  <a:cubicBezTo>
                    <a:pt x="495597" y="1149911"/>
                    <a:pt x="536669" y="931934"/>
                    <a:pt x="554046" y="777138"/>
                  </a:cubicBezTo>
                  <a:cubicBezTo>
                    <a:pt x="571423" y="622342"/>
                    <a:pt x="554046" y="360137"/>
                    <a:pt x="554046" y="360137"/>
                  </a:cubicBezTo>
                  <a:lnTo>
                    <a:pt x="554046" y="360137"/>
                  </a:lnTo>
                </a:path>
              </a:pathLst>
            </a:custGeom>
            <a:solidFill>
              <a:schemeClr val="tx2">
                <a:lumMod val="60000"/>
                <a:lumOff val="40000"/>
                <a:alpha val="7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1915015" y="3079977"/>
              <a:ext cx="525180" cy="953944"/>
            </a:xfrm>
            <a:custGeom>
              <a:avLst/>
              <a:gdLst>
                <a:gd name="connsiteX0" fmla="*/ 255471 w 622491"/>
                <a:gd name="connsiteY0" fmla="*/ 140 h 953944"/>
                <a:gd name="connsiteX1" fmla="*/ 208081 w 622491"/>
                <a:gd name="connsiteY1" fmla="*/ 303414 h 953944"/>
                <a:gd name="connsiteX2" fmla="*/ 75387 w 622491"/>
                <a:gd name="connsiteY2" fmla="*/ 606687 h 953944"/>
                <a:gd name="connsiteX3" fmla="*/ 9041 w 622491"/>
                <a:gd name="connsiteY3" fmla="*/ 900482 h 953944"/>
                <a:gd name="connsiteX4" fmla="*/ 274428 w 622491"/>
                <a:gd name="connsiteY4" fmla="*/ 938392 h 953944"/>
                <a:gd name="connsiteX5" fmla="*/ 596683 w 622491"/>
                <a:gd name="connsiteY5" fmla="*/ 938392 h 953944"/>
                <a:gd name="connsiteX6" fmla="*/ 577727 w 622491"/>
                <a:gd name="connsiteY6" fmla="*/ 748846 h 953944"/>
                <a:gd name="connsiteX7" fmla="*/ 378687 w 622491"/>
                <a:gd name="connsiteY7" fmla="*/ 341323 h 953944"/>
                <a:gd name="connsiteX8" fmla="*/ 255471 w 622491"/>
                <a:gd name="connsiteY8" fmla="*/ 140 h 953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2491" h="953944">
                  <a:moveTo>
                    <a:pt x="255471" y="140"/>
                  </a:moveTo>
                  <a:cubicBezTo>
                    <a:pt x="227037" y="-6178"/>
                    <a:pt x="238095" y="202323"/>
                    <a:pt x="208081" y="303414"/>
                  </a:cubicBezTo>
                  <a:cubicBezTo>
                    <a:pt x="178067" y="404505"/>
                    <a:pt x="108560" y="507176"/>
                    <a:pt x="75387" y="606687"/>
                  </a:cubicBezTo>
                  <a:cubicBezTo>
                    <a:pt x="42214" y="706198"/>
                    <a:pt x="-24132" y="845198"/>
                    <a:pt x="9041" y="900482"/>
                  </a:cubicBezTo>
                  <a:cubicBezTo>
                    <a:pt x="42214" y="955766"/>
                    <a:pt x="176488" y="932074"/>
                    <a:pt x="274428" y="938392"/>
                  </a:cubicBezTo>
                  <a:cubicBezTo>
                    <a:pt x="372368" y="944710"/>
                    <a:pt x="546133" y="969983"/>
                    <a:pt x="596683" y="938392"/>
                  </a:cubicBezTo>
                  <a:cubicBezTo>
                    <a:pt x="647233" y="906801"/>
                    <a:pt x="614060" y="848357"/>
                    <a:pt x="577727" y="748846"/>
                  </a:cubicBezTo>
                  <a:cubicBezTo>
                    <a:pt x="541394" y="649335"/>
                    <a:pt x="429237" y="470846"/>
                    <a:pt x="378687" y="341323"/>
                  </a:cubicBezTo>
                  <a:cubicBezTo>
                    <a:pt x="328137" y="211800"/>
                    <a:pt x="283905" y="6458"/>
                    <a:pt x="255471" y="140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  <a:alpha val="70000"/>
              </a:schemeClr>
            </a:solidFill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Freeform 15"/>
          <p:cNvSpPr/>
          <p:nvPr/>
        </p:nvSpPr>
        <p:spPr>
          <a:xfrm>
            <a:off x="2246311" y="2954481"/>
            <a:ext cx="710857" cy="1647641"/>
          </a:xfrm>
          <a:custGeom>
            <a:avLst/>
            <a:gdLst>
              <a:gd name="connsiteX0" fmla="*/ 88831 w 499093"/>
              <a:gd name="connsiteY0" fmla="*/ 1613570 h 1647641"/>
              <a:gd name="connsiteX1" fmla="*/ 107787 w 499093"/>
              <a:gd name="connsiteY1" fmla="*/ 1158660 h 1647641"/>
              <a:gd name="connsiteX2" fmla="*/ 136221 w 499093"/>
              <a:gd name="connsiteY2" fmla="*/ 760615 h 1647641"/>
              <a:gd name="connsiteX3" fmla="*/ 79353 w 499093"/>
              <a:gd name="connsiteY3" fmla="*/ 315182 h 1647641"/>
              <a:gd name="connsiteX4" fmla="*/ 22484 w 499093"/>
              <a:gd name="connsiteY4" fmla="*/ 40341 h 1647641"/>
              <a:gd name="connsiteX5" fmla="*/ 486911 w 499093"/>
              <a:gd name="connsiteY5" fmla="*/ 59295 h 1647641"/>
              <a:gd name="connsiteX6" fmla="*/ 363696 w 499093"/>
              <a:gd name="connsiteY6" fmla="*/ 580546 h 1647641"/>
              <a:gd name="connsiteX7" fmla="*/ 363696 w 499093"/>
              <a:gd name="connsiteY7" fmla="*/ 1025978 h 1647641"/>
              <a:gd name="connsiteX8" fmla="*/ 354218 w 499093"/>
              <a:gd name="connsiteY8" fmla="*/ 1424024 h 1647641"/>
              <a:gd name="connsiteX9" fmla="*/ 373174 w 499093"/>
              <a:gd name="connsiteY9" fmla="*/ 1594616 h 1647641"/>
              <a:gd name="connsiteX10" fmla="*/ 88831 w 499093"/>
              <a:gd name="connsiteY10" fmla="*/ 1613570 h 1647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99093" h="1647641">
                <a:moveTo>
                  <a:pt x="88831" y="1613570"/>
                </a:moveTo>
                <a:cubicBezTo>
                  <a:pt x="44600" y="1540911"/>
                  <a:pt x="99889" y="1300819"/>
                  <a:pt x="107787" y="1158660"/>
                </a:cubicBezTo>
                <a:cubicBezTo>
                  <a:pt x="115685" y="1016501"/>
                  <a:pt x="140960" y="901195"/>
                  <a:pt x="136221" y="760615"/>
                </a:cubicBezTo>
                <a:cubicBezTo>
                  <a:pt x="131482" y="620035"/>
                  <a:pt x="98309" y="435228"/>
                  <a:pt x="79353" y="315182"/>
                </a:cubicBezTo>
                <a:cubicBezTo>
                  <a:pt x="60397" y="195136"/>
                  <a:pt x="-45442" y="82989"/>
                  <a:pt x="22484" y="40341"/>
                </a:cubicBezTo>
                <a:cubicBezTo>
                  <a:pt x="90410" y="-2307"/>
                  <a:pt x="430042" y="-30739"/>
                  <a:pt x="486911" y="59295"/>
                </a:cubicBezTo>
                <a:cubicBezTo>
                  <a:pt x="543780" y="149329"/>
                  <a:pt x="384232" y="419432"/>
                  <a:pt x="363696" y="580546"/>
                </a:cubicBezTo>
                <a:cubicBezTo>
                  <a:pt x="343160" y="741660"/>
                  <a:pt x="365276" y="885398"/>
                  <a:pt x="363696" y="1025978"/>
                </a:cubicBezTo>
                <a:cubicBezTo>
                  <a:pt x="362116" y="1166558"/>
                  <a:pt x="352638" y="1329251"/>
                  <a:pt x="354218" y="1424024"/>
                </a:cubicBezTo>
                <a:cubicBezTo>
                  <a:pt x="355798" y="1518797"/>
                  <a:pt x="417405" y="1564605"/>
                  <a:pt x="373174" y="1594616"/>
                </a:cubicBezTo>
                <a:cubicBezTo>
                  <a:pt x="328943" y="1624627"/>
                  <a:pt x="133062" y="1686229"/>
                  <a:pt x="88831" y="1613570"/>
                </a:cubicBezTo>
                <a:close/>
              </a:path>
            </a:pathLst>
          </a:custGeom>
          <a:solidFill>
            <a:srgbClr val="FF0000">
              <a:alpha val="4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384976" y="2954481"/>
            <a:ext cx="710857" cy="1647641"/>
          </a:xfrm>
          <a:custGeom>
            <a:avLst/>
            <a:gdLst>
              <a:gd name="connsiteX0" fmla="*/ 88831 w 499093"/>
              <a:gd name="connsiteY0" fmla="*/ 1613570 h 1647641"/>
              <a:gd name="connsiteX1" fmla="*/ 107787 w 499093"/>
              <a:gd name="connsiteY1" fmla="*/ 1158660 h 1647641"/>
              <a:gd name="connsiteX2" fmla="*/ 136221 w 499093"/>
              <a:gd name="connsiteY2" fmla="*/ 760615 h 1647641"/>
              <a:gd name="connsiteX3" fmla="*/ 79353 w 499093"/>
              <a:gd name="connsiteY3" fmla="*/ 315182 h 1647641"/>
              <a:gd name="connsiteX4" fmla="*/ 22484 w 499093"/>
              <a:gd name="connsiteY4" fmla="*/ 40341 h 1647641"/>
              <a:gd name="connsiteX5" fmla="*/ 486911 w 499093"/>
              <a:gd name="connsiteY5" fmla="*/ 59295 h 1647641"/>
              <a:gd name="connsiteX6" fmla="*/ 363696 w 499093"/>
              <a:gd name="connsiteY6" fmla="*/ 580546 h 1647641"/>
              <a:gd name="connsiteX7" fmla="*/ 363696 w 499093"/>
              <a:gd name="connsiteY7" fmla="*/ 1025978 h 1647641"/>
              <a:gd name="connsiteX8" fmla="*/ 354218 w 499093"/>
              <a:gd name="connsiteY8" fmla="*/ 1424024 h 1647641"/>
              <a:gd name="connsiteX9" fmla="*/ 373174 w 499093"/>
              <a:gd name="connsiteY9" fmla="*/ 1594616 h 1647641"/>
              <a:gd name="connsiteX10" fmla="*/ 88831 w 499093"/>
              <a:gd name="connsiteY10" fmla="*/ 1613570 h 1647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99093" h="1647641">
                <a:moveTo>
                  <a:pt x="88831" y="1613570"/>
                </a:moveTo>
                <a:cubicBezTo>
                  <a:pt x="44600" y="1540911"/>
                  <a:pt x="99889" y="1300819"/>
                  <a:pt x="107787" y="1158660"/>
                </a:cubicBezTo>
                <a:cubicBezTo>
                  <a:pt x="115685" y="1016501"/>
                  <a:pt x="140960" y="901195"/>
                  <a:pt x="136221" y="760615"/>
                </a:cubicBezTo>
                <a:cubicBezTo>
                  <a:pt x="131482" y="620035"/>
                  <a:pt x="98309" y="435228"/>
                  <a:pt x="79353" y="315182"/>
                </a:cubicBezTo>
                <a:cubicBezTo>
                  <a:pt x="60397" y="195136"/>
                  <a:pt x="-45442" y="82989"/>
                  <a:pt x="22484" y="40341"/>
                </a:cubicBezTo>
                <a:cubicBezTo>
                  <a:pt x="90410" y="-2307"/>
                  <a:pt x="430042" y="-30739"/>
                  <a:pt x="486911" y="59295"/>
                </a:cubicBezTo>
                <a:cubicBezTo>
                  <a:pt x="543780" y="149329"/>
                  <a:pt x="384232" y="419432"/>
                  <a:pt x="363696" y="580546"/>
                </a:cubicBezTo>
                <a:cubicBezTo>
                  <a:pt x="343160" y="741660"/>
                  <a:pt x="365276" y="885398"/>
                  <a:pt x="363696" y="1025978"/>
                </a:cubicBezTo>
                <a:cubicBezTo>
                  <a:pt x="362116" y="1166558"/>
                  <a:pt x="352638" y="1329251"/>
                  <a:pt x="354218" y="1424024"/>
                </a:cubicBezTo>
                <a:cubicBezTo>
                  <a:pt x="355798" y="1518797"/>
                  <a:pt x="417405" y="1564605"/>
                  <a:pt x="373174" y="1594616"/>
                </a:cubicBezTo>
                <a:cubicBezTo>
                  <a:pt x="328943" y="1624627"/>
                  <a:pt x="133062" y="1686229"/>
                  <a:pt x="88831" y="1613570"/>
                </a:cubicBezTo>
                <a:close/>
              </a:path>
            </a:pathLst>
          </a:custGeom>
          <a:solidFill>
            <a:srgbClr val="FF0000">
              <a:alpha val="4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163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277" y="1506490"/>
            <a:ext cx="3585872" cy="190349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5276" y="225907"/>
            <a:ext cx="6961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NEW APPROACHES FOR IBF REDUCTION: MICROMEGAS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5277" y="731025"/>
            <a:ext cx="47486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MICROMEGAS WITH OFFSET METAL MESHES:</a:t>
            </a:r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3903" y="1388355"/>
            <a:ext cx="4416252" cy="305926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56488" y="4520281"/>
            <a:ext cx="4532010" cy="307777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F. </a:t>
            </a:r>
            <a:r>
              <a:rPr lang="en-US" sz="1400" b="1" i="1" dirty="0" err="1" smtClean="0"/>
              <a:t>Jeanneau</a:t>
            </a:r>
            <a:r>
              <a:rPr lang="en-US" sz="1400" b="1" i="1" dirty="0" smtClean="0"/>
              <a:t> et al, </a:t>
            </a:r>
            <a:r>
              <a:rPr lang="en-US" sz="1400" b="1" i="1" dirty="0" err="1" smtClean="0"/>
              <a:t>Nucl</a:t>
            </a:r>
            <a:r>
              <a:rPr lang="en-US" sz="1400" b="1" i="1" dirty="0" smtClean="0"/>
              <a:t>. Instr. and Meth. A623(2010)94</a:t>
            </a:r>
            <a:endParaRPr lang="en-US" sz="1400" b="1" i="1" dirty="0"/>
          </a:p>
        </p:txBody>
      </p:sp>
      <p:sp>
        <p:nvSpPr>
          <p:cNvPr id="8" name="TextBox 7"/>
          <p:cNvSpPr txBox="1"/>
          <p:nvPr/>
        </p:nvSpPr>
        <p:spPr>
          <a:xfrm>
            <a:off x="862184" y="4828058"/>
            <a:ext cx="3194304" cy="1077218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OPEN PROBLEMS: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LARGE AREAS?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EFFECT OF MAGNETIC FIELD?</a:t>
            </a:r>
          </a:p>
          <a:p>
            <a:r>
              <a:rPr lang="en-US" sz="1600" dirty="0" smtClean="0">
                <a:solidFill>
                  <a:srgbClr val="FF0000"/>
                </a:solidFill>
              </a:rPr>
              <a:t>REALISTIC TPC GAS?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17351" y="5774387"/>
            <a:ext cx="2843296" cy="36933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NEW IDEAS WELCOME!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981057" y="3459619"/>
            <a:ext cx="5052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10</a:t>
            </a:r>
            <a:r>
              <a:rPr lang="en-US" sz="1600" b="1" baseline="30000" dirty="0" smtClean="0">
                <a:solidFill>
                  <a:srgbClr val="FF0000"/>
                </a:solidFill>
              </a:rPr>
              <a:t>-5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373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30000" y="2507525"/>
            <a:ext cx="4846198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366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MPGD APPLICATIONS</a:t>
            </a:r>
            <a:endParaRPr lang="en-U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3366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4" name="Picture 3" descr="ape-man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3341" y="4721306"/>
            <a:ext cx="1362635" cy="143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159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2643" y="220436"/>
            <a:ext cx="30315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UV PHOTON DETECTION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24" name="Group 23"/>
          <p:cNvGrpSpPr>
            <a:grpSpLocks/>
          </p:cNvGrpSpPr>
          <p:nvPr/>
        </p:nvGrpSpPr>
        <p:grpSpPr bwMode="auto">
          <a:xfrm>
            <a:off x="941584" y="1358935"/>
            <a:ext cx="3444875" cy="3230563"/>
            <a:chOff x="336" y="1480"/>
            <a:chExt cx="2411" cy="2168"/>
          </a:xfrm>
        </p:grpSpPr>
        <p:grpSp>
          <p:nvGrpSpPr>
            <p:cNvPr id="26" name="Group 25"/>
            <p:cNvGrpSpPr>
              <a:grpSpLocks/>
            </p:cNvGrpSpPr>
            <p:nvPr/>
          </p:nvGrpSpPr>
          <p:grpSpPr bwMode="auto">
            <a:xfrm>
              <a:off x="336" y="1480"/>
              <a:ext cx="1687" cy="2168"/>
              <a:chOff x="336" y="1344"/>
              <a:chExt cx="1687" cy="2168"/>
            </a:xfrm>
          </p:grpSpPr>
          <p:grpSp>
            <p:nvGrpSpPr>
              <p:cNvPr id="29" name="Group 28"/>
              <p:cNvGrpSpPr>
                <a:grpSpLocks/>
              </p:cNvGrpSpPr>
              <p:nvPr/>
            </p:nvGrpSpPr>
            <p:grpSpPr bwMode="auto">
              <a:xfrm>
                <a:off x="336" y="1442"/>
                <a:ext cx="1687" cy="1825"/>
                <a:chOff x="288" y="768"/>
                <a:chExt cx="1776" cy="1918"/>
              </a:xfrm>
            </p:grpSpPr>
            <p:grpSp>
              <p:nvGrpSpPr>
                <p:cNvPr id="36" name="Group 35"/>
                <p:cNvGrpSpPr>
                  <a:grpSpLocks/>
                </p:cNvGrpSpPr>
                <p:nvPr/>
              </p:nvGrpSpPr>
              <p:grpSpPr bwMode="auto">
                <a:xfrm>
                  <a:off x="288" y="768"/>
                  <a:ext cx="1774" cy="1918"/>
                  <a:chOff x="2636" y="864"/>
                  <a:chExt cx="2548" cy="2757"/>
                </a:xfrm>
              </p:grpSpPr>
              <p:sp>
                <p:nvSpPr>
                  <p:cNvPr id="38" name="Rectangle 37"/>
                  <p:cNvSpPr>
                    <a:spLocks noChangeArrowheads="1"/>
                  </p:cNvSpPr>
                  <p:nvPr/>
                </p:nvSpPr>
                <p:spPr bwMode="auto">
                  <a:xfrm>
                    <a:off x="2640" y="864"/>
                    <a:ext cx="2536" cy="240"/>
                  </a:xfrm>
                  <a:prstGeom prst="rect">
                    <a:avLst/>
                  </a:prstGeom>
                  <a:solidFill>
                    <a:srgbClr val="7CE396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kern="1200"/>
                  </a:p>
                </p:txBody>
              </p:sp>
              <p:sp>
                <p:nvSpPr>
                  <p:cNvPr id="39" name="Rectangle 38"/>
                  <p:cNvSpPr>
                    <a:spLocks noChangeArrowheads="1"/>
                  </p:cNvSpPr>
                  <p:nvPr/>
                </p:nvSpPr>
                <p:spPr bwMode="auto">
                  <a:xfrm>
                    <a:off x="2640" y="1056"/>
                    <a:ext cx="2544" cy="672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kern="1200"/>
                  </a:p>
                </p:txBody>
              </p:sp>
              <p:pic>
                <p:nvPicPr>
                  <p:cNvPr id="40" name="Picture 39"/>
                  <p:cNvPicPr>
                    <a:picLocks noChangeAspect="1" noChangeArrowheads="1"/>
                  </p:cNvPicPr>
                  <p:nvPr/>
                </p:nvPicPr>
                <p:blipFill>
                  <a:blip r:embed="rId2" cstate="screen"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2640" y="1592"/>
                    <a:ext cx="2544" cy="202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41" name="Line 12"/>
                  <p:cNvSpPr>
                    <a:spLocks noChangeShapeType="1"/>
                  </p:cNvSpPr>
                  <p:nvPr/>
                </p:nvSpPr>
                <p:spPr bwMode="auto">
                  <a:xfrm>
                    <a:off x="2636" y="2044"/>
                    <a:ext cx="320" cy="0"/>
                  </a:xfrm>
                  <a:prstGeom prst="line">
                    <a:avLst/>
                  </a:prstGeom>
                  <a:noFill/>
                  <a:ln w="57150">
                    <a:solidFill>
                      <a:srgbClr val="F23E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kern="1200"/>
                  </a:p>
                </p:txBody>
              </p:sp>
              <p:sp>
                <p:nvSpPr>
                  <p:cNvPr id="42" name="Line 13"/>
                  <p:cNvSpPr>
                    <a:spLocks noChangeShapeType="1"/>
                  </p:cNvSpPr>
                  <p:nvPr/>
                </p:nvSpPr>
                <p:spPr bwMode="auto">
                  <a:xfrm>
                    <a:off x="3592" y="2032"/>
                    <a:ext cx="604" cy="0"/>
                  </a:xfrm>
                  <a:prstGeom prst="line">
                    <a:avLst/>
                  </a:prstGeom>
                  <a:noFill/>
                  <a:ln w="57150">
                    <a:solidFill>
                      <a:srgbClr val="F23E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kern="1200"/>
                  </a:p>
                </p:txBody>
              </p:sp>
              <p:sp>
                <p:nvSpPr>
                  <p:cNvPr id="43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4816" y="2036"/>
                    <a:ext cx="368" cy="0"/>
                  </a:xfrm>
                  <a:prstGeom prst="line">
                    <a:avLst/>
                  </a:prstGeom>
                  <a:noFill/>
                  <a:ln w="57150">
                    <a:solidFill>
                      <a:srgbClr val="F23EFF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blurRad="63500" dist="38099" dir="2700000" algn="ctr" rotWithShape="0">
                            <a:schemeClr val="bg2">
                              <a:alpha val="74998"/>
                            </a:schemeClr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endParaRPr lang="en-US" kern="1200"/>
                  </a:p>
                </p:txBody>
              </p:sp>
            </p:grpSp>
            <p:sp>
              <p:nvSpPr>
                <p:cNvPr id="37" name="Line 15"/>
                <p:cNvSpPr>
                  <a:spLocks noChangeShapeType="1"/>
                </p:cNvSpPr>
                <p:nvPr/>
              </p:nvSpPr>
              <p:spPr bwMode="auto">
                <a:xfrm>
                  <a:off x="290" y="907"/>
                  <a:ext cx="1774" cy="0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prstDash val="sysDot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en-US" kern="1200"/>
                </a:p>
              </p:txBody>
            </p:sp>
          </p:grpSp>
          <p:sp>
            <p:nvSpPr>
              <p:cNvPr id="30" name="Text Box 16"/>
              <p:cNvSpPr txBox="1">
                <a:spLocks noChangeArrowheads="1"/>
              </p:cNvSpPr>
              <p:nvPr/>
            </p:nvSpPr>
            <p:spPr bwMode="auto">
              <a:xfrm>
                <a:off x="1248" y="1632"/>
                <a:ext cx="769" cy="20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lang="it-IT" sz="1400" b="1" kern="1200">
                    <a:latin typeface="Arial" charset="0"/>
                  </a:rPr>
                  <a:t>E</a:t>
                </a:r>
                <a:r>
                  <a:rPr lang="it-IT" sz="1400" b="1" kern="1200" baseline="-25000">
                    <a:latin typeface="Arial" charset="0"/>
                  </a:rPr>
                  <a:t>DRIFT </a:t>
                </a:r>
                <a:r>
                  <a:rPr lang="it-IT" sz="1400" b="1" kern="1200">
                    <a:latin typeface="Arial" charset="0"/>
                  </a:rPr>
                  <a:t>~ 0</a:t>
                </a:r>
              </a:p>
            </p:txBody>
          </p:sp>
          <p:sp>
            <p:nvSpPr>
              <p:cNvPr id="31" name="Freeform 30"/>
              <p:cNvSpPr>
                <a:spLocks/>
              </p:cNvSpPr>
              <p:nvPr/>
            </p:nvSpPr>
            <p:spPr bwMode="auto">
              <a:xfrm rot="16636619" flipH="1">
                <a:off x="696" y="1752"/>
                <a:ext cx="864" cy="48"/>
              </a:xfrm>
              <a:custGeom>
                <a:avLst/>
                <a:gdLst>
                  <a:gd name="T0" fmla="*/ 0 w 1406"/>
                  <a:gd name="T1" fmla="*/ 81 h 147"/>
                  <a:gd name="T2" fmla="*/ 75 w 1406"/>
                  <a:gd name="T3" fmla="*/ 11 h 147"/>
                  <a:gd name="T4" fmla="*/ 203 w 1406"/>
                  <a:gd name="T5" fmla="*/ 145 h 147"/>
                  <a:gd name="T6" fmla="*/ 350 w 1406"/>
                  <a:gd name="T7" fmla="*/ 23 h 147"/>
                  <a:gd name="T8" fmla="*/ 472 w 1406"/>
                  <a:gd name="T9" fmla="*/ 127 h 147"/>
                  <a:gd name="T10" fmla="*/ 606 w 1406"/>
                  <a:gd name="T11" fmla="*/ 23 h 147"/>
                  <a:gd name="T12" fmla="*/ 716 w 1406"/>
                  <a:gd name="T13" fmla="*/ 103 h 147"/>
                  <a:gd name="T14" fmla="*/ 850 w 1406"/>
                  <a:gd name="T15" fmla="*/ 35 h 147"/>
                  <a:gd name="T16" fmla="*/ 991 w 1406"/>
                  <a:gd name="T17" fmla="*/ 139 h 147"/>
                  <a:gd name="T18" fmla="*/ 1125 w 1406"/>
                  <a:gd name="T19" fmla="*/ 23 h 147"/>
                  <a:gd name="T20" fmla="*/ 1266 w 1406"/>
                  <a:gd name="T21" fmla="*/ 139 h 147"/>
                  <a:gd name="T22" fmla="*/ 1406 w 1406"/>
                  <a:gd name="T23" fmla="*/ 35 h 1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406" h="147">
                    <a:moveTo>
                      <a:pt x="0" y="81"/>
                    </a:moveTo>
                    <a:cubicBezTo>
                      <a:pt x="20" y="40"/>
                      <a:pt x="41" y="0"/>
                      <a:pt x="75" y="11"/>
                    </a:cubicBezTo>
                    <a:cubicBezTo>
                      <a:pt x="109" y="22"/>
                      <a:pt x="157" y="143"/>
                      <a:pt x="203" y="145"/>
                    </a:cubicBezTo>
                    <a:cubicBezTo>
                      <a:pt x="249" y="147"/>
                      <a:pt x="305" y="26"/>
                      <a:pt x="350" y="23"/>
                    </a:cubicBezTo>
                    <a:cubicBezTo>
                      <a:pt x="395" y="20"/>
                      <a:pt x="429" y="127"/>
                      <a:pt x="472" y="127"/>
                    </a:cubicBezTo>
                    <a:cubicBezTo>
                      <a:pt x="515" y="127"/>
                      <a:pt x="565" y="27"/>
                      <a:pt x="606" y="23"/>
                    </a:cubicBezTo>
                    <a:cubicBezTo>
                      <a:pt x="647" y="19"/>
                      <a:pt x="675" y="101"/>
                      <a:pt x="716" y="103"/>
                    </a:cubicBezTo>
                    <a:cubicBezTo>
                      <a:pt x="757" y="105"/>
                      <a:pt x="804" y="29"/>
                      <a:pt x="850" y="35"/>
                    </a:cubicBezTo>
                    <a:cubicBezTo>
                      <a:pt x="896" y="41"/>
                      <a:pt x="945" y="141"/>
                      <a:pt x="991" y="139"/>
                    </a:cubicBezTo>
                    <a:cubicBezTo>
                      <a:pt x="1037" y="137"/>
                      <a:pt x="1079" y="23"/>
                      <a:pt x="1125" y="23"/>
                    </a:cubicBezTo>
                    <a:cubicBezTo>
                      <a:pt x="1171" y="23"/>
                      <a:pt x="1219" y="137"/>
                      <a:pt x="1266" y="139"/>
                    </a:cubicBezTo>
                    <a:cubicBezTo>
                      <a:pt x="1313" y="141"/>
                      <a:pt x="1359" y="88"/>
                      <a:pt x="1406" y="35"/>
                    </a:cubicBezTo>
                  </a:path>
                </a:pathLst>
              </a:custGeom>
              <a:noFill/>
              <a:ln w="28575" cmpd="sng">
                <a:solidFill>
                  <a:srgbClr val="CA19F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kern="1200"/>
              </a:p>
            </p:txBody>
          </p:sp>
          <p:sp>
            <p:nvSpPr>
              <p:cNvPr id="32" name="Freeform 31"/>
              <p:cNvSpPr>
                <a:spLocks/>
              </p:cNvSpPr>
              <p:nvPr/>
            </p:nvSpPr>
            <p:spPr bwMode="auto">
              <a:xfrm>
                <a:off x="720" y="2112"/>
                <a:ext cx="336" cy="353"/>
              </a:xfrm>
              <a:custGeom>
                <a:avLst/>
                <a:gdLst>
                  <a:gd name="T0" fmla="*/ 295 w 295"/>
                  <a:gd name="T1" fmla="*/ 92 h 593"/>
                  <a:gd name="T2" fmla="*/ 290 w 295"/>
                  <a:gd name="T3" fmla="*/ 111 h 593"/>
                  <a:gd name="T4" fmla="*/ 268 w 295"/>
                  <a:gd name="T5" fmla="*/ 41 h 593"/>
                  <a:gd name="T6" fmla="*/ 226 w 295"/>
                  <a:gd name="T7" fmla="*/ 9 h 593"/>
                  <a:gd name="T8" fmla="*/ 167 w 295"/>
                  <a:gd name="T9" fmla="*/ 4 h 593"/>
                  <a:gd name="T10" fmla="*/ 95 w 295"/>
                  <a:gd name="T11" fmla="*/ 36 h 593"/>
                  <a:gd name="T12" fmla="*/ 26 w 295"/>
                  <a:gd name="T13" fmla="*/ 151 h 593"/>
                  <a:gd name="T14" fmla="*/ 4 w 295"/>
                  <a:gd name="T15" fmla="*/ 308 h 593"/>
                  <a:gd name="T16" fmla="*/ 2 w 295"/>
                  <a:gd name="T17" fmla="*/ 476 h 593"/>
                  <a:gd name="T18" fmla="*/ 15 w 295"/>
                  <a:gd name="T19" fmla="*/ 593 h 5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95" h="593">
                    <a:moveTo>
                      <a:pt x="295" y="92"/>
                    </a:moveTo>
                    <a:lnTo>
                      <a:pt x="290" y="111"/>
                    </a:lnTo>
                    <a:cubicBezTo>
                      <a:pt x="286" y="103"/>
                      <a:pt x="279" y="58"/>
                      <a:pt x="268" y="41"/>
                    </a:cubicBezTo>
                    <a:cubicBezTo>
                      <a:pt x="257" y="24"/>
                      <a:pt x="243" y="15"/>
                      <a:pt x="226" y="9"/>
                    </a:cubicBezTo>
                    <a:cubicBezTo>
                      <a:pt x="209" y="3"/>
                      <a:pt x="189" y="0"/>
                      <a:pt x="167" y="4"/>
                    </a:cubicBezTo>
                    <a:cubicBezTo>
                      <a:pt x="145" y="8"/>
                      <a:pt x="118" y="12"/>
                      <a:pt x="95" y="36"/>
                    </a:cubicBezTo>
                    <a:cubicBezTo>
                      <a:pt x="72" y="60"/>
                      <a:pt x="41" y="106"/>
                      <a:pt x="26" y="151"/>
                    </a:cubicBezTo>
                    <a:cubicBezTo>
                      <a:pt x="11" y="196"/>
                      <a:pt x="8" y="254"/>
                      <a:pt x="4" y="308"/>
                    </a:cubicBezTo>
                    <a:cubicBezTo>
                      <a:pt x="0" y="362"/>
                      <a:pt x="0" y="429"/>
                      <a:pt x="2" y="476"/>
                    </a:cubicBezTo>
                    <a:cubicBezTo>
                      <a:pt x="4" y="523"/>
                      <a:pt x="9" y="558"/>
                      <a:pt x="15" y="593"/>
                    </a:cubicBezTo>
                  </a:path>
                </a:pathLst>
              </a:custGeom>
              <a:noFill/>
              <a:ln w="19050" cmpd="sng">
                <a:solidFill>
                  <a:schemeClr val="accent2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 kern="1200"/>
              </a:p>
            </p:txBody>
          </p:sp>
          <p:sp>
            <p:nvSpPr>
              <p:cNvPr id="33" name="Freeform 32"/>
              <p:cNvSpPr>
                <a:spLocks/>
              </p:cNvSpPr>
              <p:nvPr/>
            </p:nvSpPr>
            <p:spPr bwMode="auto">
              <a:xfrm>
                <a:off x="672" y="2064"/>
                <a:ext cx="143" cy="634"/>
              </a:xfrm>
              <a:custGeom>
                <a:avLst/>
                <a:gdLst>
                  <a:gd name="T0" fmla="*/ 45 w 143"/>
                  <a:gd name="T1" fmla="*/ 91 h 634"/>
                  <a:gd name="T2" fmla="*/ 16 w 143"/>
                  <a:gd name="T3" fmla="*/ 288 h 634"/>
                  <a:gd name="T4" fmla="*/ 0 w 143"/>
                  <a:gd name="T5" fmla="*/ 504 h 634"/>
                  <a:gd name="T6" fmla="*/ 16 w 143"/>
                  <a:gd name="T7" fmla="*/ 608 h 634"/>
                  <a:gd name="T8" fmla="*/ 98 w 143"/>
                  <a:gd name="T9" fmla="*/ 619 h 634"/>
                  <a:gd name="T10" fmla="*/ 141 w 143"/>
                  <a:gd name="T11" fmla="*/ 520 h 634"/>
                  <a:gd name="T12" fmla="*/ 88 w 143"/>
                  <a:gd name="T13" fmla="*/ 398 h 634"/>
                  <a:gd name="T14" fmla="*/ 56 w 143"/>
                  <a:gd name="T15" fmla="*/ 224 h 634"/>
                  <a:gd name="T16" fmla="*/ 72 w 143"/>
                  <a:gd name="T17" fmla="*/ 67 h 634"/>
                  <a:gd name="T18" fmla="*/ 101 w 143"/>
                  <a:gd name="T19" fmla="*/ 0 h 6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43" h="634">
                    <a:moveTo>
                      <a:pt x="45" y="91"/>
                    </a:moveTo>
                    <a:cubicBezTo>
                      <a:pt x="34" y="155"/>
                      <a:pt x="23" y="219"/>
                      <a:pt x="16" y="288"/>
                    </a:cubicBezTo>
                    <a:cubicBezTo>
                      <a:pt x="9" y="357"/>
                      <a:pt x="0" y="451"/>
                      <a:pt x="0" y="504"/>
                    </a:cubicBezTo>
                    <a:cubicBezTo>
                      <a:pt x="0" y="557"/>
                      <a:pt x="0" y="589"/>
                      <a:pt x="16" y="608"/>
                    </a:cubicBezTo>
                    <a:cubicBezTo>
                      <a:pt x="32" y="627"/>
                      <a:pt x="77" y="634"/>
                      <a:pt x="98" y="619"/>
                    </a:cubicBezTo>
                    <a:cubicBezTo>
                      <a:pt x="119" y="604"/>
                      <a:pt x="143" y="557"/>
                      <a:pt x="141" y="520"/>
                    </a:cubicBezTo>
                    <a:cubicBezTo>
                      <a:pt x="139" y="483"/>
                      <a:pt x="102" y="447"/>
                      <a:pt x="88" y="398"/>
                    </a:cubicBezTo>
                    <a:cubicBezTo>
                      <a:pt x="74" y="349"/>
                      <a:pt x="59" y="279"/>
                      <a:pt x="56" y="224"/>
                    </a:cubicBezTo>
                    <a:cubicBezTo>
                      <a:pt x="53" y="169"/>
                      <a:pt x="65" y="104"/>
                      <a:pt x="72" y="67"/>
                    </a:cubicBezTo>
                    <a:cubicBezTo>
                      <a:pt x="79" y="30"/>
                      <a:pt x="90" y="15"/>
                      <a:pt x="101" y="0"/>
                    </a:cubicBezTo>
                  </a:path>
                </a:pathLst>
              </a:custGeom>
              <a:gradFill rotWithShape="0">
                <a:gsLst>
                  <a:gs pos="0">
                    <a:schemeClr val="accent1">
                      <a:alpha val="56000"/>
                    </a:schemeClr>
                  </a:gs>
                  <a:gs pos="100000">
                    <a:srgbClr val="4022FF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kern="1200"/>
              </a:p>
            </p:txBody>
          </p:sp>
          <p:sp>
            <p:nvSpPr>
              <p:cNvPr id="34" name="Text Box 20"/>
              <p:cNvSpPr txBox="1">
                <a:spLocks noChangeArrowheads="1"/>
              </p:cNvSpPr>
              <p:nvPr/>
            </p:nvSpPr>
            <p:spPr bwMode="auto">
              <a:xfrm>
                <a:off x="816" y="1968"/>
                <a:ext cx="198" cy="2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it-IT" sz="1400" b="1" kern="1200">
                    <a:latin typeface="Arial" charset="0"/>
                  </a:rPr>
                  <a:t>e</a:t>
                </a:r>
              </a:p>
            </p:txBody>
          </p:sp>
          <p:sp>
            <p:nvSpPr>
              <p:cNvPr id="35" name="AutoShape 21"/>
              <p:cNvSpPr>
                <a:spLocks noChangeArrowheads="1"/>
              </p:cNvSpPr>
              <p:nvPr/>
            </p:nvSpPr>
            <p:spPr bwMode="auto">
              <a:xfrm>
                <a:off x="552" y="2696"/>
                <a:ext cx="384" cy="816"/>
              </a:xfrm>
              <a:prstGeom prst="downArrow">
                <a:avLst>
                  <a:gd name="adj1" fmla="val 50000"/>
                  <a:gd name="adj2" fmla="val 53125"/>
                </a:avLst>
              </a:prstGeom>
              <a:solidFill>
                <a:srgbClr val="1E19FF">
                  <a:alpha val="59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 kern="1200"/>
              </a:p>
            </p:txBody>
          </p:sp>
        </p:grpSp>
        <p:sp>
          <p:nvSpPr>
            <p:cNvPr id="27" name="Text Box 22"/>
            <p:cNvSpPr txBox="1">
              <a:spLocks noChangeArrowheads="1"/>
            </p:cNvSpPr>
            <p:nvPr/>
          </p:nvSpPr>
          <p:spPr bwMode="auto">
            <a:xfrm>
              <a:off x="1968" y="1872"/>
              <a:ext cx="779" cy="2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400" b="1" kern="1200">
                  <a:latin typeface="Arial" charset="0"/>
                </a:rPr>
                <a:t>CsI LAYER</a:t>
              </a:r>
            </a:p>
          </p:txBody>
        </p:sp>
        <p:sp>
          <p:nvSpPr>
            <p:cNvPr id="28" name="Line 23"/>
            <p:cNvSpPr>
              <a:spLocks noChangeShapeType="1"/>
            </p:cNvSpPr>
            <p:nvPr/>
          </p:nvSpPr>
          <p:spPr bwMode="auto">
            <a:xfrm flipH="1">
              <a:off x="1248" y="2064"/>
              <a:ext cx="912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</p:grpSp>
      <p:sp>
        <p:nvSpPr>
          <p:cNvPr id="25" name="Text Box 24"/>
          <p:cNvSpPr txBox="1">
            <a:spLocks noChangeArrowheads="1"/>
          </p:cNvSpPr>
          <p:nvPr/>
        </p:nvSpPr>
        <p:spPr bwMode="auto">
          <a:xfrm>
            <a:off x="492643" y="4942192"/>
            <a:ext cx="3484562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>
            <a:spAutoFit/>
          </a:bodyPr>
          <a:lstStyle/>
          <a:p>
            <a:r>
              <a:rPr lang="it-IT" sz="1400" b="1" i="1" kern="1200" dirty="0"/>
              <a:t>D. </a:t>
            </a:r>
            <a:r>
              <a:rPr lang="it-IT" sz="1400" b="1" i="1" kern="1200" dirty="0" err="1"/>
              <a:t>Mormann</a:t>
            </a:r>
            <a:r>
              <a:rPr lang="it-IT" sz="1400" b="1" i="1" kern="1200" dirty="0"/>
              <a:t> et al, </a:t>
            </a:r>
          </a:p>
          <a:p>
            <a:r>
              <a:rPr lang="it-IT" sz="1400" b="1" i="1" kern="1200" dirty="0" err="1"/>
              <a:t>Nucl</a:t>
            </a:r>
            <a:r>
              <a:rPr lang="it-IT" sz="1400" b="1" i="1" kern="1200" dirty="0"/>
              <a:t>. </a:t>
            </a:r>
            <a:r>
              <a:rPr lang="it-IT" sz="1400" b="1" i="1" kern="1200" dirty="0" err="1"/>
              <a:t>Instr</a:t>
            </a:r>
            <a:r>
              <a:rPr lang="it-IT" sz="1400" b="1" i="1" kern="1200" dirty="0"/>
              <a:t>. and </a:t>
            </a:r>
            <a:r>
              <a:rPr lang="it-IT" sz="1400" b="1" i="1" kern="1200" dirty="0" err="1"/>
              <a:t>Meth</a:t>
            </a:r>
            <a:r>
              <a:rPr lang="it-IT" sz="1400" b="1" i="1" kern="1200" dirty="0"/>
              <a:t>. A478(2002)230</a:t>
            </a:r>
          </a:p>
        </p:txBody>
      </p:sp>
      <p:sp>
        <p:nvSpPr>
          <p:cNvPr id="44" name="Text Box 25"/>
          <p:cNvSpPr txBox="1">
            <a:spLocks noChangeArrowheads="1"/>
          </p:cNvSpPr>
          <p:nvPr/>
        </p:nvSpPr>
        <p:spPr bwMode="auto">
          <a:xfrm>
            <a:off x="492643" y="696327"/>
            <a:ext cx="462528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i="0" dirty="0" smtClean="0"/>
              <a:t>REFLECTIVE </a:t>
            </a:r>
            <a:r>
              <a:rPr lang="en-US" sz="1600" i="0" dirty="0" err="1"/>
              <a:t>CsI</a:t>
            </a:r>
            <a:r>
              <a:rPr lang="en-US" sz="1600" i="0" dirty="0"/>
              <a:t> PHOTOCATHODE COATING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485115" y="1358283"/>
            <a:ext cx="4191000" cy="4846120"/>
            <a:chOff x="4485115" y="1358283"/>
            <a:chExt cx="4191000" cy="4846120"/>
          </a:xfrm>
        </p:grpSpPr>
        <p:sp>
          <p:nvSpPr>
            <p:cNvPr id="46" name="Text Box 26"/>
            <p:cNvSpPr txBox="1">
              <a:spLocks noChangeArrowheads="1"/>
            </p:cNvSpPr>
            <p:nvPr/>
          </p:nvSpPr>
          <p:spPr bwMode="auto">
            <a:xfrm>
              <a:off x="4612094" y="1358283"/>
              <a:ext cx="4054475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en-US" sz="1600" i="0" kern="1200" dirty="0" smtClean="0"/>
                <a:t>RELATIVE </a:t>
              </a:r>
              <a:r>
                <a:rPr lang="en-US" sz="1600" i="0" kern="1200" dirty="0"/>
                <a:t>QUANTUM EFFICIENCY AS A FUNCTION OF EXTRACTION </a:t>
              </a:r>
              <a:r>
                <a:rPr lang="en-US" sz="1600" i="0" kern="1200" dirty="0" smtClean="0"/>
                <a:t>FIELD:</a:t>
              </a:r>
              <a:endParaRPr lang="en-US" sz="1600" i="0" kern="1200" dirty="0"/>
            </a:p>
          </p:txBody>
        </p:sp>
        <p:pic>
          <p:nvPicPr>
            <p:cNvPr id="47" name="Picture 46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85115" y="2036412"/>
              <a:ext cx="4191000" cy="3429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49" name="TextBox 48"/>
            <p:cNvSpPr txBox="1"/>
            <p:nvPr/>
          </p:nvSpPr>
          <p:spPr>
            <a:xfrm>
              <a:off x="5117927" y="5681183"/>
              <a:ext cx="3191198" cy="523220"/>
            </a:xfrm>
            <a:prstGeom prst="rect">
              <a:avLst/>
            </a:prstGeom>
            <a:solidFill>
              <a:srgbClr val="D9D9D9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/>
                <a:t>A. Breskin et al,</a:t>
              </a:r>
            </a:p>
            <a:p>
              <a:r>
                <a:rPr lang="en-US" sz="1400" b="1" i="1" dirty="0" err="1" smtClean="0"/>
                <a:t>Nucl</a:t>
              </a:r>
              <a:r>
                <a:rPr lang="en-US" sz="1400" b="1" i="1" dirty="0" smtClean="0"/>
                <a:t>. Instr. </a:t>
              </a:r>
              <a:r>
                <a:rPr lang="en-US" sz="1400" b="1" i="1" dirty="0"/>
                <a:t>a</a:t>
              </a:r>
              <a:r>
                <a:rPr lang="en-US" sz="1400" b="1" i="1" dirty="0" smtClean="0"/>
                <a:t>nd Meth. A483(2001)670 </a:t>
              </a:r>
              <a:endParaRPr lang="en-US" sz="1400" b="1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003781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0107" y="220436"/>
            <a:ext cx="4956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PHENIX HADRON BLIND DETECTOR </a:t>
            </a: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974816" y="1085249"/>
            <a:ext cx="2462213" cy="2278064"/>
            <a:chOff x="768" y="432"/>
            <a:chExt cx="1551" cy="1435"/>
          </a:xfrm>
        </p:grpSpPr>
        <p:grpSp>
          <p:nvGrpSpPr>
            <p:cNvPr id="5" name="Group 4"/>
            <p:cNvGrpSpPr>
              <a:grpSpLocks/>
            </p:cNvGrpSpPr>
            <p:nvPr/>
          </p:nvGrpSpPr>
          <p:grpSpPr bwMode="auto">
            <a:xfrm>
              <a:off x="768" y="691"/>
              <a:ext cx="1534" cy="1071"/>
              <a:chOff x="336" y="816"/>
              <a:chExt cx="2272" cy="1584"/>
            </a:xfrm>
          </p:grpSpPr>
          <p:sp>
            <p:nvSpPr>
              <p:cNvPr id="20" name="Rectangle 19"/>
              <p:cNvSpPr>
                <a:spLocks noChangeArrowheads="1"/>
              </p:cNvSpPr>
              <p:nvPr/>
            </p:nvSpPr>
            <p:spPr bwMode="auto">
              <a:xfrm>
                <a:off x="336" y="816"/>
                <a:ext cx="2256" cy="1584"/>
              </a:xfrm>
              <a:prstGeom prst="rect">
                <a:avLst/>
              </a:prstGeom>
              <a:solidFill>
                <a:srgbClr val="BFBFB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400" kern="1200"/>
              </a:p>
            </p:txBody>
          </p:sp>
          <p:sp>
            <p:nvSpPr>
              <p:cNvPr id="21" name="Line 7"/>
              <p:cNvSpPr>
                <a:spLocks noChangeShapeType="1"/>
              </p:cNvSpPr>
              <p:nvPr/>
            </p:nvSpPr>
            <p:spPr bwMode="auto">
              <a:xfrm>
                <a:off x="336" y="2256"/>
                <a:ext cx="225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400" kern="1200"/>
              </a:p>
            </p:txBody>
          </p:sp>
          <p:sp>
            <p:nvSpPr>
              <p:cNvPr id="22" name="Line 8"/>
              <p:cNvSpPr>
                <a:spLocks noChangeShapeType="1"/>
              </p:cNvSpPr>
              <p:nvPr/>
            </p:nvSpPr>
            <p:spPr bwMode="auto">
              <a:xfrm>
                <a:off x="344" y="2304"/>
                <a:ext cx="225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400" kern="1200"/>
              </a:p>
            </p:txBody>
          </p:sp>
          <p:sp>
            <p:nvSpPr>
              <p:cNvPr id="23" name="Line 9"/>
              <p:cNvSpPr>
                <a:spLocks noChangeShapeType="1"/>
              </p:cNvSpPr>
              <p:nvPr/>
            </p:nvSpPr>
            <p:spPr bwMode="auto">
              <a:xfrm>
                <a:off x="352" y="2352"/>
                <a:ext cx="2256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400" kern="1200"/>
              </a:p>
            </p:txBody>
          </p:sp>
        </p:grpSp>
        <p:grpSp>
          <p:nvGrpSpPr>
            <p:cNvPr id="6" name="Group 5"/>
            <p:cNvGrpSpPr>
              <a:grpSpLocks/>
            </p:cNvGrpSpPr>
            <p:nvPr/>
          </p:nvGrpSpPr>
          <p:grpSpPr bwMode="auto">
            <a:xfrm>
              <a:off x="1255" y="537"/>
              <a:ext cx="194" cy="1330"/>
              <a:chOff x="912" y="982"/>
              <a:chExt cx="288" cy="1968"/>
            </a:xfrm>
          </p:grpSpPr>
          <p:sp>
            <p:nvSpPr>
              <p:cNvPr id="18" name="Freeform 17"/>
              <p:cNvSpPr>
                <a:spLocks/>
              </p:cNvSpPr>
              <p:nvPr/>
            </p:nvSpPr>
            <p:spPr bwMode="auto">
              <a:xfrm>
                <a:off x="943" y="1200"/>
                <a:ext cx="257" cy="1462"/>
              </a:xfrm>
              <a:custGeom>
                <a:avLst/>
                <a:gdLst>
                  <a:gd name="T0" fmla="*/ 257 w 257"/>
                  <a:gd name="T1" fmla="*/ 1462 h 1462"/>
                  <a:gd name="T2" fmla="*/ 113 w 257"/>
                  <a:gd name="T3" fmla="*/ 1462 h 1462"/>
                  <a:gd name="T4" fmla="*/ 1 w 257"/>
                  <a:gd name="T5" fmla="*/ 0 h 1462"/>
                  <a:gd name="T6" fmla="*/ 257 w 257"/>
                  <a:gd name="T7" fmla="*/ 1462 h 1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7" h="1462">
                    <a:moveTo>
                      <a:pt x="257" y="1462"/>
                    </a:moveTo>
                    <a:lnTo>
                      <a:pt x="113" y="1462"/>
                    </a:lnTo>
                    <a:cubicBezTo>
                      <a:pt x="0" y="4"/>
                      <a:pt x="1" y="493"/>
                      <a:pt x="1" y="0"/>
                    </a:cubicBezTo>
                    <a:lnTo>
                      <a:pt x="257" y="1462"/>
                    </a:lnTo>
                    <a:close/>
                  </a:path>
                </a:pathLst>
              </a:custGeom>
              <a:solidFill>
                <a:srgbClr val="08A60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400" kern="1200"/>
              </a:p>
            </p:txBody>
          </p:sp>
          <p:sp>
            <p:nvSpPr>
              <p:cNvPr id="19" name="Line 12"/>
              <p:cNvSpPr>
                <a:spLocks noChangeShapeType="1"/>
              </p:cNvSpPr>
              <p:nvPr/>
            </p:nvSpPr>
            <p:spPr bwMode="auto">
              <a:xfrm>
                <a:off x="912" y="982"/>
                <a:ext cx="240" cy="19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400" kern="1200"/>
              </a:p>
            </p:txBody>
          </p:sp>
        </p:grpSp>
        <p:sp>
          <p:nvSpPr>
            <p:cNvPr id="7" name="Line 13"/>
            <p:cNvSpPr>
              <a:spLocks noChangeShapeType="1"/>
            </p:cNvSpPr>
            <p:nvPr/>
          </p:nvSpPr>
          <p:spPr bwMode="auto">
            <a:xfrm>
              <a:off x="1611" y="529"/>
              <a:ext cx="163" cy="133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 kern="1200"/>
            </a:p>
          </p:txBody>
        </p:sp>
        <p:sp>
          <p:nvSpPr>
            <p:cNvPr id="8" name="Text Box 14"/>
            <p:cNvSpPr txBox="1">
              <a:spLocks noChangeArrowheads="1"/>
            </p:cNvSpPr>
            <p:nvPr/>
          </p:nvSpPr>
          <p:spPr bwMode="auto">
            <a:xfrm>
              <a:off x="1028" y="532"/>
              <a:ext cx="219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400" b="1" kern="1200"/>
                <a:t>e</a:t>
              </a:r>
              <a:r>
                <a:rPr lang="it-IT" sz="1400" b="1" kern="1200" baseline="30000"/>
                <a:t>+</a:t>
              </a:r>
              <a:endParaRPr lang="it-IT" sz="1400" b="1" kern="1200"/>
            </a:p>
          </p:txBody>
        </p:sp>
        <p:sp>
          <p:nvSpPr>
            <p:cNvPr id="9" name="Text Box 15"/>
            <p:cNvSpPr txBox="1">
              <a:spLocks noChangeArrowheads="1"/>
            </p:cNvSpPr>
            <p:nvPr/>
          </p:nvSpPr>
          <p:spPr bwMode="auto">
            <a:xfrm>
              <a:off x="1254" y="532"/>
              <a:ext cx="198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400" b="1" kern="1200"/>
                <a:t>e</a:t>
              </a:r>
              <a:r>
                <a:rPr lang="it-IT" sz="1400" b="1" kern="1200" baseline="30000"/>
                <a:t>-</a:t>
              </a:r>
              <a:endParaRPr lang="it-IT" sz="1400" b="1" kern="1200"/>
            </a:p>
          </p:txBody>
        </p:sp>
        <p:sp>
          <p:nvSpPr>
            <p:cNvPr id="10" name="Line 16"/>
            <p:cNvSpPr>
              <a:spLocks noChangeShapeType="1"/>
            </p:cNvSpPr>
            <p:nvPr/>
          </p:nvSpPr>
          <p:spPr bwMode="auto">
            <a:xfrm>
              <a:off x="2098" y="925"/>
              <a:ext cx="0" cy="421"/>
            </a:xfrm>
            <a:prstGeom prst="line">
              <a:avLst/>
            </a:prstGeom>
            <a:noFill/>
            <a:ln w="19050">
              <a:solidFill>
                <a:srgbClr val="FF0F0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 kern="1200"/>
            </a:p>
          </p:txBody>
        </p:sp>
        <p:sp>
          <p:nvSpPr>
            <p:cNvPr id="11" name="Text Box 17"/>
            <p:cNvSpPr txBox="1">
              <a:spLocks noChangeArrowheads="1"/>
            </p:cNvSpPr>
            <p:nvPr/>
          </p:nvSpPr>
          <p:spPr bwMode="auto">
            <a:xfrm>
              <a:off x="2130" y="1089"/>
              <a:ext cx="189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it-IT" sz="1400" b="1" i="0" kern="1200"/>
                <a:t>E</a:t>
              </a:r>
            </a:p>
          </p:txBody>
        </p:sp>
        <p:sp>
          <p:nvSpPr>
            <p:cNvPr id="12" name="Text Box 18"/>
            <p:cNvSpPr txBox="1">
              <a:spLocks noChangeArrowheads="1"/>
            </p:cNvSpPr>
            <p:nvPr/>
          </p:nvSpPr>
          <p:spPr bwMode="auto">
            <a:xfrm>
              <a:off x="1612" y="432"/>
              <a:ext cx="596" cy="19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it-IT" sz="1400" b="1" kern="1200" dirty="0" err="1" smtClean="0"/>
                <a:t>Protons</a:t>
              </a:r>
              <a:endParaRPr lang="it-IT" sz="1400" b="1" kern="1200" dirty="0"/>
            </a:p>
          </p:txBody>
        </p:sp>
        <p:grpSp>
          <p:nvGrpSpPr>
            <p:cNvPr id="13" name="Group 12"/>
            <p:cNvGrpSpPr>
              <a:grpSpLocks/>
            </p:cNvGrpSpPr>
            <p:nvPr/>
          </p:nvGrpSpPr>
          <p:grpSpPr bwMode="auto">
            <a:xfrm flipH="1">
              <a:off x="930" y="614"/>
              <a:ext cx="227" cy="1233"/>
              <a:chOff x="1248" y="1056"/>
              <a:chExt cx="288" cy="1968"/>
            </a:xfrm>
          </p:grpSpPr>
          <p:sp>
            <p:nvSpPr>
              <p:cNvPr id="16" name="Freeform 15"/>
              <p:cNvSpPr>
                <a:spLocks/>
              </p:cNvSpPr>
              <p:nvPr/>
            </p:nvSpPr>
            <p:spPr bwMode="auto">
              <a:xfrm>
                <a:off x="1279" y="1274"/>
                <a:ext cx="257" cy="1462"/>
              </a:xfrm>
              <a:custGeom>
                <a:avLst/>
                <a:gdLst>
                  <a:gd name="T0" fmla="*/ 257 w 257"/>
                  <a:gd name="T1" fmla="*/ 1462 h 1462"/>
                  <a:gd name="T2" fmla="*/ 113 w 257"/>
                  <a:gd name="T3" fmla="*/ 1462 h 1462"/>
                  <a:gd name="T4" fmla="*/ 1 w 257"/>
                  <a:gd name="T5" fmla="*/ 0 h 1462"/>
                  <a:gd name="T6" fmla="*/ 257 w 257"/>
                  <a:gd name="T7" fmla="*/ 1462 h 14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57" h="1462">
                    <a:moveTo>
                      <a:pt x="257" y="1462"/>
                    </a:moveTo>
                    <a:lnTo>
                      <a:pt x="113" y="1462"/>
                    </a:lnTo>
                    <a:cubicBezTo>
                      <a:pt x="0" y="4"/>
                      <a:pt x="1" y="493"/>
                      <a:pt x="1" y="0"/>
                    </a:cubicBezTo>
                    <a:lnTo>
                      <a:pt x="257" y="1462"/>
                    </a:lnTo>
                    <a:close/>
                  </a:path>
                </a:pathLst>
              </a:custGeom>
              <a:solidFill>
                <a:srgbClr val="08A60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400" kern="1200"/>
              </a:p>
            </p:txBody>
          </p:sp>
          <p:sp>
            <p:nvSpPr>
              <p:cNvPr id="17" name="Line 21"/>
              <p:cNvSpPr>
                <a:spLocks noChangeShapeType="1"/>
              </p:cNvSpPr>
              <p:nvPr/>
            </p:nvSpPr>
            <p:spPr bwMode="auto">
              <a:xfrm>
                <a:off x="1248" y="1056"/>
                <a:ext cx="240" cy="196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 sz="1400" kern="1200"/>
              </a:p>
            </p:txBody>
          </p:sp>
        </p:grpSp>
        <p:sp>
          <p:nvSpPr>
            <p:cNvPr id="14" name="Line 22"/>
            <p:cNvSpPr>
              <a:spLocks noChangeShapeType="1"/>
            </p:cNvSpPr>
            <p:nvPr/>
          </p:nvSpPr>
          <p:spPr bwMode="auto">
            <a:xfrm>
              <a:off x="1676" y="562"/>
              <a:ext cx="292" cy="129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 kern="1200"/>
            </a:p>
          </p:txBody>
        </p:sp>
        <p:sp>
          <p:nvSpPr>
            <p:cNvPr id="15" name="Line 23"/>
            <p:cNvSpPr>
              <a:spLocks noChangeShapeType="1"/>
            </p:cNvSpPr>
            <p:nvPr/>
          </p:nvSpPr>
          <p:spPr bwMode="auto">
            <a:xfrm>
              <a:off x="1741" y="627"/>
              <a:ext cx="389" cy="12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sz="1400" kern="1200"/>
            </a:p>
          </p:txBody>
        </p:sp>
      </p:grpSp>
      <p:pic>
        <p:nvPicPr>
          <p:cNvPr id="25" name="Picture 24" descr="5-0711 Assembly1EX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38047" y="778026"/>
            <a:ext cx="3495675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26" name="Text Box 24"/>
          <p:cNvSpPr txBox="1">
            <a:spLocks noChangeArrowheads="1"/>
          </p:cNvSpPr>
          <p:nvPr/>
        </p:nvSpPr>
        <p:spPr bwMode="auto">
          <a:xfrm>
            <a:off x="3998515" y="5311456"/>
            <a:ext cx="4757571" cy="307777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it-IT" sz="1400" b="1" i="1" dirty="0"/>
              <a:t>C. </a:t>
            </a:r>
            <a:r>
              <a:rPr lang="it-IT" sz="1400" b="1" i="1" dirty="0" err="1"/>
              <a:t>Aidala</a:t>
            </a:r>
            <a:r>
              <a:rPr lang="it-IT" sz="1400" b="1" i="1" dirty="0"/>
              <a:t> et al, </a:t>
            </a:r>
            <a:r>
              <a:rPr lang="it-IT" sz="1400" b="1" i="1" dirty="0" err="1"/>
              <a:t>Nucl</a:t>
            </a:r>
            <a:r>
              <a:rPr lang="it-IT" sz="1400" b="1" i="1" dirty="0"/>
              <a:t>. </a:t>
            </a:r>
            <a:r>
              <a:rPr lang="it-IT" sz="1400" b="1" i="1" dirty="0" err="1"/>
              <a:t>Instr</a:t>
            </a:r>
            <a:r>
              <a:rPr lang="it-IT" sz="1400" b="1" i="1" dirty="0"/>
              <a:t>. a</a:t>
            </a:r>
            <a:r>
              <a:rPr lang="it-IT" sz="1400" b="1" i="1" dirty="0" smtClean="0"/>
              <a:t>nd </a:t>
            </a:r>
            <a:r>
              <a:rPr lang="it-IT" sz="1400" b="1" i="1" dirty="0" err="1" smtClean="0"/>
              <a:t>Methods</a:t>
            </a:r>
            <a:r>
              <a:rPr lang="it-IT" sz="1400" b="1" i="1" dirty="0" smtClean="0"/>
              <a:t> </a:t>
            </a:r>
            <a:r>
              <a:rPr lang="it-IT" sz="1400" b="1" i="1" dirty="0"/>
              <a:t>A502(2003)200</a:t>
            </a:r>
          </a:p>
        </p:txBody>
      </p:sp>
      <p:sp>
        <p:nvSpPr>
          <p:cNvPr id="27" name="Rectangle 31"/>
          <p:cNvSpPr>
            <a:spLocks noChangeArrowheads="1"/>
          </p:cNvSpPr>
          <p:nvPr/>
        </p:nvSpPr>
        <p:spPr bwMode="auto">
          <a:xfrm>
            <a:off x="3998515" y="5715000"/>
            <a:ext cx="4757572" cy="307777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</p:spPr>
        <p:txBody>
          <a:bodyPr wrap="square">
            <a:spAutoFit/>
          </a:bodyPr>
          <a:lstStyle/>
          <a:p>
            <a:r>
              <a:rPr lang="it-IT" sz="1400" b="1" i="1" dirty="0" err="1"/>
              <a:t>Z</a:t>
            </a:r>
            <a:r>
              <a:rPr lang="it-IT" sz="1400" b="1" i="1" dirty="0"/>
              <a:t>. </a:t>
            </a:r>
            <a:r>
              <a:rPr lang="it-IT" sz="1400" b="1" i="1" dirty="0" err="1"/>
              <a:t>Fraenkel</a:t>
            </a:r>
            <a:r>
              <a:rPr lang="it-IT" sz="1400" b="1" i="1" dirty="0"/>
              <a:t> et al, </a:t>
            </a:r>
            <a:r>
              <a:rPr lang="it-IT" sz="1400" b="1" i="1" dirty="0" err="1"/>
              <a:t>Nucl</a:t>
            </a:r>
            <a:r>
              <a:rPr lang="it-IT" sz="1400" b="1" i="1" dirty="0"/>
              <a:t>. </a:t>
            </a:r>
            <a:r>
              <a:rPr lang="it-IT" sz="1400" b="1" i="1" dirty="0" err="1"/>
              <a:t>Instr</a:t>
            </a:r>
            <a:r>
              <a:rPr lang="it-IT" sz="1400" b="1" i="1" dirty="0"/>
              <a:t>. </a:t>
            </a:r>
            <a:r>
              <a:rPr lang="it-IT" sz="1400" b="1" i="1" dirty="0" smtClean="0"/>
              <a:t>and </a:t>
            </a:r>
            <a:r>
              <a:rPr lang="it-IT" sz="1400" b="1" i="1" dirty="0" err="1" smtClean="0"/>
              <a:t>Methods</a:t>
            </a:r>
            <a:r>
              <a:rPr lang="it-IT" sz="1400" b="1" i="1" dirty="0" smtClean="0"/>
              <a:t> </a:t>
            </a:r>
            <a:r>
              <a:rPr lang="it-IT" sz="1400" b="1" i="1" dirty="0"/>
              <a:t>A546(2005) 466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751" y="3608462"/>
            <a:ext cx="4186182" cy="1568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925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2643" y="220436"/>
            <a:ext cx="359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PHENIX HDB CONSTRUCTION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2643" y="1911599"/>
            <a:ext cx="4212514" cy="2836653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946188" y="692018"/>
            <a:ext cx="3392585" cy="2734403"/>
            <a:chOff x="4946188" y="692018"/>
            <a:chExt cx="3392585" cy="273440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946188" y="692018"/>
              <a:ext cx="3392585" cy="2734403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6512162" y="1677822"/>
              <a:ext cx="112897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/>
                <a:t>HADRONS</a:t>
              </a:r>
              <a:endParaRPr lang="en-US" sz="1400" i="1" dirty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777138" y="3426421"/>
            <a:ext cx="3494796" cy="3019775"/>
            <a:chOff x="4777138" y="3426421"/>
            <a:chExt cx="3494796" cy="301977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777138" y="3426421"/>
              <a:ext cx="3494796" cy="301977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6372513" y="4440475"/>
              <a:ext cx="126862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i="1" dirty="0" smtClean="0"/>
                <a:t>ELECTRONS</a:t>
              </a:r>
              <a:endParaRPr lang="en-US" sz="1400" i="1" dirty="0"/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492643" y="713538"/>
            <a:ext cx="377539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TRIPLE-GEM MODULES 268x221 mm</a:t>
            </a:r>
            <a:r>
              <a:rPr lang="en-US" sz="1600" baseline="30000" dirty="0" smtClean="0"/>
              <a:t>2</a:t>
            </a:r>
            <a:r>
              <a:rPr lang="en-US" sz="1600" dirty="0" smtClean="0"/>
              <a:t> </a:t>
            </a:r>
          </a:p>
          <a:p>
            <a:r>
              <a:rPr lang="en-US" sz="1600" dirty="0" smtClean="0"/>
              <a:t>HEXAGONAL PADS READOUT</a:t>
            </a:r>
          </a:p>
          <a:p>
            <a:r>
              <a:rPr lang="en-US" sz="1600" dirty="0" smtClean="0"/>
              <a:t>GAS FILLING: PURE CF</a:t>
            </a:r>
            <a:r>
              <a:rPr lang="en-US" sz="1600" baseline="-25000" dirty="0" smtClean="0"/>
              <a:t>4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1390214" y="4972118"/>
            <a:ext cx="3031599" cy="523220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W. Anderson et al, </a:t>
            </a:r>
          </a:p>
          <a:p>
            <a:r>
              <a:rPr lang="en-US" sz="1400" b="1" i="1" dirty="0" err="1" smtClean="0"/>
              <a:t>Nucl</a:t>
            </a:r>
            <a:r>
              <a:rPr lang="en-US" sz="1400" b="1" i="1" dirty="0" smtClean="0"/>
              <a:t>. Instr. and Meth. A645(2011)35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3083793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2643" y="210194"/>
            <a:ext cx="3497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CHERENKOV RING IMAGING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92643" y="660179"/>
            <a:ext cx="438850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COMPASS RICH-1 UPGRADE</a:t>
            </a:r>
          </a:p>
          <a:p>
            <a:r>
              <a:rPr lang="en-US" sz="1600" dirty="0" smtClean="0"/>
              <a:t>TRIPLE-THICK GEM </a:t>
            </a:r>
            <a:r>
              <a:rPr lang="en-US" sz="1600" dirty="0" err="1" smtClean="0"/>
              <a:t>CsI</a:t>
            </a:r>
            <a:r>
              <a:rPr lang="en-US" sz="1600" dirty="0" smtClean="0"/>
              <a:t>-COATED 30x30 cm</a:t>
            </a:r>
            <a:r>
              <a:rPr lang="en-US" sz="1600" baseline="30000" dirty="0" smtClean="0"/>
              <a:t>2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780115" y="5869351"/>
            <a:ext cx="4597508" cy="307777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M. </a:t>
            </a:r>
            <a:r>
              <a:rPr lang="en-US" sz="1400" b="1" i="1" dirty="0" err="1" smtClean="0"/>
              <a:t>Alexeev</a:t>
            </a:r>
            <a:r>
              <a:rPr lang="en-US" sz="1400" b="1" i="1" dirty="0" smtClean="0"/>
              <a:t> et al, </a:t>
            </a:r>
            <a:r>
              <a:rPr lang="en-US" sz="1400" b="1" i="1" dirty="0" err="1" smtClean="0"/>
              <a:t>Nucl</a:t>
            </a:r>
            <a:r>
              <a:rPr lang="en-US" sz="1400" b="1" i="1" dirty="0" smtClean="0"/>
              <a:t>. Instr. and Meth. A732(2013)264</a:t>
            </a:r>
            <a:endParaRPr lang="en-US" sz="1400" b="1" i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450" y="1791951"/>
            <a:ext cx="4325701" cy="32306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7151" y="852617"/>
            <a:ext cx="2632865" cy="25246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33355" y="3680660"/>
            <a:ext cx="2908459" cy="268392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91806" y="621691"/>
            <a:ext cx="2928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TEST BEAM: SINGLE EVENT</a:t>
            </a:r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5517151" y="3384237"/>
            <a:ext cx="20707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EVENTS OVERLAP: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363791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6944" y="211033"/>
            <a:ext cx="3724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OPTICAL IMAGING CHAMBERS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2378" y="966300"/>
            <a:ext cx="23213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GEM SCINTILLATION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96944" y="3061383"/>
            <a:ext cx="7725131" cy="3216463"/>
            <a:chOff x="496944" y="3061383"/>
            <a:chExt cx="7725131" cy="3216463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6944" y="3473702"/>
              <a:ext cx="3919642" cy="2429530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2382118" y="3709348"/>
              <a:ext cx="1516628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He-CF</a:t>
              </a:r>
              <a:r>
                <a:rPr lang="en-US" sz="1600" baseline="-25000" dirty="0" smtClean="0"/>
                <a:t>4</a:t>
              </a:r>
              <a:r>
                <a:rPr lang="en-US" sz="1600" dirty="0" smtClean="0"/>
                <a:t> (60-40)</a:t>
              </a:r>
              <a:endParaRPr lang="en-US" sz="1600" dirty="0"/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67135" y="3483670"/>
              <a:ext cx="3654940" cy="2371822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644007" y="3061383"/>
              <a:ext cx="241103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EMISSION SPECTRUM:</a:t>
              </a:r>
              <a:endParaRPr lang="en-US" sz="160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741335" y="3133039"/>
              <a:ext cx="30492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/>
                <a:t>PHOTON YIELD/ELECTRON </a:t>
              </a:r>
              <a:endParaRPr lang="en-US" sz="1600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969364" y="5970069"/>
              <a:ext cx="4667639" cy="307777"/>
            </a:xfrm>
            <a:prstGeom prst="rect">
              <a:avLst/>
            </a:prstGeom>
            <a:solidFill>
              <a:srgbClr val="D9D9D9"/>
            </a:solidFill>
          </p:spPr>
          <p:txBody>
            <a:bodyPr wrap="none" rtlCol="0">
              <a:spAutoFit/>
            </a:bodyPr>
            <a:lstStyle/>
            <a:p>
              <a:r>
                <a:rPr lang="en-US" sz="1400" b="1" i="1" dirty="0" smtClean="0"/>
                <a:t>M.M.F. </a:t>
              </a:r>
              <a:r>
                <a:rPr lang="en-US" sz="1400" b="1" i="1" dirty="0" err="1" smtClean="0"/>
                <a:t>Fraga</a:t>
              </a:r>
              <a:r>
                <a:rPr lang="en-US" sz="1400" b="1" i="1" dirty="0" smtClean="0"/>
                <a:t> et al, </a:t>
              </a:r>
              <a:r>
                <a:rPr lang="en-US" sz="1400" b="1" i="1" dirty="0" err="1" smtClean="0"/>
                <a:t>Nucl</a:t>
              </a:r>
              <a:r>
                <a:rPr lang="en-US" sz="1400" b="1" i="1" dirty="0" smtClean="0"/>
                <a:t>. Instr. and Meth. A504(2003)88</a:t>
              </a:r>
              <a:endParaRPr lang="en-US" sz="1400" b="1" i="1" dirty="0"/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0432" y="734841"/>
            <a:ext cx="3125519" cy="235312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265951" y="1747323"/>
            <a:ext cx="1126738" cy="582440"/>
          </a:xfrm>
          <a:prstGeom prst="rect">
            <a:avLst/>
          </a:prstGeom>
          <a:solidFill>
            <a:srgbClr val="D9D9D9"/>
          </a:solidFill>
          <a:ln>
            <a:solidFill>
              <a:schemeClr val="tx1">
                <a:lumMod val="65000"/>
                <a:lumOff val="3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6466794" y="1304854"/>
            <a:ext cx="14927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Monochromator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4974599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6944" y="211033"/>
            <a:ext cx="3724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OPTICAL IMAGING CHAMBERS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 descr="neutrons optical GEM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2865" y="3339744"/>
            <a:ext cx="2768473" cy="21842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scintillation Bragg peak LR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20532" y="3204497"/>
            <a:ext cx="3458266" cy="248494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585185" y="5789170"/>
            <a:ext cx="3347886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F.A.F. </a:t>
            </a:r>
            <a:r>
              <a:rPr lang="en-US" sz="1400" b="1" i="1" dirty="0" err="1" smtClean="0"/>
              <a:t>Fraga</a:t>
            </a:r>
            <a:r>
              <a:rPr lang="en-US" sz="1400" b="1" i="1" dirty="0" smtClean="0"/>
              <a:t> et al, </a:t>
            </a:r>
          </a:p>
          <a:p>
            <a:r>
              <a:rPr lang="en-US" sz="1400" b="1" i="1" dirty="0" err="1" smtClean="0"/>
              <a:t>Nucl</a:t>
            </a:r>
            <a:r>
              <a:rPr lang="en-US" sz="1400" b="1" i="1" dirty="0" smtClean="0"/>
              <a:t>. Instr. and Meth. A478(2002)357 </a:t>
            </a:r>
            <a:endParaRPr lang="en-US" sz="1400" b="1" i="1" dirty="0"/>
          </a:p>
        </p:txBody>
      </p:sp>
      <p:sp>
        <p:nvSpPr>
          <p:cNvPr id="7" name="TextBox 6"/>
          <p:cNvSpPr txBox="1"/>
          <p:nvPr/>
        </p:nvSpPr>
        <p:spPr>
          <a:xfrm>
            <a:off x="4885848" y="5777280"/>
            <a:ext cx="339295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L.M.S. </a:t>
            </a:r>
            <a:r>
              <a:rPr lang="en-US" sz="1400" b="1" i="1" dirty="0" err="1" smtClean="0"/>
              <a:t>Margato</a:t>
            </a:r>
            <a:r>
              <a:rPr lang="en-US" sz="1400" b="1" i="1" dirty="0" smtClean="0"/>
              <a:t> et al, </a:t>
            </a:r>
          </a:p>
          <a:p>
            <a:r>
              <a:rPr lang="en-US" sz="1400" b="1" i="1" dirty="0" err="1" smtClean="0"/>
              <a:t>Nucl</a:t>
            </a:r>
            <a:r>
              <a:rPr lang="en-US" sz="1400" b="1" i="1" dirty="0" smtClean="0"/>
              <a:t>. Instr. and Meth. A535(2002)231 </a:t>
            </a:r>
            <a:endParaRPr lang="en-US" sz="1400" b="1" i="1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4280" y="889548"/>
            <a:ext cx="1976395" cy="197639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6944" y="2865943"/>
            <a:ext cx="35842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NEUTRON INTERACTIONS IN </a:t>
            </a:r>
            <a:r>
              <a:rPr lang="en-US" sz="1600" baseline="30000" dirty="0" smtClean="0"/>
              <a:t>3</a:t>
            </a:r>
            <a:r>
              <a:rPr lang="en-US" sz="1600" dirty="0" smtClean="0"/>
              <a:t>He 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4081145" y="720271"/>
            <a:ext cx="46119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LIGHT YIELD OF END-OF RANGE 5.48 MeV </a:t>
            </a:r>
            <a:r>
              <a:rPr lang="en-US" sz="1600" dirty="0" smtClean="0">
                <a:latin typeface="Symbol" charset="2"/>
                <a:cs typeface="Symbol" charset="2"/>
              </a:rPr>
              <a:t>a:</a:t>
            </a:r>
            <a:endParaRPr lang="en-US" sz="1600" dirty="0">
              <a:latin typeface="Symbol" charset="2"/>
              <a:cs typeface="Symbol" charset="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00899" y="592319"/>
            <a:ext cx="28063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GEM-BASED OPTICAL TPC</a:t>
            </a:r>
            <a:endParaRPr lang="en-US" sz="1600" dirty="0"/>
          </a:p>
        </p:txBody>
      </p:sp>
      <p:pic>
        <p:nvPicPr>
          <p:cNvPr id="2" name="Picture 1" descr="fraga alpha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6778" y="1126690"/>
            <a:ext cx="2091595" cy="1848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9539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7737" y="211464"/>
            <a:ext cx="65972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MPGD TPC FOR THE INTERNATIONAL LINEAR COLLIDER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737" y="805954"/>
            <a:ext cx="5394931" cy="23513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4931" y="2339568"/>
            <a:ext cx="3136931" cy="38587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69039" y="4520540"/>
            <a:ext cx="45189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GENERAL PURPOSE  END-CAP</a:t>
            </a:r>
          </a:p>
          <a:p>
            <a:r>
              <a:rPr lang="en-US" dirty="0" smtClean="0"/>
              <a:t>FOR PROTOTYPE ASSEMBLY AND TEST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90026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6944" y="211033"/>
            <a:ext cx="3724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OPTICAL IMAGING CHAMBERS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133" y="944402"/>
            <a:ext cx="2879543" cy="254623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6944" y="601398"/>
            <a:ext cx="45191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DOSE MEASUREMENT IN HADROTHERAPY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4571433" y="5128465"/>
            <a:ext cx="3472112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A.V. </a:t>
            </a:r>
            <a:r>
              <a:rPr lang="en-US" sz="1400" b="1" i="1" dirty="0" err="1" smtClean="0"/>
              <a:t>Klyaxhko</a:t>
            </a:r>
            <a:r>
              <a:rPr lang="en-US" sz="1400" b="1" i="1" dirty="0" smtClean="0"/>
              <a:t> et al, </a:t>
            </a:r>
          </a:p>
          <a:p>
            <a:r>
              <a:rPr lang="en-US" sz="1400" b="1" i="1" dirty="0" err="1" smtClean="0"/>
              <a:t>Nucl</a:t>
            </a:r>
            <a:r>
              <a:rPr lang="en-US" sz="1400" b="1" i="1" dirty="0" smtClean="0"/>
              <a:t>. Instr. and Meth. A694(2012)271</a:t>
            </a:r>
            <a:endParaRPr lang="en-US" sz="1400" b="1" i="1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1303" y="1391257"/>
            <a:ext cx="4139632" cy="343501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221303" y="1052703"/>
            <a:ext cx="15802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BRAGG PEAK: </a:t>
            </a:r>
            <a:endParaRPr lang="en-US" sz="1600" dirty="0"/>
          </a:p>
        </p:txBody>
      </p:sp>
      <p:grpSp>
        <p:nvGrpSpPr>
          <p:cNvPr id="2" name="Group 1"/>
          <p:cNvGrpSpPr/>
          <p:nvPr/>
        </p:nvGrpSpPr>
        <p:grpSpPr>
          <a:xfrm>
            <a:off x="614133" y="3490639"/>
            <a:ext cx="3437586" cy="2682614"/>
            <a:chOff x="614133" y="3490639"/>
            <a:chExt cx="3437586" cy="268261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944954" y="3490639"/>
              <a:ext cx="2106765" cy="2682614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14133" y="3675561"/>
              <a:ext cx="156829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COLLIMATED BEAM PROFILE</a:t>
              </a:r>
              <a:endParaRPr lang="en-US" sz="1600" dirty="0"/>
            </a:p>
          </p:txBody>
        </p:sp>
      </p:grpSp>
    </p:spTree>
    <p:extLst>
      <p:ext uri="{BB962C8B-B14F-4D97-AF65-F5344CB8AC3E}">
        <p14:creationId xmlns:p14="http://schemas.microsoft.com/office/powerpoint/2010/main" val="1557360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1500" y="228084"/>
            <a:ext cx="3553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MPGD NEUTRON DETECTORS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4117" y="1873251"/>
            <a:ext cx="3798375" cy="37465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9083" y="763085"/>
            <a:ext cx="1311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CASCADE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2008097"/>
            <a:ext cx="3852334" cy="25935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1500" y="4680741"/>
            <a:ext cx="2993454" cy="523220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M. Klein and Ch. Schmidt, </a:t>
            </a:r>
          </a:p>
          <a:p>
            <a:r>
              <a:rPr lang="en-US" sz="1400" b="1" i="1" dirty="0" err="1" smtClean="0"/>
              <a:t>Nucl</a:t>
            </a:r>
            <a:r>
              <a:rPr lang="en-US" sz="1400" b="1" i="1" dirty="0" smtClean="0"/>
              <a:t>. Instr. and Meth. A628(2011)9</a:t>
            </a:r>
            <a:endParaRPr lang="en-US" sz="1400" b="1" i="1" dirty="0"/>
          </a:p>
        </p:txBody>
      </p:sp>
      <p:sp>
        <p:nvSpPr>
          <p:cNvPr id="9" name="TextBox 8"/>
          <p:cNvSpPr txBox="1"/>
          <p:nvPr/>
        </p:nvSpPr>
        <p:spPr>
          <a:xfrm>
            <a:off x="709083" y="1538922"/>
            <a:ext cx="32921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aseline="30000" dirty="0" smtClean="0"/>
              <a:t>10</a:t>
            </a:r>
            <a:r>
              <a:rPr lang="en-US" sz="1600" dirty="0" smtClean="0"/>
              <a:t>B-COATED GEM ELECTRODES</a:t>
            </a:r>
            <a:endParaRPr lang="en-US" sz="1600" baseline="30000" dirty="0"/>
          </a:p>
        </p:txBody>
      </p:sp>
    </p:spTree>
    <p:extLst>
      <p:ext uri="{BB962C8B-B14F-4D97-AF65-F5344CB8AC3E}">
        <p14:creationId xmlns:p14="http://schemas.microsoft.com/office/powerpoint/2010/main" val="892927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1500" y="620562"/>
            <a:ext cx="1311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CASCADE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500" y="976247"/>
            <a:ext cx="4497916" cy="288312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6994" y="2062890"/>
            <a:ext cx="4377617" cy="38593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91443" y="5021009"/>
            <a:ext cx="2993454" cy="523220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M. Klein and Ch. Schmidt, </a:t>
            </a:r>
          </a:p>
          <a:p>
            <a:r>
              <a:rPr lang="en-US" sz="1400" b="1" i="1" dirty="0" err="1" smtClean="0"/>
              <a:t>Nucl</a:t>
            </a:r>
            <a:r>
              <a:rPr lang="en-US" sz="1400" b="1" i="1" dirty="0" smtClean="0"/>
              <a:t>. Instr. and Meth. A628(2011)9</a:t>
            </a:r>
            <a:endParaRPr lang="en-US" sz="14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4493183" y="1607223"/>
            <a:ext cx="42214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EXAMPLE OF NEUTRON RADIOGRAPHY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571500" y="228084"/>
            <a:ext cx="3553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MPGD NEUTRON DETECTORS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939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1500" y="228084"/>
            <a:ext cx="35538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MPGD NEUTRON DETECTORS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4" name="Group 3"/>
          <p:cNvGrpSpPr>
            <a:grpSpLocks/>
          </p:cNvGrpSpPr>
          <p:nvPr/>
        </p:nvGrpSpPr>
        <p:grpSpPr bwMode="auto">
          <a:xfrm>
            <a:off x="750487" y="1070207"/>
            <a:ext cx="3240360" cy="1507057"/>
            <a:chOff x="1519" y="572"/>
            <a:chExt cx="2721" cy="1273"/>
          </a:xfrm>
        </p:grpSpPr>
        <p:sp>
          <p:nvSpPr>
            <p:cNvPr id="5" name="Rectangle 4"/>
            <p:cNvSpPr>
              <a:spLocks noChangeArrowheads="1"/>
            </p:cNvSpPr>
            <p:nvPr/>
          </p:nvSpPr>
          <p:spPr bwMode="auto">
            <a:xfrm>
              <a:off x="1519" y="928"/>
              <a:ext cx="2676" cy="45"/>
            </a:xfrm>
            <a:prstGeom prst="rect">
              <a:avLst/>
            </a:pr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kern="1200"/>
            </a:p>
          </p:txBody>
        </p:sp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1519" y="979"/>
              <a:ext cx="2676" cy="23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kern="1200"/>
            </a:p>
          </p:txBody>
        </p:sp>
        <p:sp>
          <p:nvSpPr>
            <p:cNvPr id="7" name="Line 69"/>
            <p:cNvSpPr>
              <a:spLocks noChangeShapeType="1"/>
            </p:cNvSpPr>
            <p:nvPr/>
          </p:nvSpPr>
          <p:spPr bwMode="auto">
            <a:xfrm>
              <a:off x="1519" y="1391"/>
              <a:ext cx="2721" cy="0"/>
            </a:xfrm>
            <a:prstGeom prst="line">
              <a:avLst/>
            </a:prstGeom>
            <a:noFill/>
            <a:ln w="50800">
              <a:solidFill>
                <a:srgbClr val="9933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kern="1200"/>
            </a:p>
          </p:txBody>
        </p:sp>
        <p:sp>
          <p:nvSpPr>
            <p:cNvPr id="8" name="Line 70"/>
            <p:cNvSpPr>
              <a:spLocks noChangeShapeType="1"/>
            </p:cNvSpPr>
            <p:nvPr/>
          </p:nvSpPr>
          <p:spPr bwMode="auto">
            <a:xfrm>
              <a:off x="1519" y="1527"/>
              <a:ext cx="2721" cy="0"/>
            </a:xfrm>
            <a:prstGeom prst="line">
              <a:avLst/>
            </a:prstGeom>
            <a:noFill/>
            <a:ln w="50800">
              <a:solidFill>
                <a:srgbClr val="9933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kern="1200"/>
            </a:p>
          </p:txBody>
        </p:sp>
        <p:sp>
          <p:nvSpPr>
            <p:cNvPr id="9" name="Line 71"/>
            <p:cNvSpPr>
              <a:spLocks noChangeShapeType="1"/>
            </p:cNvSpPr>
            <p:nvPr/>
          </p:nvSpPr>
          <p:spPr bwMode="auto">
            <a:xfrm>
              <a:off x="1519" y="1663"/>
              <a:ext cx="2721" cy="0"/>
            </a:xfrm>
            <a:prstGeom prst="line">
              <a:avLst/>
            </a:prstGeom>
            <a:noFill/>
            <a:ln w="50800">
              <a:solidFill>
                <a:srgbClr val="9933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kern="1200"/>
            </a:p>
          </p:txBody>
        </p:sp>
        <p:sp>
          <p:nvSpPr>
            <p:cNvPr id="10" name="Line 72"/>
            <p:cNvSpPr>
              <a:spLocks noChangeShapeType="1"/>
            </p:cNvSpPr>
            <p:nvPr/>
          </p:nvSpPr>
          <p:spPr bwMode="auto">
            <a:xfrm>
              <a:off x="1519" y="1845"/>
              <a:ext cx="2721" cy="0"/>
            </a:xfrm>
            <a:prstGeom prst="line">
              <a:avLst/>
            </a:prstGeom>
            <a:noFill/>
            <a:ln w="50800">
              <a:solidFill>
                <a:srgbClr val="FFCC00"/>
              </a:solidFill>
              <a:prstDash val="lg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kern="1200"/>
            </a:p>
          </p:txBody>
        </p:sp>
        <p:sp>
          <p:nvSpPr>
            <p:cNvPr id="11" name="Line 73"/>
            <p:cNvSpPr>
              <a:spLocks noChangeShapeType="1"/>
            </p:cNvSpPr>
            <p:nvPr/>
          </p:nvSpPr>
          <p:spPr bwMode="auto">
            <a:xfrm>
              <a:off x="1927" y="572"/>
              <a:ext cx="0" cy="408"/>
            </a:xfrm>
            <a:prstGeom prst="line">
              <a:avLst/>
            </a:prstGeom>
            <a:noFill/>
            <a:ln w="9525" cap="rnd">
              <a:solidFill>
                <a:srgbClr val="FF6600"/>
              </a:solidFill>
              <a:prstDash val="sysDot"/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kern="1200"/>
            </a:p>
          </p:txBody>
        </p:sp>
        <p:sp>
          <p:nvSpPr>
            <p:cNvPr id="12" name="Line 74"/>
            <p:cNvSpPr>
              <a:spLocks noChangeShapeType="1"/>
            </p:cNvSpPr>
            <p:nvPr/>
          </p:nvSpPr>
          <p:spPr bwMode="auto">
            <a:xfrm>
              <a:off x="1935" y="986"/>
              <a:ext cx="181" cy="181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it-IT" kern="1200"/>
            </a:p>
          </p:txBody>
        </p:sp>
        <p:sp>
          <p:nvSpPr>
            <p:cNvPr id="13" name="Text Box 75"/>
            <p:cNvSpPr txBox="1">
              <a:spLocks noChangeArrowheads="1"/>
            </p:cNvSpPr>
            <p:nvPr/>
          </p:nvSpPr>
          <p:spPr bwMode="auto">
            <a:xfrm>
              <a:off x="1902" y="647"/>
              <a:ext cx="182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GB" kern="1200"/>
                <a:t>n</a:t>
              </a:r>
            </a:p>
          </p:txBody>
        </p:sp>
        <p:sp>
          <p:nvSpPr>
            <p:cNvPr id="14" name="Text Box 76"/>
            <p:cNvSpPr txBox="1">
              <a:spLocks noChangeArrowheads="1"/>
            </p:cNvSpPr>
            <p:nvPr/>
          </p:nvSpPr>
          <p:spPr bwMode="auto">
            <a:xfrm>
              <a:off x="2034" y="964"/>
              <a:ext cx="49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l-GR" kern="1200" dirty="0"/>
                <a:t>α</a:t>
              </a: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96487" y="597416"/>
            <a:ext cx="6222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bGEM</a:t>
            </a:r>
            <a:r>
              <a:rPr lang="en-US" sz="1600" dirty="0" smtClean="0"/>
              <a:t>: Aluminum foil cathode coated with 1 µm of Boron Carbide</a:t>
            </a:r>
            <a:endParaRPr lang="en-US" sz="1600" dirty="0"/>
          </a:p>
        </p:txBody>
      </p:sp>
      <p:sp>
        <p:nvSpPr>
          <p:cNvPr id="16" name="TextBox 15"/>
          <p:cNvSpPr txBox="1"/>
          <p:nvPr/>
        </p:nvSpPr>
        <p:spPr>
          <a:xfrm>
            <a:off x="1809941" y="1040644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aseline="30000" dirty="0" smtClean="0"/>
              <a:t>10</a:t>
            </a:r>
            <a:r>
              <a:rPr lang="en-US" dirty="0" smtClean="0"/>
              <a:t>B(</a:t>
            </a:r>
            <a:r>
              <a:rPr lang="en-US" dirty="0" err="1" smtClean="0"/>
              <a:t>n,</a:t>
            </a:r>
            <a:r>
              <a:rPr lang="en-US" dirty="0" err="1" smtClean="0">
                <a:latin typeface="Symbol" charset="2"/>
                <a:cs typeface="Symbol" charset="2"/>
              </a:rPr>
              <a:t>a</a:t>
            </a:r>
            <a:r>
              <a:rPr lang="en-US" dirty="0" smtClean="0"/>
              <a:t>)</a:t>
            </a:r>
            <a:r>
              <a:rPr lang="en-US" baseline="30000" dirty="0" smtClean="0"/>
              <a:t>7</a:t>
            </a:r>
            <a:r>
              <a:rPr lang="en-US" dirty="0" smtClean="0"/>
              <a:t>Li</a:t>
            </a:r>
            <a:endParaRPr lang="en-US" baseline="30000" dirty="0"/>
          </a:p>
        </p:txBody>
      </p:sp>
      <p:sp>
        <p:nvSpPr>
          <p:cNvPr id="18" name="TextBox 17"/>
          <p:cNvSpPr txBox="1"/>
          <p:nvPr/>
        </p:nvSpPr>
        <p:spPr>
          <a:xfrm>
            <a:off x="2522185" y="5950570"/>
            <a:ext cx="4319074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G. </a:t>
            </a:r>
            <a:r>
              <a:rPr lang="en-US" sz="1400" b="1" i="1" dirty="0" err="1" smtClean="0"/>
              <a:t>Croci</a:t>
            </a:r>
            <a:r>
              <a:rPr lang="en-US" sz="1400" b="1" i="1" dirty="0" smtClean="0"/>
              <a:t> et al, </a:t>
            </a:r>
            <a:r>
              <a:rPr lang="en-US" sz="1400" b="1" i="1" dirty="0" err="1" smtClean="0"/>
              <a:t>Nucl</a:t>
            </a:r>
            <a:r>
              <a:rPr lang="en-US" sz="1400" b="1" i="1" dirty="0" smtClean="0"/>
              <a:t>. Instr. and Meth. A732(2013)217</a:t>
            </a:r>
            <a:endParaRPr lang="en-US" sz="1400" b="1" i="1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42521" y="1409976"/>
            <a:ext cx="2706646" cy="41275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3167" y="3118316"/>
            <a:ext cx="2807680" cy="270907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571500" y="2822095"/>
            <a:ext cx="42604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2-D THERMAL NEUTRON BEAM PROFILE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35175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1818" y="199023"/>
            <a:ext cx="2639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DUAL-PHASE MPGDs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 descr="Screen Shot 2014-02-28 at 17.16.4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371" y="1619065"/>
            <a:ext cx="3976570" cy="34161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1818" y="713585"/>
            <a:ext cx="40541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IONIZATION ELECTRONS ARE EXTRACTED FROM THE LIQUID, AMPLIFIED AND DETECTED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756143" y="5295933"/>
            <a:ext cx="4497833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A. </a:t>
            </a:r>
            <a:r>
              <a:rPr lang="en-US" sz="1400" b="1" i="1" dirty="0" err="1" smtClean="0"/>
              <a:t>Bondar</a:t>
            </a:r>
            <a:r>
              <a:rPr lang="en-US" sz="1400" b="1" i="1" dirty="0" smtClean="0"/>
              <a:t> et al, </a:t>
            </a:r>
            <a:r>
              <a:rPr lang="en-US" sz="1400" b="1" i="1" dirty="0" err="1" smtClean="0"/>
              <a:t>Nucl</a:t>
            </a:r>
            <a:r>
              <a:rPr lang="en-US" sz="1400" b="1" i="1" dirty="0" smtClean="0"/>
              <a:t>. Instr. and Meth. A556(2006)273</a:t>
            </a:r>
            <a:endParaRPr lang="en-US" sz="1400" b="1" i="1" dirty="0"/>
          </a:p>
        </p:txBody>
      </p:sp>
      <p:pic>
        <p:nvPicPr>
          <p:cNvPr id="9" name="Picture 8" descr="Figure 15-1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2752" y="906909"/>
            <a:ext cx="3499585" cy="2527951"/>
          </a:xfrm>
          <a:prstGeom prst="rect">
            <a:avLst/>
          </a:prstGeom>
        </p:spPr>
      </p:pic>
      <p:pic>
        <p:nvPicPr>
          <p:cNvPr id="10" name="Picture 9" descr="Figure 15-13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58373" y="3737864"/>
            <a:ext cx="3182167" cy="259473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847072" y="568355"/>
            <a:ext cx="29477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EXTRACTION PROBABILITY</a:t>
            </a:r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5253976" y="3454250"/>
            <a:ext cx="31569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CRYOGENIC Triple-GEM GAIN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19935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11818" y="199023"/>
            <a:ext cx="26392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DUAL-PHASE MPGDs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 descr="La LEM-TPC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650" y="1725711"/>
            <a:ext cx="3746756" cy="325751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5650" y="862394"/>
            <a:ext cx="397937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LIQUID ARGON TPC</a:t>
            </a:r>
          </a:p>
          <a:p>
            <a:r>
              <a:rPr lang="en-US" sz="1600" dirty="0" smtClean="0"/>
              <a:t>LARGE ELECTRON MULTIPLIER (LEM)</a:t>
            </a:r>
            <a:endParaRPr lang="en-US" sz="1600" dirty="0"/>
          </a:p>
        </p:txBody>
      </p:sp>
      <p:pic>
        <p:nvPicPr>
          <p:cNvPr id="7" name="Picture 6" descr="La TPC-LEM muon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7606" y="2603906"/>
            <a:ext cx="4468999" cy="30579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07166" y="2065297"/>
            <a:ext cx="33618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MUON TRACK IN THE LEM-TPC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3722550" y="5690965"/>
            <a:ext cx="4637132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A. </a:t>
            </a:r>
            <a:r>
              <a:rPr lang="en-US" sz="1400" b="1" i="1" dirty="0" err="1" smtClean="0"/>
              <a:t>Badertscher</a:t>
            </a:r>
            <a:r>
              <a:rPr lang="en-US" sz="1400" b="1" i="1" dirty="0" smtClean="0"/>
              <a:t> et al, </a:t>
            </a:r>
            <a:r>
              <a:rPr lang="en-US" sz="1400" b="1" i="1" dirty="0" err="1" smtClean="0"/>
              <a:t>Nucl</a:t>
            </a:r>
            <a:r>
              <a:rPr lang="en-US" sz="1400" b="1" i="1" dirty="0" smtClean="0"/>
              <a:t>. Instr. and Meth. 641(2011)48 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4137129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58574" y="1819051"/>
            <a:ext cx="562686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366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GAS MEETS SILICON</a:t>
            </a:r>
            <a:endPara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3366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2" name="Picture 1" descr="ape-man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4459" y="4852843"/>
            <a:ext cx="1586753" cy="132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8682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0317" y="200209"/>
            <a:ext cx="57886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THE ULTIMATE MPGD: SILICON PIXELS READOUT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339" y="1687773"/>
            <a:ext cx="4114800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81075" y="5013509"/>
            <a:ext cx="3280919" cy="307777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  <a:extLst/>
        </p:spPr>
        <p:txBody>
          <a:bodyPr wrap="square">
            <a:spAutoFit/>
          </a:bodyPr>
          <a:lstStyle/>
          <a:p>
            <a:r>
              <a:rPr lang="en-US" sz="1400" b="1" i="1" kern="1200" dirty="0"/>
              <a:t>E. Costa et al,  Nature 411(2001)</a:t>
            </a:r>
            <a:r>
              <a:rPr lang="en-US" sz="1400" b="1" i="1" kern="1200" dirty="0" smtClean="0"/>
              <a:t>662</a:t>
            </a:r>
            <a:endParaRPr lang="en-US" sz="1400" b="1" i="1" kern="1200" dirty="0"/>
          </a:p>
        </p:txBody>
      </p:sp>
      <p:sp>
        <p:nvSpPr>
          <p:cNvPr id="6" name="TextBox 5"/>
          <p:cNvSpPr txBox="1"/>
          <p:nvPr/>
        </p:nvSpPr>
        <p:spPr>
          <a:xfrm>
            <a:off x="500317" y="840297"/>
            <a:ext cx="446056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DEDICATED ASIC WITH PIXEL READOUT</a:t>
            </a:r>
          </a:p>
          <a:p>
            <a:r>
              <a:rPr lang="en-US" sz="1600" dirty="0" smtClean="0"/>
              <a:t> ~ 10</a:t>
            </a:r>
            <a:r>
              <a:rPr lang="en-US" sz="1600" baseline="30000" dirty="0" smtClean="0"/>
              <a:t>5</a:t>
            </a:r>
            <a:r>
              <a:rPr lang="en-US" sz="1600" dirty="0" smtClean="0"/>
              <a:t> HEXAGONAL PIXELS AT 50 µm PITCH</a:t>
            </a:r>
          </a:p>
          <a:p>
            <a:r>
              <a:rPr lang="en-US" sz="1600" dirty="0" smtClean="0"/>
              <a:t>HIGH GRANULARITY GEM, 50 µm PITCH</a:t>
            </a:r>
            <a:endParaRPr lang="en-US" sz="1600" dirty="0"/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5873987" y="1060480"/>
            <a:ext cx="2415861" cy="4837739"/>
            <a:chOff x="3744" y="576"/>
            <a:chExt cx="1606" cy="3216"/>
          </a:xfrm>
        </p:grpSpPr>
        <p:pic>
          <p:nvPicPr>
            <p:cNvPr id="8" name="Picture 7" descr="TWODELTA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44" y="576"/>
              <a:ext cx="1606" cy="3216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605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9" name="Rectangle 8"/>
            <p:cNvSpPr>
              <a:spLocks noChangeArrowheads="1"/>
            </p:cNvSpPr>
            <p:nvPr/>
          </p:nvSpPr>
          <p:spPr bwMode="auto">
            <a:xfrm>
              <a:off x="4224" y="864"/>
              <a:ext cx="768" cy="76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prstDash val="dash"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605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10" name="Text Box 7"/>
            <p:cNvSpPr txBox="1">
              <a:spLocks noChangeArrowheads="1"/>
            </p:cNvSpPr>
            <p:nvPr/>
          </p:nvSpPr>
          <p:spPr bwMode="auto">
            <a:xfrm>
              <a:off x="4800" y="624"/>
              <a:ext cx="449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605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kern="1200">
                  <a:latin typeface="Arial" charset="0"/>
                </a:rPr>
                <a:t>1 </a:t>
              </a:r>
              <a:r>
                <a:rPr lang="en-US" sz="1400" kern="1200">
                  <a:latin typeface="Arial" charset="0"/>
                </a:rPr>
                <a:t>mm</a:t>
              </a:r>
              <a:r>
                <a:rPr lang="en-US" sz="1400" kern="1200" baseline="30000">
                  <a:latin typeface="Arial" charset="0"/>
                </a:rPr>
                <a:t>2</a:t>
              </a:r>
              <a:endParaRPr lang="en-US" kern="1200">
                <a:latin typeface="Arial" charset="0"/>
              </a:endParaRPr>
            </a:p>
          </p:txBody>
        </p:sp>
        <p:sp>
          <p:nvSpPr>
            <p:cNvPr id="11" name="Line 8"/>
            <p:cNvSpPr>
              <a:spLocks noChangeShapeType="1"/>
            </p:cNvSpPr>
            <p:nvPr/>
          </p:nvSpPr>
          <p:spPr bwMode="auto">
            <a:xfrm flipH="1">
              <a:off x="4800" y="816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56059" dir="2700000" algn="ctr" rotWithShape="0">
                      <a:schemeClr val="tx1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</p:grpSp>
      <p:sp>
        <p:nvSpPr>
          <p:cNvPr id="12" name="Text Box 7"/>
          <p:cNvSpPr txBox="1">
            <a:spLocks noChangeArrowheads="1"/>
          </p:cNvSpPr>
          <p:nvPr/>
        </p:nvSpPr>
        <p:spPr bwMode="auto">
          <a:xfrm>
            <a:off x="4014458" y="6034412"/>
            <a:ext cx="4698961" cy="307777"/>
          </a:xfrm>
          <a:prstGeom prst="rect">
            <a:avLst/>
          </a:prstGeom>
          <a:solidFill>
            <a:srgbClr val="D9D9D9"/>
          </a:solidFill>
          <a:ln>
            <a:noFill/>
          </a:ln>
          <a:effectLst/>
          <a:extLst/>
        </p:spPr>
        <p:txBody>
          <a:bodyPr wrap="none">
            <a:spAutoFit/>
          </a:bodyPr>
          <a:lstStyle/>
          <a:p>
            <a:r>
              <a:rPr lang="en-US" sz="1400" b="1" i="1" kern="1200" dirty="0"/>
              <a:t>R. </a:t>
            </a:r>
            <a:r>
              <a:rPr lang="en-US" sz="1400" b="1" i="1" kern="1200" dirty="0" err="1"/>
              <a:t>Bellazzini</a:t>
            </a:r>
            <a:r>
              <a:rPr lang="en-US" sz="1400" b="1" i="1" kern="1200" dirty="0"/>
              <a:t> et al, </a:t>
            </a:r>
            <a:r>
              <a:rPr lang="en-US" sz="1400" b="1" i="1" kern="1200" dirty="0" err="1"/>
              <a:t>Nucl</a:t>
            </a:r>
            <a:r>
              <a:rPr lang="en-US" sz="1400" b="1" i="1" kern="1200" dirty="0"/>
              <a:t>. Instr. </a:t>
            </a:r>
            <a:r>
              <a:rPr lang="en-US" sz="1400" b="1" i="1" dirty="0" smtClean="0"/>
              <a:t>a</a:t>
            </a:r>
            <a:r>
              <a:rPr lang="en-US" sz="1400" b="1" i="1" kern="1200" dirty="0" smtClean="0"/>
              <a:t>nd </a:t>
            </a:r>
            <a:r>
              <a:rPr lang="en-US" sz="1400" b="1" i="1" kern="1200" dirty="0"/>
              <a:t>Meth. </a:t>
            </a:r>
            <a:r>
              <a:rPr lang="en-US" sz="1400" b="1" i="1" kern="1200" dirty="0" smtClean="0"/>
              <a:t>A572(</a:t>
            </a:r>
            <a:r>
              <a:rPr lang="en-US" sz="1400" b="1" i="1" kern="1200" dirty="0"/>
              <a:t>2007</a:t>
            </a:r>
            <a:r>
              <a:rPr lang="en-US" sz="1400" b="1" i="1" kern="1200" dirty="0" smtClean="0"/>
              <a:t>)160  </a:t>
            </a:r>
            <a:endParaRPr lang="en-US" sz="1400" b="1" i="1" kern="1200" dirty="0"/>
          </a:p>
        </p:txBody>
      </p:sp>
      <p:sp>
        <p:nvSpPr>
          <p:cNvPr id="13" name="TextBox 12"/>
          <p:cNvSpPr txBox="1"/>
          <p:nvPr/>
        </p:nvSpPr>
        <p:spPr>
          <a:xfrm>
            <a:off x="5342181" y="748880"/>
            <a:ext cx="26919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6 KeV PHOTOELECTRON: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505237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81074" y="202059"/>
            <a:ext cx="31943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THE ULTIMATE MPGD-TPC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 descr="ingrid on medipix9"/>
          <p:cNvPicPr>
            <a:picLocks noChangeAspect="1" noChangeArrowheads="1"/>
          </p:cNvPicPr>
          <p:nvPr/>
        </p:nvPicPr>
        <p:blipFill>
          <a:blip r:embed="rId2" cstate="screen">
            <a:lum brigh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5846" y="1647347"/>
            <a:ext cx="2765236" cy="2073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4876945" y="668924"/>
            <a:ext cx="3572215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600" i="0" kern="1200" dirty="0"/>
              <a:t>ELECTRON TRACKS FROM </a:t>
            </a:r>
            <a:r>
              <a:rPr lang="en-GB" sz="1600" i="0" kern="1200" baseline="30000" dirty="0"/>
              <a:t>90</a:t>
            </a:r>
            <a:r>
              <a:rPr lang="en-GB" sz="1600" i="0" kern="1200" dirty="0"/>
              <a:t>Sr IN MAGNETIC FIELD (0.2 T):  </a:t>
            </a:r>
          </a:p>
        </p:txBody>
      </p:sp>
      <p:pic>
        <p:nvPicPr>
          <p:cNvPr id="6" name="Picture 5" descr="microtpc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235" t="858" r="3963" b="330"/>
          <a:stretch>
            <a:fillRect/>
          </a:stretch>
        </p:blipFill>
        <p:spPr bwMode="auto">
          <a:xfrm>
            <a:off x="5175211" y="1253700"/>
            <a:ext cx="2743967" cy="364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hamber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5846" y="3922955"/>
            <a:ext cx="2765236" cy="2279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81074" y="634323"/>
            <a:ext cx="4103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MICROMEGAS OR GEM BUILT OVER A SILICON PIXEL READOUT:</a:t>
            </a:r>
          </a:p>
          <a:p>
            <a:r>
              <a:rPr lang="en-US" sz="1600" dirty="0" smtClean="0"/>
              <a:t>INGRID, GRIDPIX, …..</a:t>
            </a:r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4180296" y="4923341"/>
            <a:ext cx="4597508" cy="307777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H. Van der </a:t>
            </a:r>
            <a:r>
              <a:rPr lang="en-US" sz="1400" b="1" i="1" dirty="0" err="1" smtClean="0"/>
              <a:t>Graaf</a:t>
            </a:r>
            <a:r>
              <a:rPr lang="en-US" sz="1400" b="1" i="1" dirty="0" smtClean="0"/>
              <a:t>, </a:t>
            </a:r>
            <a:r>
              <a:rPr lang="en-US" sz="1400" b="1" i="1" dirty="0" err="1" smtClean="0"/>
              <a:t>Nucl</a:t>
            </a:r>
            <a:r>
              <a:rPr lang="en-US" sz="1400" b="1" i="1" dirty="0" smtClean="0"/>
              <a:t>. Instr. and Meth. A628(2011)27</a:t>
            </a:r>
            <a:endParaRPr lang="en-US" sz="1400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6256957" y="5541542"/>
            <a:ext cx="22749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</a:rPr>
              <a:t>Harry van </a:t>
            </a:r>
            <a:r>
              <a:rPr lang="en-US" dirty="0">
                <a:solidFill>
                  <a:srgbClr val="3366FF"/>
                </a:solidFill>
              </a:rPr>
              <a:t>d</a:t>
            </a:r>
            <a:r>
              <a:rPr lang="en-US" dirty="0" smtClean="0">
                <a:solidFill>
                  <a:srgbClr val="3366FF"/>
                </a:solidFill>
              </a:rPr>
              <a:t>er </a:t>
            </a:r>
            <a:r>
              <a:rPr lang="en-US" dirty="0" err="1" smtClean="0">
                <a:solidFill>
                  <a:srgbClr val="3366FF"/>
                </a:solidFill>
              </a:rPr>
              <a:t>Graaf</a:t>
            </a:r>
            <a:endParaRPr lang="en-US" dirty="0" smtClean="0">
              <a:solidFill>
                <a:srgbClr val="3366FF"/>
              </a:solidFill>
            </a:endParaRPr>
          </a:p>
          <a:p>
            <a:r>
              <a:rPr lang="en-US" dirty="0" smtClean="0">
                <a:solidFill>
                  <a:srgbClr val="3366FF"/>
                </a:solidFill>
              </a:rPr>
              <a:t>Lectures</a:t>
            </a:r>
            <a:endParaRPr lang="en-US" dirty="0">
              <a:solidFill>
                <a:srgbClr val="3366FF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945" y="5711484"/>
            <a:ext cx="1211754" cy="477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3294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4433" y="198065"/>
            <a:ext cx="8307960" cy="6183264"/>
          </a:xfrm>
          <a:prstGeom prst="rect">
            <a:avLst/>
          </a:prstGeom>
          <a:solidFill>
            <a:schemeClr val="bg1"/>
          </a:solidFill>
          <a:ln w="6350" cmpd="sng"/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533978" y="1464610"/>
            <a:ext cx="368827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366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WAT’S NEXT?</a:t>
            </a:r>
            <a:endParaRPr lang="en-US" sz="40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3366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36458" y="2958305"/>
            <a:ext cx="707109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2">
                        <a:tint val="10000"/>
                        <a:satMod val="155000"/>
                      </a:schemeClr>
                    </a:gs>
                    <a:gs pos="60000">
                      <a:schemeClr val="accent2">
                        <a:tint val="30000"/>
                        <a:satMod val="155000"/>
                      </a:schemeClr>
                    </a:gs>
                    <a:gs pos="100000">
                      <a:schemeClr val="accent2">
                        <a:tint val="73000"/>
                        <a:satMod val="155000"/>
                      </a:schemeClr>
                    </a:gs>
                  </a:gsLst>
                  <a:lin ang="5400000"/>
                </a:gra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THIS IS UP TO YOU!</a:t>
            </a:r>
            <a:endParaRPr lang="en-US" sz="5400" b="1" dirty="0">
              <a:ln w="24500" cmpd="dbl">
                <a:solidFill>
                  <a:schemeClr val="accent2">
                    <a:shade val="85000"/>
                    <a:satMod val="155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2">
                      <a:tint val="10000"/>
                      <a:satMod val="155000"/>
                    </a:schemeClr>
                  </a:gs>
                  <a:gs pos="60000">
                    <a:schemeClr val="accent2">
                      <a:tint val="30000"/>
                      <a:satMod val="155000"/>
                    </a:schemeClr>
                  </a:gs>
                  <a:gs pos="100000">
                    <a:schemeClr val="accent2">
                      <a:tint val="73000"/>
                      <a:satMod val="155000"/>
                    </a:schemeClr>
                  </a:gs>
                </a:gsLst>
                <a:lin ang="5400000"/>
              </a:gradFill>
              <a:effectLst>
                <a:outerShdw blurRad="38100" dist="38100" dir="7020000" algn="tl">
                  <a:srgbClr val="000000">
                    <a:alpha val="35000"/>
                  </a:srgbClr>
                </a:outerShdw>
              </a:effectLst>
            </a:endParaRPr>
          </a:p>
        </p:txBody>
      </p:sp>
      <p:pic>
        <p:nvPicPr>
          <p:cNvPr id="5" name="Picture 4" descr="honda-asimo-robotjpg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6086" y="4182149"/>
            <a:ext cx="1180918" cy="1818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604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538120" y="957133"/>
            <a:ext cx="407101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i="0" kern="1200" dirty="0"/>
              <a:t>72 MICROMEGAS MODULES (35x36 cm</a:t>
            </a:r>
            <a:r>
              <a:rPr lang="en-US" sz="1600" i="0" kern="1200" baseline="30000" dirty="0"/>
              <a:t>2</a:t>
            </a:r>
            <a:r>
              <a:rPr lang="en-US" sz="1600" i="0" kern="1200" dirty="0"/>
              <a:t>)</a:t>
            </a: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38120" y="1324495"/>
            <a:ext cx="383717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sz="1600" i="0" kern="1200" dirty="0"/>
              <a:t>READOUT: 36x48 PADS of  9.7x6.9 mm</a:t>
            </a:r>
            <a:r>
              <a:rPr lang="en-US" sz="1600" i="0" kern="1200" baseline="30000" dirty="0"/>
              <a:t>2</a:t>
            </a:r>
            <a:r>
              <a:rPr lang="en-US" sz="1600" i="0" kern="1200" dirty="0"/>
              <a:t>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0496" y="1874023"/>
            <a:ext cx="4487541" cy="354736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38120" y="5421392"/>
            <a:ext cx="4110145" cy="307777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A. </a:t>
            </a:r>
            <a:r>
              <a:rPr lang="en-US" sz="1400" b="1" i="1" dirty="0" err="1" smtClean="0"/>
              <a:t>Delbart</a:t>
            </a:r>
            <a:r>
              <a:rPr lang="en-US" sz="1400" b="1" i="1" dirty="0" smtClean="0"/>
              <a:t>, </a:t>
            </a:r>
            <a:r>
              <a:rPr lang="en-US" sz="1400" b="1" i="1" dirty="0" err="1" smtClean="0"/>
              <a:t>Nucl</a:t>
            </a:r>
            <a:r>
              <a:rPr lang="en-US" sz="1400" b="1" i="1" dirty="0" smtClean="0"/>
              <a:t>. Instr. and Meth. A623(2010)105</a:t>
            </a:r>
            <a:endParaRPr lang="en-US" sz="1400" b="1" i="1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8783" y="957133"/>
            <a:ext cx="3611865" cy="483853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843718" y="5949558"/>
            <a:ext cx="4626930" cy="307777"/>
          </a:xfrm>
          <a:prstGeom prst="rect">
            <a:avLst/>
          </a:prstGeom>
          <a:solidFill>
            <a:srgbClr val="D9D9D9"/>
          </a:solidFill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N. </a:t>
            </a:r>
            <a:r>
              <a:rPr lang="en-US" sz="1400" b="1" i="1" dirty="0" err="1" smtClean="0"/>
              <a:t>Abragall</a:t>
            </a:r>
            <a:r>
              <a:rPr lang="en-US" sz="1400" b="1" i="1" dirty="0" smtClean="0"/>
              <a:t> et al, </a:t>
            </a:r>
            <a:r>
              <a:rPr lang="en-US" sz="1400" b="1" i="1" dirty="0" err="1" smtClean="0"/>
              <a:t>Nucl</a:t>
            </a:r>
            <a:r>
              <a:rPr lang="en-US" sz="1400" b="1" i="1" dirty="0" smtClean="0"/>
              <a:t>. Instr. and Meth. A637(2011)25 </a:t>
            </a:r>
            <a:endParaRPr lang="en-US" sz="1400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471077" y="204476"/>
            <a:ext cx="5689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T2K MICROMEGAS TIME PROJECTION CHAMBER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0865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07486-E301-444E-8C2A-6EA4E6129792}" type="slidenum">
              <a:rPr lang="en-US" smtClean="0"/>
              <a:t>39</a:t>
            </a:fld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31128" y="197535"/>
            <a:ext cx="8325584" cy="6443465"/>
          </a:xfrm>
          <a:prstGeom prst="rect">
            <a:avLst/>
          </a:prstGeom>
          <a:solidFill>
            <a:srgbClr val="FFFFFF"/>
          </a:solidFill>
          <a:ln>
            <a:solidFill>
              <a:schemeClr val="tx2">
                <a:lumMod val="40000"/>
                <a:lumOff val="6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Times"/>
              <a:cs typeface="Times"/>
            </a:endParaRPr>
          </a:p>
        </p:txBody>
      </p:sp>
      <p:pic>
        <p:nvPicPr>
          <p:cNvPr id="4" name="Picture 3" descr="Book cov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470" y="280584"/>
            <a:ext cx="4401141" cy="62795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94258" y="873038"/>
            <a:ext cx="334415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366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"/>
                <a:cs typeface="Times"/>
              </a:rPr>
              <a:t>AND IF YOU WANT TO KNOW MORE…</a:t>
            </a:r>
          </a:p>
        </p:txBody>
      </p:sp>
      <p:sp>
        <p:nvSpPr>
          <p:cNvPr id="6" name="Rectangle 5"/>
          <p:cNvSpPr/>
          <p:nvPr/>
        </p:nvSpPr>
        <p:spPr>
          <a:xfrm>
            <a:off x="594258" y="3473998"/>
            <a:ext cx="3449422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"/>
                <a:cs typeface="Times"/>
              </a:rPr>
              <a:t>… COMING SOON</a:t>
            </a:r>
          </a:p>
        </p:txBody>
      </p:sp>
      <p:sp>
        <p:nvSpPr>
          <p:cNvPr id="7" name="Rectangle 6"/>
          <p:cNvSpPr/>
          <p:nvPr/>
        </p:nvSpPr>
        <p:spPr>
          <a:xfrm>
            <a:off x="685493" y="5710019"/>
            <a:ext cx="7508862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366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"/>
                <a:cs typeface="Times"/>
              </a:rPr>
              <a:t>THANKS FOR YOUR ATTENTION</a:t>
            </a:r>
            <a:endParaRPr lang="en-US" sz="36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3366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6637555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1077" y="204476"/>
            <a:ext cx="5689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T2K MICROMEGAS TIME PROJECTION CHAMBER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022" y="1784478"/>
            <a:ext cx="5195296" cy="3327409"/>
          </a:xfrm>
          <a:prstGeom prst="rect">
            <a:avLst/>
          </a:prstGeom>
        </p:spPr>
      </p:pic>
      <p:pic>
        <p:nvPicPr>
          <p:cNvPr id="11" name="Picture 10" descr="T2K energy resolution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81414" y="1333536"/>
            <a:ext cx="2863922" cy="195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T2K gain uniformit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5318" y="3681990"/>
            <a:ext cx="3075833" cy="2692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5921546" y="3865649"/>
            <a:ext cx="196720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400" b="1" i="0" kern="1200" dirty="0"/>
              <a:t>GAIN </a:t>
            </a:r>
            <a:r>
              <a:rPr lang="en-GB" sz="1400" b="1" i="0" kern="1200" dirty="0" smtClean="0"/>
              <a:t>UNIFORMITY</a:t>
            </a:r>
          </a:p>
          <a:p>
            <a:r>
              <a:rPr lang="en-GB" sz="1400" b="1" i="0" kern="1200" dirty="0" smtClean="0"/>
              <a:t> </a:t>
            </a:r>
            <a:r>
              <a:rPr lang="en-GB" sz="1400" b="1" i="0" kern="1200" dirty="0"/>
              <a:t>~ 2% RMS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5140230" y="784878"/>
            <a:ext cx="326186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GB" sz="1600" i="0" kern="1200" dirty="0"/>
              <a:t>ENERGY RESOLUTION ON </a:t>
            </a:r>
            <a:r>
              <a:rPr lang="en-GB" sz="1600" i="0" kern="1200" baseline="30000" dirty="0"/>
              <a:t>55</a:t>
            </a:r>
            <a:r>
              <a:rPr lang="en-GB" sz="1600" i="0" kern="1200" dirty="0"/>
              <a:t>Fe: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8427" y="5302838"/>
            <a:ext cx="4900483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i="1" dirty="0" smtClean="0"/>
              <a:t>N. </a:t>
            </a:r>
            <a:r>
              <a:rPr lang="en-US" sz="1400" b="1" i="1" dirty="0" err="1" smtClean="0"/>
              <a:t>Abragall</a:t>
            </a:r>
            <a:r>
              <a:rPr lang="en-US" sz="1400" b="1" i="1" dirty="0" smtClean="0"/>
              <a:t> et al, </a:t>
            </a:r>
            <a:r>
              <a:rPr lang="en-US" sz="1400" b="1" i="1" dirty="0" err="1" smtClean="0"/>
              <a:t>Nucl</a:t>
            </a:r>
            <a:r>
              <a:rPr lang="en-US" sz="1400" b="1" i="1" dirty="0" smtClean="0"/>
              <a:t>. Instr. and Meth. A637(2011)25 </a:t>
            </a:r>
            <a:endParaRPr 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92511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2558" y="201033"/>
            <a:ext cx="1241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GEM-TPC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878235" y="2856564"/>
            <a:ext cx="4601373" cy="18659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18068" y="767079"/>
            <a:ext cx="358193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GEM TPC READOUT:</a:t>
            </a:r>
          </a:p>
          <a:p>
            <a:r>
              <a:rPr lang="en-US" sz="1600" dirty="0" smtClean="0"/>
              <a:t>10,254 </a:t>
            </a:r>
            <a:r>
              <a:rPr lang="en-US" sz="1600" dirty="0"/>
              <a:t>HEXAGONAL PADS, 3 mm </a:t>
            </a:r>
            <a:r>
              <a:rPr lang="en-US" sz="1600" dirty="0" err="1"/>
              <a:t>Ø</a:t>
            </a:r>
            <a:endParaRPr lang="en-US" sz="16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558" y="1716617"/>
            <a:ext cx="5150765" cy="35859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5757" y="5793873"/>
            <a:ext cx="4033439" cy="307777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B. </a:t>
            </a:r>
            <a:r>
              <a:rPr lang="en-US" sz="1400" b="1" i="1" dirty="0" err="1" smtClean="0"/>
              <a:t>Ketzer</a:t>
            </a:r>
            <a:r>
              <a:rPr lang="en-US" sz="1400" b="1" i="1" dirty="0" smtClean="0"/>
              <a:t>, </a:t>
            </a:r>
            <a:r>
              <a:rPr lang="en-US" sz="1400" b="1" i="1" dirty="0" err="1" smtClean="0"/>
              <a:t>Nucl</a:t>
            </a:r>
            <a:r>
              <a:rPr lang="en-US" sz="1400" b="1" i="1" dirty="0" smtClean="0"/>
              <a:t>. Instr. </a:t>
            </a:r>
            <a:r>
              <a:rPr lang="en-US" sz="1400" b="1" i="1" dirty="0"/>
              <a:t>a</a:t>
            </a:r>
            <a:r>
              <a:rPr lang="en-US" sz="1400" b="1" i="1" dirty="0" smtClean="0"/>
              <a:t>nd Meth, A732(2013)237</a:t>
            </a:r>
            <a:endParaRPr lang="en-US" sz="1400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572558" y="767079"/>
            <a:ext cx="393594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FOPI GEM-TPC: PROTOTYPE STUDY FOR THE ALICE TPC UPGRADE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458101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72558" y="221517"/>
            <a:ext cx="1241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GEM-TPC</a:t>
            </a: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258" y="1302153"/>
            <a:ext cx="2654584" cy="24448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161" y="3747040"/>
            <a:ext cx="2762972" cy="24126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75161" y="689728"/>
            <a:ext cx="39887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FOPI GEM-TPC: ENERGY RESOLUTION</a:t>
            </a:r>
            <a:endParaRPr lang="en-US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2299" y="3092169"/>
            <a:ext cx="5470524" cy="25265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03090" y="6005818"/>
            <a:ext cx="4469894" cy="307777"/>
          </a:xfrm>
          <a:prstGeom prst="rect">
            <a:avLst/>
          </a:prstGeom>
          <a:solidFill>
            <a:srgbClr val="D9D9D9"/>
          </a:solidFill>
        </p:spPr>
        <p:txBody>
          <a:bodyPr wrap="none" rtlCol="0">
            <a:spAutoFit/>
          </a:bodyPr>
          <a:lstStyle/>
          <a:p>
            <a:r>
              <a:rPr lang="en-US" sz="1400" b="1" i="1" dirty="0" smtClean="0"/>
              <a:t>F. </a:t>
            </a:r>
            <a:r>
              <a:rPr lang="en-US" sz="1400" b="1" i="1" dirty="0" err="1" smtClean="0"/>
              <a:t>Böhmer</a:t>
            </a:r>
            <a:r>
              <a:rPr lang="en-US" sz="1400" b="1" i="1" dirty="0" smtClean="0"/>
              <a:t> et al, </a:t>
            </a:r>
            <a:r>
              <a:rPr lang="en-US" sz="1400" b="1" i="1" dirty="0" err="1" smtClean="0"/>
              <a:t>Nucl</a:t>
            </a:r>
            <a:r>
              <a:rPr lang="en-US" sz="1400" b="1" i="1" dirty="0" smtClean="0"/>
              <a:t>. Instr. and Meth. A737(2014)214</a:t>
            </a:r>
            <a:endParaRPr lang="en-US" sz="1400" b="1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575160" y="1058763"/>
            <a:ext cx="56546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CALIBRATION: </a:t>
            </a:r>
            <a:r>
              <a:rPr lang="en-US" sz="1600" baseline="30000" dirty="0" smtClean="0"/>
              <a:t>83m</a:t>
            </a:r>
            <a:r>
              <a:rPr lang="en-US" sz="1600" dirty="0" smtClean="0"/>
              <a:t>Kr SOURCE IN THE GAS VOLUME</a:t>
            </a:r>
            <a:endParaRPr lang="en-US" sz="1600" baseline="30000" dirty="0"/>
          </a:p>
        </p:txBody>
      </p:sp>
      <p:sp>
        <p:nvSpPr>
          <p:cNvPr id="12" name="TextBox 11"/>
          <p:cNvSpPr txBox="1"/>
          <p:nvPr/>
        </p:nvSpPr>
        <p:spPr>
          <a:xfrm>
            <a:off x="1898783" y="3674576"/>
            <a:ext cx="7781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41 KeV </a:t>
            </a:r>
            <a:endParaRPr lang="en-US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973392" y="2722837"/>
            <a:ext cx="30206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 smtClean="0"/>
              <a:t>dE</a:t>
            </a:r>
            <a:r>
              <a:rPr lang="en-US" sz="1600" dirty="0" smtClean="0"/>
              <a:t>/dx RESOLUTION IN 0.6 T: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76440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34848" y="2732322"/>
            <a:ext cx="512191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DISCHARGES AND SPARKING</a:t>
            </a:r>
          </a:p>
          <a:p>
            <a:pPr marL="285750" indent="-285750">
              <a:buFont typeface="Arial"/>
              <a:buChar char="•"/>
            </a:pPr>
            <a:endParaRPr lang="en-US" sz="2000" b="1" dirty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GAIN REDUCTION AT HIGH RATES</a:t>
            </a:r>
          </a:p>
          <a:p>
            <a:pPr marL="285750" indent="-285750">
              <a:buFont typeface="Arial"/>
              <a:buChar char="•"/>
            </a:pPr>
            <a:endParaRPr lang="en-US" sz="2000" b="1" dirty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RADIATION DAMAGE (AGING)</a:t>
            </a:r>
          </a:p>
          <a:p>
            <a:pPr marL="285750" indent="-285750">
              <a:buFont typeface="Arial"/>
              <a:buChar char="•"/>
            </a:pPr>
            <a:endParaRPr lang="en-US" sz="2000" b="1" dirty="0">
              <a:solidFill>
                <a:srgbClr val="FF0000"/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srgbClr val="FF0000"/>
                </a:solidFill>
              </a:rPr>
              <a:t>POSITIVE IONS BACKFLOW IN TPCs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119118" y="948743"/>
            <a:ext cx="6954749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366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MPGDs:</a:t>
            </a:r>
          </a:p>
          <a:p>
            <a:pPr algn="ctr"/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366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HAVE THEY SOLVED THE MWPC </a:t>
            </a:r>
          </a:p>
          <a:p>
            <a:pPr algn="ctr"/>
            <a:r>
              <a:rPr lang="en-US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3366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PROBLEMS?</a:t>
            </a:r>
            <a:endParaRPr lang="en-US" sz="32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3366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3" name="Picture 2" descr="10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3967" y="4611381"/>
            <a:ext cx="1541682" cy="146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9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8867" y="211444"/>
            <a:ext cx="3271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MICROMEGAS SPARK RATE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Text Box 7"/>
          <p:cNvSpPr txBox="1">
            <a:spLocks noChangeArrowheads="1"/>
          </p:cNvSpPr>
          <p:nvPr/>
        </p:nvSpPr>
        <p:spPr bwMode="auto">
          <a:xfrm>
            <a:off x="516881" y="741988"/>
            <a:ext cx="420529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600" i="0" kern="1200" dirty="0"/>
              <a:t>SPARK PROBABILITY IN HADRON BEAM</a:t>
            </a:r>
          </a:p>
        </p:txBody>
      </p:sp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4373920" y="5959149"/>
            <a:ext cx="3954741" cy="30777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r>
              <a:rPr lang="en-US" sz="1400" b="1" i="1" kern="1200" dirty="0"/>
              <a:t>D. </a:t>
            </a:r>
            <a:r>
              <a:rPr lang="en-US" sz="1400" b="1" i="1" kern="1200" dirty="0" err="1"/>
              <a:t>Neyret</a:t>
            </a:r>
            <a:r>
              <a:rPr lang="en-US" sz="1400" b="1" i="1" kern="1200" dirty="0"/>
              <a:t>, MPGD2009 (Crete, June 12-17, 2009)</a:t>
            </a:r>
          </a:p>
        </p:txBody>
      </p:sp>
      <p:pic>
        <p:nvPicPr>
          <p:cNvPr id="6" name="Picture 5" descr="RECOVERY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3505" y="4462136"/>
            <a:ext cx="3181350" cy="149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22"/>
          <p:cNvSpPr txBox="1">
            <a:spLocks noChangeArrowheads="1"/>
          </p:cNvSpPr>
          <p:nvPr/>
        </p:nvSpPr>
        <p:spPr bwMode="auto">
          <a:xfrm>
            <a:off x="516881" y="4462136"/>
            <a:ext cx="3846193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1600" i="0" kern="1200" dirty="0"/>
              <a:t>For a gain of 5.10</a:t>
            </a:r>
            <a:r>
              <a:rPr lang="en-US" sz="1600" i="0" kern="1200" baseline="30000" dirty="0"/>
              <a:t>3</a:t>
            </a:r>
            <a:r>
              <a:rPr lang="en-US" sz="1600" i="0" kern="1200" dirty="0"/>
              <a:t> , 10</a:t>
            </a:r>
            <a:r>
              <a:rPr lang="en-US" sz="1600" i="0" kern="1200" baseline="30000" dirty="0"/>
              <a:t>6</a:t>
            </a:r>
            <a:r>
              <a:rPr lang="en-US" sz="1600" i="0" kern="1200" dirty="0"/>
              <a:t> particles s</a:t>
            </a:r>
            <a:r>
              <a:rPr lang="en-US" sz="1600" i="0" kern="1200" baseline="30000" dirty="0"/>
              <a:t>-1</a:t>
            </a:r>
            <a:r>
              <a:rPr lang="en-US" sz="1600" i="0" kern="1200" dirty="0"/>
              <a:t>: </a:t>
            </a:r>
          </a:p>
          <a:p>
            <a:r>
              <a:rPr lang="en-US" sz="1600" i="0" kern="1200" dirty="0" smtClean="0"/>
              <a:t>~ one </a:t>
            </a:r>
            <a:r>
              <a:rPr lang="en-US" sz="1600" i="0" kern="1200" dirty="0"/>
              <a:t>discharge per second</a:t>
            </a:r>
          </a:p>
        </p:txBody>
      </p:sp>
      <p:pic>
        <p:nvPicPr>
          <p:cNvPr id="8" name="Picture 7" descr="From Clipboar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7278" y="1114269"/>
            <a:ext cx="4488997" cy="331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25"/>
          <p:cNvSpPr txBox="1">
            <a:spLocks noChangeArrowheads="1"/>
          </p:cNvSpPr>
          <p:nvPr/>
        </p:nvSpPr>
        <p:spPr bwMode="auto">
          <a:xfrm>
            <a:off x="473144" y="5046912"/>
            <a:ext cx="4572000" cy="52322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>
            <a:spAutoFit/>
          </a:bodyPr>
          <a:lstStyle/>
          <a:p>
            <a:r>
              <a:rPr lang="en-US" sz="1400" b="1" i="1" kern="1200" dirty="0"/>
              <a:t>A. </a:t>
            </a:r>
            <a:r>
              <a:rPr lang="en-US" sz="1400" b="1" i="1" kern="1200" dirty="0" err="1"/>
              <a:t>Delbart</a:t>
            </a:r>
            <a:r>
              <a:rPr lang="en-US" sz="1400" b="1" i="1" kern="1200" dirty="0"/>
              <a:t> et al, </a:t>
            </a:r>
            <a:r>
              <a:rPr lang="en-US" sz="1400" b="1" i="1" kern="1200" dirty="0" err="1"/>
              <a:t>Nucl</a:t>
            </a:r>
            <a:r>
              <a:rPr lang="en-US" sz="1400" b="1" i="1" kern="1200" dirty="0"/>
              <a:t>. Instr. and Meth. A478(2002)205</a:t>
            </a:r>
          </a:p>
          <a:p>
            <a:r>
              <a:rPr lang="en-US" sz="1400" b="1" i="1" kern="1200" dirty="0"/>
              <a:t>A. Bay et al, </a:t>
            </a:r>
            <a:r>
              <a:rPr lang="en-US" sz="1400" b="1" i="1" kern="1200" dirty="0" err="1"/>
              <a:t>Nucl</a:t>
            </a:r>
            <a:r>
              <a:rPr lang="en-US" sz="1400" b="1" i="1" kern="1200" dirty="0"/>
              <a:t>. Instr. and Meth. A488(2002)162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966275" y="793987"/>
            <a:ext cx="3808528" cy="3563814"/>
            <a:chOff x="4966275" y="793987"/>
            <a:chExt cx="3808528" cy="3563814"/>
          </a:xfrm>
        </p:grpSpPr>
        <p:pic>
          <p:nvPicPr>
            <p:cNvPr id="13" name="Picture 12" descr="COMPASS MICROM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1799" y="793987"/>
              <a:ext cx="3518355" cy="33910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Line 13"/>
            <p:cNvSpPr>
              <a:spLocks noChangeShapeType="1"/>
            </p:cNvSpPr>
            <p:nvPr/>
          </p:nvSpPr>
          <p:spPr bwMode="auto">
            <a:xfrm>
              <a:off x="6707896" y="985637"/>
              <a:ext cx="0" cy="2992031"/>
            </a:xfrm>
            <a:prstGeom prst="line">
              <a:avLst/>
            </a:prstGeom>
            <a:noFill/>
            <a:ln w="19050">
              <a:solidFill>
                <a:srgbClr val="E31607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kern="1200"/>
            </a:p>
          </p:txBody>
        </p:sp>
        <p:sp>
          <p:nvSpPr>
            <p:cNvPr id="15" name="Text Box 17"/>
            <p:cNvSpPr txBox="1">
              <a:spLocks noChangeArrowheads="1"/>
            </p:cNvSpPr>
            <p:nvPr/>
          </p:nvSpPr>
          <p:spPr bwMode="auto">
            <a:xfrm>
              <a:off x="5088881" y="911265"/>
              <a:ext cx="461963" cy="199945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r"/>
              <a:r>
                <a:rPr lang="en-US" sz="1400" kern="1200"/>
                <a:t>1</a:t>
              </a:r>
            </a:p>
            <a:p>
              <a:pPr algn="r"/>
              <a:endParaRPr lang="en-US" sz="1400" kern="1200"/>
            </a:p>
            <a:p>
              <a:pPr algn="r"/>
              <a:endParaRPr lang="en-US" sz="1400" kern="1200"/>
            </a:p>
            <a:p>
              <a:pPr algn="r"/>
              <a:r>
                <a:rPr lang="en-US" sz="1400" kern="1200"/>
                <a:t>0.95</a:t>
              </a:r>
            </a:p>
            <a:p>
              <a:pPr algn="r"/>
              <a:endParaRPr lang="en-US" sz="1400" kern="1200"/>
            </a:p>
            <a:p>
              <a:pPr algn="r"/>
              <a:endParaRPr lang="en-US" sz="1400" kern="1200"/>
            </a:p>
            <a:p>
              <a:pPr algn="r"/>
              <a:r>
                <a:rPr lang="en-US" sz="1400" kern="1200"/>
                <a:t>0.9</a:t>
              </a:r>
            </a:p>
            <a:p>
              <a:pPr algn="r"/>
              <a:endParaRPr lang="en-US" sz="1400" kern="1200"/>
            </a:p>
            <a:p>
              <a:pPr algn="r"/>
              <a:endParaRPr lang="en-US" sz="1400" kern="1200"/>
            </a:p>
            <a:p>
              <a:pPr algn="r"/>
              <a:r>
                <a:rPr lang="en-US" sz="1400" kern="1200"/>
                <a:t>0.85</a:t>
              </a:r>
            </a:p>
          </p:txBody>
        </p:sp>
        <p:sp>
          <p:nvSpPr>
            <p:cNvPr id="16" name="Text Box 16"/>
            <p:cNvSpPr txBox="1">
              <a:spLocks noChangeArrowheads="1"/>
            </p:cNvSpPr>
            <p:nvPr/>
          </p:nvSpPr>
          <p:spPr bwMode="auto">
            <a:xfrm rot="16200000">
              <a:off x="4566527" y="1917428"/>
              <a:ext cx="1074099" cy="2746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kern="1200" dirty="0"/>
                <a:t>EFFICIENCY</a:t>
              </a:r>
            </a:p>
          </p:txBody>
        </p:sp>
        <p:sp>
          <p:nvSpPr>
            <p:cNvPr id="18" name="Text Box 18"/>
            <p:cNvSpPr txBox="1">
              <a:spLocks noChangeArrowheads="1"/>
            </p:cNvSpPr>
            <p:nvPr/>
          </p:nvSpPr>
          <p:spPr bwMode="auto">
            <a:xfrm>
              <a:off x="5948250" y="4083198"/>
              <a:ext cx="2065246" cy="2746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kern="1200" dirty="0"/>
                <a:t>DISCHARGE PROBABILITY</a:t>
              </a:r>
            </a:p>
          </p:txBody>
        </p:sp>
        <p:sp>
          <p:nvSpPr>
            <p:cNvPr id="17" name="Text Box 19"/>
            <p:cNvSpPr txBox="1">
              <a:spLocks noChangeArrowheads="1"/>
            </p:cNvSpPr>
            <p:nvPr/>
          </p:nvSpPr>
          <p:spPr bwMode="auto">
            <a:xfrm>
              <a:off x="5550844" y="3877274"/>
              <a:ext cx="3223959" cy="3077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 kern="1200" dirty="0"/>
                <a:t>10</a:t>
              </a:r>
              <a:r>
                <a:rPr lang="en-US" sz="1400" kern="1200" baseline="30000" dirty="0"/>
                <a:t>-7               </a:t>
              </a:r>
              <a:r>
                <a:rPr lang="en-US" sz="1400" kern="1200" baseline="30000" dirty="0" smtClean="0"/>
                <a:t>     </a:t>
              </a:r>
              <a:r>
                <a:rPr lang="en-US" sz="1400" kern="1200" dirty="0"/>
                <a:t>10</a:t>
              </a:r>
              <a:r>
                <a:rPr lang="en-US" sz="1400" kern="1200" baseline="30000" dirty="0"/>
                <a:t>-6          </a:t>
              </a:r>
              <a:r>
                <a:rPr lang="en-US" sz="1400" kern="1200" baseline="30000" dirty="0" smtClean="0"/>
                <a:t>            </a:t>
              </a:r>
              <a:r>
                <a:rPr lang="en-US" sz="1400" kern="1200" dirty="0"/>
                <a:t>10</a:t>
              </a:r>
              <a:r>
                <a:rPr lang="en-US" sz="1400" kern="1200" baseline="30000" dirty="0"/>
                <a:t>-5</a:t>
              </a:r>
              <a:r>
                <a:rPr lang="en-US" sz="1400" kern="1200" dirty="0"/>
                <a:t>              10</a:t>
              </a:r>
              <a:r>
                <a:rPr lang="en-US" sz="1400" kern="1200" baseline="30000" dirty="0"/>
                <a:t>-4</a:t>
              </a:r>
              <a:r>
                <a:rPr lang="en-US" sz="1400" kern="12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9496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Habitat">
      <a:maj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Theme.thmx</Template>
  <TotalTime>3225</TotalTime>
  <Words>1690</Words>
  <Application>Microsoft Macintosh PowerPoint</Application>
  <PresentationFormat>On-screen Show (4:3)</PresentationFormat>
  <Paragraphs>267</Paragraphs>
  <Slides>40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2" baseType="lpstr">
      <vt:lpstr>Default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Fabio Sauli</dc:creator>
  <cp:keywords/>
  <dc:description/>
  <cp:lastModifiedBy>Fabio Sauli</cp:lastModifiedBy>
  <cp:revision>285</cp:revision>
  <dcterms:created xsi:type="dcterms:W3CDTF">2014-01-23T10:22:51Z</dcterms:created>
  <dcterms:modified xsi:type="dcterms:W3CDTF">2014-03-25T11:56:06Z</dcterms:modified>
  <cp:category/>
</cp:coreProperties>
</file>