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735" r:id="rId1"/>
  </p:sldMasterIdLst>
  <p:notesMasterIdLst>
    <p:notesMasterId r:id="rId47"/>
  </p:notesMasterIdLst>
  <p:handoutMasterIdLst>
    <p:handoutMasterId r:id="rId48"/>
  </p:handoutMasterIdLst>
  <p:sldIdLst>
    <p:sldId id="265" r:id="rId2"/>
    <p:sldId id="326" r:id="rId3"/>
    <p:sldId id="256" r:id="rId4"/>
    <p:sldId id="257" r:id="rId5"/>
    <p:sldId id="272" r:id="rId6"/>
    <p:sldId id="258" r:id="rId7"/>
    <p:sldId id="259" r:id="rId8"/>
    <p:sldId id="262" r:id="rId9"/>
    <p:sldId id="260" r:id="rId10"/>
    <p:sldId id="327" r:id="rId11"/>
    <p:sldId id="261" r:id="rId12"/>
    <p:sldId id="286" r:id="rId13"/>
    <p:sldId id="263" r:id="rId14"/>
    <p:sldId id="264" r:id="rId15"/>
    <p:sldId id="266" r:id="rId16"/>
    <p:sldId id="271" r:id="rId17"/>
    <p:sldId id="267" r:id="rId18"/>
    <p:sldId id="270" r:id="rId19"/>
    <p:sldId id="328" r:id="rId20"/>
    <p:sldId id="268" r:id="rId21"/>
    <p:sldId id="269" r:id="rId22"/>
    <p:sldId id="273" r:id="rId23"/>
    <p:sldId id="274" r:id="rId24"/>
    <p:sldId id="275" r:id="rId25"/>
    <p:sldId id="276" r:id="rId26"/>
    <p:sldId id="304" r:id="rId27"/>
    <p:sldId id="278" r:id="rId28"/>
    <p:sldId id="279" r:id="rId29"/>
    <p:sldId id="289" r:id="rId30"/>
    <p:sldId id="277" r:id="rId31"/>
    <p:sldId id="293" r:id="rId32"/>
    <p:sldId id="282" r:id="rId33"/>
    <p:sldId id="281" r:id="rId34"/>
    <p:sldId id="280" r:id="rId35"/>
    <p:sldId id="339" r:id="rId36"/>
    <p:sldId id="338" r:id="rId37"/>
    <p:sldId id="283" r:id="rId38"/>
    <p:sldId id="307" r:id="rId39"/>
    <p:sldId id="294" r:id="rId40"/>
    <p:sldId id="308" r:id="rId41"/>
    <p:sldId id="302" r:id="rId42"/>
    <p:sldId id="292" r:id="rId43"/>
    <p:sldId id="297" r:id="rId44"/>
    <p:sldId id="340" r:id="rId45"/>
    <p:sldId id="341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746" autoAdjust="0"/>
  </p:normalViewPr>
  <p:slideViewPr>
    <p:cSldViewPr snapToGrid="0" snapToObjects="1">
      <p:cViewPr varScale="1">
        <p:scale>
          <a:sx n="109" d="100"/>
          <a:sy n="109" d="100"/>
        </p:scale>
        <p:origin x="-120" y="-5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1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279C3-E664-A045-A37F-1207D9D9B1C8}" type="datetimeFigureOut">
              <a:rPr lang="en-US" smtClean="0"/>
              <a:t>25/03/14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C725E-0798-5346-8759-98B0DF12A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081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7C23C-B6EE-7F4C-8D2B-6EFB21BB1825}" type="datetimeFigureOut">
              <a:rPr lang="en-US" smtClean="0"/>
              <a:t>25/03/14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30EB-B546-4246-9D3F-2EB92D18F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530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5CCBF-73E4-5B46-ABEE-9E94A7165718}" type="datetimeFigureOut">
              <a:rPr lang="en-US" smtClean="0"/>
              <a:t>25/03/14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37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596202-6922-A44F-A780-05E24C1830F7}" type="datetime1">
              <a:rPr lang="en-US" smtClean="0"/>
              <a:t>25/03/14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20CF9F-05E9-574F-869C-0052056E25F7}" type="datetime1">
              <a:rPr lang="en-US" smtClean="0"/>
              <a:t>25/03/14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65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07C89D-BE69-9746-BE5F-F27E3824967C}" type="datetime1">
              <a:rPr lang="en-US" smtClean="0"/>
              <a:t>25/03/14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07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A679FE-9B58-A54B-909B-F9C40EA4CAA5}" type="datetime1">
              <a:rPr lang="en-US" smtClean="0"/>
              <a:t>25/03/14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97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5D16FE-F5A5-534E-BB1F-F44A3FBB3FC7}" type="datetime1">
              <a:rPr lang="en-US" smtClean="0"/>
              <a:t>25/03/14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7A5D68-E13B-224F-B753-95438EF82C3A}" type="datetime1">
              <a:rPr lang="en-US" smtClean="0"/>
              <a:t>25/03/14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7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A70D0A-68F0-ED48-961D-4A69405A45A3}" type="datetime1">
              <a:rPr lang="en-US" smtClean="0"/>
              <a:t>25/03/14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0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4E0910-F6D2-2E4D-8C92-48A8E94797AF}" type="datetime1">
              <a:rPr lang="en-US" smtClean="0"/>
              <a:t>25/03/14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6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D2AAAB-0382-724D-9902-E7C50E25CF1F}" type="datetime1">
              <a:rPr lang="en-US" smtClean="0"/>
              <a:t>25/03/14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85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114ACF-CE55-B543-8AA9-248E84A3415A}" type="datetime1">
              <a:rPr lang="en-US" smtClean="0"/>
              <a:t>25/03/14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68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457199" y="190725"/>
            <a:ext cx="8299079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i="1" dirty="0" smtClean="0">
                <a:solidFill>
                  <a:schemeClr val="bg1"/>
                </a:solidFill>
                <a:latin typeface="Times New Roman"/>
              </a:rPr>
              <a:t>																   1 - </a:t>
            </a:r>
            <a:fld id="{28F5212E-E472-4D45-B75C-1BA998A5936C}" type="slidenum">
              <a:rPr lang="en-GB" sz="1800" b="1" i="1" smtClean="0">
                <a:solidFill>
                  <a:schemeClr val="bg1"/>
                </a:solidFill>
                <a:latin typeface="Times New Roman"/>
              </a:rPr>
              <a:pPr/>
              <a:t>‹#›</a:t>
            </a:fld>
            <a:r>
              <a:rPr lang="en-GB" sz="1800" b="1" i="1" dirty="0" smtClean="0">
                <a:solidFill>
                  <a:schemeClr val="bg1"/>
                </a:solidFill>
                <a:latin typeface="Times New Roman"/>
              </a:rPr>
              <a:t>  </a:t>
            </a:r>
            <a:r>
              <a:rPr lang="en-GB" sz="1800" b="1" dirty="0" smtClean="0">
                <a:solidFill>
                  <a:schemeClr val="bg1"/>
                </a:solidFill>
                <a:latin typeface="Times New Roman"/>
              </a:rPr>
              <a:t> </a:t>
            </a:r>
            <a:endParaRPr lang="en-US" sz="1800" b="1" i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57200" y="188737"/>
            <a:ext cx="8299079" cy="640839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6"/>
          <p:cNvSpPr txBox="1">
            <a:spLocks noChangeArrowheads="1"/>
          </p:cNvSpPr>
          <p:nvPr userDrawn="1"/>
        </p:nvSpPr>
        <p:spPr bwMode="auto">
          <a:xfrm>
            <a:off x="477781" y="6345136"/>
            <a:ext cx="8299079" cy="30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  Fabio Sauli</a:t>
            </a:r>
            <a:r>
              <a:rPr lang="en-GB" sz="1200" b="0" i="0" baseline="0" dirty="0" smtClean="0">
                <a:solidFill>
                  <a:srgbClr val="3366FF"/>
                </a:solidFill>
                <a:latin typeface="Comic Sans MS"/>
                <a:cs typeface="Comic Sans MS"/>
              </a:rPr>
              <a:t>      </a:t>
            </a:r>
            <a:r>
              <a:rPr lang="en-GB" sz="1200" b="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Micro-Pattern Gaseous Detectors</a:t>
            </a:r>
            <a:r>
              <a:rPr lang="en-GB" sz="1200" b="0" i="0" baseline="0" dirty="0" smtClean="0">
                <a:solidFill>
                  <a:srgbClr val="3366FF"/>
                </a:solidFill>
                <a:latin typeface="Comic Sans MS"/>
                <a:cs typeface="Comic Sans MS"/>
              </a:rPr>
              <a:t>    </a:t>
            </a:r>
            <a:r>
              <a:rPr lang="en-GB" sz="1200" b="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 Bethe Forum on Particle Detectors </a:t>
            </a:r>
            <a:r>
              <a:rPr lang="en-GB" sz="1200" b="0" i="0" baseline="0" dirty="0" smtClean="0">
                <a:solidFill>
                  <a:srgbClr val="3366FF"/>
                </a:solidFill>
                <a:latin typeface="Comic Sans MS"/>
                <a:cs typeface="Comic Sans MS"/>
              </a:rPr>
              <a:t>      </a:t>
            </a:r>
            <a:r>
              <a:rPr lang="en-GB" sz="1200" b="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Bonn</a:t>
            </a:r>
            <a:r>
              <a:rPr lang="en-GB" sz="1200" b="0" i="0" baseline="0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en-GB" sz="1200" b="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en-US" sz="1200" b="0" i="0" kern="1200" dirty="0" smtClean="0">
                <a:solidFill>
                  <a:srgbClr val="3366FF"/>
                </a:solidFill>
                <a:latin typeface="Comic Sans MS"/>
                <a:ea typeface="+mn-ea"/>
                <a:cs typeface="Comic Sans MS"/>
              </a:rPr>
              <a:t>31.3-11.4. 2014</a:t>
            </a:r>
            <a:endParaRPr lang="en-GB" sz="1200" b="0" i="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57200" y="6391831"/>
            <a:ext cx="8299078" cy="0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99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3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3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7" Type="http://schemas.openxmlformats.org/officeDocument/2006/relationships/image" Target="../media/image74.emf"/><Relationship Id="rId8" Type="http://schemas.openxmlformats.org/officeDocument/2006/relationships/image" Target="../media/image75.emf"/><Relationship Id="rId9" Type="http://schemas.openxmlformats.org/officeDocument/2006/relationships/image" Target="../media/image76.emf"/><Relationship Id="rId10" Type="http://schemas.openxmlformats.org/officeDocument/2006/relationships/image" Target="../media/image7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Relationship Id="rId3" Type="http://schemas.openxmlformats.org/officeDocument/2006/relationships/image" Target="../media/image79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Relationship Id="rId3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jpeg"/><Relationship Id="rId3" Type="http://schemas.openxmlformats.org/officeDocument/2006/relationships/image" Target="../media/image11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6140" y="174159"/>
            <a:ext cx="8634552" cy="65612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6588" y="292865"/>
            <a:ext cx="8291179" cy="646331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Micro-Pattern Gaseous Detectors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93715" y="1130546"/>
            <a:ext cx="4313651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Fabio Sauli</a:t>
            </a:r>
          </a:p>
          <a:p>
            <a:pPr algn="ctr"/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TERA Foundation and CERN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949" y="5956030"/>
            <a:ext cx="8287818" cy="646331"/>
          </a:xfrm>
          <a:prstGeom prst="rect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6600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Bethe Forum on Particle Detectors</a:t>
            </a:r>
          </a:p>
          <a:p>
            <a:pPr algn="ctr"/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6600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Bonn, March 31</a:t>
            </a:r>
            <a:r>
              <a:rPr lang="en-US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6600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-</a:t>
            </a:r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6600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April 11, 2014 </a:t>
            </a:r>
            <a:endParaRPr lang="en-US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66006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" name="Picture 1" descr="gem field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416" y="3910662"/>
            <a:ext cx="1814562" cy="1814562"/>
          </a:xfrm>
          <a:prstGeom prst="rect">
            <a:avLst/>
          </a:prstGeom>
        </p:spPr>
      </p:pic>
      <p:pic>
        <p:nvPicPr>
          <p:cNvPr id="3" name="Picture 2" descr="MICROMEGAS FIELD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49" y="3843646"/>
            <a:ext cx="1923766" cy="1881578"/>
          </a:xfrm>
          <a:prstGeom prst="rect">
            <a:avLst/>
          </a:prstGeom>
        </p:spPr>
      </p:pic>
      <p:pic>
        <p:nvPicPr>
          <p:cNvPr id="12" name="Picture 11" descr="msgc fiel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88" y="1534844"/>
            <a:ext cx="1807089" cy="1731793"/>
          </a:xfrm>
          <a:prstGeom prst="rect">
            <a:avLst/>
          </a:prstGeom>
        </p:spPr>
      </p:pic>
      <p:pic>
        <p:nvPicPr>
          <p:cNvPr id="15" name="Picture 14" descr="CAT scheme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520" y="2547527"/>
            <a:ext cx="1791396" cy="2272411"/>
          </a:xfrm>
          <a:prstGeom prst="rect">
            <a:avLst/>
          </a:prstGeom>
        </p:spPr>
      </p:pic>
      <p:pic>
        <p:nvPicPr>
          <p:cNvPr id="18" name="Picture 17" descr="Hex_Cathode_Pin_Arra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8248" y="3843646"/>
            <a:ext cx="1819395" cy="1458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9532" y="1480509"/>
            <a:ext cx="1773936" cy="1786128"/>
          </a:xfrm>
          <a:prstGeom prst="rect">
            <a:avLst/>
          </a:prstGeom>
        </p:spPr>
      </p:pic>
      <p:pic>
        <p:nvPicPr>
          <p:cNvPr id="19" name="Picture 18" descr="gem holes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416" y="2184411"/>
            <a:ext cx="1814562" cy="136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2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3142" y="1678425"/>
            <a:ext cx="44577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WIRE CHAMBER</a:t>
            </a:r>
          </a:p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LIMITATIONS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66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125" y="4766110"/>
            <a:ext cx="950259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6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3501" y="218556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cs typeface="Times New Roman"/>
              </a:rPr>
              <a:t>LOCALIZATION ACCURACY</a:t>
            </a:r>
            <a:endParaRPr lang="en-US" dirty="0">
              <a:solidFill>
                <a:srgbClr val="FFFFFF"/>
              </a:solidFill>
              <a:cs typeface="Times New Roman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59939" y="724734"/>
            <a:ext cx="1894236" cy="2102078"/>
            <a:chOff x="708317" y="2448559"/>
            <a:chExt cx="1894236" cy="2102078"/>
          </a:xfrm>
        </p:grpSpPr>
        <p:grpSp>
          <p:nvGrpSpPr>
            <p:cNvPr id="32" name="Group 31"/>
            <p:cNvGrpSpPr/>
            <p:nvPr/>
          </p:nvGrpSpPr>
          <p:grpSpPr>
            <a:xfrm>
              <a:off x="708317" y="2780285"/>
              <a:ext cx="1894235" cy="1591617"/>
              <a:chOff x="3592599" y="3022776"/>
              <a:chExt cx="2102487" cy="1731839"/>
            </a:xfrm>
          </p:grpSpPr>
          <p:sp>
            <p:nvSpPr>
              <p:cNvPr id="12" name="Parallelogram 11"/>
              <p:cNvSpPr/>
              <p:nvPr/>
            </p:nvSpPr>
            <p:spPr>
              <a:xfrm flipH="1">
                <a:off x="3943219" y="3231545"/>
                <a:ext cx="592322" cy="237462"/>
              </a:xfrm>
              <a:prstGeom prst="parallelogram">
                <a:avLst>
                  <a:gd name="adj" fmla="val 90629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Parallelogram 12"/>
              <p:cNvSpPr/>
              <p:nvPr/>
            </p:nvSpPr>
            <p:spPr>
              <a:xfrm flipH="1">
                <a:off x="4239380" y="3556766"/>
                <a:ext cx="592322" cy="237462"/>
              </a:xfrm>
              <a:prstGeom prst="parallelogram">
                <a:avLst>
                  <a:gd name="adj" fmla="val 90629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Parallelogram 13"/>
              <p:cNvSpPr/>
              <p:nvPr/>
            </p:nvSpPr>
            <p:spPr>
              <a:xfrm flipH="1">
                <a:off x="4514891" y="3871661"/>
                <a:ext cx="592322" cy="237462"/>
              </a:xfrm>
              <a:prstGeom prst="parallelogram">
                <a:avLst>
                  <a:gd name="adj" fmla="val 90629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Parallelogram 17"/>
              <p:cNvSpPr/>
              <p:nvPr/>
            </p:nvSpPr>
            <p:spPr>
              <a:xfrm flipH="1">
                <a:off x="4811841" y="4199569"/>
                <a:ext cx="592322" cy="237462"/>
              </a:xfrm>
              <a:prstGeom prst="parallelogram">
                <a:avLst>
                  <a:gd name="adj" fmla="val 90629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3592599" y="3022776"/>
                <a:ext cx="1361562" cy="1546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Parallelogram 20"/>
              <p:cNvSpPr/>
              <p:nvPr/>
            </p:nvSpPr>
            <p:spPr>
              <a:xfrm flipH="1">
                <a:off x="5077816" y="4517153"/>
                <a:ext cx="592322" cy="237462"/>
              </a:xfrm>
              <a:prstGeom prst="parallelogram">
                <a:avLst>
                  <a:gd name="adj" fmla="val 90629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4333524" y="3040964"/>
                <a:ext cx="1361562" cy="1546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987424" y="3035560"/>
                <a:ext cx="1361562" cy="1546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>
              <a:off x="1642229" y="2448559"/>
              <a:ext cx="960324" cy="2102078"/>
              <a:chOff x="2508954" y="2494185"/>
              <a:chExt cx="1065902" cy="2287271"/>
            </a:xfrm>
          </p:grpSpPr>
          <p:cxnSp>
            <p:nvCxnSpPr>
              <p:cNvPr id="34" name="Straight Arrow Connector 33"/>
              <p:cNvCxnSpPr/>
              <p:nvPr/>
            </p:nvCxnSpPr>
            <p:spPr>
              <a:xfrm>
                <a:off x="2508954" y="2494185"/>
                <a:ext cx="0" cy="113240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2635279" y="3744048"/>
                <a:ext cx="939577" cy="103740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2557384" y="3616263"/>
                <a:ext cx="1017470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TextBox 44"/>
          <p:cNvSpPr txBox="1"/>
          <p:nvPr/>
        </p:nvSpPr>
        <p:spPr>
          <a:xfrm>
            <a:off x="2654175" y="1624603"/>
            <a:ext cx="15824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Y: Wire spacing</a:t>
            </a:r>
          </a:p>
          <a:p>
            <a:r>
              <a:rPr lang="en-US" sz="1600" dirty="0" smtClean="0"/>
              <a:t>~ 5 mm </a:t>
            </a:r>
          </a:p>
        </p:txBody>
      </p:sp>
      <p:sp>
        <p:nvSpPr>
          <p:cNvPr id="15" name="Right Arrow Callout 14"/>
          <p:cNvSpPr/>
          <p:nvPr/>
        </p:nvSpPr>
        <p:spPr>
          <a:xfrm>
            <a:off x="1915021" y="824612"/>
            <a:ext cx="2909333" cy="542862"/>
          </a:xfrm>
          <a:prstGeom prst="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915021" y="782698"/>
            <a:ext cx="18658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Z:  Drift time </a:t>
            </a:r>
          </a:p>
          <a:p>
            <a:r>
              <a:rPr lang="en-US" sz="1600" dirty="0" smtClean="0"/>
              <a:t>electrons diffusion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83941" y="5354185"/>
            <a:ext cx="3261724" cy="52322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W. Atwood et al,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A306(1991)446</a:t>
            </a:r>
            <a:endParaRPr lang="en-US" sz="14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4982506" y="887183"/>
            <a:ext cx="3258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ACCURACY VS DRIFT LENGTH</a:t>
            </a:r>
            <a:endParaRPr lang="en-US" sz="16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756032" y="2424973"/>
            <a:ext cx="4227909" cy="3893032"/>
            <a:chOff x="756032" y="2424973"/>
            <a:chExt cx="4227909" cy="3893032"/>
          </a:xfrm>
        </p:grpSpPr>
        <p:sp>
          <p:nvSpPr>
            <p:cNvPr id="19" name="Down Arrow Callout 18"/>
            <p:cNvSpPr/>
            <p:nvPr/>
          </p:nvSpPr>
          <p:spPr>
            <a:xfrm>
              <a:off x="2878210" y="2429841"/>
              <a:ext cx="1946144" cy="792751"/>
            </a:xfrm>
            <a:prstGeom prst="downArrowCallout">
              <a:avLst/>
            </a:prstGeom>
            <a:solidFill>
              <a:srgbClr val="DCE6F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56032" y="2424973"/>
              <a:ext cx="4227909" cy="3893032"/>
              <a:chOff x="756032" y="2424973"/>
              <a:chExt cx="4227909" cy="3893032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2849776" y="2424973"/>
                <a:ext cx="207210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X: COG on Pad rows </a:t>
                </a: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756032" y="2923348"/>
                <a:ext cx="4227909" cy="3394657"/>
                <a:chOff x="756032" y="2923348"/>
                <a:chExt cx="4227909" cy="3394657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1428910" y="3215760"/>
                  <a:ext cx="3555031" cy="3102245"/>
                  <a:chOff x="5583477" y="3470633"/>
                  <a:chExt cx="2558554" cy="2411792"/>
                </a:xfrm>
              </p:grpSpPr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5583477" y="3470633"/>
                    <a:ext cx="2558554" cy="2411792"/>
                  </a:xfrm>
                  <a:prstGeom prst="rect">
                    <a:avLst/>
                  </a:prstGeom>
                </p:spPr>
              </p:pic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5618832" y="4718015"/>
                    <a:ext cx="567346" cy="239276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i="1" dirty="0" smtClean="0">
                        <a:solidFill>
                          <a:srgbClr val="FF0000"/>
                        </a:solidFill>
                      </a:rPr>
                      <a:t>200 µm</a:t>
                    </a:r>
                    <a:endParaRPr lang="en-US" sz="1400" b="1" i="1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68" name="TextBox 67"/>
                  <p:cNvSpPr txBox="1"/>
                  <p:nvPr/>
                </p:nvSpPr>
                <p:spPr>
                  <a:xfrm>
                    <a:off x="5583477" y="3723207"/>
                    <a:ext cx="567346" cy="239276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i="1" dirty="0">
                        <a:solidFill>
                          <a:srgbClr val="FF0000"/>
                        </a:solidFill>
                      </a:rPr>
                      <a:t>5</a:t>
                    </a:r>
                    <a:r>
                      <a:rPr lang="en-US" sz="1400" b="1" i="1" dirty="0" smtClean="0">
                        <a:solidFill>
                          <a:srgbClr val="FF0000"/>
                        </a:solidFill>
                      </a:rPr>
                      <a:t>00 µm</a:t>
                    </a:r>
                    <a:endParaRPr lang="en-US" sz="1400" b="1" i="1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6" name="TextBox 5"/>
                <p:cNvSpPr txBox="1"/>
                <p:nvPr/>
              </p:nvSpPr>
              <p:spPr>
                <a:xfrm>
                  <a:off x="756032" y="2923348"/>
                  <a:ext cx="245832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ACCURACY VS ANGLE</a:t>
                  </a:r>
                  <a:endParaRPr lang="en-US" sz="1600" dirty="0"/>
                </a:p>
              </p:txBody>
            </p:sp>
          </p:grpSp>
        </p:grpSp>
      </p:grpSp>
      <p:grpSp>
        <p:nvGrpSpPr>
          <p:cNvPr id="33" name="Group 32"/>
          <p:cNvGrpSpPr/>
          <p:nvPr/>
        </p:nvGrpSpPr>
        <p:grpSpPr>
          <a:xfrm>
            <a:off x="5091182" y="1314801"/>
            <a:ext cx="3496548" cy="3115198"/>
            <a:chOff x="5091182" y="1314801"/>
            <a:chExt cx="3496548" cy="3115198"/>
          </a:xfrm>
        </p:grpSpPr>
        <p:grpSp>
          <p:nvGrpSpPr>
            <p:cNvPr id="5" name="Group 4"/>
            <p:cNvGrpSpPr/>
            <p:nvPr/>
          </p:nvGrpSpPr>
          <p:grpSpPr>
            <a:xfrm>
              <a:off x="5091182" y="1314801"/>
              <a:ext cx="3496548" cy="3115198"/>
              <a:chOff x="5069735" y="587888"/>
              <a:chExt cx="3114021" cy="2774391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69735" y="587888"/>
                <a:ext cx="3114021" cy="2774391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098977" y="622457"/>
                <a:ext cx="702067" cy="2741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smtClean="0">
                    <a:solidFill>
                      <a:srgbClr val="FF0000"/>
                    </a:solidFill>
                  </a:rPr>
                  <a:t>200 µm</a:t>
                </a:r>
                <a:endParaRPr lang="en-US" sz="1400" b="1" i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110967" y="2310896"/>
                <a:ext cx="884628" cy="27410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b="1" i="1" dirty="0" smtClean="0">
                    <a:solidFill>
                      <a:srgbClr val="FF0000"/>
                    </a:solidFill>
                  </a:rPr>
                  <a:t>160 µm</a:t>
                </a:r>
                <a:endParaRPr lang="en-US" sz="1400" b="1" i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9" name="Freeform 28"/>
            <p:cNvSpPr/>
            <p:nvPr/>
          </p:nvSpPr>
          <p:spPr>
            <a:xfrm>
              <a:off x="5942771" y="1857548"/>
              <a:ext cx="2217876" cy="1592184"/>
            </a:xfrm>
            <a:custGeom>
              <a:avLst/>
              <a:gdLst>
                <a:gd name="connsiteX0" fmla="*/ 0 w 2217876"/>
                <a:gd name="connsiteY0" fmla="*/ 1592184 h 1592184"/>
                <a:gd name="connsiteX1" fmla="*/ 890941 w 2217876"/>
                <a:gd name="connsiteY1" fmla="*/ 1535320 h 1592184"/>
                <a:gd name="connsiteX2" fmla="*/ 1421715 w 2217876"/>
                <a:gd name="connsiteY2" fmla="*/ 1326820 h 1592184"/>
                <a:gd name="connsiteX3" fmla="*/ 1924055 w 2217876"/>
                <a:gd name="connsiteY3" fmla="*/ 710796 h 1592184"/>
                <a:gd name="connsiteX4" fmla="*/ 2217876 w 2217876"/>
                <a:gd name="connsiteY4" fmla="*/ 0 h 1592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876" h="1592184">
                  <a:moveTo>
                    <a:pt x="0" y="1592184"/>
                  </a:moveTo>
                  <a:cubicBezTo>
                    <a:pt x="326994" y="1585865"/>
                    <a:pt x="653989" y="1579547"/>
                    <a:pt x="890941" y="1535320"/>
                  </a:cubicBezTo>
                  <a:cubicBezTo>
                    <a:pt x="1127893" y="1491093"/>
                    <a:pt x="1249529" y="1464241"/>
                    <a:pt x="1421715" y="1326820"/>
                  </a:cubicBezTo>
                  <a:cubicBezTo>
                    <a:pt x="1593901" y="1189399"/>
                    <a:pt x="1791362" y="931933"/>
                    <a:pt x="1924055" y="710796"/>
                  </a:cubicBezTo>
                  <a:cubicBezTo>
                    <a:pt x="2056748" y="489659"/>
                    <a:pt x="2217876" y="0"/>
                    <a:pt x="2217876" y="0"/>
                  </a:cubicBezTo>
                </a:path>
              </a:pathLst>
            </a:custGeom>
            <a:ln w="1905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569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2" grpId="0"/>
      <p:bldP spid="2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Callout 7"/>
          <p:cNvSpPr/>
          <p:nvPr/>
        </p:nvSpPr>
        <p:spPr>
          <a:xfrm>
            <a:off x="2716433" y="2745196"/>
            <a:ext cx="3056729" cy="854957"/>
          </a:xfrm>
          <a:prstGeom prst="downArrowCallou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Callout 4"/>
          <p:cNvSpPr/>
          <p:nvPr/>
        </p:nvSpPr>
        <p:spPr>
          <a:xfrm>
            <a:off x="2059693" y="771308"/>
            <a:ext cx="2990235" cy="898586"/>
          </a:xfrm>
          <a:prstGeom prst="rightArrowCallout">
            <a:avLst>
              <a:gd name="adj1" fmla="val 22891"/>
              <a:gd name="adj2" fmla="val 27109"/>
              <a:gd name="adj3" fmla="val 62972"/>
              <a:gd name="adj4" fmla="val 69021"/>
            </a:avLst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93501" y="218556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cs typeface="Times New Roman"/>
              </a:rPr>
              <a:t>VOLUME RESOLUTION</a:t>
            </a:r>
            <a:endParaRPr lang="en-US" dirty="0">
              <a:solidFill>
                <a:srgbClr val="FFFFFF"/>
              </a:solidFill>
              <a:cs typeface="Times New Roman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62920" y="975921"/>
            <a:ext cx="1894236" cy="2102078"/>
            <a:chOff x="708317" y="2448559"/>
            <a:chExt cx="1894236" cy="2102078"/>
          </a:xfrm>
        </p:grpSpPr>
        <p:grpSp>
          <p:nvGrpSpPr>
            <p:cNvPr id="32" name="Group 31"/>
            <p:cNvGrpSpPr/>
            <p:nvPr/>
          </p:nvGrpSpPr>
          <p:grpSpPr>
            <a:xfrm>
              <a:off x="708317" y="2780285"/>
              <a:ext cx="1894235" cy="1591617"/>
              <a:chOff x="3592599" y="3022776"/>
              <a:chExt cx="2102487" cy="1731839"/>
            </a:xfrm>
          </p:grpSpPr>
          <p:sp>
            <p:nvSpPr>
              <p:cNvPr id="12" name="Parallelogram 11"/>
              <p:cNvSpPr/>
              <p:nvPr/>
            </p:nvSpPr>
            <p:spPr>
              <a:xfrm flipH="1">
                <a:off x="3943219" y="3231545"/>
                <a:ext cx="592322" cy="237462"/>
              </a:xfrm>
              <a:prstGeom prst="parallelogram">
                <a:avLst>
                  <a:gd name="adj" fmla="val 90629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Parallelogram 12"/>
              <p:cNvSpPr/>
              <p:nvPr/>
            </p:nvSpPr>
            <p:spPr>
              <a:xfrm flipH="1">
                <a:off x="4239380" y="3556766"/>
                <a:ext cx="592322" cy="237462"/>
              </a:xfrm>
              <a:prstGeom prst="parallelogram">
                <a:avLst>
                  <a:gd name="adj" fmla="val 90629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Parallelogram 13"/>
              <p:cNvSpPr/>
              <p:nvPr/>
            </p:nvSpPr>
            <p:spPr>
              <a:xfrm flipH="1">
                <a:off x="4514891" y="3871661"/>
                <a:ext cx="592322" cy="237462"/>
              </a:xfrm>
              <a:prstGeom prst="parallelogram">
                <a:avLst>
                  <a:gd name="adj" fmla="val 90629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Parallelogram 17"/>
              <p:cNvSpPr/>
              <p:nvPr/>
            </p:nvSpPr>
            <p:spPr>
              <a:xfrm flipH="1">
                <a:off x="4811841" y="4199569"/>
                <a:ext cx="592322" cy="237462"/>
              </a:xfrm>
              <a:prstGeom prst="parallelogram">
                <a:avLst>
                  <a:gd name="adj" fmla="val 90629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3592599" y="3022776"/>
                <a:ext cx="1361562" cy="1546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Parallelogram 20"/>
              <p:cNvSpPr/>
              <p:nvPr/>
            </p:nvSpPr>
            <p:spPr>
              <a:xfrm flipH="1">
                <a:off x="5077816" y="4517153"/>
                <a:ext cx="592322" cy="237462"/>
              </a:xfrm>
              <a:prstGeom prst="parallelogram">
                <a:avLst>
                  <a:gd name="adj" fmla="val 90629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4333524" y="3040964"/>
                <a:ext cx="1361562" cy="1546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987424" y="3035560"/>
                <a:ext cx="1361562" cy="1546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>
              <a:off x="1642229" y="2448559"/>
              <a:ext cx="960324" cy="2102078"/>
              <a:chOff x="2508954" y="2494185"/>
              <a:chExt cx="1065902" cy="2287271"/>
            </a:xfrm>
          </p:grpSpPr>
          <p:cxnSp>
            <p:nvCxnSpPr>
              <p:cNvPr id="34" name="Straight Arrow Connector 33"/>
              <p:cNvCxnSpPr/>
              <p:nvPr/>
            </p:nvCxnSpPr>
            <p:spPr>
              <a:xfrm>
                <a:off x="2508954" y="2494185"/>
                <a:ext cx="0" cy="113240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2635279" y="3744048"/>
                <a:ext cx="939577" cy="103740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2557384" y="3616263"/>
                <a:ext cx="1017470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Box 41"/>
          <p:cNvSpPr txBox="1"/>
          <p:nvPr/>
        </p:nvSpPr>
        <p:spPr>
          <a:xfrm>
            <a:off x="2079660" y="771308"/>
            <a:ext cx="21341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</a:t>
            </a:r>
            <a:r>
              <a:rPr lang="en-US" sz="1600" dirty="0" smtClean="0"/>
              <a:t>:  Drift time </a:t>
            </a:r>
          </a:p>
          <a:p>
            <a:r>
              <a:rPr lang="en-US" sz="1600" dirty="0" smtClean="0"/>
              <a:t>Signal width ~ 200 ns </a:t>
            </a:r>
          </a:p>
          <a:p>
            <a:pPr algn="ctr"/>
            <a:r>
              <a:rPr lang="en-US" sz="1600" dirty="0" smtClean="0"/>
              <a:t>       </a:t>
            </a:r>
            <a:r>
              <a:rPr lang="en-US" sz="1600" dirty="0" smtClean="0">
                <a:latin typeface="Symbol" charset="2"/>
                <a:cs typeface="Symbol" charset="2"/>
              </a:rPr>
              <a:t>D</a:t>
            </a:r>
            <a:r>
              <a:rPr lang="en-US" sz="1600" dirty="0" smtClean="0"/>
              <a:t>Z ~ 10 mm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2717567" y="1932966"/>
            <a:ext cx="15865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Y</a:t>
            </a:r>
            <a:r>
              <a:rPr lang="en-US" sz="1600" dirty="0" smtClean="0"/>
              <a:t>: Wire spacing</a:t>
            </a:r>
          </a:p>
          <a:p>
            <a:r>
              <a:rPr lang="en-US" sz="1600" dirty="0" smtClean="0">
                <a:latin typeface="Symbol" charset="2"/>
                <a:cs typeface="Symbol" charset="2"/>
              </a:rPr>
              <a:t>   D</a:t>
            </a:r>
            <a:r>
              <a:rPr lang="en-US" sz="1600" dirty="0" smtClean="0"/>
              <a:t>Y ~ 10 mm </a:t>
            </a:r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2642313" y="3800284"/>
            <a:ext cx="3356585" cy="2301403"/>
            <a:chOff x="2400" y="624"/>
            <a:chExt cx="1880" cy="1289"/>
          </a:xfrm>
        </p:grpSpPr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2" y="810"/>
              <a:ext cx="1583" cy="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E1B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2407" y="624"/>
              <a:ext cx="1581" cy="11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00" y="884"/>
              <a:ext cx="1595" cy="853"/>
            </a:xfrm>
            <a:custGeom>
              <a:avLst/>
              <a:gdLst>
                <a:gd name="T0" fmla="*/ 0 w 2544"/>
                <a:gd name="T1" fmla="*/ 1104 h 1104"/>
                <a:gd name="T2" fmla="*/ 0 w 2544"/>
                <a:gd name="T3" fmla="*/ 1008 h 1104"/>
                <a:gd name="T4" fmla="*/ 480 w 2544"/>
                <a:gd name="T5" fmla="*/ 1008 h 1104"/>
                <a:gd name="T6" fmla="*/ 480 w 2544"/>
                <a:gd name="T7" fmla="*/ 768 h 1104"/>
                <a:gd name="T8" fmla="*/ 1008 w 2544"/>
                <a:gd name="T9" fmla="*/ 768 h 1104"/>
                <a:gd name="T10" fmla="*/ 1008 w 2544"/>
                <a:gd name="T11" fmla="*/ 0 h 1104"/>
                <a:gd name="T12" fmla="*/ 1536 w 2544"/>
                <a:gd name="T13" fmla="*/ 0 h 1104"/>
                <a:gd name="T14" fmla="*/ 1536 w 2544"/>
                <a:gd name="T15" fmla="*/ 624 h 1104"/>
                <a:gd name="T16" fmla="*/ 2064 w 2544"/>
                <a:gd name="T17" fmla="*/ 624 h 1104"/>
                <a:gd name="T18" fmla="*/ 2064 w 2544"/>
                <a:gd name="T19" fmla="*/ 1056 h 1104"/>
                <a:gd name="T20" fmla="*/ 2544 w 2544"/>
                <a:gd name="T21" fmla="*/ 1056 h 1104"/>
                <a:gd name="T22" fmla="*/ 2544 w 2544"/>
                <a:gd name="T23" fmla="*/ 1104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44" h="1104">
                  <a:moveTo>
                    <a:pt x="0" y="1104"/>
                  </a:moveTo>
                  <a:lnTo>
                    <a:pt x="0" y="1008"/>
                  </a:lnTo>
                  <a:lnTo>
                    <a:pt x="480" y="1008"/>
                  </a:lnTo>
                  <a:lnTo>
                    <a:pt x="480" y="768"/>
                  </a:lnTo>
                  <a:lnTo>
                    <a:pt x="1008" y="768"/>
                  </a:lnTo>
                  <a:lnTo>
                    <a:pt x="1008" y="0"/>
                  </a:lnTo>
                  <a:lnTo>
                    <a:pt x="1536" y="0"/>
                  </a:lnTo>
                  <a:lnTo>
                    <a:pt x="1536" y="624"/>
                  </a:lnTo>
                  <a:lnTo>
                    <a:pt x="2064" y="624"/>
                  </a:lnTo>
                  <a:lnTo>
                    <a:pt x="2064" y="1056"/>
                  </a:lnTo>
                  <a:lnTo>
                    <a:pt x="2544" y="1056"/>
                  </a:lnTo>
                  <a:lnTo>
                    <a:pt x="2544" y="1104"/>
                  </a:lnTo>
                </a:path>
              </a:pathLst>
            </a:custGeom>
            <a:solidFill>
              <a:srgbClr val="E3C054">
                <a:alpha val="53999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49" name="Text Box 8"/>
            <p:cNvSpPr txBox="1">
              <a:spLocks noChangeArrowheads="1"/>
            </p:cNvSpPr>
            <p:nvPr/>
          </p:nvSpPr>
          <p:spPr bwMode="auto">
            <a:xfrm>
              <a:off x="3109" y="1700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kern="1200"/>
                <a:t>0</a:t>
              </a:r>
            </a:p>
          </p:txBody>
        </p:sp>
        <p:sp>
          <p:nvSpPr>
            <p:cNvPr id="50" name="Text Box 9"/>
            <p:cNvSpPr txBox="1">
              <a:spLocks noChangeArrowheads="1"/>
            </p:cNvSpPr>
            <p:nvPr/>
          </p:nvSpPr>
          <p:spPr bwMode="auto">
            <a:xfrm>
              <a:off x="3440" y="1700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kern="1200"/>
                <a:t>4</a:t>
              </a:r>
            </a:p>
          </p:txBody>
        </p:sp>
        <p:sp>
          <p:nvSpPr>
            <p:cNvPr id="51" name="Text Box 10"/>
            <p:cNvSpPr txBox="1">
              <a:spLocks noChangeArrowheads="1"/>
            </p:cNvSpPr>
            <p:nvPr/>
          </p:nvSpPr>
          <p:spPr bwMode="auto">
            <a:xfrm>
              <a:off x="3774" y="1700"/>
              <a:ext cx="50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kern="1200"/>
                <a:t>8   mm</a:t>
              </a:r>
            </a:p>
          </p:txBody>
        </p:sp>
        <p:sp>
          <p:nvSpPr>
            <p:cNvPr id="52" name="Text Box 11"/>
            <p:cNvSpPr txBox="1">
              <a:spLocks noChangeArrowheads="1"/>
            </p:cNvSpPr>
            <p:nvPr/>
          </p:nvSpPr>
          <p:spPr bwMode="auto">
            <a:xfrm>
              <a:off x="2747" y="1700"/>
              <a:ext cx="22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kern="1200"/>
                <a:t>-4</a:t>
              </a:r>
            </a:p>
          </p:txBody>
        </p:sp>
        <p:sp>
          <p:nvSpPr>
            <p:cNvPr id="53" name="Text Box 12"/>
            <p:cNvSpPr txBox="1">
              <a:spLocks noChangeArrowheads="1"/>
            </p:cNvSpPr>
            <p:nvPr/>
          </p:nvSpPr>
          <p:spPr bwMode="auto">
            <a:xfrm>
              <a:off x="2419" y="1697"/>
              <a:ext cx="22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kern="1200"/>
                <a:t>-8</a:t>
              </a:r>
            </a:p>
          </p:txBody>
        </p:sp>
        <p:sp>
          <p:nvSpPr>
            <p:cNvPr id="54" name="Line 13"/>
            <p:cNvSpPr>
              <a:spLocks noChangeShapeType="1"/>
            </p:cNvSpPr>
            <p:nvPr/>
          </p:nvSpPr>
          <p:spPr bwMode="auto">
            <a:xfrm>
              <a:off x="3197" y="1692"/>
              <a:ext cx="0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55" name="Line 14"/>
            <p:cNvSpPr>
              <a:spLocks noChangeShapeType="1"/>
            </p:cNvSpPr>
            <p:nvPr/>
          </p:nvSpPr>
          <p:spPr bwMode="auto">
            <a:xfrm>
              <a:off x="3362" y="169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56" name="Line 15"/>
            <p:cNvSpPr>
              <a:spLocks noChangeShapeType="1"/>
            </p:cNvSpPr>
            <p:nvPr/>
          </p:nvSpPr>
          <p:spPr bwMode="auto">
            <a:xfrm>
              <a:off x="3528" y="1695"/>
              <a:ext cx="0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57" name="Line 16"/>
            <p:cNvSpPr>
              <a:spLocks noChangeShapeType="1"/>
            </p:cNvSpPr>
            <p:nvPr/>
          </p:nvSpPr>
          <p:spPr bwMode="auto">
            <a:xfrm>
              <a:off x="3693" y="1695"/>
              <a:ext cx="0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58" name="Line 17"/>
            <p:cNvSpPr>
              <a:spLocks noChangeShapeType="1"/>
            </p:cNvSpPr>
            <p:nvPr/>
          </p:nvSpPr>
          <p:spPr bwMode="auto">
            <a:xfrm>
              <a:off x="3859" y="1695"/>
              <a:ext cx="0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59" name="Line 18"/>
            <p:cNvSpPr>
              <a:spLocks noChangeShapeType="1"/>
            </p:cNvSpPr>
            <p:nvPr/>
          </p:nvSpPr>
          <p:spPr bwMode="auto">
            <a:xfrm>
              <a:off x="2536" y="1692"/>
              <a:ext cx="0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60" name="Line 19"/>
            <p:cNvSpPr>
              <a:spLocks noChangeShapeType="1"/>
            </p:cNvSpPr>
            <p:nvPr/>
          </p:nvSpPr>
          <p:spPr bwMode="auto">
            <a:xfrm>
              <a:off x="2700" y="169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61" name="Line 20"/>
            <p:cNvSpPr>
              <a:spLocks noChangeShapeType="1"/>
            </p:cNvSpPr>
            <p:nvPr/>
          </p:nvSpPr>
          <p:spPr bwMode="auto">
            <a:xfrm>
              <a:off x="2866" y="1695"/>
              <a:ext cx="0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62" name="Line 21"/>
            <p:cNvSpPr>
              <a:spLocks noChangeShapeType="1"/>
            </p:cNvSpPr>
            <p:nvPr/>
          </p:nvSpPr>
          <p:spPr bwMode="auto">
            <a:xfrm>
              <a:off x="3032" y="1695"/>
              <a:ext cx="0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63" name="Line 22"/>
            <p:cNvSpPr>
              <a:spLocks noChangeShapeType="1"/>
            </p:cNvSpPr>
            <p:nvPr/>
          </p:nvSpPr>
          <p:spPr bwMode="auto">
            <a:xfrm>
              <a:off x="3197" y="1695"/>
              <a:ext cx="0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64" name="Line 23"/>
            <p:cNvSpPr>
              <a:spLocks noChangeShapeType="1"/>
            </p:cNvSpPr>
            <p:nvPr/>
          </p:nvSpPr>
          <p:spPr bwMode="auto">
            <a:xfrm>
              <a:off x="2903" y="1374"/>
              <a:ext cx="5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65" name="Text Box 24"/>
            <p:cNvSpPr txBox="1">
              <a:spLocks noChangeArrowheads="1"/>
            </p:cNvSpPr>
            <p:nvPr/>
          </p:nvSpPr>
          <p:spPr bwMode="auto">
            <a:xfrm>
              <a:off x="2976" y="1104"/>
              <a:ext cx="44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 i="1" kern="1200" dirty="0"/>
                <a:t>8 mm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642313" y="2747632"/>
            <a:ext cx="33565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X: Charge induction on pad rows:</a:t>
            </a:r>
          </a:p>
          <a:p>
            <a:r>
              <a:rPr lang="en-US" sz="1600" dirty="0" smtClean="0">
                <a:latin typeface="Symbol" charset="2"/>
                <a:cs typeface="Symbol" charset="2"/>
              </a:rPr>
              <a:t>                 D</a:t>
            </a:r>
            <a:r>
              <a:rPr lang="en-US" sz="1600" dirty="0" smtClean="0"/>
              <a:t>X </a:t>
            </a:r>
            <a:r>
              <a:rPr lang="en-US" sz="1600" dirty="0"/>
              <a:t>~ </a:t>
            </a:r>
            <a:r>
              <a:rPr lang="en-US" sz="1600" dirty="0" smtClean="0"/>
              <a:t>10 mm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6199677" y="4342481"/>
            <a:ext cx="211280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cs typeface="Symbol" charset="2"/>
              </a:rPr>
              <a:t>Volume resolution</a:t>
            </a:r>
          </a:p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FF0000"/>
                </a:solidFill>
                <a:cs typeface="Symbol" charset="2"/>
              </a:rPr>
              <a:t>V~ 50 mm</a:t>
            </a:r>
            <a:r>
              <a:rPr lang="en-US" baseline="30000" dirty="0" smtClean="0">
                <a:solidFill>
                  <a:srgbClr val="FF0000"/>
                </a:solidFill>
                <a:cs typeface="Symbol" charset="2"/>
              </a:rPr>
              <a:t>3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748" y="819162"/>
            <a:ext cx="3445445" cy="136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8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42" grpId="0"/>
      <p:bldP spid="19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501" y="1040227"/>
            <a:ext cx="3121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Space charge near the anode:</a:t>
            </a:r>
          </a:p>
          <a:p>
            <a:r>
              <a:rPr lang="en-US" sz="1600" dirty="0" smtClean="0"/>
              <a:t>Slow Positive Ions buildup modifies the electric field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93501" y="236828"/>
            <a:ext cx="445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cs typeface="Times New Roman"/>
              </a:rPr>
              <a:t>RATE-DEPENDENT GAIN REDUCTION</a:t>
            </a:r>
            <a:endParaRPr lang="en-US" dirty="0">
              <a:solidFill>
                <a:srgbClr val="FFFFFF"/>
              </a:solidFill>
              <a:cs typeface="Times New Roman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72602" y="2182555"/>
            <a:ext cx="3177596" cy="2959917"/>
            <a:chOff x="548323" y="1871224"/>
            <a:chExt cx="3177596" cy="2959917"/>
          </a:xfrm>
        </p:grpSpPr>
        <p:grpSp>
          <p:nvGrpSpPr>
            <p:cNvPr id="8" name="Group 7"/>
            <p:cNvGrpSpPr/>
            <p:nvPr/>
          </p:nvGrpSpPr>
          <p:grpSpPr>
            <a:xfrm>
              <a:off x="548323" y="2370958"/>
              <a:ext cx="3087149" cy="2460183"/>
              <a:chOff x="609169" y="2595331"/>
              <a:chExt cx="3087149" cy="2460183"/>
            </a:xfrm>
          </p:grpSpPr>
          <p:pic>
            <p:nvPicPr>
              <p:cNvPr id="4" name="Picture 3" descr="mwpc field close.jp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169" y="2595331"/>
                <a:ext cx="3087149" cy="2460183"/>
              </a:xfrm>
              <a:prstGeom prst="rect">
                <a:avLst/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1881104" y="3407060"/>
                <a:ext cx="1371243" cy="9243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73000"/>
                    </a:srgbClr>
                  </a:gs>
                  <a:gs pos="58000">
                    <a:schemeClr val="bg1">
                      <a:alpha val="73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548817" y="3779368"/>
                <a:ext cx="107519" cy="1075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>
              <a:off x="2174240" y="2517555"/>
              <a:ext cx="81280" cy="58124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595490" y="2824480"/>
              <a:ext cx="300110" cy="73051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642132" y="1871224"/>
              <a:ext cx="10642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3366FF"/>
                  </a:solidFill>
                </a:rPr>
                <a:t>e</a:t>
              </a:r>
              <a:r>
                <a:rPr lang="en-US" b="1" i="1" baseline="30000" dirty="0" smtClean="0">
                  <a:solidFill>
                    <a:srgbClr val="3366FF"/>
                  </a:solidFill>
                </a:rPr>
                <a:t>-</a:t>
              </a:r>
            </a:p>
            <a:p>
              <a:pPr algn="ctr"/>
              <a:r>
                <a:rPr lang="en-US" b="1" i="1" dirty="0" smtClean="0">
                  <a:solidFill>
                    <a:srgbClr val="3366FF"/>
                  </a:solidFill>
                </a:rPr>
                <a:t>~ 100 ns</a:t>
              </a:r>
              <a:endParaRPr lang="en-US" b="1" i="1" dirty="0">
                <a:solidFill>
                  <a:srgbClr val="3366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57082" y="1956352"/>
              <a:ext cx="10688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FF0000"/>
                  </a:solidFill>
                </a:rPr>
                <a:t>I</a:t>
              </a:r>
              <a:r>
                <a:rPr lang="en-US" b="1" i="1" baseline="30000" dirty="0" smtClean="0">
                  <a:solidFill>
                    <a:srgbClr val="FF0000"/>
                  </a:solidFill>
                </a:rPr>
                <a:t>+</a:t>
              </a:r>
            </a:p>
            <a:p>
              <a:pPr algn="ctr"/>
              <a:r>
                <a:rPr lang="en-US" b="1" i="1" dirty="0" smtClean="0">
                  <a:solidFill>
                    <a:srgbClr val="FF0000"/>
                  </a:solidFill>
                </a:rPr>
                <a:t>~ 100 µs</a:t>
              </a:r>
              <a:endParaRPr lang="en-US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59152" y="1187144"/>
            <a:ext cx="4870150" cy="4659335"/>
            <a:chOff x="3859152" y="1187144"/>
            <a:chExt cx="4870150" cy="4659335"/>
          </a:xfrm>
        </p:grpSpPr>
        <p:pic>
          <p:nvPicPr>
            <p:cNvPr id="3" name="Picture 2" descr="DC gain-rat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9152" y="1534914"/>
              <a:ext cx="4870150" cy="39092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295871" y="1187144"/>
              <a:ext cx="32600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Relative gain as a function of rate: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93848" y="5538702"/>
              <a:ext cx="4417672" cy="307777"/>
            </a:xfrm>
            <a:prstGeom prst="rect">
              <a:avLst/>
            </a:prstGeom>
            <a:solidFill>
              <a:srgbClr val="D9D9D9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/>
                <a:t>A. Breskin et al, </a:t>
              </a:r>
              <a:r>
                <a:rPr lang="en-US" sz="1400" b="1" i="1" dirty="0" err="1" smtClean="0"/>
                <a:t>Nucl</a:t>
              </a:r>
              <a:r>
                <a:rPr lang="en-US" sz="1400" b="1" i="1" dirty="0" smtClean="0"/>
                <a:t>. Instr. and Meth.  124(1974)189</a:t>
              </a:r>
              <a:endParaRPr lang="en-US" sz="1400" b="1" i="1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6054977" y="2096901"/>
              <a:ext cx="0" cy="277618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493785" y="4004583"/>
              <a:ext cx="134520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~ 10</a:t>
              </a:r>
              <a:r>
                <a:rPr lang="en-US" sz="1600" baseline="30000" dirty="0" smtClean="0">
                  <a:solidFill>
                    <a:srgbClr val="FF0000"/>
                  </a:solidFill>
                </a:rPr>
                <a:t>4 </a:t>
              </a:r>
              <a:r>
                <a:rPr lang="en-US" sz="1600" dirty="0" smtClean="0">
                  <a:solidFill>
                    <a:srgbClr val="FF0000"/>
                  </a:solidFill>
                </a:rPr>
                <a:t>mm</a:t>
              </a:r>
              <a:r>
                <a:rPr lang="en-US" sz="1600" baseline="30000" dirty="0">
                  <a:solidFill>
                    <a:srgbClr val="FF0000"/>
                  </a:solidFill>
                </a:rPr>
                <a:t>-</a:t>
              </a:r>
              <a:r>
                <a:rPr lang="en-US" sz="1600" baseline="30000" dirty="0" smtClean="0">
                  <a:solidFill>
                    <a:srgbClr val="FF0000"/>
                  </a:solidFill>
                </a:rPr>
                <a:t>1</a:t>
              </a:r>
              <a:r>
                <a:rPr lang="en-US" sz="1600" dirty="0" smtClean="0">
                  <a:solidFill>
                    <a:srgbClr val="FF0000"/>
                  </a:solidFill>
                </a:rPr>
                <a:t>s</a:t>
              </a:r>
              <a:r>
                <a:rPr lang="en-US" sz="1600" baseline="30000" dirty="0" smtClean="0">
                  <a:solidFill>
                    <a:srgbClr val="FF0000"/>
                  </a:solidFill>
                </a:rPr>
                <a:t>-1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3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501" y="671264"/>
            <a:ext cx="3873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SLOW POSITIVE IONS ACCUMULATE IN THE DRIFT VOLUME AND MODIFY THE FIELD RESULTING IN TRACKS DISTORTIONS:</a:t>
            </a:r>
            <a:endParaRPr lang="en-US" sz="16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728207" y="1993557"/>
            <a:ext cx="2436539" cy="2345781"/>
            <a:chOff x="735724" y="2110828"/>
            <a:chExt cx="3056758" cy="2942897"/>
          </a:xfrm>
        </p:grpSpPr>
        <p:sp>
          <p:nvSpPr>
            <p:cNvPr id="7" name="Rectangle 6"/>
            <p:cNvSpPr/>
            <p:nvPr/>
          </p:nvSpPr>
          <p:spPr>
            <a:xfrm>
              <a:off x="744483" y="2110828"/>
              <a:ext cx="1559035" cy="2934138"/>
            </a:xfrm>
            <a:prstGeom prst="rect">
              <a:avLst/>
            </a:prstGeom>
            <a:gradFill flip="none" rotWithShape="0">
              <a:gsLst>
                <a:gs pos="30000">
                  <a:schemeClr val="bg1">
                    <a:lumMod val="85000"/>
                  </a:schemeClr>
                </a:gs>
                <a:gs pos="99000">
                  <a:srgbClr val="FF0000">
                    <a:alpha val="73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35724" y="2110828"/>
              <a:ext cx="3048000" cy="0"/>
            </a:xfrm>
            <a:prstGeom prst="line">
              <a:avLst/>
            </a:prstGeom>
            <a:gradFill flip="none" rotWithShape="1">
              <a:gsLst>
                <a:gs pos="25000">
                  <a:schemeClr val="bg1">
                    <a:lumMod val="85000"/>
                  </a:schemeClr>
                </a:gs>
                <a:gs pos="74000">
                  <a:srgbClr val="FF000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 flipH="1">
              <a:off x="2303517" y="2119587"/>
              <a:ext cx="1488965" cy="2934138"/>
            </a:xfrm>
            <a:prstGeom prst="rect">
              <a:avLst/>
            </a:prstGeom>
            <a:gradFill flip="none" rotWithShape="0">
              <a:gsLst>
                <a:gs pos="59000">
                  <a:schemeClr val="bg1">
                    <a:lumMod val="85000"/>
                  </a:schemeClr>
                </a:gs>
                <a:gs pos="0">
                  <a:srgbClr val="FF0000">
                    <a:alpha val="73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35724" y="5053725"/>
              <a:ext cx="3048000" cy="0"/>
            </a:xfrm>
            <a:prstGeom prst="line">
              <a:avLst/>
            </a:prstGeom>
            <a:gradFill flip="none" rotWithShape="1">
              <a:gsLst>
                <a:gs pos="25000">
                  <a:schemeClr val="bg1">
                    <a:lumMod val="85000"/>
                  </a:schemeClr>
                </a:gs>
                <a:gs pos="74000">
                  <a:srgbClr val="FF000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5724" y="4917090"/>
              <a:ext cx="3048000" cy="0"/>
            </a:xfrm>
            <a:prstGeom prst="line">
              <a:avLst/>
            </a:prstGeom>
            <a:gradFill flip="none" rotWithShape="1">
              <a:gsLst>
                <a:gs pos="25000">
                  <a:schemeClr val="bg1">
                    <a:lumMod val="85000"/>
                  </a:schemeClr>
                </a:gs>
                <a:gs pos="74000">
                  <a:srgbClr val="FF0000"/>
                </a:gs>
              </a:gsLst>
              <a:lin ang="0" scaled="1"/>
              <a:tileRect/>
            </a:gradFill>
            <a:ln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35724" y="4771697"/>
              <a:ext cx="3048000" cy="0"/>
            </a:xfrm>
            <a:prstGeom prst="line">
              <a:avLst/>
            </a:prstGeom>
            <a:gradFill flip="none" rotWithShape="1">
              <a:gsLst>
                <a:gs pos="25000">
                  <a:schemeClr val="bg1">
                    <a:lumMod val="85000"/>
                  </a:schemeClr>
                </a:gs>
                <a:gs pos="74000">
                  <a:srgbClr val="FF0000"/>
                </a:gs>
              </a:gsLst>
              <a:lin ang="0" scaled="1"/>
              <a:tileRect/>
            </a:gradFill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/>
          <p:cNvSpPr/>
          <p:nvPr/>
        </p:nvSpPr>
        <p:spPr>
          <a:xfrm>
            <a:off x="1393322" y="4420437"/>
            <a:ext cx="1169142" cy="2868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68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93501" y="189443"/>
            <a:ext cx="33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cs typeface="Times New Roman"/>
              </a:rPr>
              <a:t>POSITIVE IONS BACKFLOW</a:t>
            </a:r>
            <a:endParaRPr lang="en-US" dirty="0">
              <a:solidFill>
                <a:srgbClr val="FFFFFF"/>
              </a:solidFill>
              <a:cs typeface="Times New Roman"/>
            </a:endParaRPr>
          </a:p>
        </p:txBody>
      </p:sp>
      <p:pic>
        <p:nvPicPr>
          <p:cNvPr id="8" name="Picture 7" descr="ions field vari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15" y="1256040"/>
            <a:ext cx="3249288" cy="26830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25561" y="671264"/>
            <a:ext cx="40783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PERCENTAGE DRIFT FIELD MODIFICATION (ALEPH MWPC-TPC)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03656" y="4828853"/>
            <a:ext cx="37935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ION BACKFLOW FRACTION: </a:t>
            </a:r>
          </a:p>
          <a:p>
            <a:r>
              <a:rPr lang="en-US" sz="1600" dirty="0" smtClean="0"/>
              <a:t>DRIFT CURRENT/ANODE CURRENT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459230" y="2348578"/>
            <a:ext cx="0" cy="5644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00333" y="2517855"/>
            <a:ext cx="407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I</a:t>
            </a:r>
            <a:r>
              <a:rPr lang="en-US" sz="1600" b="1" i="1" baseline="-25000" dirty="0" smtClean="0"/>
              <a:t>D</a:t>
            </a:r>
            <a:endParaRPr lang="en-US" sz="1600" b="1" i="1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459230" y="3939126"/>
            <a:ext cx="0" cy="29130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600333" y="3749689"/>
            <a:ext cx="399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I</a:t>
            </a:r>
            <a:r>
              <a:rPr lang="en-US" sz="1600" b="1" i="1" baseline="-25000" dirty="0"/>
              <a:t>A</a:t>
            </a:r>
            <a:endParaRPr lang="en-US" sz="1600" b="1" i="1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297161"/>
              </p:ext>
            </p:extLst>
          </p:nvPr>
        </p:nvGraphicFramePr>
        <p:xfrm>
          <a:off x="710050" y="5521135"/>
          <a:ext cx="1435692" cy="530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4" imgW="838200" imgH="431800" progId="Equation.3">
                  <p:embed/>
                </p:oleObj>
              </mc:Choice>
              <mc:Fallback>
                <p:oleObj name="Equation" r:id="rId4" imgW="838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0050" y="5521135"/>
                        <a:ext cx="1435692" cy="530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2216012" y="5558137"/>
            <a:ext cx="3167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MWPC-TPC TYPICAL: IBF~30% 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5701418" y="5153272"/>
            <a:ext cx="2550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ONLY POSSIBLE AT SMALL RATES:</a:t>
            </a:r>
          </a:p>
          <a:p>
            <a:r>
              <a:rPr lang="en-US" sz="1600" dirty="0" smtClean="0"/>
              <a:t>Max electron drift time </a:t>
            </a:r>
          </a:p>
          <a:p>
            <a:r>
              <a:rPr lang="en-US" sz="1600" dirty="0" smtClean="0"/>
              <a:t>&lt;  Time between events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211810" y="4245978"/>
            <a:ext cx="3888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GATING:</a:t>
            </a:r>
          </a:p>
          <a:p>
            <a:r>
              <a:rPr lang="en-US" sz="1600" dirty="0" smtClean="0"/>
              <a:t>ADD A WIRE MESH WITH VOLTAGE-CONTROLLED TRANSPARENCY</a:t>
            </a:r>
            <a:endParaRPr lang="en-US" sz="1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28207" y="3807944"/>
            <a:ext cx="2429558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" idx="1"/>
          </p:cNvCxnSpPr>
          <p:nvPr/>
        </p:nvCxnSpPr>
        <p:spPr>
          <a:xfrm flipH="1" flipV="1">
            <a:off x="3299752" y="3825104"/>
            <a:ext cx="912058" cy="83637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68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6457" y="221080"/>
            <a:ext cx="4655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cs typeface="Times New Roman"/>
              </a:rPr>
              <a:t>DISCHARGES AND BREAKDOWN 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456" y="614415"/>
            <a:ext cx="8203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High gains: Transition from proportional amplification to streamer and/or breakdown</a:t>
            </a:r>
            <a:endParaRPr lang="en-US" sz="1600" dirty="0"/>
          </a:p>
        </p:txBody>
      </p:sp>
      <p:pic>
        <p:nvPicPr>
          <p:cNvPr id="6" name="Picture 5" descr="Figure 7-2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63" y="952969"/>
            <a:ext cx="3544159" cy="48455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6456" y="5798499"/>
            <a:ext cx="3812550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N. Koori et al, Jap. J. Appl. Phys. 25(1986)986 </a:t>
            </a:r>
            <a:endParaRPr lang="en-US" sz="1400" b="1" i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4528119" y="1248422"/>
            <a:ext cx="3980358" cy="3848855"/>
            <a:chOff x="4528119" y="1248422"/>
            <a:chExt cx="3980358" cy="3848855"/>
          </a:xfrm>
        </p:grpSpPr>
        <p:sp>
          <p:nvSpPr>
            <p:cNvPr id="8" name="TextBox 7"/>
            <p:cNvSpPr txBox="1"/>
            <p:nvPr/>
          </p:nvSpPr>
          <p:spPr>
            <a:xfrm>
              <a:off x="4884141" y="1248422"/>
              <a:ext cx="26644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Spark damages in MWPCs:</a:t>
              </a:r>
              <a:endParaRPr lang="en-US" sz="16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528119" y="4789500"/>
              <a:ext cx="3980357" cy="307777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/>
                <a:t>Fabio’s Museum of Horrors</a:t>
              </a:r>
              <a:endParaRPr lang="en-US" sz="1400" b="1" i="1" dirty="0"/>
            </a:p>
          </p:txBody>
        </p:sp>
        <p:pic>
          <p:nvPicPr>
            <p:cNvPr id="9" name="Picture 8" descr="mwpc damag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8119" y="1780488"/>
              <a:ext cx="3980358" cy="2922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8124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6458" y="221080"/>
            <a:ext cx="2534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cs typeface="Times New Roman"/>
              </a:rPr>
              <a:t>THE RAETHER LIMIT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6458" y="702022"/>
            <a:ext cx="54204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Maximum avalanche size before transition or breakdown:</a:t>
            </a:r>
          </a:p>
          <a:p>
            <a:r>
              <a:rPr lang="en-US" sz="1600" dirty="0" smtClean="0"/>
              <a:t>Q</a:t>
            </a:r>
            <a:r>
              <a:rPr lang="en-US" sz="1600" baseline="-25000" dirty="0" smtClean="0"/>
              <a:t>MAX</a:t>
            </a:r>
            <a:r>
              <a:rPr lang="en-US" sz="1600" dirty="0" smtClean="0"/>
              <a:t>=(Primary ionization)x(Gain) ~ 10</a:t>
            </a:r>
            <a:r>
              <a:rPr lang="en-US" sz="1600" baseline="30000" dirty="0" smtClean="0"/>
              <a:t>7</a:t>
            </a:r>
            <a:r>
              <a:rPr lang="en-US" sz="1600" dirty="0" smtClean="0"/>
              <a:t> e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23118" y="3204103"/>
            <a:ext cx="3544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Multiwire structures: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athode pre-amplification of field emitted electrons</a:t>
            </a:r>
            <a:endParaRPr lang="en-US" sz="16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3928518" y="1308398"/>
            <a:ext cx="4770583" cy="4721764"/>
            <a:chOff x="3928518" y="1308398"/>
            <a:chExt cx="4770583" cy="4721764"/>
          </a:xfrm>
        </p:grpSpPr>
        <p:grpSp>
          <p:nvGrpSpPr>
            <p:cNvPr id="62" name="Group 61"/>
            <p:cNvGrpSpPr/>
            <p:nvPr/>
          </p:nvGrpSpPr>
          <p:grpSpPr>
            <a:xfrm>
              <a:off x="4302512" y="1308398"/>
              <a:ext cx="4396589" cy="4396589"/>
              <a:chOff x="4302512" y="1308398"/>
              <a:chExt cx="4396589" cy="4396589"/>
            </a:xfrm>
          </p:grpSpPr>
          <p:pic>
            <p:nvPicPr>
              <p:cNvPr id="2" name="Picture 1" descr="Figure 8-21.jp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02512" y="1308398"/>
                <a:ext cx="4396589" cy="4396589"/>
              </a:xfrm>
              <a:prstGeom prst="rect">
                <a:avLst/>
              </a:prstGeom>
            </p:spPr>
          </p:pic>
          <p:cxnSp>
            <p:nvCxnSpPr>
              <p:cNvPr id="52" name="Straight Connector 51"/>
              <p:cNvCxnSpPr/>
              <p:nvPr/>
            </p:nvCxnSpPr>
            <p:spPr>
              <a:xfrm flipV="1">
                <a:off x="6999055" y="3805600"/>
                <a:ext cx="0" cy="130164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4988882" y="3810239"/>
                <a:ext cx="20101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>
                <a:off x="4560376" y="3648029"/>
                <a:ext cx="4582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10</a:t>
                </a:r>
                <a:r>
                  <a:rPr lang="en-US" sz="1600" baseline="30000" dirty="0" smtClean="0">
                    <a:solidFill>
                      <a:srgbClr val="FF0000"/>
                    </a:solidFill>
                  </a:rPr>
                  <a:t>3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6816312" y="5180331"/>
                <a:ext cx="383760" cy="21927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769932" y="5135159"/>
                <a:ext cx="4582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10</a:t>
                </a:r>
                <a:r>
                  <a:rPr lang="en-US" sz="1600" baseline="30000" dirty="0">
                    <a:solidFill>
                      <a:srgbClr val="FF0000"/>
                    </a:solidFill>
                  </a:rPr>
                  <a:t>4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3928518" y="5722385"/>
              <a:ext cx="4770583" cy="307777"/>
            </a:xfrm>
            <a:prstGeom prst="rect">
              <a:avLst/>
            </a:prstGeom>
            <a:solidFill>
              <a:srgbClr val="D9D9D9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/>
                <a:t>P. </a:t>
              </a:r>
              <a:r>
                <a:rPr lang="en-US" sz="1400" b="1" i="1" dirty="0" err="1" smtClean="0"/>
                <a:t>Giubellino</a:t>
              </a:r>
              <a:r>
                <a:rPr lang="en-US" sz="1400" b="1" i="1" dirty="0" smtClean="0"/>
                <a:t> et al, </a:t>
              </a:r>
              <a:r>
                <a:rPr lang="en-US" sz="1400" b="1" i="1" dirty="0" err="1" smtClean="0"/>
                <a:t>Nucl</a:t>
              </a:r>
              <a:r>
                <a:rPr lang="en-US" sz="1400" b="1" i="1" dirty="0" smtClean="0"/>
                <a:t>. Instr. and Meth.  A245(1986)155</a:t>
              </a:r>
              <a:endParaRPr lang="en-US" sz="1400" b="1" i="1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89934" y="1725843"/>
            <a:ext cx="2531462" cy="1241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Fast particles </a:t>
            </a:r>
            <a:r>
              <a:rPr lang="en-US" sz="1600" dirty="0" smtClean="0">
                <a:latin typeface="Symbol" charset="2"/>
                <a:cs typeface="Symbol" charset="2"/>
              </a:rPr>
              <a:t>D</a:t>
            </a:r>
            <a:r>
              <a:rPr lang="en-US" sz="1600" dirty="0" smtClean="0"/>
              <a:t>E ~ 2 keV: </a:t>
            </a:r>
          </a:p>
          <a:p>
            <a:r>
              <a:rPr lang="en-US" sz="1600" dirty="0" smtClean="0"/>
              <a:t>Q=(100)x(10</a:t>
            </a:r>
            <a:r>
              <a:rPr lang="en-US" sz="1600" baseline="30000" dirty="0" smtClean="0"/>
              <a:t>4</a:t>
            </a:r>
            <a:r>
              <a:rPr lang="en-US" sz="1600" dirty="0" smtClean="0"/>
              <a:t>)=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6</a:t>
            </a:r>
          </a:p>
          <a:p>
            <a:endParaRPr lang="en-US" sz="1600" baseline="30000" dirty="0" smtClean="0"/>
          </a:p>
          <a:p>
            <a:r>
              <a:rPr lang="en-US" sz="1600" dirty="0" smtClean="0"/>
              <a:t>Neutrons        </a:t>
            </a:r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n-US" sz="1600" dirty="0"/>
              <a:t>E ~ 2 </a:t>
            </a:r>
            <a:r>
              <a:rPr lang="en-US" sz="1600" dirty="0" smtClean="0"/>
              <a:t>MeV</a:t>
            </a:r>
          </a:p>
          <a:p>
            <a:r>
              <a:rPr lang="en-US" sz="1600" dirty="0" smtClean="0"/>
              <a:t>Q=(10</a:t>
            </a:r>
            <a:r>
              <a:rPr lang="en-US" sz="1600" baseline="30000" dirty="0" smtClean="0"/>
              <a:t>5</a:t>
            </a:r>
            <a:r>
              <a:rPr lang="en-US" sz="1600" dirty="0" smtClean="0"/>
              <a:t>)x(10</a:t>
            </a:r>
            <a:r>
              <a:rPr lang="en-US" sz="1600" baseline="30000" dirty="0" smtClean="0"/>
              <a:t>4</a:t>
            </a:r>
            <a:r>
              <a:rPr lang="en-US" sz="1600" dirty="0" smtClean="0"/>
              <a:t>)=10</a:t>
            </a:r>
            <a:r>
              <a:rPr lang="en-US" sz="1600" baseline="30000" dirty="0" smtClean="0"/>
              <a:t>9</a:t>
            </a:r>
            <a:endParaRPr lang="en-US" sz="16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1174750" y="4528707"/>
            <a:ext cx="2001164" cy="381950"/>
            <a:chOff x="1174750" y="4422877"/>
            <a:chExt cx="2001164" cy="381950"/>
          </a:xfrm>
        </p:grpSpPr>
        <p:sp>
          <p:nvSpPr>
            <p:cNvPr id="11" name="Oval 10"/>
            <p:cNvSpPr/>
            <p:nvPr/>
          </p:nvSpPr>
          <p:spPr>
            <a:xfrm>
              <a:off x="1174750" y="4523315"/>
              <a:ext cx="264583" cy="26458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3010813" y="4639726"/>
              <a:ext cx="165101" cy="1651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439333" y="4422877"/>
              <a:ext cx="1582063" cy="249876"/>
              <a:chOff x="1439333" y="4422877"/>
              <a:chExt cx="1582063" cy="249876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1439333" y="4422877"/>
                <a:ext cx="1439042" cy="180873"/>
              </a:xfrm>
              <a:custGeom>
                <a:avLst/>
                <a:gdLst>
                  <a:gd name="connsiteX0" fmla="*/ 0 w 1333500"/>
                  <a:gd name="connsiteY0" fmla="*/ 180873 h 180873"/>
                  <a:gd name="connsiteX1" fmla="*/ 423334 w 1333500"/>
                  <a:gd name="connsiteY1" fmla="*/ 32706 h 180873"/>
                  <a:gd name="connsiteX2" fmla="*/ 772584 w 1333500"/>
                  <a:gd name="connsiteY2" fmla="*/ 956 h 180873"/>
                  <a:gd name="connsiteX3" fmla="*/ 1026584 w 1333500"/>
                  <a:gd name="connsiteY3" fmla="*/ 53873 h 180873"/>
                  <a:gd name="connsiteX4" fmla="*/ 1333500 w 1333500"/>
                  <a:gd name="connsiteY4" fmla="*/ 180873 h 18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0" h="180873">
                    <a:moveTo>
                      <a:pt x="0" y="180873"/>
                    </a:moveTo>
                    <a:cubicBezTo>
                      <a:pt x="147285" y="121782"/>
                      <a:pt x="294570" y="62692"/>
                      <a:pt x="423334" y="32706"/>
                    </a:cubicBezTo>
                    <a:cubicBezTo>
                      <a:pt x="552098" y="2720"/>
                      <a:pt x="672042" y="-2572"/>
                      <a:pt x="772584" y="956"/>
                    </a:cubicBezTo>
                    <a:cubicBezTo>
                      <a:pt x="873126" y="4484"/>
                      <a:pt x="933098" y="23887"/>
                      <a:pt x="1026584" y="53873"/>
                    </a:cubicBezTo>
                    <a:cubicBezTo>
                      <a:pt x="1120070" y="83859"/>
                      <a:pt x="1333500" y="180873"/>
                      <a:pt x="1333500" y="18087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2830896" y="4572001"/>
                <a:ext cx="190500" cy="10075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TextBox 25"/>
          <p:cNvSpPr txBox="1"/>
          <p:nvPr/>
        </p:nvSpPr>
        <p:spPr>
          <a:xfrm>
            <a:off x="1047750" y="4950493"/>
            <a:ext cx="54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</a:t>
            </a:r>
            <a:r>
              <a:rPr lang="en-US" i="1" baseline="-25000" dirty="0" smtClean="0"/>
              <a:t>C</a:t>
            </a:r>
            <a:endParaRPr lang="en-US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2836042" y="4950493"/>
            <a:ext cx="55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</a:t>
            </a:r>
            <a:r>
              <a:rPr lang="en-US" i="1" baseline="-25000" dirty="0"/>
              <a:t>A</a:t>
            </a:r>
            <a:endParaRPr lang="en-US" i="1" dirty="0"/>
          </a:p>
        </p:txBody>
      </p:sp>
      <p:sp>
        <p:nvSpPr>
          <p:cNvPr id="53" name="TextBox 52"/>
          <p:cNvSpPr txBox="1"/>
          <p:nvPr/>
        </p:nvSpPr>
        <p:spPr>
          <a:xfrm>
            <a:off x="1547665" y="5469534"/>
            <a:ext cx="1463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M=M</a:t>
            </a:r>
            <a:r>
              <a:rPr lang="en-US" i="1" baseline="-25000" dirty="0" smtClean="0"/>
              <a:t>C</a:t>
            </a:r>
            <a:r>
              <a:rPr lang="en-US" i="1" dirty="0" smtClean="0"/>
              <a:t> x M</a:t>
            </a:r>
            <a:r>
              <a:rPr lang="en-US" i="1" baseline="-25000" dirty="0" smtClean="0"/>
              <a:t>A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23118" y="1308398"/>
            <a:ext cx="2990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Typical proportional gain ~ 10</a:t>
            </a:r>
            <a:r>
              <a:rPr lang="en-US" sz="1600" baseline="30000" dirty="0" smtClean="0"/>
              <a:t>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488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26" grpId="0"/>
      <p:bldP spid="51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414" y="202126"/>
            <a:ext cx="6006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cs typeface="Times New Roman"/>
              </a:rPr>
              <a:t>GASEOUS COUNTERS AGING UNDER IRRADIATION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Figure 7-2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14" y="1597055"/>
            <a:ext cx="4501524" cy="3197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768" y="821137"/>
            <a:ext cx="43411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Counting rate plateau degradation after long term irradiation: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103889" y="3670859"/>
            <a:ext cx="1279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~ 10</a:t>
            </a:r>
            <a:r>
              <a:rPr lang="en-US" sz="1600" i="1" baseline="30000" dirty="0" smtClean="0">
                <a:solidFill>
                  <a:srgbClr val="FF0000"/>
                </a:solidFill>
              </a:rPr>
              <a:t>8</a:t>
            </a:r>
            <a:r>
              <a:rPr lang="en-US" sz="1600" i="1" dirty="0" smtClean="0">
                <a:solidFill>
                  <a:srgbClr val="FF0000"/>
                </a:solidFill>
              </a:rPr>
              <a:t> counts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3531" y="5553589"/>
            <a:ext cx="4012161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E. Farmer and S. Brown, Phys. Rev. 74(1948)902</a:t>
            </a:r>
            <a:endParaRPr lang="en-US" sz="1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613032" y="2789591"/>
            <a:ext cx="579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T=0</a:t>
            </a:r>
            <a:endParaRPr lang="en-US" sz="1600" i="1" dirty="0">
              <a:solidFill>
                <a:srgbClr val="FF0000"/>
              </a:solidFill>
            </a:endParaRPr>
          </a:p>
        </p:txBody>
      </p:sp>
      <p:pic>
        <p:nvPicPr>
          <p:cNvPr id="8" name="Picture 7" descr="aging prop count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435" y="2323423"/>
            <a:ext cx="3695395" cy="30624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08084" y="1446822"/>
            <a:ext cx="26987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Gradual </a:t>
            </a:r>
            <a:r>
              <a:rPr lang="en-US" sz="1600" dirty="0" smtClean="0"/>
              <a:t>loss of </a:t>
            </a:r>
            <a:r>
              <a:rPr lang="en-US" sz="1600" dirty="0" smtClean="0"/>
              <a:t>the energy resolution: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46998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414" y="202126"/>
            <a:ext cx="4786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cs typeface="Times New Roman"/>
              </a:rPr>
              <a:t>MWPC: ORGANIC DEPOSITS AND AGING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414" y="602231"/>
            <a:ext cx="8064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Polymerization of organic compounds with formation of deposits on thin wires:</a:t>
            </a:r>
            <a:endParaRPr lang="en-US" sz="1600" dirty="0"/>
          </a:p>
        </p:txBody>
      </p:sp>
      <p:pic>
        <p:nvPicPr>
          <p:cNvPr id="4" name="Picture 3" descr="aged wire 1.pi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40" y="946257"/>
            <a:ext cx="2902042" cy="2237719"/>
          </a:xfrm>
          <a:prstGeom prst="rect">
            <a:avLst/>
          </a:prstGeom>
        </p:spPr>
      </p:pic>
      <p:pic>
        <p:nvPicPr>
          <p:cNvPr id="7" name="Picture 6" descr="aged wire 3.pic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273" y="3614733"/>
            <a:ext cx="3572915" cy="2288597"/>
          </a:xfrm>
          <a:prstGeom prst="rect">
            <a:avLst/>
          </a:prstGeom>
        </p:spPr>
      </p:pic>
      <p:pic>
        <p:nvPicPr>
          <p:cNvPr id="8" name="Picture 7" descr="aged wire 4.pic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067" y="993587"/>
            <a:ext cx="3536271" cy="2227353"/>
          </a:xfrm>
          <a:prstGeom prst="rect">
            <a:avLst/>
          </a:prstGeom>
        </p:spPr>
      </p:pic>
      <p:pic>
        <p:nvPicPr>
          <p:cNvPr id="9" name="Picture 8" descr="silicon deposit.pic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010" y="3580419"/>
            <a:ext cx="3436328" cy="2267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2273" y="3139256"/>
            <a:ext cx="2919251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O. </a:t>
            </a:r>
            <a:r>
              <a:rPr lang="en-US" sz="1400" b="1" i="1" dirty="0" err="1" smtClean="0"/>
              <a:t>Ullaland</a:t>
            </a:r>
            <a:r>
              <a:rPr lang="en-US" sz="1400" b="1" i="1" dirty="0" smtClean="0"/>
              <a:t>, LBL-21170 (1986)107</a:t>
            </a:r>
            <a:endParaRPr lang="en-US" sz="1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925939" y="5898798"/>
            <a:ext cx="3582469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I. </a:t>
            </a:r>
            <a:r>
              <a:rPr lang="en-US" sz="1400" b="1" i="1" dirty="0" err="1" smtClean="0"/>
              <a:t>Juric</a:t>
            </a:r>
            <a:r>
              <a:rPr lang="en-US" sz="1400" b="1" i="1" dirty="0" smtClean="0"/>
              <a:t> and J. </a:t>
            </a:r>
            <a:r>
              <a:rPr lang="en-US" sz="1400" b="1" i="1" dirty="0" err="1" smtClean="0"/>
              <a:t>Kadyk</a:t>
            </a:r>
            <a:r>
              <a:rPr lang="en-US" sz="1400" b="1" i="1" dirty="0" smtClean="0"/>
              <a:t>, LBL-21170 (1986)141</a:t>
            </a:r>
            <a:endParaRPr lang="en-US" sz="14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47870" y="3156915"/>
            <a:ext cx="3582469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I. </a:t>
            </a:r>
            <a:r>
              <a:rPr lang="en-US" sz="1400" b="1" i="1" dirty="0" err="1" smtClean="0"/>
              <a:t>Juric</a:t>
            </a:r>
            <a:r>
              <a:rPr lang="en-US" sz="1400" b="1" i="1" dirty="0" smtClean="0"/>
              <a:t> and J. </a:t>
            </a:r>
            <a:r>
              <a:rPr lang="en-US" sz="1400" b="1" i="1" dirty="0" err="1" smtClean="0"/>
              <a:t>Kadyk</a:t>
            </a:r>
            <a:r>
              <a:rPr lang="en-US" sz="1400" b="1" i="1" dirty="0" smtClean="0"/>
              <a:t>, LBL-21170 (1986)141</a:t>
            </a:r>
            <a:endParaRPr lang="en-US" sz="1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960188" y="5844555"/>
            <a:ext cx="3470150" cy="52322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M. Binkley et al,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 A515(2003)53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342624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9826" y="2561255"/>
            <a:ext cx="6424355" cy="132343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MICROPATTERN:</a:t>
            </a:r>
          </a:p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NEW APPROACHES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66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ape-man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870" y="4780877"/>
            <a:ext cx="1264024" cy="146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09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35841" y="2044950"/>
            <a:ext cx="46723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ANCESTORS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66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ape-man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665" y="4820013"/>
            <a:ext cx="1425388" cy="13038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18406" y="1296855"/>
            <a:ext cx="1632378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PART 1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3094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296" y="199023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MICRO-STRIP GAS COUNTER (MSGC)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408" y="758798"/>
            <a:ext cx="1711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Anton Oed, 1988</a:t>
            </a:r>
            <a:endParaRPr lang="en-US" sz="1600" dirty="0"/>
          </a:p>
        </p:txBody>
      </p:sp>
      <p:pic>
        <p:nvPicPr>
          <p:cNvPr id="4" name="Picture 3" descr="msgc fiel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96" y="1519114"/>
            <a:ext cx="3997120" cy="3830573"/>
          </a:xfrm>
          <a:prstGeom prst="rect">
            <a:avLst/>
          </a:prstGeom>
        </p:spPr>
      </p:pic>
      <p:pic>
        <p:nvPicPr>
          <p:cNvPr id="5" name="Picture 4" descr="OedMSGC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556" y="2450723"/>
            <a:ext cx="3697801" cy="2799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690876" y="5467214"/>
            <a:ext cx="3827540" cy="30777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A. Oed,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 A263(1988)351</a:t>
            </a:r>
            <a:endParaRPr lang="en-US" sz="1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718943" y="1669729"/>
            <a:ext cx="38699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10 µm wide anode strips, 50 µm cathode strips at 100 µm pitch on glass substrate:</a:t>
            </a:r>
          </a:p>
        </p:txBody>
      </p:sp>
    </p:spTree>
    <p:extLst>
      <p:ext uri="{BB962C8B-B14F-4D97-AF65-F5344CB8AC3E}">
        <p14:creationId xmlns:p14="http://schemas.microsoft.com/office/powerpoint/2010/main" val="3844988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296" y="199023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MSGC CONSTRUCTION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msgc assembly 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96" y="1372167"/>
            <a:ext cx="4732735" cy="31458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9045" y="4575622"/>
            <a:ext cx="4245474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J. </a:t>
            </a:r>
            <a:r>
              <a:rPr lang="en-US" sz="1400" b="1" i="1" dirty="0" err="1" smtClean="0"/>
              <a:t>Bohm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 A360(1995)34</a:t>
            </a:r>
            <a:endParaRPr lang="en-US" sz="1400" b="1" i="1" dirty="0"/>
          </a:p>
        </p:txBody>
      </p:sp>
      <p:pic>
        <p:nvPicPr>
          <p:cNvPr id="5" name="Picture 4" descr="GDD MSGC UNSK L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036" y="1545735"/>
            <a:ext cx="2223692" cy="40175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4031" y="779916"/>
            <a:ext cx="31512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MSGC prototype</a:t>
            </a:r>
          </a:p>
          <a:p>
            <a:r>
              <a:rPr lang="en-US" sz="1600" dirty="0" smtClean="0"/>
              <a:t>400 anode strips at 200 µm pitch: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930738" y="5688545"/>
            <a:ext cx="3172990" cy="523220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R. Bouclier et al,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A367(1995)163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46212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296" y="199023"/>
            <a:ext cx="283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MSGC PERFORMANCES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440" y="6090758"/>
            <a:ext cx="4594290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R. Bouclier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 A367(1995)163</a:t>
            </a:r>
            <a:endParaRPr lang="en-US" sz="1400" b="1" i="1" dirty="0"/>
          </a:p>
        </p:txBody>
      </p:sp>
      <p:pic>
        <p:nvPicPr>
          <p:cNvPr id="6" name="Picture 5" descr="msgc pulse dist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27" y="952080"/>
            <a:ext cx="3375270" cy="2533578"/>
          </a:xfrm>
          <a:prstGeom prst="rect">
            <a:avLst/>
          </a:prstGeom>
        </p:spPr>
      </p:pic>
      <p:pic>
        <p:nvPicPr>
          <p:cNvPr id="7" name="Picture 6" descr="msgc space resolutio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80" y="3578476"/>
            <a:ext cx="3411817" cy="25225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337" y="613525"/>
            <a:ext cx="451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Single track signal width (two-track resolution):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092541" y="2780938"/>
            <a:ext cx="1394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200 µm pitch</a:t>
            </a:r>
            <a:endParaRPr lang="en-US" sz="16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38587" y="3311687"/>
            <a:ext cx="3158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Position accuracy (fast particles):</a:t>
            </a:r>
            <a:endParaRPr lang="en-US" sz="16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4333257" y="1197481"/>
            <a:ext cx="4357888" cy="3561735"/>
            <a:chOff x="4333257" y="1197481"/>
            <a:chExt cx="4357888" cy="3561735"/>
          </a:xfrm>
        </p:grpSpPr>
        <p:pic>
          <p:nvPicPr>
            <p:cNvPr id="5" name="Picture 4" descr="MWPC-MSGC Rate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3257" y="1197481"/>
              <a:ext cx="4357888" cy="3561735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7433791" y="2062898"/>
              <a:ext cx="0" cy="2060150"/>
            </a:xfrm>
            <a:prstGeom prst="line">
              <a:avLst/>
            </a:prstGeom>
            <a:ln w="190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924172" y="3140700"/>
              <a:ext cx="1252072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FF0000"/>
                  </a:solidFill>
                </a:rPr>
                <a:t>10</a:t>
              </a:r>
              <a:r>
                <a:rPr lang="en-US" sz="1600" b="1" i="1" baseline="30000" dirty="0" smtClean="0">
                  <a:solidFill>
                    <a:srgbClr val="FF0000"/>
                  </a:solidFill>
                </a:rPr>
                <a:t>6</a:t>
              </a:r>
              <a:r>
                <a:rPr lang="en-US" sz="1600" b="1" i="1" dirty="0" smtClean="0">
                  <a:solidFill>
                    <a:srgbClr val="FF0000"/>
                  </a:solidFill>
                </a:rPr>
                <a:t> mm</a:t>
              </a:r>
              <a:r>
                <a:rPr lang="en-US" sz="1600" b="1" i="1" baseline="30000" dirty="0" smtClean="0">
                  <a:solidFill>
                    <a:srgbClr val="FF0000"/>
                  </a:solidFill>
                </a:rPr>
                <a:t>-2 </a:t>
              </a:r>
              <a:r>
                <a:rPr lang="en-US" sz="1600" b="1" i="1" dirty="0" smtClean="0">
                  <a:solidFill>
                    <a:srgbClr val="FF0000"/>
                  </a:solidFill>
                </a:rPr>
                <a:t>s</a:t>
              </a:r>
              <a:r>
                <a:rPr lang="en-US" sz="1600" b="1" i="1" baseline="30000" dirty="0" smtClean="0">
                  <a:solidFill>
                    <a:srgbClr val="FF0000"/>
                  </a:solidFill>
                </a:rPr>
                <a:t>-1</a:t>
              </a:r>
              <a:endParaRPr lang="en-US" sz="1600" b="1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628115" y="4478855"/>
            <a:ext cx="1341943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~ 40 µm </a:t>
            </a:r>
            <a:r>
              <a:rPr lang="en-US" sz="1600" b="1" i="1" dirty="0" err="1">
                <a:solidFill>
                  <a:srgbClr val="FF0000"/>
                </a:solidFill>
              </a:rPr>
              <a:t>rms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63136" y="2062898"/>
            <a:ext cx="1421993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FW ~ </a:t>
            </a:r>
            <a:r>
              <a:rPr lang="en-US" sz="1600" b="1" i="1" dirty="0">
                <a:solidFill>
                  <a:srgbClr val="FF0000"/>
                </a:solidFill>
              </a:rPr>
              <a:t>400 µm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760076" y="1960143"/>
            <a:ext cx="31498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392948" y="1962532"/>
            <a:ext cx="28436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551837" y="5465951"/>
            <a:ext cx="245587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Volume resolution</a:t>
            </a:r>
          </a:p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V ~ 1 x 1 x 2= 2 mm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67250" y="4838575"/>
            <a:ext cx="2783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Fast signals ~ 30 ns (1.5 mm)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667250" y="950650"/>
            <a:ext cx="3058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</a:t>
            </a:r>
            <a:r>
              <a:rPr lang="en-US" sz="1600" dirty="0" smtClean="0"/>
              <a:t>ate capability: 1 MHz/mm</a:t>
            </a:r>
            <a:r>
              <a:rPr lang="en-US" sz="1600" baseline="30000" dirty="0" smtClean="0"/>
              <a:t>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61973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296" y="199023"/>
            <a:ext cx="3601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MSGC DISCHARGE PROBLEMS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msc raether limi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95" y="1400235"/>
            <a:ext cx="4114115" cy="38349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1296" y="742423"/>
            <a:ext cx="5689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Pre-amplification of electrons emitted by cathode strip edges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4220" y="5525163"/>
            <a:ext cx="4420238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T. </a:t>
            </a:r>
            <a:r>
              <a:rPr lang="en-US" sz="1400" b="1" i="1" dirty="0" err="1" smtClean="0"/>
              <a:t>Beckers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 A346(1994)95</a:t>
            </a:r>
            <a:endParaRPr lang="en-US" sz="14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105595" y="2457691"/>
            <a:ext cx="194868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3366FF"/>
                </a:solidFill>
              </a:rPr>
              <a:t>“Normal” gain 2000</a:t>
            </a:r>
            <a:endParaRPr lang="en-US" sz="1600" i="1" dirty="0">
              <a:solidFill>
                <a:srgbClr val="3366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37342" y="3961834"/>
            <a:ext cx="148140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PA gain 20000</a:t>
            </a:r>
            <a:endParaRPr lang="en-US" sz="1600" i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297475" y="2796245"/>
            <a:ext cx="237566" cy="62990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2590071" y="4420322"/>
            <a:ext cx="464204" cy="4310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msgs dam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570" y="1314875"/>
            <a:ext cx="3006119" cy="213538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034570" y="3667185"/>
            <a:ext cx="3006119" cy="2557143"/>
            <a:chOff x="5034570" y="3667185"/>
            <a:chExt cx="3006119" cy="2557143"/>
          </a:xfrm>
          <a:solidFill>
            <a:srgbClr val="D9D9D9"/>
          </a:solidFill>
        </p:grpSpPr>
        <p:pic>
          <p:nvPicPr>
            <p:cNvPr id="12" name="Picture 11" descr="msgc damage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4570" y="3667185"/>
              <a:ext cx="3006119" cy="2166479"/>
            </a:xfrm>
            <a:prstGeom prst="rect">
              <a:avLst/>
            </a:prstGeom>
            <a:grpFill/>
          </p:spPr>
        </p:pic>
        <p:sp>
          <p:nvSpPr>
            <p:cNvPr id="4" name="TextBox 3"/>
            <p:cNvSpPr txBox="1"/>
            <p:nvPr/>
          </p:nvSpPr>
          <p:spPr>
            <a:xfrm flipH="1">
              <a:off x="5066185" y="5916551"/>
              <a:ext cx="2974503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/>
                <a:t>Fabio’s Museum of Horrors</a:t>
              </a:r>
              <a:endParaRPr lang="en-US" sz="14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40152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099" y="173600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NEW MICRO-PATTERN GAS DETECTORS (MPGD)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Hex_Cathode_Pin_Arr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230" y="3511260"/>
            <a:ext cx="2662706" cy="2135036"/>
          </a:xfrm>
          <a:prstGeom prst="rect">
            <a:avLst/>
          </a:prstGeom>
        </p:spPr>
      </p:pic>
      <p:pic>
        <p:nvPicPr>
          <p:cNvPr id="6" name="Picture 5" descr="micropixe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112" y="676094"/>
            <a:ext cx="2617552" cy="20465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13" b="14353"/>
          <a:stretch/>
        </p:blipFill>
        <p:spPr bwMode="auto">
          <a:xfrm>
            <a:off x="539099" y="939551"/>
            <a:ext cx="3464152" cy="231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9095" y="3412495"/>
            <a:ext cx="2812673" cy="52322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R. </a:t>
            </a:r>
            <a:r>
              <a:rPr lang="en-US" sz="1400" b="1" i="1" dirty="0" err="1" smtClean="0"/>
              <a:t>Bellazzini</a:t>
            </a:r>
            <a:r>
              <a:rPr lang="en-US" sz="1400" b="1" i="1" dirty="0" smtClean="0"/>
              <a:t> et al,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Meth. A424(1998)444</a:t>
            </a:r>
            <a:endParaRPr lang="en-US" sz="1400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5134559" y="2722658"/>
            <a:ext cx="3347105" cy="52322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A. Ochi et al, 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 A478(2002)196</a:t>
            </a:r>
            <a:endParaRPr lang="en-US" sz="1400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5661231" y="5729409"/>
            <a:ext cx="2662706" cy="52322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P. </a:t>
            </a:r>
            <a:r>
              <a:rPr lang="en-US" sz="1400" b="1" i="1" dirty="0" err="1" smtClean="0"/>
              <a:t>Rehak</a:t>
            </a:r>
            <a:r>
              <a:rPr lang="en-US" sz="1400" b="1" i="1" dirty="0" smtClean="0"/>
              <a:t> et al</a:t>
            </a:r>
          </a:p>
          <a:p>
            <a:r>
              <a:rPr lang="en-US" sz="1400" b="1" i="1" dirty="0" smtClean="0"/>
              <a:t> IEEE TNS-47(2000)1426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61230" y="3526958"/>
            <a:ext cx="2185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MICRO-PIN ARRAY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97280" y="3366573"/>
            <a:ext cx="4800678" cy="2886056"/>
            <a:chOff x="697280" y="3366573"/>
            <a:chExt cx="4800678" cy="2886056"/>
          </a:xfrm>
        </p:grpSpPr>
        <p:pic>
          <p:nvPicPr>
            <p:cNvPr id="9" name="Picture 8" descr="CAT scheme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2811" y="3366573"/>
              <a:ext cx="2275147" cy="288605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7280" y="5467799"/>
              <a:ext cx="2525531" cy="52322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/>
                <a:t>F. </a:t>
              </a:r>
              <a:r>
                <a:rPr lang="en-US" sz="1400" b="1" i="1" dirty="0" err="1" smtClean="0"/>
                <a:t>Bartol</a:t>
              </a:r>
              <a:r>
                <a:rPr lang="en-US" sz="1400" b="1" i="1" dirty="0" smtClean="0"/>
                <a:t> et al</a:t>
              </a:r>
            </a:p>
            <a:p>
              <a:r>
                <a:rPr lang="en-US" sz="1400" b="1" i="1" dirty="0" smtClean="0"/>
                <a:t>J. </a:t>
              </a:r>
              <a:r>
                <a:rPr lang="en-US" sz="1400" b="1" i="1" dirty="0" err="1" smtClean="0"/>
                <a:t>Phys.III</a:t>
              </a:r>
              <a:r>
                <a:rPr lang="en-US" sz="1400" b="1" i="1" dirty="0" smtClean="0"/>
                <a:t> France 6(1996)337</a:t>
              </a:r>
              <a:endParaRPr lang="en-US" sz="1400" b="1" i="1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594277" y="3521132"/>
              <a:ext cx="169945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COMPTEUR A TROUS</a:t>
              </a:r>
              <a:endParaRPr lang="en-US" sz="1600" b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938843" y="952692"/>
            <a:ext cx="2749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MICRO-PIXEL CHAMBER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9097" y="629836"/>
            <a:ext cx="3108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MICRO-GROOVE CHAMBER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769019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96611" y="5598737"/>
            <a:ext cx="3346009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1400" b="1" i="1" kern="1200" dirty="0"/>
              <a:t>Y. </a:t>
            </a:r>
            <a:r>
              <a:rPr lang="en-US" sz="1400" b="1" i="1" kern="1200" dirty="0" err="1"/>
              <a:t>Giomataris</a:t>
            </a:r>
            <a:r>
              <a:rPr lang="en-US" sz="1400" b="1" i="1" kern="1200" dirty="0"/>
              <a:t> et al, </a:t>
            </a:r>
            <a:endParaRPr lang="en-US" sz="1400" b="1" i="1" kern="1200" dirty="0" smtClean="0"/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 </a:t>
            </a:r>
            <a:r>
              <a:rPr lang="en-US" sz="1400" b="1" i="1" kern="1200" dirty="0" smtClean="0"/>
              <a:t>376</a:t>
            </a:r>
            <a:r>
              <a:rPr lang="en-US" sz="1400" b="1" i="1" kern="1200" dirty="0"/>
              <a:t>(1996)29</a:t>
            </a:r>
          </a:p>
        </p:txBody>
      </p:sp>
      <p:pic>
        <p:nvPicPr>
          <p:cNvPr id="17" name="Picture 16" descr="MICMEGDRA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4116" y="2957908"/>
            <a:ext cx="4518240" cy="259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6611" y="974795"/>
            <a:ext cx="5501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HIGH/LOW FIELD REGIONS SEPARATED BY A MESH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617068" y="2184520"/>
            <a:ext cx="23216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GAP UNIFORMITY:</a:t>
            </a:r>
          </a:p>
          <a:p>
            <a:r>
              <a:rPr lang="en-US" sz="1600" dirty="0" smtClean="0"/>
              <a:t>SPACERS OR PILLARS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496993" y="216495"/>
            <a:ext cx="7369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MICRO-MESH GASEOUS STRUCTURE (MICROMEGAS)</a:t>
            </a:r>
          </a:p>
        </p:txBody>
      </p:sp>
      <p:pic>
        <p:nvPicPr>
          <p:cNvPr id="21" name="Picture 20" descr="mimeg field e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01" y="1549720"/>
            <a:ext cx="2973784" cy="34304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" name="Line 9"/>
          <p:cNvSpPr>
            <a:spLocks noChangeShapeType="1"/>
          </p:cNvSpPr>
          <p:nvPr/>
        </p:nvSpPr>
        <p:spPr bwMode="auto">
          <a:xfrm rot="16200000">
            <a:off x="1275591" y="4500472"/>
            <a:ext cx="0" cy="890783"/>
          </a:xfrm>
          <a:prstGeom prst="line">
            <a:avLst/>
          </a:prstGeom>
          <a:noFill/>
          <a:ln w="76200">
            <a:solidFill>
              <a:srgbClr val="0B24C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>
            <a:off x="2454284" y="3465445"/>
            <a:ext cx="0" cy="1444219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 rot="16200000">
            <a:off x="2253326" y="4510133"/>
            <a:ext cx="0" cy="871460"/>
          </a:xfrm>
          <a:prstGeom prst="line">
            <a:avLst/>
          </a:prstGeom>
          <a:noFill/>
          <a:ln w="76200">
            <a:solidFill>
              <a:srgbClr val="0B24C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29" name="Line 12"/>
          <p:cNvSpPr>
            <a:spLocks noChangeShapeType="1"/>
          </p:cNvSpPr>
          <p:nvPr/>
        </p:nvSpPr>
        <p:spPr bwMode="auto">
          <a:xfrm rot="16200000">
            <a:off x="3265843" y="4463720"/>
            <a:ext cx="0" cy="966142"/>
          </a:xfrm>
          <a:prstGeom prst="line">
            <a:avLst/>
          </a:prstGeom>
          <a:noFill/>
          <a:ln w="76200">
            <a:solidFill>
              <a:srgbClr val="0B24C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1103618" y="3443170"/>
            <a:ext cx="1281104" cy="1505478"/>
          </a:xfrm>
          <a:custGeom>
            <a:avLst/>
            <a:gdLst>
              <a:gd name="T0" fmla="*/ 417 w 922"/>
              <a:gd name="T1" fmla="*/ 13 h 440"/>
              <a:gd name="T2" fmla="*/ 409 w 922"/>
              <a:gd name="T3" fmla="*/ 93 h 440"/>
              <a:gd name="T4" fmla="*/ 337 w 922"/>
              <a:gd name="T5" fmla="*/ 225 h 440"/>
              <a:gd name="T6" fmla="*/ 217 w 922"/>
              <a:gd name="T7" fmla="*/ 365 h 440"/>
              <a:gd name="T8" fmla="*/ 101 w 922"/>
              <a:gd name="T9" fmla="*/ 429 h 440"/>
              <a:gd name="T10" fmla="*/ 821 w 922"/>
              <a:gd name="T11" fmla="*/ 429 h 440"/>
              <a:gd name="T12" fmla="*/ 705 w 922"/>
              <a:gd name="T13" fmla="*/ 373 h 440"/>
              <a:gd name="T14" fmla="*/ 541 w 922"/>
              <a:gd name="T15" fmla="*/ 241 h 440"/>
              <a:gd name="T16" fmla="*/ 469 w 922"/>
              <a:gd name="T17" fmla="*/ 89 h 440"/>
              <a:gd name="T18" fmla="*/ 449 w 922"/>
              <a:gd name="T19" fmla="*/ 13 h 440"/>
              <a:gd name="T20" fmla="*/ 417 w 922"/>
              <a:gd name="T21" fmla="*/ 13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22" h="440">
                <a:moveTo>
                  <a:pt x="417" y="13"/>
                </a:moveTo>
                <a:cubicBezTo>
                  <a:pt x="410" y="26"/>
                  <a:pt x="422" y="58"/>
                  <a:pt x="409" y="93"/>
                </a:cubicBezTo>
                <a:cubicBezTo>
                  <a:pt x="396" y="128"/>
                  <a:pt x="369" y="180"/>
                  <a:pt x="337" y="225"/>
                </a:cubicBezTo>
                <a:cubicBezTo>
                  <a:pt x="305" y="270"/>
                  <a:pt x="256" y="331"/>
                  <a:pt x="217" y="365"/>
                </a:cubicBezTo>
                <a:cubicBezTo>
                  <a:pt x="178" y="399"/>
                  <a:pt x="0" y="418"/>
                  <a:pt x="101" y="429"/>
                </a:cubicBezTo>
                <a:cubicBezTo>
                  <a:pt x="202" y="440"/>
                  <a:pt x="720" y="438"/>
                  <a:pt x="821" y="429"/>
                </a:cubicBezTo>
                <a:cubicBezTo>
                  <a:pt x="922" y="420"/>
                  <a:pt x="752" y="404"/>
                  <a:pt x="705" y="373"/>
                </a:cubicBezTo>
                <a:cubicBezTo>
                  <a:pt x="658" y="342"/>
                  <a:pt x="580" y="288"/>
                  <a:pt x="541" y="241"/>
                </a:cubicBezTo>
                <a:cubicBezTo>
                  <a:pt x="502" y="194"/>
                  <a:pt x="484" y="127"/>
                  <a:pt x="469" y="89"/>
                </a:cubicBezTo>
                <a:cubicBezTo>
                  <a:pt x="454" y="51"/>
                  <a:pt x="458" y="26"/>
                  <a:pt x="449" y="13"/>
                </a:cubicBezTo>
                <a:cubicBezTo>
                  <a:pt x="440" y="0"/>
                  <a:pt x="424" y="0"/>
                  <a:pt x="417" y="13"/>
                </a:cubicBezTo>
                <a:close/>
              </a:path>
            </a:pathLst>
          </a:custGeom>
          <a:gradFill rotWithShape="0">
            <a:gsLst>
              <a:gs pos="0">
                <a:srgbClr val="DEDEDE"/>
              </a:gs>
              <a:gs pos="50000">
                <a:srgbClr val="FF0F18">
                  <a:alpha val="49001"/>
                </a:srgbClr>
              </a:gs>
              <a:gs pos="100000">
                <a:srgbClr val="DEDED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1248539" y="1861582"/>
            <a:ext cx="952616" cy="1756082"/>
          </a:xfrm>
          <a:custGeom>
            <a:avLst/>
            <a:gdLst>
              <a:gd name="T0" fmla="*/ 0 w 493"/>
              <a:gd name="T1" fmla="*/ 0 h 946"/>
              <a:gd name="T2" fmla="*/ 10 w 493"/>
              <a:gd name="T3" fmla="*/ 584 h 946"/>
              <a:gd name="T4" fmla="*/ 57 w 493"/>
              <a:gd name="T5" fmla="*/ 694 h 946"/>
              <a:gd name="T6" fmla="*/ 136 w 493"/>
              <a:gd name="T7" fmla="*/ 772 h 946"/>
              <a:gd name="T8" fmla="*/ 214 w 493"/>
              <a:gd name="T9" fmla="*/ 866 h 946"/>
              <a:gd name="T10" fmla="*/ 230 w 493"/>
              <a:gd name="T11" fmla="*/ 937 h 946"/>
              <a:gd name="T12" fmla="*/ 277 w 493"/>
              <a:gd name="T13" fmla="*/ 812 h 946"/>
              <a:gd name="T14" fmla="*/ 395 w 493"/>
              <a:gd name="T15" fmla="*/ 702 h 946"/>
              <a:gd name="T16" fmla="*/ 465 w 493"/>
              <a:gd name="T17" fmla="*/ 576 h 946"/>
              <a:gd name="T18" fmla="*/ 489 w 493"/>
              <a:gd name="T19" fmla="*/ 231 h 946"/>
              <a:gd name="T20" fmla="*/ 489 w 493"/>
              <a:gd name="T21" fmla="*/ 11 h 9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93" h="946">
                <a:moveTo>
                  <a:pt x="0" y="0"/>
                </a:moveTo>
                <a:cubicBezTo>
                  <a:pt x="0" y="234"/>
                  <a:pt x="0" y="468"/>
                  <a:pt x="10" y="584"/>
                </a:cubicBezTo>
                <a:cubicBezTo>
                  <a:pt x="20" y="700"/>
                  <a:pt x="36" y="663"/>
                  <a:pt x="57" y="694"/>
                </a:cubicBezTo>
                <a:cubicBezTo>
                  <a:pt x="78" y="725"/>
                  <a:pt x="110" y="743"/>
                  <a:pt x="136" y="772"/>
                </a:cubicBezTo>
                <a:cubicBezTo>
                  <a:pt x="162" y="801"/>
                  <a:pt x="198" y="839"/>
                  <a:pt x="214" y="866"/>
                </a:cubicBezTo>
                <a:cubicBezTo>
                  <a:pt x="230" y="893"/>
                  <a:pt x="220" y="946"/>
                  <a:pt x="230" y="937"/>
                </a:cubicBezTo>
                <a:cubicBezTo>
                  <a:pt x="240" y="928"/>
                  <a:pt x="250" y="851"/>
                  <a:pt x="277" y="812"/>
                </a:cubicBezTo>
                <a:cubicBezTo>
                  <a:pt x="304" y="773"/>
                  <a:pt x="364" y="741"/>
                  <a:pt x="395" y="702"/>
                </a:cubicBezTo>
                <a:cubicBezTo>
                  <a:pt x="426" y="663"/>
                  <a:pt x="449" y="654"/>
                  <a:pt x="465" y="576"/>
                </a:cubicBezTo>
                <a:cubicBezTo>
                  <a:pt x="481" y="498"/>
                  <a:pt x="485" y="325"/>
                  <a:pt x="489" y="231"/>
                </a:cubicBezTo>
                <a:cubicBezTo>
                  <a:pt x="493" y="137"/>
                  <a:pt x="491" y="74"/>
                  <a:pt x="489" y="11"/>
                </a:cubicBezTo>
              </a:path>
            </a:pathLst>
          </a:custGeom>
          <a:solidFill>
            <a:srgbClr val="1332FF">
              <a:alpha val="33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2454284" y="4003779"/>
            <a:ext cx="1078214" cy="33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i="0" kern="1200" dirty="0"/>
              <a:t>50-100 µm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4284" y="2615407"/>
            <a:ext cx="930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200 V/cm</a:t>
            </a:r>
            <a:endParaRPr lang="en-US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454284" y="4337917"/>
            <a:ext cx="950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50 kV/cm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4167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4307" y="214563"/>
            <a:ext cx="470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BULK MICROMEGAS MANUFACTURING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7421" y="3673148"/>
            <a:ext cx="3344420" cy="215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48"/>
          <p:cNvSpPr txBox="1">
            <a:spLocks noChangeArrowheads="1"/>
          </p:cNvSpPr>
          <p:nvPr/>
        </p:nvSpPr>
        <p:spPr bwMode="auto">
          <a:xfrm>
            <a:off x="664871" y="4654303"/>
            <a:ext cx="3581400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400" b="1" i="1" kern="1200" dirty="0" smtClean="0"/>
              <a:t>I. </a:t>
            </a:r>
            <a:r>
              <a:rPr lang="en-US" sz="1400" b="1" i="1" kern="1200" dirty="0" err="1" smtClean="0"/>
              <a:t>Giomataris</a:t>
            </a:r>
            <a:r>
              <a:rPr lang="en-US" sz="1400" b="1" i="1" kern="1200" dirty="0" smtClean="0"/>
              <a:t> </a:t>
            </a:r>
            <a:r>
              <a:rPr lang="en-US" sz="1400" b="1" i="1" kern="1200" dirty="0"/>
              <a:t>et al, </a:t>
            </a:r>
            <a:endParaRPr lang="en-US" sz="1400" b="1" i="1" kern="1200" dirty="0" smtClean="0"/>
          </a:p>
          <a:p>
            <a:r>
              <a:rPr lang="en-US" sz="1400" b="1" i="1" kern="1200" dirty="0" err="1" smtClean="0"/>
              <a:t>Nucl</a:t>
            </a:r>
            <a:r>
              <a:rPr lang="en-US" sz="1400" b="1" i="1" kern="1200" dirty="0" smtClean="0"/>
              <a:t>. Instr. and Meth. A560(</a:t>
            </a:r>
            <a:r>
              <a:rPr lang="en-US" sz="1400" b="1" i="1" kern="1200" dirty="0"/>
              <a:t>2006)405 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67844" y="1528498"/>
            <a:ext cx="5029200" cy="2784471"/>
            <a:chOff x="0" y="1006"/>
            <a:chExt cx="5627" cy="3116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816" y="1006"/>
              <a:ext cx="2644" cy="28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812" y="1534"/>
              <a:ext cx="2644" cy="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812" y="1486"/>
              <a:ext cx="2644" cy="48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812" y="2062"/>
              <a:ext cx="2644" cy="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812" y="2014"/>
              <a:ext cx="2644" cy="48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812" y="1966"/>
              <a:ext cx="2644" cy="48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812" y="2542"/>
              <a:ext cx="2644" cy="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812" y="2494"/>
              <a:ext cx="2644" cy="48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812" y="2446"/>
              <a:ext cx="2644" cy="48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>
              <a:off x="96" y="2446"/>
              <a:ext cx="4128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816" y="3070"/>
              <a:ext cx="2644" cy="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816" y="3022"/>
              <a:ext cx="2644" cy="48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816" y="2974"/>
              <a:ext cx="2644" cy="48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820" y="2926"/>
              <a:ext cx="2640" cy="48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>
              <a:off x="816" y="2974"/>
              <a:ext cx="2644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816" y="3598"/>
              <a:ext cx="2640" cy="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816" y="3454"/>
              <a:ext cx="316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3160" y="3454"/>
              <a:ext cx="296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1392" y="3454"/>
              <a:ext cx="10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1756" y="3454"/>
              <a:ext cx="10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2120" y="3454"/>
              <a:ext cx="10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2484" y="3454"/>
              <a:ext cx="10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2848" y="3454"/>
              <a:ext cx="10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864" y="3502"/>
              <a:ext cx="2592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48" y="2446"/>
              <a:ext cx="62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3600" y="2446"/>
              <a:ext cx="62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200" i="0" kern="1200"/>
            </a:p>
          </p:txBody>
        </p:sp>
        <p:sp>
          <p:nvSpPr>
            <p:cNvPr id="34" name="Line 29"/>
            <p:cNvSpPr>
              <a:spLocks noChangeShapeType="1"/>
            </p:cNvSpPr>
            <p:nvPr/>
          </p:nvSpPr>
          <p:spPr bwMode="auto">
            <a:xfrm flipH="1" flipV="1">
              <a:off x="3504" y="1102"/>
              <a:ext cx="816" cy="48"/>
            </a:xfrm>
            <a:prstGeom prst="line">
              <a:avLst/>
            </a:prstGeom>
            <a:noFill/>
            <a:ln w="38100">
              <a:solidFill>
                <a:srgbClr val="F6BF6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35" name="Text Box 30"/>
            <p:cNvSpPr txBox="1">
              <a:spLocks noChangeArrowheads="1"/>
            </p:cNvSpPr>
            <p:nvPr/>
          </p:nvSpPr>
          <p:spPr bwMode="auto">
            <a:xfrm>
              <a:off x="4272" y="1534"/>
              <a:ext cx="1351" cy="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200" i="0" kern="1200">
                  <a:latin typeface="Times New Roman" charset="0"/>
                </a:rPr>
                <a:t>Laminated Photoimageable coverlay</a:t>
              </a:r>
            </a:p>
          </p:txBody>
        </p:sp>
        <p:sp>
          <p:nvSpPr>
            <p:cNvPr id="36" name="Line 31"/>
            <p:cNvSpPr>
              <a:spLocks noChangeShapeType="1"/>
            </p:cNvSpPr>
            <p:nvPr/>
          </p:nvSpPr>
          <p:spPr bwMode="auto">
            <a:xfrm flipH="1" flipV="1">
              <a:off x="3504" y="1486"/>
              <a:ext cx="768" cy="192"/>
            </a:xfrm>
            <a:prstGeom prst="line">
              <a:avLst/>
            </a:prstGeom>
            <a:noFill/>
            <a:ln w="38100">
              <a:solidFill>
                <a:srgbClr val="F6BF6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37" name="Line 32"/>
            <p:cNvSpPr>
              <a:spLocks noChangeShapeType="1"/>
            </p:cNvSpPr>
            <p:nvPr/>
          </p:nvSpPr>
          <p:spPr bwMode="auto">
            <a:xfrm flipH="1">
              <a:off x="3504" y="1774"/>
              <a:ext cx="768" cy="240"/>
            </a:xfrm>
            <a:prstGeom prst="line">
              <a:avLst/>
            </a:prstGeom>
            <a:noFill/>
            <a:ln w="38100">
              <a:solidFill>
                <a:srgbClr val="F6BF6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38" name="Text Box 33"/>
            <p:cNvSpPr txBox="1">
              <a:spLocks noChangeArrowheads="1"/>
            </p:cNvSpPr>
            <p:nvPr/>
          </p:nvSpPr>
          <p:spPr bwMode="auto">
            <a:xfrm>
              <a:off x="0" y="2830"/>
              <a:ext cx="831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200" i="0" kern="1200">
                  <a:latin typeface="Times New Roman" charset="0"/>
                </a:rPr>
                <a:t>Frame</a:t>
              </a:r>
            </a:p>
          </p:txBody>
        </p:sp>
        <p:sp>
          <p:nvSpPr>
            <p:cNvPr id="39" name="Line 34"/>
            <p:cNvSpPr>
              <a:spLocks noChangeShapeType="1"/>
            </p:cNvSpPr>
            <p:nvPr/>
          </p:nvSpPr>
          <p:spPr bwMode="auto">
            <a:xfrm flipV="1">
              <a:off x="528" y="2638"/>
              <a:ext cx="104" cy="288"/>
            </a:xfrm>
            <a:prstGeom prst="line">
              <a:avLst/>
            </a:prstGeom>
            <a:noFill/>
            <a:ln w="38100">
              <a:solidFill>
                <a:srgbClr val="F6BF6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0" name="Text Box 35"/>
            <p:cNvSpPr txBox="1">
              <a:spLocks noChangeArrowheads="1"/>
            </p:cNvSpPr>
            <p:nvPr/>
          </p:nvSpPr>
          <p:spPr bwMode="auto">
            <a:xfrm>
              <a:off x="4272" y="2303"/>
              <a:ext cx="1261" cy="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200" i="0" kern="1200">
                  <a:latin typeface="Times New Roman" charset="0"/>
                </a:rPr>
                <a:t> Stainless steel</a:t>
              </a:r>
            </a:p>
            <a:p>
              <a:pPr eaLnBrk="1" hangingPunct="1"/>
              <a:r>
                <a:rPr lang="en-US" sz="1200" i="0" kern="1200">
                  <a:latin typeface="Times New Roman" charset="0"/>
                </a:rPr>
                <a:t> mesh on frame</a:t>
              </a:r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 flipH="1">
              <a:off x="3504" y="2926"/>
              <a:ext cx="768" cy="48"/>
            </a:xfrm>
            <a:prstGeom prst="line">
              <a:avLst/>
            </a:prstGeom>
            <a:noFill/>
            <a:ln w="38100">
              <a:solidFill>
                <a:srgbClr val="F6BF6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2" name="Text Box 39"/>
            <p:cNvSpPr txBox="1">
              <a:spLocks noChangeArrowheads="1"/>
            </p:cNvSpPr>
            <p:nvPr/>
          </p:nvSpPr>
          <p:spPr bwMode="auto">
            <a:xfrm>
              <a:off x="4272" y="3406"/>
              <a:ext cx="1124" cy="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200" i="0" kern="1200">
                  <a:latin typeface="Times New Roman" charset="0"/>
                </a:rPr>
                <a:t>Exposure </a:t>
              </a:r>
            </a:p>
            <a:p>
              <a:pPr eaLnBrk="1" hangingPunct="1"/>
              <a:r>
                <a:rPr lang="en-US" sz="1200" i="0" kern="1200">
                  <a:latin typeface="Times New Roman" charset="0"/>
                </a:rPr>
                <a:t>Development</a:t>
              </a:r>
            </a:p>
            <a:p>
              <a:pPr eaLnBrk="1" hangingPunct="1"/>
              <a:r>
                <a:rPr lang="en-US" sz="1200" i="0" kern="1200">
                  <a:latin typeface="Times New Roman" charset="0"/>
                </a:rPr>
                <a:t>+ cure+ cut</a:t>
              </a:r>
            </a:p>
          </p:txBody>
        </p:sp>
        <p:sp>
          <p:nvSpPr>
            <p:cNvPr id="43" name="Text Box 30"/>
            <p:cNvSpPr txBox="1">
              <a:spLocks noChangeArrowheads="1"/>
            </p:cNvSpPr>
            <p:nvPr/>
          </p:nvSpPr>
          <p:spPr bwMode="auto">
            <a:xfrm>
              <a:off x="4275" y="1027"/>
              <a:ext cx="135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200" i="0" kern="1200">
                  <a:latin typeface="Times New Roman" charset="0"/>
                </a:rPr>
                <a:t>Read-out board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629954" y="1511893"/>
            <a:ext cx="3119878" cy="1685895"/>
            <a:chOff x="5769860" y="1138305"/>
            <a:chExt cx="3119878" cy="1685895"/>
          </a:xfrm>
        </p:grpSpPr>
        <p:pic>
          <p:nvPicPr>
            <p:cNvPr id="45" name="Picture 44" descr="ph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9860" y="1192489"/>
              <a:ext cx="2176646" cy="1631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 Box 40"/>
            <p:cNvSpPr txBox="1">
              <a:spLocks noChangeArrowheads="1"/>
            </p:cNvSpPr>
            <p:nvPr/>
          </p:nvSpPr>
          <p:spPr bwMode="auto">
            <a:xfrm>
              <a:off x="8222070" y="1666212"/>
              <a:ext cx="66766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1400" i="0" kern="1200" dirty="0"/>
                <a:t>pillar</a:t>
              </a:r>
            </a:p>
          </p:txBody>
        </p:sp>
        <p:sp>
          <p:nvSpPr>
            <p:cNvPr id="47" name="Line 41"/>
            <p:cNvSpPr>
              <a:spLocks noChangeShapeType="1"/>
            </p:cNvSpPr>
            <p:nvPr/>
          </p:nvSpPr>
          <p:spPr bwMode="auto">
            <a:xfrm flipH="1">
              <a:off x="6512954" y="1825667"/>
              <a:ext cx="1685895" cy="1393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400" kern="1200"/>
            </a:p>
          </p:txBody>
        </p:sp>
        <p:sp>
          <p:nvSpPr>
            <p:cNvPr id="48" name="Text Box 43"/>
            <p:cNvSpPr txBox="1">
              <a:spLocks noChangeArrowheads="1"/>
            </p:cNvSpPr>
            <p:nvPr/>
          </p:nvSpPr>
          <p:spPr bwMode="auto">
            <a:xfrm>
              <a:off x="8177175" y="1138305"/>
              <a:ext cx="49201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i="0" kern="1200"/>
                <a:t>pad</a:t>
              </a:r>
            </a:p>
          </p:txBody>
        </p:sp>
        <p:sp>
          <p:nvSpPr>
            <p:cNvPr id="49" name="Line 44"/>
            <p:cNvSpPr>
              <a:spLocks noChangeShapeType="1"/>
            </p:cNvSpPr>
            <p:nvPr/>
          </p:nvSpPr>
          <p:spPr bwMode="auto">
            <a:xfrm flipH="1">
              <a:off x="7553286" y="1317886"/>
              <a:ext cx="560417" cy="42108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400" kern="1200"/>
            </a:p>
          </p:txBody>
        </p:sp>
      </p:grpSp>
      <p:sp>
        <p:nvSpPr>
          <p:cNvPr id="50" name="Text Box 49"/>
          <p:cNvSpPr txBox="1">
            <a:spLocks noChangeArrowheads="1"/>
          </p:cNvSpPr>
          <p:nvPr/>
        </p:nvSpPr>
        <p:spPr bwMode="auto">
          <a:xfrm>
            <a:off x="664871" y="5303937"/>
            <a:ext cx="3578224" cy="523220"/>
          </a:xfrm>
          <a:prstGeom prst="rect">
            <a:avLst/>
          </a:prstGeom>
          <a:solidFill>
            <a:srgbClr val="D9D9D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400" b="1" i="1" kern="1200" dirty="0"/>
              <a:t>J. </a:t>
            </a:r>
            <a:r>
              <a:rPr lang="en-US" sz="1400" b="1" i="1" kern="1200" dirty="0" err="1"/>
              <a:t>Bouchet</a:t>
            </a:r>
            <a:r>
              <a:rPr lang="en-US" sz="1400" b="1" i="1" kern="1200" dirty="0"/>
              <a:t> et al, </a:t>
            </a:r>
            <a:endParaRPr lang="en-US" sz="1400" b="1" i="1" kern="1200" dirty="0" smtClean="0"/>
          </a:p>
          <a:p>
            <a:r>
              <a:rPr lang="en-US" sz="1400" b="1" i="1" kern="1200" dirty="0" err="1" smtClean="0"/>
              <a:t>Nucl</a:t>
            </a:r>
            <a:r>
              <a:rPr lang="en-US" sz="1400" b="1" i="1" kern="1200" dirty="0"/>
              <a:t>. Instr. and Meth. A574(2007)425 </a:t>
            </a:r>
          </a:p>
        </p:txBody>
      </p:sp>
    </p:spTree>
    <p:extLst>
      <p:ext uri="{BB962C8B-B14F-4D97-AF65-F5344CB8AC3E}">
        <p14:creationId xmlns:p14="http://schemas.microsoft.com/office/powerpoint/2010/main" val="381981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9795" y="196780"/>
            <a:ext cx="378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MICROMEGAS PERFORMANCES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885" y="2013760"/>
            <a:ext cx="28924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058940" y="3215826"/>
            <a:ext cx="14112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kern="1200" dirty="0">
                <a:solidFill>
                  <a:srgbClr val="FF0000"/>
                </a:solidFill>
              </a:rPr>
              <a:t>100 µm </a:t>
            </a:r>
            <a:r>
              <a:rPr lang="en-US" sz="1600" b="1" i="1" kern="1200" dirty="0" smtClean="0">
                <a:solidFill>
                  <a:srgbClr val="FF0000"/>
                </a:solidFill>
              </a:rPr>
              <a:t>pitch</a:t>
            </a:r>
            <a:endParaRPr lang="en-US" sz="1600" b="1" i="1" kern="1200" dirty="0">
              <a:solidFill>
                <a:srgbClr val="FF0000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98037" y="1231636"/>
            <a:ext cx="32265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0" kern="1200" dirty="0" smtClean="0"/>
              <a:t>Signal distribution: 200 µm </a:t>
            </a:r>
            <a:r>
              <a:rPr lang="en-US" sz="1600" i="0" kern="1200" dirty="0" err="1" smtClean="0"/>
              <a:t>fwhm</a:t>
            </a:r>
            <a:endParaRPr lang="en-US" sz="1600" i="0" kern="1200" dirty="0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46885" y="4928239"/>
            <a:ext cx="3155177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400" b="1" i="1" kern="1200" dirty="0"/>
              <a:t>J. </a:t>
            </a:r>
            <a:r>
              <a:rPr lang="en-US" sz="1400" b="1" i="1" kern="1200" dirty="0" err="1"/>
              <a:t>Derré</a:t>
            </a:r>
            <a:r>
              <a:rPr lang="en-US" sz="1400" b="1" i="1" kern="1200" dirty="0"/>
              <a:t> et al, </a:t>
            </a:r>
            <a:endParaRPr lang="en-US" sz="1400" b="1" i="1" kern="1200" dirty="0" smtClean="0"/>
          </a:p>
          <a:p>
            <a:r>
              <a:rPr lang="en-US" sz="1400" b="1" i="1" kern="1200" dirty="0" err="1" smtClean="0"/>
              <a:t>Nucl</a:t>
            </a:r>
            <a:r>
              <a:rPr lang="en-US" sz="1400" b="1" i="1" kern="1200" dirty="0" smtClean="0"/>
              <a:t>. Instr. and Meth.  A459</a:t>
            </a:r>
            <a:r>
              <a:rPr lang="en-US" sz="1400" b="1" i="1" kern="1200" dirty="0"/>
              <a:t>(2001)523 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662" y="1009665"/>
            <a:ext cx="3280562" cy="204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4395306" y="657501"/>
            <a:ext cx="36069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0" kern="1200" dirty="0" smtClean="0"/>
              <a:t>Fast electron signal with slow ion tail:</a:t>
            </a:r>
            <a:endParaRPr lang="en-US" sz="1600" i="0" kern="1200" dirty="0"/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662" y="3397608"/>
            <a:ext cx="3440567" cy="266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4150112" y="6033289"/>
            <a:ext cx="4449041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buFont typeface="Times" charset="0"/>
              <a:buNone/>
            </a:pPr>
            <a:r>
              <a:rPr lang="en-US" sz="1400" b="1" i="1" kern="1200" dirty="0" smtClean="0"/>
              <a:t>A. </a:t>
            </a:r>
            <a:r>
              <a:rPr lang="en-US" sz="1400" b="1" i="1" kern="1200" dirty="0" err="1" smtClean="0"/>
              <a:t>Delbart</a:t>
            </a:r>
            <a:r>
              <a:rPr lang="en-US" sz="1400" b="1" i="1" kern="1200" dirty="0" smtClean="0"/>
              <a:t> </a:t>
            </a:r>
            <a:r>
              <a:rPr lang="en-US" sz="1400" b="1" i="1" kern="1200" dirty="0"/>
              <a:t>et al, </a:t>
            </a:r>
            <a:r>
              <a:rPr lang="en-US" sz="1400" b="1" i="1" kern="1200" dirty="0" err="1" smtClean="0"/>
              <a:t>Nucl</a:t>
            </a:r>
            <a:r>
              <a:rPr lang="en-US" sz="1400" b="1" i="1" kern="1200" dirty="0" smtClean="0"/>
              <a:t>. Instr. and Meth.  A461</a:t>
            </a:r>
            <a:r>
              <a:rPr lang="en-US" sz="1400" b="1" i="1" kern="1200" dirty="0"/>
              <a:t>(2001)84</a:t>
            </a: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4468403" y="3046549"/>
            <a:ext cx="18519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0" kern="1200" dirty="0" smtClean="0"/>
              <a:t>Energy resolution:</a:t>
            </a:r>
            <a:endParaRPr lang="en-US" sz="1600" i="0" kern="1200" dirty="0"/>
          </a:p>
        </p:txBody>
      </p:sp>
    </p:spTree>
    <p:extLst>
      <p:ext uri="{BB962C8B-B14F-4D97-AF65-F5344CB8AC3E}">
        <p14:creationId xmlns:p14="http://schemas.microsoft.com/office/powerpoint/2010/main" val="1673899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873482" y="6025656"/>
            <a:ext cx="4839056" cy="307777"/>
          </a:xfrm>
          <a:prstGeom prst="rect">
            <a:avLst/>
          </a:prstGeom>
          <a:solidFill>
            <a:srgbClr val="D9D9D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400" b="1" i="1" kern="1200" dirty="0"/>
              <a:t>C. </a:t>
            </a:r>
            <a:r>
              <a:rPr lang="en-US" sz="1400" b="1" i="1" kern="1200" dirty="0" err="1"/>
              <a:t>Bernet</a:t>
            </a:r>
            <a:r>
              <a:rPr lang="en-US" sz="1400" b="1" i="1" kern="1200" dirty="0"/>
              <a:t> et al,  </a:t>
            </a:r>
            <a:r>
              <a:rPr lang="en-US" sz="1400" b="1" i="1" kern="1200" dirty="0" err="1"/>
              <a:t>Nucl</a:t>
            </a:r>
            <a:r>
              <a:rPr lang="en-US" sz="1400" b="1" i="1" kern="1200" dirty="0"/>
              <a:t>. Instr. and Meth. A536(2005)61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8728" y="1001307"/>
            <a:ext cx="2978150" cy="230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328" y="3703867"/>
            <a:ext cx="32766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119968" y="4681259"/>
            <a:ext cx="9797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i="1" kern="1200" dirty="0"/>
              <a:t>9 ns </a:t>
            </a:r>
            <a:r>
              <a:rPr lang="en-US" sz="1600" b="1" i="1" kern="1200" dirty="0" err="1"/>
              <a:t>rms</a:t>
            </a:r>
            <a:endParaRPr lang="en-US" sz="1600" b="1" i="1" kern="1200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11888" y="205335"/>
            <a:ext cx="67082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i="0" kern="1200" dirty="0" smtClean="0">
                <a:solidFill>
                  <a:srgbClr val="FFFFFF"/>
                </a:solidFill>
              </a:rPr>
              <a:t>MICROMEGAS FOR THE COMPASS EXPERIMENT AT CERN</a:t>
            </a:r>
            <a:endParaRPr lang="en-GB" i="0" kern="12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27728" y="655867"/>
            <a:ext cx="22734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 i="0" kern="1200" dirty="0"/>
              <a:t>SPACE </a:t>
            </a:r>
            <a:r>
              <a:rPr lang="en-GB" sz="1600" i="0" kern="1200" dirty="0" smtClean="0"/>
              <a:t>RESOLUTION:</a:t>
            </a:r>
            <a:endParaRPr lang="en-US" sz="1600" i="0" kern="12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03928" y="3338107"/>
            <a:ext cx="21445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 i="0" kern="1200" dirty="0"/>
              <a:t>TIME </a:t>
            </a:r>
            <a:r>
              <a:rPr lang="en-GB" sz="1600" i="0" kern="1200" dirty="0" smtClean="0"/>
              <a:t>RESOLUTION:</a:t>
            </a:r>
            <a:endParaRPr lang="en-US" sz="1600" i="0" kern="12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528" y="1781666"/>
            <a:ext cx="369252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511888" y="700317"/>
            <a:ext cx="32647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0" kern="1200" dirty="0"/>
              <a:t>12 </a:t>
            </a:r>
            <a:r>
              <a:rPr lang="en-US" sz="1600" dirty="0" smtClean="0"/>
              <a:t>planes</a:t>
            </a:r>
            <a:r>
              <a:rPr lang="en-US" sz="1600" i="0" kern="1200" dirty="0" smtClean="0"/>
              <a:t> in 3 </a:t>
            </a:r>
            <a:r>
              <a:rPr lang="en-US" sz="1600" dirty="0" smtClean="0"/>
              <a:t>stations </a:t>
            </a:r>
            <a:r>
              <a:rPr lang="en-US" sz="1600" i="0" kern="1200" dirty="0" smtClean="0"/>
              <a:t>X</a:t>
            </a:r>
            <a:r>
              <a:rPr lang="en-US" sz="1600" i="0" kern="1200" dirty="0"/>
              <a:t>,Y, U, V</a:t>
            </a:r>
          </a:p>
          <a:p>
            <a:r>
              <a:rPr lang="en-US" sz="1600" i="0" kern="1200" dirty="0"/>
              <a:t>40x40 cm</a:t>
            </a:r>
            <a:r>
              <a:rPr lang="en-US" sz="1600" i="0" kern="1200" baseline="30000" dirty="0"/>
              <a:t>2</a:t>
            </a:r>
            <a:r>
              <a:rPr lang="en-US" sz="1600" i="0" kern="1200" dirty="0"/>
              <a:t> active</a:t>
            </a:r>
          </a:p>
          <a:p>
            <a:r>
              <a:rPr lang="en-US" sz="1600" i="0" kern="1200" dirty="0"/>
              <a:t>350 µm strips with digital readout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69081" y="1332840"/>
            <a:ext cx="11663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/>
              <a:t>70 µm </a:t>
            </a:r>
            <a:r>
              <a:rPr lang="en-US" sz="1600" b="1" i="1" dirty="0" err="1"/>
              <a:t>rms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150713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0507" y="210938"/>
            <a:ext cx="3217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LARGE SIZE MICROMEGAS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Large µM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33" y="920556"/>
            <a:ext cx="3950162" cy="2341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608" y="582002"/>
            <a:ext cx="3140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ATLAS Forward </a:t>
            </a:r>
            <a:r>
              <a:rPr lang="en-US" sz="1600" dirty="0" err="1" smtClean="0"/>
              <a:t>muon</a:t>
            </a:r>
            <a:r>
              <a:rPr lang="en-US" sz="1600" dirty="0" smtClean="0"/>
              <a:t> upgrade: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86" y="3382843"/>
            <a:ext cx="3978244" cy="2996063"/>
          </a:xfrm>
          <a:prstGeom prst="rect">
            <a:avLst/>
          </a:prstGeom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800028" y="920556"/>
            <a:ext cx="3576902" cy="3640331"/>
            <a:chOff x="2784" y="480"/>
            <a:chExt cx="2736" cy="2784"/>
          </a:xfrm>
        </p:grpSpPr>
        <p:pic>
          <p:nvPicPr>
            <p:cNvPr id="10" name="Picture 9" descr="MM_CSC_nr_closed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480"/>
              <a:ext cx="2736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H="1" flipV="1">
              <a:off x="3504" y="1321"/>
              <a:ext cx="1153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3542" y="1691"/>
              <a:ext cx="58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 kern="1200" dirty="0"/>
                <a:t>1024 mm</a:t>
              </a:r>
            </a:p>
          </p:txBody>
        </p:sp>
      </p:grp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802087" y="4771556"/>
            <a:ext cx="357484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GB" sz="1400" b="1" i="1" kern="1200" dirty="0"/>
              <a:t>J. </a:t>
            </a:r>
            <a:r>
              <a:rPr lang="en-GB" sz="1400" b="1" i="1" kern="1200" dirty="0" err="1" smtClean="0"/>
              <a:t>Wotschack</a:t>
            </a:r>
            <a:r>
              <a:rPr lang="en-GB" sz="1400" b="1" i="1" kern="1200" dirty="0" smtClean="0"/>
              <a:t>, RD51 Meeting (CERN 2013)</a:t>
            </a:r>
            <a:endParaRPr lang="en-GB" sz="1400" b="1" i="1" kern="1200" dirty="0"/>
          </a:p>
        </p:txBody>
      </p:sp>
      <p:sp>
        <p:nvSpPr>
          <p:cNvPr id="2" name="TextBox 1"/>
          <p:cNvSpPr txBox="1"/>
          <p:nvPr/>
        </p:nvSpPr>
        <p:spPr>
          <a:xfrm>
            <a:off x="4802087" y="5543790"/>
            <a:ext cx="3579341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T. </a:t>
            </a:r>
            <a:r>
              <a:rPr lang="en-US" sz="1400" b="1" i="1" dirty="0" err="1" smtClean="0"/>
              <a:t>Alexopoulos</a:t>
            </a:r>
            <a:r>
              <a:rPr lang="en-US" sz="1400" b="1" i="1" dirty="0" smtClean="0"/>
              <a:t> et al,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A717(2010)161 </a:t>
            </a:r>
            <a:endParaRPr lang="en-US" sz="1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802086" y="5171275"/>
            <a:ext cx="3574843" cy="30777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J. </a:t>
            </a:r>
            <a:r>
              <a:rPr lang="en-US" sz="1400" b="1" i="1" dirty="0" err="1" smtClean="0"/>
              <a:t>Wotschack</a:t>
            </a:r>
            <a:r>
              <a:rPr lang="en-US" sz="1400" b="1" i="1" dirty="0" smtClean="0"/>
              <a:t>, JINST 7, C02021 (2012)  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950442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600" y="167417"/>
            <a:ext cx="3772981" cy="430026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1800" dirty="0" smtClean="0">
                <a:solidFill>
                  <a:srgbClr val="FFFFFF"/>
                </a:solidFill>
                <a:latin typeface="+mn-lt"/>
              </a:rPr>
              <a:t>HISTORICAL BACKGROUND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" name="Picture 3" descr="rutherford prop count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97" y="1092901"/>
            <a:ext cx="4674809" cy="14576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600" y="690435"/>
            <a:ext cx="2938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first proportional counter: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85622" y="3111891"/>
            <a:ext cx="3928160" cy="2797985"/>
            <a:chOff x="485622" y="3111891"/>
            <a:chExt cx="3928160" cy="2797985"/>
          </a:xfrm>
        </p:grpSpPr>
        <p:sp>
          <p:nvSpPr>
            <p:cNvPr id="8" name="TextBox 7"/>
            <p:cNvSpPr txBox="1"/>
            <p:nvPr/>
          </p:nvSpPr>
          <p:spPr>
            <a:xfrm>
              <a:off x="485622" y="3111891"/>
              <a:ext cx="389318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Thin anode wire centered in a cylindrical cathode:</a:t>
              </a:r>
              <a:endParaRPr lang="en-US" sz="1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08133" y="3404279"/>
              <a:ext cx="106342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 smtClean="0">
                  <a:solidFill>
                    <a:srgbClr val="3366FF"/>
                  </a:solidFill>
                </a:rPr>
                <a:t>Charge</a:t>
              </a:r>
            </a:p>
            <a:p>
              <a:pPr algn="ctr"/>
              <a:r>
                <a:rPr lang="en-US" sz="1600" i="1" dirty="0" smtClean="0">
                  <a:solidFill>
                    <a:srgbClr val="3366FF"/>
                  </a:solidFill>
                </a:rPr>
                <a:t>Collection</a:t>
              </a:r>
              <a:endParaRPr lang="en-US" sz="1600" i="1" dirty="0">
                <a:solidFill>
                  <a:srgbClr val="3366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72254" y="5325100"/>
              <a:ext cx="144152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 smtClean="0">
                  <a:solidFill>
                    <a:srgbClr val="FF0000"/>
                  </a:solidFill>
                </a:rPr>
                <a:t>Charge</a:t>
              </a:r>
            </a:p>
            <a:p>
              <a:pPr algn="ctr"/>
              <a:r>
                <a:rPr lang="en-US" sz="1600" i="1" dirty="0" smtClean="0">
                  <a:solidFill>
                    <a:srgbClr val="FF0000"/>
                  </a:solidFill>
                </a:rPr>
                <a:t>Multiplication</a:t>
              </a:r>
              <a:endParaRPr lang="en-US" sz="1600" i="1" dirty="0">
                <a:solidFill>
                  <a:srgbClr val="FF0000"/>
                </a:solidFill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825891" y="3810558"/>
              <a:ext cx="2040603" cy="2040603"/>
              <a:chOff x="1524156" y="3825251"/>
              <a:chExt cx="2040603" cy="2040603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551468" y="3834542"/>
                <a:ext cx="2004096" cy="200409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1524156" y="3825251"/>
                <a:ext cx="2040603" cy="2040603"/>
                <a:chOff x="1524156" y="3825251"/>
                <a:chExt cx="2040603" cy="2040603"/>
              </a:xfrm>
            </p:grpSpPr>
            <p:sp>
              <p:nvSpPr>
                <p:cNvPr id="21" name="Oval 20"/>
                <p:cNvSpPr>
                  <a:spLocks noChangeAspect="1"/>
                </p:cNvSpPr>
                <p:nvPr/>
              </p:nvSpPr>
              <p:spPr>
                <a:xfrm>
                  <a:off x="2475140" y="4749177"/>
                  <a:ext cx="198000" cy="198000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2518595" y="4793981"/>
                  <a:ext cx="105104" cy="105104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  <a:alpha val="62000"/>
                  </a:schemeClr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1524156" y="3825251"/>
                  <a:ext cx="2040603" cy="2040603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2407944" y="4684630"/>
                  <a:ext cx="333919" cy="333919"/>
                </a:xfrm>
                <a:prstGeom prst="ellipse">
                  <a:avLst/>
                </a:prstGeom>
                <a:noFill/>
                <a:ln>
                  <a:solidFill>
                    <a:srgbClr val="3366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2293968" y="4563576"/>
                  <a:ext cx="572526" cy="572526"/>
                </a:xfrm>
                <a:prstGeom prst="ellipse">
                  <a:avLst/>
                </a:prstGeom>
                <a:noFill/>
                <a:ln>
                  <a:solidFill>
                    <a:srgbClr val="3366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2073161" y="4361817"/>
                  <a:ext cx="1009271" cy="1009271"/>
                </a:xfrm>
                <a:prstGeom prst="ellipse">
                  <a:avLst/>
                </a:prstGeom>
                <a:noFill/>
                <a:ln>
                  <a:solidFill>
                    <a:srgbClr val="3366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1798939" y="4077976"/>
                  <a:ext cx="1554205" cy="1554205"/>
                </a:xfrm>
                <a:prstGeom prst="ellipse">
                  <a:avLst/>
                </a:prstGeom>
                <a:noFill/>
                <a:ln>
                  <a:solidFill>
                    <a:srgbClr val="3366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2553516" y="4822128"/>
                  <a:ext cx="45719" cy="45719"/>
                </a:xfrm>
                <a:prstGeom prst="ellips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30" name="Straight Arrow Connector 29"/>
            <p:cNvCxnSpPr>
              <a:endCxn id="21" idx="5"/>
            </p:cNvCxnSpPr>
            <p:nvPr/>
          </p:nvCxnSpPr>
          <p:spPr>
            <a:xfrm flipH="1" flipV="1">
              <a:off x="1945879" y="4903488"/>
              <a:ext cx="1281109" cy="61255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7" idx="2"/>
            </p:cNvCxnSpPr>
            <p:nvPr/>
          </p:nvCxnSpPr>
          <p:spPr>
            <a:xfrm flipH="1">
              <a:off x="2384167" y="3989055"/>
              <a:ext cx="1055677" cy="631792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580761" y="2550563"/>
            <a:ext cx="2689346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/>
              <a:t>E. Rutherford and H. Geiger, </a:t>
            </a:r>
            <a:endParaRPr lang="en-US" sz="1400" b="1" i="1" dirty="0" smtClean="0"/>
          </a:p>
          <a:p>
            <a:r>
              <a:rPr lang="en-US" sz="1400" b="1" i="1" dirty="0" smtClean="0"/>
              <a:t>Proc</a:t>
            </a:r>
            <a:r>
              <a:rPr lang="en-US" sz="1400" b="1" i="1" dirty="0"/>
              <a:t>. Royal Soc. A81(1908)</a:t>
            </a:r>
            <a:r>
              <a:rPr lang="en-US" sz="1400" b="1" i="1" dirty="0" smtClean="0"/>
              <a:t>141</a:t>
            </a:r>
            <a:endParaRPr lang="en-US" sz="1400" b="1" i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4864586" y="786890"/>
            <a:ext cx="3836313" cy="5298665"/>
            <a:chOff x="4864586" y="786890"/>
            <a:chExt cx="3836313" cy="5298665"/>
          </a:xfrm>
        </p:grpSpPr>
        <p:pic>
          <p:nvPicPr>
            <p:cNvPr id="5" name="Picture 4" descr="gain vs voltage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4586" y="1104323"/>
              <a:ext cx="3836313" cy="449504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43838" y="786890"/>
              <a:ext cx="2967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Charge-voltage characteristics: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99106" y="5562335"/>
              <a:ext cx="3476883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/>
                <a:t>G.C. Montgomery and D.D. Montgomery</a:t>
              </a:r>
            </a:p>
            <a:p>
              <a:r>
                <a:rPr lang="en-US" sz="1400" b="1" i="1" dirty="0" smtClean="0"/>
                <a:t> J. Franklin Inst. 231(1941)447</a:t>
              </a:r>
              <a:endParaRPr lang="en-US" sz="14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3277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099" y="173600"/>
            <a:ext cx="417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GAS ELECTRON MULTIPLIER (GEM)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01969" y="5455404"/>
            <a:ext cx="3916382" cy="307777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1400" b="1" i="1" kern="1200" dirty="0"/>
              <a:t>F. Sauli, </a:t>
            </a:r>
            <a:r>
              <a:rPr lang="en-US" sz="1400" b="1" i="1" kern="1200" dirty="0" err="1" smtClean="0"/>
              <a:t>Nucl</a:t>
            </a:r>
            <a:r>
              <a:rPr lang="en-US" sz="1400" b="1" i="1" kern="1200" dirty="0" smtClean="0"/>
              <a:t>. Instr. and Meth.  A386</a:t>
            </a:r>
            <a:r>
              <a:rPr lang="en-US" sz="1400" b="1" i="1" kern="1200" dirty="0"/>
              <a:t>(1997)531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099" y="806916"/>
            <a:ext cx="39538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Thin (50 µm) metal-coated polymer foil with high density of holes: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9019" y="2064842"/>
            <a:ext cx="4200363" cy="350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82989" y="1099304"/>
            <a:ext cx="36349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SINGLE GEM WITH 2-D READOUT BOARD</a:t>
            </a:r>
            <a:endParaRPr lang="en-US" sz="1600" dirty="0"/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4315441" y="5927467"/>
            <a:ext cx="4522342" cy="307777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en-US" sz="1400" b="1" i="1" kern="1200" dirty="0" smtClean="0">
                <a:cs typeface="STIXIntegralsUp-Regular"/>
              </a:rPr>
              <a:t>A. </a:t>
            </a:r>
            <a:r>
              <a:rPr lang="en-US" sz="1400" b="1" i="1" kern="1200" dirty="0" err="1" smtClean="0">
                <a:cs typeface="STIXIntegralsUp-Regular"/>
              </a:rPr>
              <a:t>Bressan</a:t>
            </a:r>
            <a:r>
              <a:rPr lang="en-US" sz="1400" b="1" i="1" kern="1200" dirty="0" smtClean="0">
                <a:cs typeface="STIXIntegralsUp-Regular"/>
              </a:rPr>
              <a:t> </a:t>
            </a:r>
            <a:r>
              <a:rPr lang="en-US" sz="1400" b="1" i="1" kern="1200" dirty="0">
                <a:cs typeface="STIXIntegralsUp-Regular"/>
              </a:rPr>
              <a:t>et al, </a:t>
            </a:r>
            <a:r>
              <a:rPr lang="en-US" sz="1400" b="1" i="1" kern="1200" dirty="0" err="1" smtClean="0">
                <a:cs typeface="STIXIntegralsUp-Regular"/>
              </a:rPr>
              <a:t>Nucl</a:t>
            </a:r>
            <a:r>
              <a:rPr lang="en-US" sz="1400" b="1" i="1" kern="1200" dirty="0">
                <a:cs typeface="STIXIntegralsUp-Regular"/>
              </a:rPr>
              <a:t>. Instr. and Meth. A425(1999)254</a:t>
            </a:r>
          </a:p>
        </p:txBody>
      </p:sp>
      <p:pic>
        <p:nvPicPr>
          <p:cNvPr id="11" name="Picture 10" descr="GEM 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18" y="1684080"/>
            <a:ext cx="3276600" cy="3276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503518" y="2369880"/>
            <a:ext cx="171450" cy="228600"/>
          </a:xfrm>
          <a:prstGeom prst="ellipse">
            <a:avLst/>
          </a:prstGeom>
          <a:solidFill>
            <a:srgbClr val="7298F8">
              <a:alpha val="6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1046318" y="4427280"/>
            <a:ext cx="1143000" cy="304800"/>
          </a:xfrm>
          <a:prstGeom prst="ellipse">
            <a:avLst/>
          </a:prstGeom>
          <a:gradFill rotWithShape="0">
            <a:gsLst>
              <a:gs pos="0">
                <a:srgbClr val="1C13FF">
                  <a:alpha val="71001"/>
                </a:srgbClr>
              </a:gs>
              <a:gs pos="100000">
                <a:srgbClr val="95C8E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1351118" y="1988880"/>
            <a:ext cx="228600" cy="304800"/>
          </a:xfrm>
          <a:prstGeom prst="ellipse">
            <a:avLst/>
          </a:prstGeom>
          <a:solidFill>
            <a:srgbClr val="7298F8">
              <a:alpha val="6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957418" y="2725481"/>
            <a:ext cx="1382713" cy="1646238"/>
            <a:chOff x="472" y="1472"/>
            <a:chExt cx="871" cy="1037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72" y="1481"/>
              <a:ext cx="440" cy="658"/>
            </a:xfrm>
            <a:custGeom>
              <a:avLst/>
              <a:gdLst>
                <a:gd name="T0" fmla="*/ 395 w 440"/>
                <a:gd name="T1" fmla="*/ 55 h 658"/>
                <a:gd name="T2" fmla="*/ 379 w 440"/>
                <a:gd name="T3" fmla="*/ 87 h 658"/>
                <a:gd name="T4" fmla="*/ 359 w 440"/>
                <a:gd name="T5" fmla="*/ 163 h 658"/>
                <a:gd name="T6" fmla="*/ 347 w 440"/>
                <a:gd name="T7" fmla="*/ 263 h 658"/>
                <a:gd name="T8" fmla="*/ 323 w 440"/>
                <a:gd name="T9" fmla="*/ 367 h 658"/>
                <a:gd name="T10" fmla="*/ 287 w 440"/>
                <a:gd name="T11" fmla="*/ 455 h 658"/>
                <a:gd name="T12" fmla="*/ 231 w 440"/>
                <a:gd name="T13" fmla="*/ 531 h 658"/>
                <a:gd name="T14" fmla="*/ 171 w 440"/>
                <a:gd name="T15" fmla="*/ 543 h 658"/>
                <a:gd name="T16" fmla="*/ 19 w 440"/>
                <a:gd name="T17" fmla="*/ 543 h 658"/>
                <a:gd name="T18" fmla="*/ 59 w 440"/>
                <a:gd name="T19" fmla="*/ 623 h 658"/>
                <a:gd name="T20" fmla="*/ 223 w 440"/>
                <a:gd name="T21" fmla="*/ 651 h 658"/>
                <a:gd name="T22" fmla="*/ 327 w 440"/>
                <a:gd name="T23" fmla="*/ 579 h 658"/>
                <a:gd name="T24" fmla="*/ 395 w 440"/>
                <a:gd name="T25" fmla="*/ 439 h 658"/>
                <a:gd name="T26" fmla="*/ 427 w 440"/>
                <a:gd name="T27" fmla="*/ 279 h 658"/>
                <a:gd name="T28" fmla="*/ 439 w 440"/>
                <a:gd name="T29" fmla="*/ 143 h 658"/>
                <a:gd name="T30" fmla="*/ 435 w 440"/>
                <a:gd name="T31" fmla="*/ 31 h 658"/>
                <a:gd name="T32" fmla="*/ 419 w 440"/>
                <a:gd name="T33" fmla="*/ 7 h 658"/>
                <a:gd name="T34" fmla="*/ 395 w 440"/>
                <a:gd name="T35" fmla="*/ 55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0" h="658">
                  <a:moveTo>
                    <a:pt x="395" y="55"/>
                  </a:moveTo>
                  <a:cubicBezTo>
                    <a:pt x="388" y="68"/>
                    <a:pt x="385" y="69"/>
                    <a:pt x="379" y="87"/>
                  </a:cubicBezTo>
                  <a:cubicBezTo>
                    <a:pt x="373" y="105"/>
                    <a:pt x="364" y="134"/>
                    <a:pt x="359" y="163"/>
                  </a:cubicBezTo>
                  <a:cubicBezTo>
                    <a:pt x="354" y="192"/>
                    <a:pt x="353" y="229"/>
                    <a:pt x="347" y="263"/>
                  </a:cubicBezTo>
                  <a:cubicBezTo>
                    <a:pt x="341" y="297"/>
                    <a:pt x="333" y="335"/>
                    <a:pt x="323" y="367"/>
                  </a:cubicBezTo>
                  <a:cubicBezTo>
                    <a:pt x="313" y="399"/>
                    <a:pt x="302" y="428"/>
                    <a:pt x="287" y="455"/>
                  </a:cubicBezTo>
                  <a:cubicBezTo>
                    <a:pt x="272" y="482"/>
                    <a:pt x="250" y="516"/>
                    <a:pt x="231" y="531"/>
                  </a:cubicBezTo>
                  <a:cubicBezTo>
                    <a:pt x="212" y="546"/>
                    <a:pt x="206" y="541"/>
                    <a:pt x="171" y="543"/>
                  </a:cubicBezTo>
                  <a:cubicBezTo>
                    <a:pt x="136" y="545"/>
                    <a:pt x="38" y="530"/>
                    <a:pt x="19" y="543"/>
                  </a:cubicBezTo>
                  <a:cubicBezTo>
                    <a:pt x="0" y="556"/>
                    <a:pt x="25" y="605"/>
                    <a:pt x="59" y="623"/>
                  </a:cubicBezTo>
                  <a:cubicBezTo>
                    <a:pt x="93" y="641"/>
                    <a:pt x="178" y="658"/>
                    <a:pt x="223" y="651"/>
                  </a:cubicBezTo>
                  <a:cubicBezTo>
                    <a:pt x="268" y="644"/>
                    <a:pt x="298" y="614"/>
                    <a:pt x="327" y="579"/>
                  </a:cubicBezTo>
                  <a:cubicBezTo>
                    <a:pt x="356" y="544"/>
                    <a:pt x="378" y="489"/>
                    <a:pt x="395" y="439"/>
                  </a:cubicBezTo>
                  <a:cubicBezTo>
                    <a:pt x="412" y="389"/>
                    <a:pt x="420" y="328"/>
                    <a:pt x="427" y="279"/>
                  </a:cubicBezTo>
                  <a:cubicBezTo>
                    <a:pt x="434" y="230"/>
                    <a:pt x="438" y="184"/>
                    <a:pt x="439" y="143"/>
                  </a:cubicBezTo>
                  <a:cubicBezTo>
                    <a:pt x="440" y="102"/>
                    <a:pt x="438" y="54"/>
                    <a:pt x="435" y="31"/>
                  </a:cubicBezTo>
                  <a:cubicBezTo>
                    <a:pt x="432" y="8"/>
                    <a:pt x="426" y="0"/>
                    <a:pt x="419" y="7"/>
                  </a:cubicBezTo>
                  <a:cubicBezTo>
                    <a:pt x="412" y="14"/>
                    <a:pt x="402" y="42"/>
                    <a:pt x="395" y="5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alpha val="56000"/>
                  </a:schemeClr>
                </a:gs>
                <a:gs pos="100000">
                  <a:srgbClr val="0D21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H="1">
              <a:off x="908" y="1472"/>
              <a:ext cx="435" cy="658"/>
            </a:xfrm>
            <a:custGeom>
              <a:avLst/>
              <a:gdLst>
                <a:gd name="T0" fmla="*/ 395 w 440"/>
                <a:gd name="T1" fmla="*/ 55 h 658"/>
                <a:gd name="T2" fmla="*/ 379 w 440"/>
                <a:gd name="T3" fmla="*/ 87 h 658"/>
                <a:gd name="T4" fmla="*/ 359 w 440"/>
                <a:gd name="T5" fmla="*/ 163 h 658"/>
                <a:gd name="T6" fmla="*/ 347 w 440"/>
                <a:gd name="T7" fmla="*/ 263 h 658"/>
                <a:gd name="T8" fmla="*/ 323 w 440"/>
                <a:gd name="T9" fmla="*/ 367 h 658"/>
                <a:gd name="T10" fmla="*/ 287 w 440"/>
                <a:gd name="T11" fmla="*/ 455 h 658"/>
                <a:gd name="T12" fmla="*/ 231 w 440"/>
                <a:gd name="T13" fmla="*/ 531 h 658"/>
                <a:gd name="T14" fmla="*/ 171 w 440"/>
                <a:gd name="T15" fmla="*/ 543 h 658"/>
                <a:gd name="T16" fmla="*/ 19 w 440"/>
                <a:gd name="T17" fmla="*/ 543 h 658"/>
                <a:gd name="T18" fmla="*/ 59 w 440"/>
                <a:gd name="T19" fmla="*/ 623 h 658"/>
                <a:gd name="T20" fmla="*/ 223 w 440"/>
                <a:gd name="T21" fmla="*/ 651 h 658"/>
                <a:gd name="T22" fmla="*/ 327 w 440"/>
                <a:gd name="T23" fmla="*/ 579 h 658"/>
                <a:gd name="T24" fmla="*/ 395 w 440"/>
                <a:gd name="T25" fmla="*/ 439 h 658"/>
                <a:gd name="T26" fmla="*/ 427 w 440"/>
                <a:gd name="T27" fmla="*/ 279 h 658"/>
                <a:gd name="T28" fmla="*/ 439 w 440"/>
                <a:gd name="T29" fmla="*/ 143 h 658"/>
                <a:gd name="T30" fmla="*/ 435 w 440"/>
                <a:gd name="T31" fmla="*/ 31 h 658"/>
                <a:gd name="T32" fmla="*/ 419 w 440"/>
                <a:gd name="T33" fmla="*/ 7 h 658"/>
                <a:gd name="T34" fmla="*/ 395 w 440"/>
                <a:gd name="T35" fmla="*/ 55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0" h="658">
                  <a:moveTo>
                    <a:pt x="395" y="55"/>
                  </a:moveTo>
                  <a:cubicBezTo>
                    <a:pt x="388" y="68"/>
                    <a:pt x="385" y="69"/>
                    <a:pt x="379" y="87"/>
                  </a:cubicBezTo>
                  <a:cubicBezTo>
                    <a:pt x="373" y="105"/>
                    <a:pt x="364" y="134"/>
                    <a:pt x="359" y="163"/>
                  </a:cubicBezTo>
                  <a:cubicBezTo>
                    <a:pt x="354" y="192"/>
                    <a:pt x="353" y="229"/>
                    <a:pt x="347" y="263"/>
                  </a:cubicBezTo>
                  <a:cubicBezTo>
                    <a:pt x="341" y="297"/>
                    <a:pt x="333" y="335"/>
                    <a:pt x="323" y="367"/>
                  </a:cubicBezTo>
                  <a:cubicBezTo>
                    <a:pt x="313" y="399"/>
                    <a:pt x="302" y="428"/>
                    <a:pt x="287" y="455"/>
                  </a:cubicBezTo>
                  <a:cubicBezTo>
                    <a:pt x="272" y="482"/>
                    <a:pt x="250" y="516"/>
                    <a:pt x="231" y="531"/>
                  </a:cubicBezTo>
                  <a:cubicBezTo>
                    <a:pt x="212" y="546"/>
                    <a:pt x="206" y="541"/>
                    <a:pt x="171" y="543"/>
                  </a:cubicBezTo>
                  <a:cubicBezTo>
                    <a:pt x="136" y="545"/>
                    <a:pt x="38" y="530"/>
                    <a:pt x="19" y="543"/>
                  </a:cubicBezTo>
                  <a:cubicBezTo>
                    <a:pt x="0" y="556"/>
                    <a:pt x="25" y="605"/>
                    <a:pt x="59" y="623"/>
                  </a:cubicBezTo>
                  <a:cubicBezTo>
                    <a:pt x="93" y="641"/>
                    <a:pt x="178" y="658"/>
                    <a:pt x="223" y="651"/>
                  </a:cubicBezTo>
                  <a:cubicBezTo>
                    <a:pt x="268" y="644"/>
                    <a:pt x="298" y="614"/>
                    <a:pt x="327" y="579"/>
                  </a:cubicBezTo>
                  <a:cubicBezTo>
                    <a:pt x="356" y="544"/>
                    <a:pt x="378" y="489"/>
                    <a:pt x="395" y="439"/>
                  </a:cubicBezTo>
                  <a:cubicBezTo>
                    <a:pt x="412" y="389"/>
                    <a:pt x="420" y="328"/>
                    <a:pt x="427" y="279"/>
                  </a:cubicBezTo>
                  <a:cubicBezTo>
                    <a:pt x="434" y="230"/>
                    <a:pt x="438" y="184"/>
                    <a:pt x="439" y="143"/>
                  </a:cubicBezTo>
                  <a:cubicBezTo>
                    <a:pt x="440" y="102"/>
                    <a:pt x="438" y="54"/>
                    <a:pt x="435" y="31"/>
                  </a:cubicBezTo>
                  <a:cubicBezTo>
                    <a:pt x="432" y="8"/>
                    <a:pt x="426" y="0"/>
                    <a:pt x="419" y="7"/>
                  </a:cubicBezTo>
                  <a:cubicBezTo>
                    <a:pt x="412" y="14"/>
                    <a:pt x="402" y="42"/>
                    <a:pt x="395" y="5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alpha val="56000"/>
                  </a:schemeClr>
                </a:gs>
                <a:gs pos="100000">
                  <a:srgbClr val="0D21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527" y="1474"/>
              <a:ext cx="746" cy="1035"/>
            </a:xfrm>
            <a:custGeom>
              <a:avLst/>
              <a:gdLst>
                <a:gd name="T0" fmla="*/ 329 w 746"/>
                <a:gd name="T1" fmla="*/ 62 h 1035"/>
                <a:gd name="T2" fmla="*/ 333 w 746"/>
                <a:gd name="T3" fmla="*/ 86 h 1035"/>
                <a:gd name="T4" fmla="*/ 365 w 746"/>
                <a:gd name="T5" fmla="*/ 18 h 1035"/>
                <a:gd name="T6" fmla="*/ 405 w 746"/>
                <a:gd name="T7" fmla="*/ 30 h 1035"/>
                <a:gd name="T8" fmla="*/ 449 w 746"/>
                <a:gd name="T9" fmla="*/ 198 h 1035"/>
                <a:gd name="T10" fmla="*/ 465 w 746"/>
                <a:gd name="T11" fmla="*/ 394 h 1035"/>
                <a:gd name="T12" fmla="*/ 481 w 746"/>
                <a:gd name="T13" fmla="*/ 554 h 1035"/>
                <a:gd name="T14" fmla="*/ 525 w 746"/>
                <a:gd name="T15" fmla="*/ 670 h 1035"/>
                <a:gd name="T16" fmla="*/ 625 w 746"/>
                <a:gd name="T17" fmla="*/ 762 h 1035"/>
                <a:gd name="T18" fmla="*/ 697 w 746"/>
                <a:gd name="T19" fmla="*/ 898 h 1035"/>
                <a:gd name="T20" fmla="*/ 701 w 746"/>
                <a:gd name="T21" fmla="*/ 1010 h 1035"/>
                <a:gd name="T22" fmla="*/ 425 w 746"/>
                <a:gd name="T23" fmla="*/ 1034 h 1035"/>
                <a:gd name="T24" fmla="*/ 69 w 746"/>
                <a:gd name="T25" fmla="*/ 1006 h 1035"/>
                <a:gd name="T26" fmla="*/ 9 w 746"/>
                <a:gd name="T27" fmla="*/ 970 h 1035"/>
                <a:gd name="T28" fmla="*/ 45 w 746"/>
                <a:gd name="T29" fmla="*/ 866 h 1035"/>
                <a:gd name="T30" fmla="*/ 133 w 746"/>
                <a:gd name="T31" fmla="*/ 770 h 1035"/>
                <a:gd name="T32" fmla="*/ 241 w 746"/>
                <a:gd name="T33" fmla="*/ 642 h 1035"/>
                <a:gd name="T34" fmla="*/ 325 w 746"/>
                <a:gd name="T35" fmla="*/ 478 h 1035"/>
                <a:gd name="T36" fmla="*/ 345 w 746"/>
                <a:gd name="T37" fmla="*/ 270 h 1035"/>
                <a:gd name="T38" fmla="*/ 357 w 746"/>
                <a:gd name="T39" fmla="*/ 142 h 1035"/>
                <a:gd name="T40" fmla="*/ 329 w 746"/>
                <a:gd name="T41" fmla="*/ 62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6" h="1035">
                  <a:moveTo>
                    <a:pt x="329" y="62"/>
                  </a:moveTo>
                  <a:lnTo>
                    <a:pt x="333" y="86"/>
                  </a:lnTo>
                  <a:cubicBezTo>
                    <a:pt x="339" y="79"/>
                    <a:pt x="353" y="27"/>
                    <a:pt x="365" y="18"/>
                  </a:cubicBezTo>
                  <a:cubicBezTo>
                    <a:pt x="377" y="9"/>
                    <a:pt x="391" y="0"/>
                    <a:pt x="405" y="30"/>
                  </a:cubicBezTo>
                  <a:cubicBezTo>
                    <a:pt x="419" y="60"/>
                    <a:pt x="439" y="137"/>
                    <a:pt x="449" y="198"/>
                  </a:cubicBezTo>
                  <a:cubicBezTo>
                    <a:pt x="459" y="259"/>
                    <a:pt x="460" y="335"/>
                    <a:pt x="465" y="394"/>
                  </a:cubicBezTo>
                  <a:cubicBezTo>
                    <a:pt x="470" y="453"/>
                    <a:pt x="471" y="508"/>
                    <a:pt x="481" y="554"/>
                  </a:cubicBezTo>
                  <a:cubicBezTo>
                    <a:pt x="491" y="600"/>
                    <a:pt x="501" y="635"/>
                    <a:pt x="525" y="670"/>
                  </a:cubicBezTo>
                  <a:cubicBezTo>
                    <a:pt x="549" y="705"/>
                    <a:pt x="596" y="724"/>
                    <a:pt x="625" y="762"/>
                  </a:cubicBezTo>
                  <a:cubicBezTo>
                    <a:pt x="654" y="800"/>
                    <a:pt x="684" y="857"/>
                    <a:pt x="697" y="898"/>
                  </a:cubicBezTo>
                  <a:cubicBezTo>
                    <a:pt x="710" y="939"/>
                    <a:pt x="746" y="987"/>
                    <a:pt x="701" y="1010"/>
                  </a:cubicBezTo>
                  <a:cubicBezTo>
                    <a:pt x="656" y="1033"/>
                    <a:pt x="530" y="1035"/>
                    <a:pt x="425" y="1034"/>
                  </a:cubicBezTo>
                  <a:cubicBezTo>
                    <a:pt x="320" y="1033"/>
                    <a:pt x="138" y="1017"/>
                    <a:pt x="69" y="1006"/>
                  </a:cubicBezTo>
                  <a:cubicBezTo>
                    <a:pt x="0" y="995"/>
                    <a:pt x="13" y="993"/>
                    <a:pt x="9" y="970"/>
                  </a:cubicBezTo>
                  <a:cubicBezTo>
                    <a:pt x="5" y="947"/>
                    <a:pt x="24" y="899"/>
                    <a:pt x="45" y="866"/>
                  </a:cubicBezTo>
                  <a:cubicBezTo>
                    <a:pt x="66" y="833"/>
                    <a:pt x="100" y="807"/>
                    <a:pt x="133" y="770"/>
                  </a:cubicBezTo>
                  <a:cubicBezTo>
                    <a:pt x="166" y="733"/>
                    <a:pt x="209" y="691"/>
                    <a:pt x="241" y="642"/>
                  </a:cubicBezTo>
                  <a:cubicBezTo>
                    <a:pt x="273" y="593"/>
                    <a:pt x="308" y="540"/>
                    <a:pt x="325" y="478"/>
                  </a:cubicBezTo>
                  <a:cubicBezTo>
                    <a:pt x="342" y="416"/>
                    <a:pt x="340" y="326"/>
                    <a:pt x="345" y="270"/>
                  </a:cubicBezTo>
                  <a:cubicBezTo>
                    <a:pt x="350" y="214"/>
                    <a:pt x="356" y="177"/>
                    <a:pt x="357" y="142"/>
                  </a:cubicBezTo>
                  <a:cubicBezTo>
                    <a:pt x="358" y="107"/>
                    <a:pt x="353" y="82"/>
                    <a:pt x="329" y="6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alpha val="56000"/>
                  </a:schemeClr>
                </a:gs>
                <a:gs pos="100000">
                  <a:srgbClr val="0D21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1579718" y="2674680"/>
            <a:ext cx="171450" cy="228600"/>
          </a:xfrm>
          <a:prstGeom prst="ellipse">
            <a:avLst/>
          </a:prstGeom>
          <a:solidFill>
            <a:srgbClr val="7298F8">
              <a:alpha val="6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741519" y="2019044"/>
            <a:ext cx="1660526" cy="1843088"/>
            <a:chOff x="1367" y="1026"/>
            <a:chExt cx="1046" cy="1161"/>
          </a:xfrm>
        </p:grpSpPr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468" y="1427"/>
              <a:ext cx="387" cy="680"/>
            </a:xfrm>
            <a:custGeom>
              <a:avLst/>
              <a:gdLst>
                <a:gd name="T0" fmla="*/ 164 w 387"/>
                <a:gd name="T1" fmla="*/ 589 h 680"/>
                <a:gd name="T2" fmla="*/ 208 w 387"/>
                <a:gd name="T3" fmla="*/ 673 h 680"/>
                <a:gd name="T4" fmla="*/ 304 w 387"/>
                <a:gd name="T5" fmla="*/ 629 h 680"/>
                <a:gd name="T6" fmla="*/ 372 w 387"/>
                <a:gd name="T7" fmla="*/ 501 h 680"/>
                <a:gd name="T8" fmla="*/ 384 w 387"/>
                <a:gd name="T9" fmla="*/ 285 h 680"/>
                <a:gd name="T10" fmla="*/ 356 w 387"/>
                <a:gd name="T11" fmla="*/ 129 h 680"/>
                <a:gd name="T12" fmla="*/ 272 w 387"/>
                <a:gd name="T13" fmla="*/ 21 h 680"/>
                <a:gd name="T14" fmla="*/ 168 w 387"/>
                <a:gd name="T15" fmla="*/ 1 h 680"/>
                <a:gd name="T16" fmla="*/ 76 w 387"/>
                <a:gd name="T17" fmla="*/ 25 h 680"/>
                <a:gd name="T18" fmla="*/ 24 w 387"/>
                <a:gd name="T19" fmla="*/ 121 h 680"/>
                <a:gd name="T20" fmla="*/ 24 w 387"/>
                <a:gd name="T21" fmla="*/ 165 h 680"/>
                <a:gd name="T22" fmla="*/ 168 w 387"/>
                <a:gd name="T23" fmla="*/ 165 h 680"/>
                <a:gd name="T24" fmla="*/ 240 w 387"/>
                <a:gd name="T25" fmla="*/ 177 h 680"/>
                <a:gd name="T26" fmla="*/ 292 w 387"/>
                <a:gd name="T27" fmla="*/ 305 h 680"/>
                <a:gd name="T28" fmla="*/ 288 w 387"/>
                <a:gd name="T29" fmla="*/ 437 h 680"/>
                <a:gd name="T30" fmla="*/ 264 w 387"/>
                <a:gd name="T31" fmla="*/ 541 h 680"/>
                <a:gd name="T32" fmla="*/ 208 w 387"/>
                <a:gd name="T33" fmla="*/ 589 h 680"/>
                <a:gd name="T34" fmla="*/ 164 w 387"/>
                <a:gd name="T35" fmla="*/ 589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7" h="680">
                  <a:moveTo>
                    <a:pt x="164" y="589"/>
                  </a:moveTo>
                  <a:cubicBezTo>
                    <a:pt x="164" y="603"/>
                    <a:pt x="185" y="666"/>
                    <a:pt x="208" y="673"/>
                  </a:cubicBezTo>
                  <a:cubicBezTo>
                    <a:pt x="231" y="680"/>
                    <a:pt x="277" y="658"/>
                    <a:pt x="304" y="629"/>
                  </a:cubicBezTo>
                  <a:cubicBezTo>
                    <a:pt x="331" y="600"/>
                    <a:pt x="359" y="558"/>
                    <a:pt x="372" y="501"/>
                  </a:cubicBezTo>
                  <a:cubicBezTo>
                    <a:pt x="385" y="444"/>
                    <a:pt x="387" y="347"/>
                    <a:pt x="384" y="285"/>
                  </a:cubicBezTo>
                  <a:cubicBezTo>
                    <a:pt x="381" y="223"/>
                    <a:pt x="375" y="173"/>
                    <a:pt x="356" y="129"/>
                  </a:cubicBezTo>
                  <a:cubicBezTo>
                    <a:pt x="337" y="85"/>
                    <a:pt x="303" y="42"/>
                    <a:pt x="272" y="21"/>
                  </a:cubicBezTo>
                  <a:cubicBezTo>
                    <a:pt x="241" y="0"/>
                    <a:pt x="201" y="0"/>
                    <a:pt x="168" y="1"/>
                  </a:cubicBezTo>
                  <a:cubicBezTo>
                    <a:pt x="135" y="2"/>
                    <a:pt x="100" y="5"/>
                    <a:pt x="76" y="25"/>
                  </a:cubicBezTo>
                  <a:cubicBezTo>
                    <a:pt x="52" y="45"/>
                    <a:pt x="33" y="98"/>
                    <a:pt x="24" y="121"/>
                  </a:cubicBezTo>
                  <a:cubicBezTo>
                    <a:pt x="15" y="144"/>
                    <a:pt x="0" y="158"/>
                    <a:pt x="24" y="165"/>
                  </a:cubicBezTo>
                  <a:cubicBezTo>
                    <a:pt x="48" y="172"/>
                    <a:pt x="132" y="163"/>
                    <a:pt x="168" y="165"/>
                  </a:cubicBezTo>
                  <a:cubicBezTo>
                    <a:pt x="204" y="167"/>
                    <a:pt x="219" y="154"/>
                    <a:pt x="240" y="177"/>
                  </a:cubicBezTo>
                  <a:cubicBezTo>
                    <a:pt x="261" y="200"/>
                    <a:pt x="284" y="262"/>
                    <a:pt x="292" y="305"/>
                  </a:cubicBezTo>
                  <a:cubicBezTo>
                    <a:pt x="300" y="348"/>
                    <a:pt x="293" y="398"/>
                    <a:pt x="288" y="437"/>
                  </a:cubicBezTo>
                  <a:cubicBezTo>
                    <a:pt x="283" y="476"/>
                    <a:pt x="277" y="516"/>
                    <a:pt x="264" y="541"/>
                  </a:cubicBezTo>
                  <a:cubicBezTo>
                    <a:pt x="251" y="566"/>
                    <a:pt x="224" y="580"/>
                    <a:pt x="208" y="589"/>
                  </a:cubicBezTo>
                  <a:cubicBezTo>
                    <a:pt x="192" y="598"/>
                    <a:pt x="164" y="575"/>
                    <a:pt x="164" y="589"/>
                  </a:cubicBezTo>
                  <a:close/>
                </a:path>
              </a:pathLst>
            </a:custGeom>
            <a:solidFill>
              <a:srgbClr val="FF0309">
                <a:alpha val="64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1965" y="1440"/>
              <a:ext cx="387" cy="680"/>
            </a:xfrm>
            <a:custGeom>
              <a:avLst/>
              <a:gdLst>
                <a:gd name="T0" fmla="*/ 164 w 387"/>
                <a:gd name="T1" fmla="*/ 589 h 680"/>
                <a:gd name="T2" fmla="*/ 208 w 387"/>
                <a:gd name="T3" fmla="*/ 673 h 680"/>
                <a:gd name="T4" fmla="*/ 304 w 387"/>
                <a:gd name="T5" fmla="*/ 629 h 680"/>
                <a:gd name="T6" fmla="*/ 372 w 387"/>
                <a:gd name="T7" fmla="*/ 501 h 680"/>
                <a:gd name="T8" fmla="*/ 384 w 387"/>
                <a:gd name="T9" fmla="*/ 285 h 680"/>
                <a:gd name="T10" fmla="*/ 356 w 387"/>
                <a:gd name="T11" fmla="*/ 129 h 680"/>
                <a:gd name="T12" fmla="*/ 272 w 387"/>
                <a:gd name="T13" fmla="*/ 21 h 680"/>
                <a:gd name="T14" fmla="*/ 168 w 387"/>
                <a:gd name="T15" fmla="*/ 1 h 680"/>
                <a:gd name="T16" fmla="*/ 76 w 387"/>
                <a:gd name="T17" fmla="*/ 25 h 680"/>
                <a:gd name="T18" fmla="*/ 24 w 387"/>
                <a:gd name="T19" fmla="*/ 121 h 680"/>
                <a:gd name="T20" fmla="*/ 24 w 387"/>
                <a:gd name="T21" fmla="*/ 165 h 680"/>
                <a:gd name="T22" fmla="*/ 168 w 387"/>
                <a:gd name="T23" fmla="*/ 165 h 680"/>
                <a:gd name="T24" fmla="*/ 240 w 387"/>
                <a:gd name="T25" fmla="*/ 177 h 680"/>
                <a:gd name="T26" fmla="*/ 292 w 387"/>
                <a:gd name="T27" fmla="*/ 305 h 680"/>
                <a:gd name="T28" fmla="*/ 288 w 387"/>
                <a:gd name="T29" fmla="*/ 437 h 680"/>
                <a:gd name="T30" fmla="*/ 264 w 387"/>
                <a:gd name="T31" fmla="*/ 541 h 680"/>
                <a:gd name="T32" fmla="*/ 208 w 387"/>
                <a:gd name="T33" fmla="*/ 589 h 680"/>
                <a:gd name="T34" fmla="*/ 164 w 387"/>
                <a:gd name="T35" fmla="*/ 589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7" h="680">
                  <a:moveTo>
                    <a:pt x="164" y="589"/>
                  </a:moveTo>
                  <a:cubicBezTo>
                    <a:pt x="164" y="603"/>
                    <a:pt x="185" y="666"/>
                    <a:pt x="208" y="673"/>
                  </a:cubicBezTo>
                  <a:cubicBezTo>
                    <a:pt x="231" y="680"/>
                    <a:pt x="277" y="658"/>
                    <a:pt x="304" y="629"/>
                  </a:cubicBezTo>
                  <a:cubicBezTo>
                    <a:pt x="331" y="600"/>
                    <a:pt x="359" y="558"/>
                    <a:pt x="372" y="501"/>
                  </a:cubicBezTo>
                  <a:cubicBezTo>
                    <a:pt x="385" y="444"/>
                    <a:pt x="387" y="347"/>
                    <a:pt x="384" y="285"/>
                  </a:cubicBezTo>
                  <a:cubicBezTo>
                    <a:pt x="381" y="223"/>
                    <a:pt x="375" y="173"/>
                    <a:pt x="356" y="129"/>
                  </a:cubicBezTo>
                  <a:cubicBezTo>
                    <a:pt x="337" y="85"/>
                    <a:pt x="303" y="42"/>
                    <a:pt x="272" y="21"/>
                  </a:cubicBezTo>
                  <a:cubicBezTo>
                    <a:pt x="241" y="0"/>
                    <a:pt x="201" y="0"/>
                    <a:pt x="168" y="1"/>
                  </a:cubicBezTo>
                  <a:cubicBezTo>
                    <a:pt x="135" y="2"/>
                    <a:pt x="100" y="5"/>
                    <a:pt x="76" y="25"/>
                  </a:cubicBezTo>
                  <a:cubicBezTo>
                    <a:pt x="52" y="45"/>
                    <a:pt x="33" y="98"/>
                    <a:pt x="24" y="121"/>
                  </a:cubicBezTo>
                  <a:cubicBezTo>
                    <a:pt x="15" y="144"/>
                    <a:pt x="0" y="158"/>
                    <a:pt x="24" y="165"/>
                  </a:cubicBezTo>
                  <a:cubicBezTo>
                    <a:pt x="48" y="172"/>
                    <a:pt x="132" y="163"/>
                    <a:pt x="168" y="165"/>
                  </a:cubicBezTo>
                  <a:cubicBezTo>
                    <a:pt x="204" y="167"/>
                    <a:pt x="219" y="154"/>
                    <a:pt x="240" y="177"/>
                  </a:cubicBezTo>
                  <a:cubicBezTo>
                    <a:pt x="261" y="200"/>
                    <a:pt x="284" y="262"/>
                    <a:pt x="292" y="305"/>
                  </a:cubicBezTo>
                  <a:cubicBezTo>
                    <a:pt x="300" y="348"/>
                    <a:pt x="293" y="398"/>
                    <a:pt x="288" y="437"/>
                  </a:cubicBezTo>
                  <a:cubicBezTo>
                    <a:pt x="283" y="476"/>
                    <a:pt x="277" y="516"/>
                    <a:pt x="264" y="541"/>
                  </a:cubicBezTo>
                  <a:cubicBezTo>
                    <a:pt x="251" y="566"/>
                    <a:pt x="224" y="580"/>
                    <a:pt x="208" y="589"/>
                  </a:cubicBezTo>
                  <a:cubicBezTo>
                    <a:pt x="192" y="598"/>
                    <a:pt x="164" y="575"/>
                    <a:pt x="164" y="589"/>
                  </a:cubicBezTo>
                  <a:close/>
                </a:path>
              </a:pathLst>
            </a:custGeom>
            <a:solidFill>
              <a:srgbClr val="FF0309">
                <a:alpha val="64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367" y="1026"/>
              <a:ext cx="1046" cy="1161"/>
            </a:xfrm>
            <a:custGeom>
              <a:avLst/>
              <a:gdLst>
                <a:gd name="T0" fmla="*/ 313 w 1046"/>
                <a:gd name="T1" fmla="*/ 1038 h 1161"/>
                <a:gd name="T2" fmla="*/ 441 w 1046"/>
                <a:gd name="T3" fmla="*/ 1142 h 1161"/>
                <a:gd name="T4" fmla="*/ 549 w 1046"/>
                <a:gd name="T5" fmla="*/ 1154 h 1161"/>
                <a:gd name="T6" fmla="*/ 681 w 1046"/>
                <a:gd name="T7" fmla="*/ 1110 h 1161"/>
                <a:gd name="T8" fmla="*/ 709 w 1046"/>
                <a:gd name="T9" fmla="*/ 1042 h 1161"/>
                <a:gd name="T10" fmla="*/ 649 w 1046"/>
                <a:gd name="T11" fmla="*/ 934 h 1161"/>
                <a:gd name="T12" fmla="*/ 609 w 1046"/>
                <a:gd name="T13" fmla="*/ 762 h 1161"/>
                <a:gd name="T14" fmla="*/ 605 w 1046"/>
                <a:gd name="T15" fmla="*/ 602 h 1161"/>
                <a:gd name="T16" fmla="*/ 625 w 1046"/>
                <a:gd name="T17" fmla="*/ 450 h 1161"/>
                <a:gd name="T18" fmla="*/ 705 w 1046"/>
                <a:gd name="T19" fmla="*/ 310 h 1161"/>
                <a:gd name="T20" fmla="*/ 869 w 1046"/>
                <a:gd name="T21" fmla="*/ 186 h 1161"/>
                <a:gd name="T22" fmla="*/ 921 w 1046"/>
                <a:gd name="T23" fmla="*/ 26 h 1161"/>
                <a:gd name="T24" fmla="*/ 121 w 1046"/>
                <a:gd name="T25" fmla="*/ 30 h 1161"/>
                <a:gd name="T26" fmla="*/ 193 w 1046"/>
                <a:gd name="T27" fmla="*/ 190 h 1161"/>
                <a:gd name="T28" fmla="*/ 397 w 1046"/>
                <a:gd name="T29" fmla="*/ 326 h 1161"/>
                <a:gd name="T30" fmla="*/ 477 w 1046"/>
                <a:gd name="T31" fmla="*/ 486 h 1161"/>
                <a:gd name="T32" fmla="*/ 505 w 1046"/>
                <a:gd name="T33" fmla="*/ 674 h 1161"/>
                <a:gd name="T34" fmla="*/ 481 w 1046"/>
                <a:gd name="T35" fmla="*/ 830 h 1161"/>
                <a:gd name="T36" fmla="*/ 437 w 1046"/>
                <a:gd name="T37" fmla="*/ 966 h 1161"/>
                <a:gd name="T38" fmla="*/ 373 w 1046"/>
                <a:gd name="T39" fmla="*/ 1030 h 1161"/>
                <a:gd name="T40" fmla="*/ 313 w 1046"/>
                <a:gd name="T41" fmla="*/ 1038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46" h="1161">
                  <a:moveTo>
                    <a:pt x="313" y="1038"/>
                  </a:moveTo>
                  <a:cubicBezTo>
                    <a:pt x="324" y="1057"/>
                    <a:pt x="402" y="1123"/>
                    <a:pt x="441" y="1142"/>
                  </a:cubicBezTo>
                  <a:cubicBezTo>
                    <a:pt x="480" y="1161"/>
                    <a:pt x="509" y="1159"/>
                    <a:pt x="549" y="1154"/>
                  </a:cubicBezTo>
                  <a:cubicBezTo>
                    <a:pt x="589" y="1149"/>
                    <a:pt x="654" y="1129"/>
                    <a:pt x="681" y="1110"/>
                  </a:cubicBezTo>
                  <a:cubicBezTo>
                    <a:pt x="708" y="1091"/>
                    <a:pt x="714" y="1071"/>
                    <a:pt x="709" y="1042"/>
                  </a:cubicBezTo>
                  <a:cubicBezTo>
                    <a:pt x="704" y="1013"/>
                    <a:pt x="666" y="981"/>
                    <a:pt x="649" y="934"/>
                  </a:cubicBezTo>
                  <a:cubicBezTo>
                    <a:pt x="632" y="887"/>
                    <a:pt x="616" y="817"/>
                    <a:pt x="609" y="762"/>
                  </a:cubicBezTo>
                  <a:cubicBezTo>
                    <a:pt x="602" y="707"/>
                    <a:pt x="602" y="654"/>
                    <a:pt x="605" y="602"/>
                  </a:cubicBezTo>
                  <a:cubicBezTo>
                    <a:pt x="608" y="550"/>
                    <a:pt x="608" y="499"/>
                    <a:pt x="625" y="450"/>
                  </a:cubicBezTo>
                  <a:cubicBezTo>
                    <a:pt x="642" y="401"/>
                    <a:pt x="664" y="354"/>
                    <a:pt x="705" y="310"/>
                  </a:cubicBezTo>
                  <a:cubicBezTo>
                    <a:pt x="746" y="266"/>
                    <a:pt x="833" y="233"/>
                    <a:pt x="869" y="186"/>
                  </a:cubicBezTo>
                  <a:cubicBezTo>
                    <a:pt x="905" y="139"/>
                    <a:pt x="1046" y="52"/>
                    <a:pt x="921" y="26"/>
                  </a:cubicBezTo>
                  <a:cubicBezTo>
                    <a:pt x="796" y="0"/>
                    <a:pt x="242" y="3"/>
                    <a:pt x="121" y="30"/>
                  </a:cubicBezTo>
                  <a:cubicBezTo>
                    <a:pt x="0" y="57"/>
                    <a:pt x="147" y="141"/>
                    <a:pt x="193" y="190"/>
                  </a:cubicBezTo>
                  <a:cubicBezTo>
                    <a:pt x="239" y="239"/>
                    <a:pt x="350" y="277"/>
                    <a:pt x="397" y="326"/>
                  </a:cubicBezTo>
                  <a:cubicBezTo>
                    <a:pt x="444" y="375"/>
                    <a:pt x="459" y="428"/>
                    <a:pt x="477" y="486"/>
                  </a:cubicBezTo>
                  <a:cubicBezTo>
                    <a:pt x="495" y="544"/>
                    <a:pt x="504" y="617"/>
                    <a:pt x="505" y="674"/>
                  </a:cubicBezTo>
                  <a:cubicBezTo>
                    <a:pt x="506" y="731"/>
                    <a:pt x="492" y="781"/>
                    <a:pt x="481" y="830"/>
                  </a:cubicBezTo>
                  <a:cubicBezTo>
                    <a:pt x="470" y="879"/>
                    <a:pt x="455" y="933"/>
                    <a:pt x="437" y="966"/>
                  </a:cubicBezTo>
                  <a:cubicBezTo>
                    <a:pt x="419" y="999"/>
                    <a:pt x="390" y="1017"/>
                    <a:pt x="373" y="1030"/>
                  </a:cubicBezTo>
                  <a:cubicBezTo>
                    <a:pt x="356" y="1043"/>
                    <a:pt x="302" y="1019"/>
                    <a:pt x="313" y="103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D6DC"/>
                </a:gs>
                <a:gs pos="100000">
                  <a:srgbClr val="FF0309">
                    <a:alpha val="44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</p:grpSp>
    </p:spTree>
    <p:extLst>
      <p:ext uri="{BB962C8B-B14F-4D97-AF65-F5344CB8AC3E}">
        <p14:creationId xmlns:p14="http://schemas.microsoft.com/office/powerpoint/2010/main" val="285602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0506" y="221348"/>
            <a:ext cx="2922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GEM MANUFACTURING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94523" y="976193"/>
            <a:ext cx="3810859" cy="5133678"/>
            <a:chOff x="4794523" y="976193"/>
            <a:chExt cx="3810859" cy="5133678"/>
          </a:xfrm>
        </p:grpSpPr>
        <p:pic>
          <p:nvPicPr>
            <p:cNvPr id="8" name="Picture 7" descr="gem holes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3226" y="1391692"/>
              <a:ext cx="3039896" cy="2290976"/>
            </a:xfrm>
            <a:prstGeom prst="rect">
              <a:avLst/>
            </a:prstGeom>
          </p:spPr>
        </p:pic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5223226" y="3825044"/>
              <a:ext cx="3090629" cy="2284827"/>
              <a:chOff x="3168" y="2256"/>
              <a:chExt cx="2254" cy="1666"/>
            </a:xfrm>
          </p:grpSpPr>
          <p:pic>
            <p:nvPicPr>
              <p:cNvPr id="10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" y="2256"/>
                <a:ext cx="2217" cy="1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Text Box 1033"/>
              <p:cNvSpPr txBox="1">
                <a:spLocks noChangeArrowheads="1"/>
              </p:cNvSpPr>
              <p:nvPr/>
            </p:nvSpPr>
            <p:spPr bwMode="auto">
              <a:xfrm>
                <a:off x="4128" y="2418"/>
                <a:ext cx="432" cy="4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800" kern="1200">
                    <a:solidFill>
                      <a:schemeClr val="bg1"/>
                    </a:solidFill>
                    <a:latin typeface="Arial" charset="0"/>
                  </a:rPr>
                  <a:t>70 µm</a:t>
                </a:r>
              </a:p>
            </p:txBody>
          </p:sp>
          <p:sp>
            <p:nvSpPr>
              <p:cNvPr id="12" name="Text Box 1034"/>
              <p:cNvSpPr txBox="1">
                <a:spLocks noChangeArrowheads="1"/>
              </p:cNvSpPr>
              <p:nvPr/>
            </p:nvSpPr>
            <p:spPr bwMode="auto">
              <a:xfrm>
                <a:off x="4149" y="2953"/>
                <a:ext cx="464" cy="4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800" kern="1200" dirty="0">
                    <a:solidFill>
                      <a:schemeClr val="bg1"/>
                    </a:solidFill>
                    <a:latin typeface="Arial" charset="0"/>
                  </a:rPr>
                  <a:t>55 µm</a:t>
                </a:r>
              </a:p>
            </p:txBody>
          </p:sp>
          <p:sp>
            <p:nvSpPr>
              <p:cNvPr id="13" name="Text Box 1035"/>
              <p:cNvSpPr txBox="1">
                <a:spLocks noChangeArrowheads="1"/>
              </p:cNvSpPr>
              <p:nvPr/>
            </p:nvSpPr>
            <p:spPr bwMode="auto">
              <a:xfrm>
                <a:off x="4950" y="2352"/>
                <a:ext cx="472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 kern="1200">
                    <a:solidFill>
                      <a:schemeClr val="bg1"/>
                    </a:solidFill>
                    <a:latin typeface="Arial" charset="0"/>
                  </a:rPr>
                  <a:t>5 µm</a:t>
                </a:r>
              </a:p>
            </p:txBody>
          </p:sp>
          <p:sp>
            <p:nvSpPr>
              <p:cNvPr id="14" name="Line 1036"/>
              <p:cNvSpPr>
                <a:spLocks noChangeShapeType="1"/>
              </p:cNvSpPr>
              <p:nvPr/>
            </p:nvSpPr>
            <p:spPr bwMode="auto">
              <a:xfrm>
                <a:off x="3710" y="2635"/>
                <a:ext cx="1278" cy="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  <p:sp>
            <p:nvSpPr>
              <p:cNvPr id="15" name="Line 1037"/>
              <p:cNvSpPr>
                <a:spLocks noChangeShapeType="1"/>
              </p:cNvSpPr>
              <p:nvPr/>
            </p:nvSpPr>
            <p:spPr bwMode="auto">
              <a:xfrm flipH="1" flipV="1">
                <a:off x="3865" y="3147"/>
                <a:ext cx="955" cy="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  <p:sp>
            <p:nvSpPr>
              <p:cNvPr id="16" name="Line 1038"/>
              <p:cNvSpPr>
                <a:spLocks noChangeShapeType="1"/>
              </p:cNvSpPr>
              <p:nvPr/>
            </p:nvSpPr>
            <p:spPr bwMode="auto">
              <a:xfrm>
                <a:off x="5150" y="2666"/>
                <a:ext cx="0" cy="89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4794523" y="976193"/>
              <a:ext cx="381085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Standard GEM:70 </a:t>
              </a:r>
              <a:r>
                <a:rPr lang="en-US" sz="1600" dirty="0"/>
                <a:t>µm </a:t>
              </a:r>
              <a:r>
                <a:rPr lang="en-US" sz="1600" dirty="0" err="1"/>
                <a:t>Ø</a:t>
              </a:r>
              <a:r>
                <a:rPr lang="en-US" sz="1600" dirty="0"/>
                <a:t> at 140 µm pitch</a:t>
              </a:r>
            </a:p>
          </p:txBody>
        </p:sp>
      </p:grpSp>
      <p:sp>
        <p:nvSpPr>
          <p:cNvPr id="18" name="Text Box 1039"/>
          <p:cNvSpPr txBox="1">
            <a:spLocks noChangeArrowheads="1"/>
          </p:cNvSpPr>
          <p:nvPr/>
        </p:nvSpPr>
        <p:spPr bwMode="auto">
          <a:xfrm>
            <a:off x="757731" y="1569452"/>
            <a:ext cx="13736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1" kern="1200" dirty="0"/>
              <a:t>50 µm </a:t>
            </a:r>
            <a:r>
              <a:rPr lang="en-US" sz="1200" b="1" kern="1200" dirty="0" err="1"/>
              <a:t>Kapton</a:t>
            </a:r>
            <a:r>
              <a:rPr lang="en-US" sz="1200" b="1" kern="1200" dirty="0"/>
              <a:t> </a:t>
            </a:r>
            <a:endParaRPr lang="en-US" sz="1200" b="1" kern="1200" dirty="0" smtClean="0"/>
          </a:p>
          <a:p>
            <a:pPr algn="r"/>
            <a:r>
              <a:rPr lang="en-US" sz="1200" b="1" kern="1200" dirty="0" smtClean="0"/>
              <a:t>5 </a:t>
            </a:r>
            <a:r>
              <a:rPr lang="en-US" sz="1200" b="1" kern="1200" dirty="0"/>
              <a:t>µm Cu</a:t>
            </a: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2257541" y="1569452"/>
            <a:ext cx="2574925" cy="3962398"/>
            <a:chOff x="1186" y="807"/>
            <a:chExt cx="1493" cy="2297"/>
          </a:xfrm>
        </p:grpSpPr>
        <p:pic>
          <p:nvPicPr>
            <p:cNvPr id="25" name="Picture 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" y="807"/>
              <a:ext cx="1471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6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" y="1163"/>
              <a:ext cx="1493" cy="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7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" y="1745"/>
              <a:ext cx="1488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8" name="Picture 2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" y="2101"/>
              <a:ext cx="148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9" name="Group 28"/>
            <p:cNvGrpSpPr>
              <a:grpSpLocks/>
            </p:cNvGrpSpPr>
            <p:nvPr/>
          </p:nvGrpSpPr>
          <p:grpSpPr bwMode="auto">
            <a:xfrm>
              <a:off x="1186" y="2427"/>
              <a:ext cx="1482" cy="312"/>
              <a:chOff x="2784" y="3384"/>
              <a:chExt cx="2200" cy="464"/>
            </a:xfrm>
          </p:grpSpPr>
          <p:pic>
            <p:nvPicPr>
              <p:cNvPr id="31" name="Picture 3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4" y="3456"/>
                <a:ext cx="2200" cy="3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31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4" y="3384"/>
                <a:ext cx="1832" cy="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" y="2893"/>
              <a:ext cx="1482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0" name="Text Box 1049"/>
          <p:cNvSpPr txBox="1">
            <a:spLocks noChangeArrowheads="1"/>
          </p:cNvSpPr>
          <p:nvPr/>
        </p:nvSpPr>
        <p:spPr bwMode="auto">
          <a:xfrm>
            <a:off x="972115" y="3220310"/>
            <a:ext cx="11592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200" b="1" kern="1200" dirty="0"/>
              <a:t>Metal etching</a:t>
            </a:r>
          </a:p>
        </p:txBody>
      </p:sp>
      <p:sp>
        <p:nvSpPr>
          <p:cNvPr id="21" name="Text Box 1050"/>
          <p:cNvSpPr txBox="1">
            <a:spLocks noChangeArrowheads="1"/>
          </p:cNvSpPr>
          <p:nvPr/>
        </p:nvSpPr>
        <p:spPr bwMode="auto">
          <a:xfrm>
            <a:off x="856699" y="3809415"/>
            <a:ext cx="12747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200" b="1" kern="1200" dirty="0" err="1"/>
              <a:t>Kapton</a:t>
            </a:r>
            <a:r>
              <a:rPr lang="en-US" sz="1200" b="1" kern="1200" dirty="0"/>
              <a:t> etching</a:t>
            </a:r>
          </a:p>
        </p:txBody>
      </p:sp>
      <p:sp>
        <p:nvSpPr>
          <p:cNvPr id="22" name="Text Box 1051"/>
          <p:cNvSpPr txBox="1">
            <a:spLocks noChangeArrowheads="1"/>
          </p:cNvSpPr>
          <p:nvPr/>
        </p:nvSpPr>
        <p:spPr bwMode="auto">
          <a:xfrm>
            <a:off x="779755" y="4465052"/>
            <a:ext cx="13516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200" b="1" kern="1200" dirty="0"/>
              <a:t>Second masking</a:t>
            </a:r>
          </a:p>
        </p:txBody>
      </p:sp>
      <p:sp>
        <p:nvSpPr>
          <p:cNvPr id="23" name="Text Box 1052"/>
          <p:cNvSpPr txBox="1">
            <a:spLocks noChangeArrowheads="1"/>
          </p:cNvSpPr>
          <p:nvPr/>
        </p:nvSpPr>
        <p:spPr bwMode="auto">
          <a:xfrm>
            <a:off x="972115" y="5074652"/>
            <a:ext cx="11592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200" b="1" kern="1200" dirty="0"/>
              <a:t>Metal etching </a:t>
            </a:r>
          </a:p>
          <a:p>
            <a:pPr algn="r"/>
            <a:r>
              <a:rPr lang="en-US" sz="1200" b="1" kern="1200" dirty="0"/>
              <a:t>and cleaning</a:t>
            </a:r>
          </a:p>
        </p:txBody>
      </p:sp>
      <p:sp>
        <p:nvSpPr>
          <p:cNvPr id="24" name="Text Box 1053"/>
          <p:cNvSpPr txBox="1">
            <a:spLocks noChangeArrowheads="1"/>
          </p:cNvSpPr>
          <p:nvPr/>
        </p:nvSpPr>
        <p:spPr bwMode="auto">
          <a:xfrm>
            <a:off x="452302" y="2205102"/>
            <a:ext cx="16791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1" kern="1200" dirty="0"/>
              <a:t>Photoresist coating, masking and exposure to UV light</a:t>
            </a:r>
          </a:p>
        </p:txBody>
      </p:sp>
      <p:sp>
        <p:nvSpPr>
          <p:cNvPr id="33" name="Text Box 1028"/>
          <p:cNvSpPr txBox="1">
            <a:spLocks noChangeArrowheads="1"/>
          </p:cNvSpPr>
          <p:nvPr/>
        </p:nvSpPr>
        <p:spPr bwMode="auto">
          <a:xfrm>
            <a:off x="520506" y="652540"/>
            <a:ext cx="4025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 i="0" kern="1200" dirty="0"/>
              <a:t>DOUBLE MASK </a:t>
            </a:r>
            <a:r>
              <a:rPr lang="en-GB" sz="1600" i="0" kern="1200" dirty="0" smtClean="0"/>
              <a:t>PHOTOLITHOGRAPHY</a:t>
            </a:r>
            <a:endParaRPr lang="en-GB" sz="1600" i="0" kern="1200" dirty="0"/>
          </a:p>
        </p:txBody>
      </p:sp>
    </p:spTree>
    <p:extLst>
      <p:ext uri="{BB962C8B-B14F-4D97-AF65-F5344CB8AC3E}">
        <p14:creationId xmlns:p14="http://schemas.microsoft.com/office/powerpoint/2010/main" val="391242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2184" y="196404"/>
            <a:ext cx="3988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GEM DETECTOR PERFORMANCES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7" name="Line 21"/>
          <p:cNvSpPr>
            <a:spLocks noChangeShapeType="1"/>
          </p:cNvSpPr>
          <p:nvPr/>
        </p:nvSpPr>
        <p:spPr bwMode="auto">
          <a:xfrm>
            <a:off x="3434404" y="2747283"/>
            <a:ext cx="7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grpSp>
        <p:nvGrpSpPr>
          <p:cNvPr id="129" name="Group 128"/>
          <p:cNvGrpSpPr>
            <a:grpSpLocks/>
          </p:cNvGrpSpPr>
          <p:nvPr/>
        </p:nvGrpSpPr>
        <p:grpSpPr bwMode="auto">
          <a:xfrm>
            <a:off x="4319240" y="919431"/>
            <a:ext cx="3810000" cy="1951038"/>
            <a:chOff x="2537" y="419"/>
            <a:chExt cx="2543" cy="1302"/>
          </a:xfrm>
        </p:grpSpPr>
        <p:pic>
          <p:nvPicPr>
            <p:cNvPr id="130" name="Picture 129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2631"/>
            <a:stretch>
              <a:fillRect/>
            </a:stretch>
          </p:blipFill>
          <p:spPr bwMode="auto">
            <a:xfrm>
              <a:off x="2537" y="729"/>
              <a:ext cx="2543" cy="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31" name="Line 5"/>
            <p:cNvSpPr>
              <a:spLocks noChangeShapeType="1"/>
            </p:cNvSpPr>
            <p:nvPr/>
          </p:nvSpPr>
          <p:spPr bwMode="auto">
            <a:xfrm>
              <a:off x="3177" y="517"/>
              <a:ext cx="0" cy="891"/>
            </a:xfrm>
            <a:prstGeom prst="line">
              <a:avLst/>
            </a:prstGeom>
            <a:noFill/>
            <a:ln w="28575">
              <a:solidFill>
                <a:srgbClr val="FF0F2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132" name="Line 6"/>
            <p:cNvSpPr>
              <a:spLocks noChangeShapeType="1"/>
            </p:cNvSpPr>
            <p:nvPr/>
          </p:nvSpPr>
          <p:spPr bwMode="auto">
            <a:xfrm>
              <a:off x="3502" y="528"/>
              <a:ext cx="0" cy="891"/>
            </a:xfrm>
            <a:prstGeom prst="line">
              <a:avLst/>
            </a:prstGeom>
            <a:noFill/>
            <a:ln w="28575">
              <a:solidFill>
                <a:srgbClr val="FF0F2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133" name="Text Box 7"/>
            <p:cNvSpPr txBox="1">
              <a:spLocks noChangeArrowheads="1"/>
            </p:cNvSpPr>
            <p:nvPr/>
          </p:nvSpPr>
          <p:spPr bwMode="auto">
            <a:xfrm>
              <a:off x="2986" y="419"/>
              <a:ext cx="1031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kern="1200" dirty="0">
                  <a:solidFill>
                    <a:srgbClr val="FF0F21"/>
                  </a:solidFill>
                </a:rPr>
                <a:t>30 </a:t>
              </a:r>
              <a:r>
                <a:rPr lang="en-US" sz="1600" kern="1200" dirty="0" smtClean="0">
                  <a:solidFill>
                    <a:srgbClr val="FF0F21"/>
                  </a:solidFill>
                </a:rPr>
                <a:t>ns ~ 1.5 mm</a:t>
              </a:r>
              <a:endParaRPr lang="en-US" sz="1600" kern="1200" dirty="0">
                <a:solidFill>
                  <a:srgbClr val="FF0F21"/>
                </a:solidFill>
              </a:endParaRPr>
            </a:p>
          </p:txBody>
        </p:sp>
        <p:sp>
          <p:nvSpPr>
            <p:cNvPr id="134" name="Line 8"/>
            <p:cNvSpPr>
              <a:spLocks noChangeShapeType="1"/>
            </p:cNvSpPr>
            <p:nvPr/>
          </p:nvSpPr>
          <p:spPr bwMode="auto">
            <a:xfrm>
              <a:off x="4521" y="644"/>
              <a:ext cx="0" cy="764"/>
            </a:xfrm>
            <a:prstGeom prst="line">
              <a:avLst/>
            </a:prstGeom>
            <a:noFill/>
            <a:ln w="28575">
              <a:solidFill>
                <a:srgbClr val="FF0F2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135" name="Line 9"/>
            <p:cNvSpPr>
              <a:spLocks noChangeShapeType="1"/>
            </p:cNvSpPr>
            <p:nvPr/>
          </p:nvSpPr>
          <p:spPr bwMode="auto">
            <a:xfrm>
              <a:off x="4604" y="644"/>
              <a:ext cx="0" cy="764"/>
            </a:xfrm>
            <a:prstGeom prst="line">
              <a:avLst/>
            </a:prstGeom>
            <a:noFill/>
            <a:ln w="28575">
              <a:solidFill>
                <a:srgbClr val="FF0F2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136" name="Text Box 10"/>
            <p:cNvSpPr txBox="1">
              <a:spLocks noChangeArrowheads="1"/>
            </p:cNvSpPr>
            <p:nvPr/>
          </p:nvSpPr>
          <p:spPr bwMode="auto">
            <a:xfrm>
              <a:off x="4305" y="423"/>
              <a:ext cx="43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kern="1200" dirty="0">
                  <a:solidFill>
                    <a:srgbClr val="FF0F21"/>
                  </a:solidFill>
                </a:rPr>
                <a:t>10 </a:t>
              </a:r>
              <a:r>
                <a:rPr lang="en-US" sz="1600" kern="1200" dirty="0" smtClean="0">
                  <a:solidFill>
                    <a:srgbClr val="FF0F21"/>
                  </a:solidFill>
                </a:rPr>
                <a:t>ns</a:t>
              </a:r>
              <a:endParaRPr lang="en-US" sz="1600" kern="1200" dirty="0">
                <a:solidFill>
                  <a:srgbClr val="FF0F2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712124" y="48213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54887" y="1765806"/>
            <a:ext cx="1559141" cy="3388754"/>
            <a:chOff x="5952659" y="1164732"/>
            <a:chExt cx="1223964" cy="2660255"/>
          </a:xfrm>
        </p:grpSpPr>
        <p:sp>
          <p:nvSpPr>
            <p:cNvPr id="147" name="Rectangle 146"/>
            <p:cNvSpPr>
              <a:spLocks noChangeArrowheads="1"/>
            </p:cNvSpPr>
            <p:nvPr/>
          </p:nvSpPr>
          <p:spPr bwMode="auto">
            <a:xfrm>
              <a:off x="5952659" y="1164732"/>
              <a:ext cx="1223963" cy="2505075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kern="1200" dirty="0"/>
            </a:p>
          </p:txBody>
        </p:sp>
        <p:sp>
          <p:nvSpPr>
            <p:cNvPr id="149" name="Oval 148"/>
            <p:cNvSpPr>
              <a:spLocks noChangeArrowheads="1"/>
            </p:cNvSpPr>
            <p:nvPr/>
          </p:nvSpPr>
          <p:spPr bwMode="auto">
            <a:xfrm>
              <a:off x="6201898" y="2414095"/>
              <a:ext cx="182563" cy="92075"/>
            </a:xfrm>
            <a:prstGeom prst="ellipse">
              <a:avLst/>
            </a:prstGeom>
            <a:solidFill>
              <a:srgbClr val="799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50" name="Rectangle 149"/>
            <p:cNvSpPr>
              <a:spLocks noChangeArrowheads="1"/>
            </p:cNvSpPr>
            <p:nvPr/>
          </p:nvSpPr>
          <p:spPr bwMode="auto">
            <a:xfrm>
              <a:off x="5952660" y="2366470"/>
              <a:ext cx="115888" cy="66675"/>
            </a:xfrm>
            <a:prstGeom prst="rect">
              <a:avLst/>
            </a:prstGeom>
            <a:solidFill>
              <a:srgbClr val="FF94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51" name="Line 20"/>
            <p:cNvSpPr>
              <a:spLocks noChangeShapeType="1"/>
            </p:cNvSpPr>
            <p:nvPr/>
          </p:nvSpPr>
          <p:spPr bwMode="auto">
            <a:xfrm>
              <a:off x="5952660" y="2366470"/>
              <a:ext cx="115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52" name="Line 21"/>
            <p:cNvSpPr>
              <a:spLocks noChangeShapeType="1"/>
            </p:cNvSpPr>
            <p:nvPr/>
          </p:nvSpPr>
          <p:spPr bwMode="auto">
            <a:xfrm>
              <a:off x="5952660" y="2433145"/>
              <a:ext cx="115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53" name="Rectangle 152"/>
            <p:cNvSpPr>
              <a:spLocks noChangeArrowheads="1"/>
            </p:cNvSpPr>
            <p:nvPr/>
          </p:nvSpPr>
          <p:spPr bwMode="auto">
            <a:xfrm>
              <a:off x="6138398" y="2366470"/>
              <a:ext cx="115888" cy="66675"/>
            </a:xfrm>
            <a:prstGeom prst="rect">
              <a:avLst/>
            </a:prstGeom>
            <a:solidFill>
              <a:srgbClr val="FF94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54" name="Line 23"/>
            <p:cNvSpPr>
              <a:spLocks noChangeShapeType="1"/>
            </p:cNvSpPr>
            <p:nvPr/>
          </p:nvSpPr>
          <p:spPr bwMode="auto">
            <a:xfrm>
              <a:off x="6138398" y="2366470"/>
              <a:ext cx="115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55" name="Line 24"/>
            <p:cNvSpPr>
              <a:spLocks noChangeShapeType="1"/>
            </p:cNvSpPr>
            <p:nvPr/>
          </p:nvSpPr>
          <p:spPr bwMode="auto">
            <a:xfrm>
              <a:off x="6138398" y="2433145"/>
              <a:ext cx="115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6332073" y="2366470"/>
              <a:ext cx="115888" cy="66675"/>
            </a:xfrm>
            <a:prstGeom prst="rect">
              <a:avLst/>
            </a:prstGeom>
            <a:solidFill>
              <a:srgbClr val="FF94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57" name="Line 26"/>
            <p:cNvSpPr>
              <a:spLocks noChangeShapeType="1"/>
            </p:cNvSpPr>
            <p:nvPr/>
          </p:nvSpPr>
          <p:spPr bwMode="auto">
            <a:xfrm>
              <a:off x="6332073" y="2366470"/>
              <a:ext cx="115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58" name="Line 27"/>
            <p:cNvSpPr>
              <a:spLocks noChangeShapeType="1"/>
            </p:cNvSpPr>
            <p:nvPr/>
          </p:nvSpPr>
          <p:spPr bwMode="auto">
            <a:xfrm>
              <a:off x="6332073" y="2433145"/>
              <a:ext cx="115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59" name="Rectangle 158"/>
            <p:cNvSpPr>
              <a:spLocks noChangeArrowheads="1"/>
            </p:cNvSpPr>
            <p:nvPr/>
          </p:nvSpPr>
          <p:spPr bwMode="auto">
            <a:xfrm>
              <a:off x="6525748" y="2366470"/>
              <a:ext cx="115888" cy="66675"/>
            </a:xfrm>
            <a:prstGeom prst="rect">
              <a:avLst/>
            </a:prstGeom>
            <a:solidFill>
              <a:srgbClr val="FF94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60" name="Line 29"/>
            <p:cNvSpPr>
              <a:spLocks noChangeShapeType="1"/>
            </p:cNvSpPr>
            <p:nvPr/>
          </p:nvSpPr>
          <p:spPr bwMode="auto">
            <a:xfrm>
              <a:off x="6525748" y="2366470"/>
              <a:ext cx="115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61" name="Line 30"/>
            <p:cNvSpPr>
              <a:spLocks noChangeShapeType="1"/>
            </p:cNvSpPr>
            <p:nvPr/>
          </p:nvSpPr>
          <p:spPr bwMode="auto">
            <a:xfrm>
              <a:off x="6525748" y="2433145"/>
              <a:ext cx="115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6717835" y="2366470"/>
              <a:ext cx="117475" cy="66675"/>
            </a:xfrm>
            <a:prstGeom prst="rect">
              <a:avLst/>
            </a:prstGeom>
            <a:solidFill>
              <a:srgbClr val="FF94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63" name="Line 32"/>
            <p:cNvSpPr>
              <a:spLocks noChangeShapeType="1"/>
            </p:cNvSpPr>
            <p:nvPr/>
          </p:nvSpPr>
          <p:spPr bwMode="auto">
            <a:xfrm>
              <a:off x="6717835" y="2366470"/>
              <a:ext cx="11747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64" name="Line 33"/>
            <p:cNvSpPr>
              <a:spLocks noChangeShapeType="1"/>
            </p:cNvSpPr>
            <p:nvPr/>
          </p:nvSpPr>
          <p:spPr bwMode="auto">
            <a:xfrm>
              <a:off x="6717835" y="2433145"/>
              <a:ext cx="11747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65" name="Rectangle 164"/>
            <p:cNvSpPr>
              <a:spLocks noChangeArrowheads="1"/>
            </p:cNvSpPr>
            <p:nvPr/>
          </p:nvSpPr>
          <p:spPr bwMode="auto">
            <a:xfrm>
              <a:off x="6879760" y="2366470"/>
              <a:ext cx="117475" cy="66675"/>
            </a:xfrm>
            <a:prstGeom prst="rect">
              <a:avLst/>
            </a:prstGeom>
            <a:solidFill>
              <a:srgbClr val="FF94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66" name="Line 35"/>
            <p:cNvSpPr>
              <a:spLocks noChangeShapeType="1"/>
            </p:cNvSpPr>
            <p:nvPr/>
          </p:nvSpPr>
          <p:spPr bwMode="auto">
            <a:xfrm>
              <a:off x="6879760" y="2366470"/>
              <a:ext cx="11747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67" name="Line 36"/>
            <p:cNvSpPr>
              <a:spLocks noChangeShapeType="1"/>
            </p:cNvSpPr>
            <p:nvPr/>
          </p:nvSpPr>
          <p:spPr bwMode="auto">
            <a:xfrm>
              <a:off x="6879760" y="2433145"/>
              <a:ext cx="11747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68" name="Rectangle 167"/>
            <p:cNvSpPr>
              <a:spLocks noChangeArrowheads="1"/>
            </p:cNvSpPr>
            <p:nvPr/>
          </p:nvSpPr>
          <p:spPr bwMode="auto">
            <a:xfrm>
              <a:off x="7060735" y="2366470"/>
              <a:ext cx="115888" cy="66675"/>
            </a:xfrm>
            <a:prstGeom prst="rect">
              <a:avLst/>
            </a:prstGeom>
            <a:solidFill>
              <a:srgbClr val="FF94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69" name="Line 38"/>
            <p:cNvSpPr>
              <a:spLocks noChangeShapeType="1"/>
            </p:cNvSpPr>
            <p:nvPr/>
          </p:nvSpPr>
          <p:spPr bwMode="auto">
            <a:xfrm>
              <a:off x="7060735" y="2366470"/>
              <a:ext cx="115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70" name="Line 39"/>
            <p:cNvSpPr>
              <a:spLocks noChangeShapeType="1"/>
            </p:cNvSpPr>
            <p:nvPr/>
          </p:nvSpPr>
          <p:spPr bwMode="auto">
            <a:xfrm>
              <a:off x="7060735" y="2433145"/>
              <a:ext cx="115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71" name="Line 40"/>
            <p:cNvSpPr>
              <a:spLocks noChangeShapeType="1"/>
            </p:cNvSpPr>
            <p:nvPr/>
          </p:nvSpPr>
          <p:spPr bwMode="auto">
            <a:xfrm>
              <a:off x="5997110" y="3547570"/>
              <a:ext cx="160338" cy="0"/>
            </a:xfrm>
            <a:prstGeom prst="line">
              <a:avLst/>
            </a:prstGeom>
            <a:noFill/>
            <a:ln w="28575">
              <a:solidFill>
                <a:srgbClr val="FF301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72" name="Line 41"/>
            <p:cNvSpPr>
              <a:spLocks noChangeShapeType="1"/>
            </p:cNvSpPr>
            <p:nvPr/>
          </p:nvSpPr>
          <p:spPr bwMode="auto">
            <a:xfrm>
              <a:off x="6222535" y="3547570"/>
              <a:ext cx="161925" cy="0"/>
            </a:xfrm>
            <a:prstGeom prst="line">
              <a:avLst/>
            </a:prstGeom>
            <a:noFill/>
            <a:ln w="28575">
              <a:solidFill>
                <a:srgbClr val="FF301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73" name="Line 42"/>
            <p:cNvSpPr>
              <a:spLocks noChangeShapeType="1"/>
            </p:cNvSpPr>
            <p:nvPr/>
          </p:nvSpPr>
          <p:spPr bwMode="auto">
            <a:xfrm>
              <a:off x="6447960" y="3547570"/>
              <a:ext cx="161925" cy="0"/>
            </a:xfrm>
            <a:prstGeom prst="line">
              <a:avLst/>
            </a:prstGeom>
            <a:noFill/>
            <a:ln w="28575">
              <a:solidFill>
                <a:srgbClr val="FF301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74" name="Line 43"/>
            <p:cNvSpPr>
              <a:spLocks noChangeShapeType="1"/>
            </p:cNvSpPr>
            <p:nvPr/>
          </p:nvSpPr>
          <p:spPr bwMode="auto">
            <a:xfrm>
              <a:off x="6673385" y="3547570"/>
              <a:ext cx="161925" cy="0"/>
            </a:xfrm>
            <a:prstGeom prst="line">
              <a:avLst/>
            </a:prstGeom>
            <a:noFill/>
            <a:ln w="28575">
              <a:solidFill>
                <a:srgbClr val="FF301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75" name="Line 44"/>
            <p:cNvSpPr>
              <a:spLocks noChangeShapeType="1"/>
            </p:cNvSpPr>
            <p:nvPr/>
          </p:nvSpPr>
          <p:spPr bwMode="auto">
            <a:xfrm>
              <a:off x="6898810" y="3547570"/>
              <a:ext cx="161925" cy="0"/>
            </a:xfrm>
            <a:prstGeom prst="line">
              <a:avLst/>
            </a:prstGeom>
            <a:noFill/>
            <a:ln w="28575">
              <a:solidFill>
                <a:srgbClr val="FF301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6157448" y="2252170"/>
              <a:ext cx="280988" cy="1273175"/>
            </a:xfrm>
            <a:custGeom>
              <a:avLst/>
              <a:gdLst>
                <a:gd name="T0" fmla="*/ 144 w 336"/>
                <a:gd name="T1" fmla="*/ 240 h 672"/>
                <a:gd name="T2" fmla="*/ 96 w 336"/>
                <a:gd name="T3" fmla="*/ 336 h 672"/>
                <a:gd name="T4" fmla="*/ 48 w 336"/>
                <a:gd name="T5" fmla="*/ 480 h 672"/>
                <a:gd name="T6" fmla="*/ 0 w 336"/>
                <a:gd name="T7" fmla="*/ 624 h 672"/>
                <a:gd name="T8" fmla="*/ 0 w 336"/>
                <a:gd name="T9" fmla="*/ 672 h 672"/>
                <a:gd name="T10" fmla="*/ 336 w 336"/>
                <a:gd name="T11" fmla="*/ 672 h 672"/>
                <a:gd name="T12" fmla="*/ 288 w 336"/>
                <a:gd name="T13" fmla="*/ 528 h 672"/>
                <a:gd name="T14" fmla="*/ 240 w 336"/>
                <a:gd name="T15" fmla="*/ 384 h 672"/>
                <a:gd name="T16" fmla="*/ 192 w 336"/>
                <a:gd name="T17" fmla="*/ 240 h 672"/>
                <a:gd name="T18" fmla="*/ 192 w 336"/>
                <a:gd name="T19" fmla="*/ 96 h 672"/>
                <a:gd name="T20" fmla="*/ 240 w 336"/>
                <a:gd name="T21" fmla="*/ 0 h 672"/>
                <a:gd name="T22" fmla="*/ 96 w 336"/>
                <a:gd name="T23" fmla="*/ 0 h 672"/>
                <a:gd name="T24" fmla="*/ 144 w 336"/>
                <a:gd name="T25" fmla="*/ 144 h 672"/>
                <a:gd name="T26" fmla="*/ 144 w 336"/>
                <a:gd name="T27" fmla="*/ 24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6" h="672">
                  <a:moveTo>
                    <a:pt x="144" y="240"/>
                  </a:moveTo>
                  <a:lnTo>
                    <a:pt x="96" y="336"/>
                  </a:lnTo>
                  <a:lnTo>
                    <a:pt x="48" y="480"/>
                  </a:lnTo>
                  <a:lnTo>
                    <a:pt x="0" y="624"/>
                  </a:lnTo>
                  <a:lnTo>
                    <a:pt x="0" y="672"/>
                  </a:lnTo>
                  <a:lnTo>
                    <a:pt x="336" y="672"/>
                  </a:lnTo>
                  <a:lnTo>
                    <a:pt x="288" y="528"/>
                  </a:lnTo>
                  <a:lnTo>
                    <a:pt x="240" y="384"/>
                  </a:lnTo>
                  <a:lnTo>
                    <a:pt x="192" y="240"/>
                  </a:lnTo>
                  <a:lnTo>
                    <a:pt x="192" y="96"/>
                  </a:lnTo>
                  <a:lnTo>
                    <a:pt x="240" y="0"/>
                  </a:lnTo>
                  <a:lnTo>
                    <a:pt x="96" y="0"/>
                  </a:lnTo>
                  <a:lnTo>
                    <a:pt x="144" y="144"/>
                  </a:lnTo>
                  <a:lnTo>
                    <a:pt x="144" y="240"/>
                  </a:lnTo>
                  <a:close/>
                </a:path>
              </a:pathLst>
            </a:custGeom>
            <a:gradFill rotWithShape="0">
              <a:gsLst>
                <a:gs pos="0">
                  <a:srgbClr val="66A2F5"/>
                </a:gs>
                <a:gs pos="100000">
                  <a:srgbClr val="B0EDF3">
                    <a:alpha val="70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6244760" y="2252170"/>
              <a:ext cx="104775" cy="214313"/>
            </a:xfrm>
            <a:custGeom>
              <a:avLst/>
              <a:gdLst>
                <a:gd name="T0" fmla="*/ 24 w 136"/>
                <a:gd name="T1" fmla="*/ 344 h 372"/>
                <a:gd name="T2" fmla="*/ 52 w 136"/>
                <a:gd name="T3" fmla="*/ 368 h 372"/>
                <a:gd name="T4" fmla="*/ 76 w 136"/>
                <a:gd name="T5" fmla="*/ 372 h 372"/>
                <a:gd name="T6" fmla="*/ 104 w 136"/>
                <a:gd name="T7" fmla="*/ 348 h 372"/>
                <a:gd name="T8" fmla="*/ 96 w 136"/>
                <a:gd name="T9" fmla="*/ 284 h 372"/>
                <a:gd name="T10" fmla="*/ 84 w 136"/>
                <a:gd name="T11" fmla="*/ 212 h 372"/>
                <a:gd name="T12" fmla="*/ 92 w 136"/>
                <a:gd name="T13" fmla="*/ 156 h 372"/>
                <a:gd name="T14" fmla="*/ 116 w 136"/>
                <a:gd name="T15" fmla="*/ 96 h 372"/>
                <a:gd name="T16" fmla="*/ 136 w 136"/>
                <a:gd name="T17" fmla="*/ 0 h 372"/>
                <a:gd name="T18" fmla="*/ 0 w 136"/>
                <a:gd name="T19" fmla="*/ 0 h 372"/>
                <a:gd name="T20" fmla="*/ 28 w 136"/>
                <a:gd name="T21" fmla="*/ 140 h 372"/>
                <a:gd name="T22" fmla="*/ 48 w 136"/>
                <a:gd name="T23" fmla="*/ 236 h 372"/>
                <a:gd name="T24" fmla="*/ 40 w 136"/>
                <a:gd name="T25" fmla="*/ 296 h 372"/>
                <a:gd name="T26" fmla="*/ 24 w 136"/>
                <a:gd name="T27" fmla="*/ 34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6" h="372">
                  <a:moveTo>
                    <a:pt x="24" y="344"/>
                  </a:moveTo>
                  <a:lnTo>
                    <a:pt x="52" y="368"/>
                  </a:lnTo>
                  <a:lnTo>
                    <a:pt x="76" y="372"/>
                  </a:lnTo>
                  <a:lnTo>
                    <a:pt x="104" y="348"/>
                  </a:lnTo>
                  <a:lnTo>
                    <a:pt x="96" y="284"/>
                  </a:lnTo>
                  <a:lnTo>
                    <a:pt x="84" y="212"/>
                  </a:lnTo>
                  <a:lnTo>
                    <a:pt x="92" y="156"/>
                  </a:lnTo>
                  <a:lnTo>
                    <a:pt x="116" y="96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28" y="140"/>
                  </a:lnTo>
                  <a:lnTo>
                    <a:pt x="48" y="236"/>
                  </a:lnTo>
                  <a:lnTo>
                    <a:pt x="40" y="296"/>
                  </a:lnTo>
                  <a:lnTo>
                    <a:pt x="24" y="344"/>
                  </a:lnTo>
                  <a:close/>
                </a:path>
              </a:pathLst>
            </a:custGeom>
            <a:gradFill rotWithShape="0">
              <a:gsLst>
                <a:gs pos="0">
                  <a:srgbClr val="FF747D"/>
                </a:gs>
                <a:gs pos="100000">
                  <a:srgbClr val="EF1F1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grpSp>
          <p:nvGrpSpPr>
            <p:cNvPr id="178" name="Group 177"/>
            <p:cNvGrpSpPr>
              <a:grpSpLocks/>
            </p:cNvGrpSpPr>
            <p:nvPr/>
          </p:nvGrpSpPr>
          <p:grpSpPr bwMode="auto">
            <a:xfrm>
              <a:off x="6236823" y="2317257"/>
              <a:ext cx="131763" cy="96838"/>
              <a:chOff x="798" y="1680"/>
              <a:chExt cx="194" cy="86"/>
            </a:xfrm>
          </p:grpSpPr>
          <p:sp>
            <p:nvSpPr>
              <p:cNvPr id="183" name="Freeform 182"/>
              <p:cNvSpPr>
                <a:spLocks/>
              </p:cNvSpPr>
              <p:nvPr/>
            </p:nvSpPr>
            <p:spPr bwMode="auto">
              <a:xfrm>
                <a:off x="798" y="1680"/>
                <a:ext cx="82" cy="86"/>
              </a:xfrm>
              <a:custGeom>
                <a:avLst/>
                <a:gdLst>
                  <a:gd name="T0" fmla="*/ 68 w 76"/>
                  <a:gd name="T1" fmla="*/ 100 h 100"/>
                  <a:gd name="T2" fmla="*/ 64 w 76"/>
                  <a:gd name="T3" fmla="*/ 60 h 100"/>
                  <a:gd name="T4" fmla="*/ 44 w 76"/>
                  <a:gd name="T5" fmla="*/ 44 h 100"/>
                  <a:gd name="T6" fmla="*/ 0 w 76"/>
                  <a:gd name="T7" fmla="*/ 56 h 100"/>
                  <a:gd name="T8" fmla="*/ 8 w 76"/>
                  <a:gd name="T9" fmla="*/ 20 h 100"/>
                  <a:gd name="T10" fmla="*/ 32 w 76"/>
                  <a:gd name="T11" fmla="*/ 0 h 100"/>
                  <a:gd name="T12" fmla="*/ 68 w 76"/>
                  <a:gd name="T13" fmla="*/ 8 h 100"/>
                  <a:gd name="T14" fmla="*/ 76 w 76"/>
                  <a:gd name="T15" fmla="*/ 36 h 100"/>
                  <a:gd name="T16" fmla="*/ 76 w 76"/>
                  <a:gd name="T17" fmla="*/ 6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100">
                    <a:moveTo>
                      <a:pt x="68" y="100"/>
                    </a:moveTo>
                    <a:lnTo>
                      <a:pt x="64" y="60"/>
                    </a:lnTo>
                    <a:lnTo>
                      <a:pt x="44" y="44"/>
                    </a:lnTo>
                    <a:lnTo>
                      <a:pt x="0" y="56"/>
                    </a:lnTo>
                    <a:lnTo>
                      <a:pt x="8" y="20"/>
                    </a:lnTo>
                    <a:lnTo>
                      <a:pt x="32" y="0"/>
                    </a:lnTo>
                    <a:lnTo>
                      <a:pt x="68" y="8"/>
                    </a:lnTo>
                    <a:lnTo>
                      <a:pt x="76" y="36"/>
                    </a:lnTo>
                    <a:lnTo>
                      <a:pt x="76" y="64"/>
                    </a:lnTo>
                  </a:path>
                </a:pathLst>
              </a:custGeom>
              <a:solidFill>
                <a:srgbClr val="EF1F1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  <p:sp>
            <p:nvSpPr>
              <p:cNvPr id="184" name="Freeform 183"/>
              <p:cNvSpPr>
                <a:spLocks/>
              </p:cNvSpPr>
              <p:nvPr/>
            </p:nvSpPr>
            <p:spPr bwMode="auto">
              <a:xfrm flipH="1">
                <a:off x="910" y="1680"/>
                <a:ext cx="82" cy="86"/>
              </a:xfrm>
              <a:custGeom>
                <a:avLst/>
                <a:gdLst>
                  <a:gd name="T0" fmla="*/ 68 w 76"/>
                  <a:gd name="T1" fmla="*/ 100 h 100"/>
                  <a:gd name="T2" fmla="*/ 64 w 76"/>
                  <a:gd name="T3" fmla="*/ 60 h 100"/>
                  <a:gd name="T4" fmla="*/ 44 w 76"/>
                  <a:gd name="T5" fmla="*/ 44 h 100"/>
                  <a:gd name="T6" fmla="*/ 0 w 76"/>
                  <a:gd name="T7" fmla="*/ 56 h 100"/>
                  <a:gd name="T8" fmla="*/ 8 w 76"/>
                  <a:gd name="T9" fmla="*/ 20 h 100"/>
                  <a:gd name="T10" fmla="*/ 32 w 76"/>
                  <a:gd name="T11" fmla="*/ 0 h 100"/>
                  <a:gd name="T12" fmla="*/ 68 w 76"/>
                  <a:gd name="T13" fmla="*/ 8 h 100"/>
                  <a:gd name="T14" fmla="*/ 76 w 76"/>
                  <a:gd name="T15" fmla="*/ 36 h 100"/>
                  <a:gd name="T16" fmla="*/ 76 w 76"/>
                  <a:gd name="T17" fmla="*/ 6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100">
                    <a:moveTo>
                      <a:pt x="68" y="100"/>
                    </a:moveTo>
                    <a:lnTo>
                      <a:pt x="64" y="60"/>
                    </a:lnTo>
                    <a:lnTo>
                      <a:pt x="44" y="44"/>
                    </a:lnTo>
                    <a:lnTo>
                      <a:pt x="0" y="56"/>
                    </a:lnTo>
                    <a:lnTo>
                      <a:pt x="8" y="20"/>
                    </a:lnTo>
                    <a:lnTo>
                      <a:pt x="32" y="0"/>
                    </a:lnTo>
                    <a:lnTo>
                      <a:pt x="68" y="8"/>
                    </a:lnTo>
                    <a:lnTo>
                      <a:pt x="76" y="36"/>
                    </a:lnTo>
                    <a:lnTo>
                      <a:pt x="76" y="64"/>
                    </a:lnTo>
                  </a:path>
                </a:pathLst>
              </a:custGeom>
              <a:solidFill>
                <a:srgbClr val="EF1F1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</p:grpSp>
        <p:sp>
          <p:nvSpPr>
            <p:cNvPr id="179" name="Line 50"/>
            <p:cNvSpPr>
              <a:spLocks noChangeShapeType="1"/>
            </p:cNvSpPr>
            <p:nvPr/>
          </p:nvSpPr>
          <p:spPr bwMode="auto">
            <a:xfrm>
              <a:off x="6276510" y="2961782"/>
              <a:ext cx="0" cy="354013"/>
            </a:xfrm>
            <a:prstGeom prst="line">
              <a:avLst/>
            </a:prstGeom>
            <a:noFill/>
            <a:ln w="9525">
              <a:solidFill>
                <a:srgbClr val="1A11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80" name="Line 51"/>
            <p:cNvSpPr>
              <a:spLocks noChangeShapeType="1"/>
            </p:cNvSpPr>
            <p:nvPr/>
          </p:nvSpPr>
          <p:spPr bwMode="auto">
            <a:xfrm flipV="1">
              <a:off x="6297148" y="2026745"/>
              <a:ext cx="0" cy="387350"/>
            </a:xfrm>
            <a:prstGeom prst="line">
              <a:avLst/>
            </a:prstGeom>
            <a:noFill/>
            <a:ln w="9525">
              <a:solidFill>
                <a:srgbClr val="FF0817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82" name="Line 61"/>
            <p:cNvSpPr>
              <a:spLocks noChangeShapeType="1"/>
            </p:cNvSpPr>
            <p:nvPr/>
          </p:nvSpPr>
          <p:spPr bwMode="auto">
            <a:xfrm>
              <a:off x="5952660" y="1193307"/>
              <a:ext cx="1219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85" name="Rectangle 184"/>
            <p:cNvSpPr>
              <a:spLocks noChangeArrowheads="1"/>
            </p:cNvSpPr>
            <p:nvPr/>
          </p:nvSpPr>
          <p:spPr bwMode="auto">
            <a:xfrm>
              <a:off x="6558803" y="3824895"/>
              <a:ext cx="747" cy="9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>
              <a:off x="5963773" y="3557095"/>
              <a:ext cx="1185863" cy="14605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endParaRPr lang="en-US" kern="12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10486" y="925886"/>
            <a:ext cx="32993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FAST ELECTRON SIGNAL ONLY</a:t>
            </a:r>
          </a:p>
          <a:p>
            <a:r>
              <a:rPr lang="en-US" sz="1600" dirty="0" smtClean="0"/>
              <a:t>ON ANODE STRIPS</a:t>
            </a:r>
            <a:endParaRPr lang="en-US" sz="1600" dirty="0"/>
          </a:p>
        </p:txBody>
      </p:sp>
      <p:pic>
        <p:nvPicPr>
          <p:cNvPr id="2" name="Picture 1" descr="FIG32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229" y="3566560"/>
            <a:ext cx="3252489" cy="2663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4028" y="3160304"/>
            <a:ext cx="660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GEM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871765" y="405497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INDUCTION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703167" y="2832495"/>
            <a:ext cx="3426073" cy="30777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M. Ziegler, PhD Zürich Univ. (2002)</a:t>
            </a:r>
            <a:endParaRPr lang="en-US" sz="1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184901" y="2402771"/>
            <a:ext cx="789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DRIFT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235991" y="659751"/>
            <a:ext cx="4266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TWO-TRACK RESOLUTION (DRIFT TIME):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319240" y="3200949"/>
            <a:ext cx="438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TWO-TRACK RESOLUTION (PROJECTION):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829318" y="5154443"/>
            <a:ext cx="1467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400 µm </a:t>
            </a:r>
            <a:r>
              <a:rPr lang="en-US" sz="1600" b="1" dirty="0" err="1" smtClean="0">
                <a:solidFill>
                  <a:srgbClr val="FF0000"/>
                </a:solidFill>
              </a:rPr>
              <a:t>fwhm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0137" y="5249273"/>
            <a:ext cx="2492990" cy="5847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VOLUME RESOLUTION</a:t>
            </a:r>
          </a:p>
          <a:p>
            <a:r>
              <a:rPr lang="en-US" sz="1600" dirty="0" smtClean="0"/>
              <a:t>~ 1 mm</a:t>
            </a:r>
            <a:r>
              <a:rPr lang="en-US" sz="1600" baseline="30000" dirty="0" smtClean="0"/>
              <a:t>3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61457" y="5922631"/>
            <a:ext cx="458733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A. </a:t>
            </a:r>
            <a:r>
              <a:rPr lang="en-US" sz="1400" b="1" i="1" dirty="0" err="1" smtClean="0"/>
              <a:t>Bressan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A425(1999)262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8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49367" y="807310"/>
            <a:ext cx="25551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Triple-GEM (TGEM):</a:t>
            </a:r>
          </a:p>
          <a:p>
            <a:r>
              <a:rPr lang="en-US" sz="1600" dirty="0" smtClean="0"/>
              <a:t>Cascaded GEM electrodes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524403" y="5799029"/>
            <a:ext cx="4572000" cy="307777"/>
          </a:xfrm>
          <a:prstGeom prst="rect">
            <a:avLst/>
          </a:prstGeom>
          <a:solidFill>
            <a:srgbClr val="D9D9D9"/>
          </a:solidFill>
        </p:spPr>
        <p:txBody>
          <a:bodyPr>
            <a:spAutoFit/>
          </a:bodyPr>
          <a:lstStyle/>
          <a:p>
            <a:r>
              <a:rPr lang="en-US" sz="1400" b="1" i="1" dirty="0"/>
              <a:t>C. </a:t>
            </a:r>
            <a:r>
              <a:rPr lang="en-US" sz="1400" b="1" i="1" dirty="0" err="1"/>
              <a:t>Büttner</a:t>
            </a:r>
            <a:r>
              <a:rPr lang="en-US" sz="1400" b="1" i="1" dirty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/>
              <a:t>. Instr. and Meth. A409(1998)79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4403" y="204475"/>
            <a:ext cx="295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MULTI-GEM DETECTORS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03" y="1504570"/>
            <a:ext cx="3128234" cy="2893203"/>
          </a:xfrm>
          <a:prstGeom prst="rect">
            <a:avLst/>
          </a:prstGeom>
        </p:spPr>
      </p:pic>
      <p:pic>
        <p:nvPicPr>
          <p:cNvPr id="36" name="Picture 35" descr="S-D-T GEM Gains-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3700" y="2010378"/>
            <a:ext cx="4781234" cy="347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50360" y="1251320"/>
            <a:ext cx="36873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HIGHER GAIN, LOWER VOLTAGE ON EACH GEM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98109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548006" y="616531"/>
            <a:ext cx="368759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0" kern="1200" dirty="0" smtClean="0"/>
              <a:t>31x31 </a:t>
            </a:r>
            <a:r>
              <a:rPr lang="en-US" sz="1600" i="0" kern="1200" dirty="0"/>
              <a:t>cm</a:t>
            </a:r>
            <a:r>
              <a:rPr lang="en-US" sz="1600" i="0" kern="1200" baseline="30000" dirty="0"/>
              <a:t>2</a:t>
            </a:r>
            <a:r>
              <a:rPr lang="en-US" sz="1600" i="0" kern="1200" dirty="0"/>
              <a:t> </a:t>
            </a:r>
            <a:r>
              <a:rPr lang="en-US" sz="1600" i="0" kern="1200" dirty="0" smtClean="0"/>
              <a:t>active    2</a:t>
            </a:r>
            <a:r>
              <a:rPr lang="en-US" sz="1600" i="0" kern="1200" dirty="0"/>
              <a:t>-D strip readout</a:t>
            </a:r>
          </a:p>
          <a:p>
            <a:r>
              <a:rPr lang="en-US" sz="1600" i="0" kern="1200" dirty="0"/>
              <a:t>Total thickness in active area ~ 0.7% X</a:t>
            </a:r>
            <a:r>
              <a:rPr lang="en-US" sz="1600" i="0" kern="1200" baseline="-25000" dirty="0"/>
              <a:t>0</a:t>
            </a:r>
            <a:endParaRPr lang="en-US" sz="1600" b="1" i="0" kern="1200" dirty="0"/>
          </a:p>
        </p:txBody>
      </p:sp>
      <p:sp>
        <p:nvSpPr>
          <p:cNvPr id="3" name="Rectangle 2"/>
          <p:cNvSpPr/>
          <p:nvPr/>
        </p:nvSpPr>
        <p:spPr>
          <a:xfrm>
            <a:off x="501808" y="196404"/>
            <a:ext cx="4692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TRIPLE-GEM DETECTORS FOR COMPASS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488335" y="3378717"/>
            <a:ext cx="38569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i="0" kern="1200" dirty="0" smtClean="0"/>
              <a:t>2-D readout board: 400 µm pitch strips </a:t>
            </a:r>
            <a:endParaRPr lang="en-US" sz="1600" i="0" kern="12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659334" y="1337298"/>
            <a:ext cx="3360389" cy="1993274"/>
            <a:chOff x="1200446" y="1423394"/>
            <a:chExt cx="3360389" cy="1993274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8182"/>
            <a:stretch>
              <a:fillRect/>
            </a:stretch>
          </p:blipFill>
          <p:spPr bwMode="auto">
            <a:xfrm>
              <a:off x="2497658" y="1916719"/>
              <a:ext cx="2063177" cy="1499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1331346" y="1471393"/>
              <a:ext cx="118219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 kern="1200" dirty="0"/>
                <a:t>Honeycomb </a:t>
              </a:r>
              <a:endParaRPr lang="en-US" sz="1400" b="1" kern="1200" dirty="0" smtClean="0"/>
            </a:p>
            <a:p>
              <a:r>
                <a:rPr lang="en-US" sz="1400" b="1" kern="1200" dirty="0" smtClean="0"/>
                <a:t>plates</a:t>
              </a:r>
              <a:endParaRPr lang="en-US" sz="1400" b="1" kern="1200" dirty="0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1922445" y="1994613"/>
              <a:ext cx="978661" cy="1288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 b="1" kern="1200"/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2305920" y="1994613"/>
              <a:ext cx="774940" cy="1178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 b="1" kern="1200"/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3258617" y="1423394"/>
              <a:ext cx="1036582" cy="307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 kern="1200"/>
                <a:t>GEM foils</a:t>
              </a:r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 flipH="1">
              <a:off x="3440368" y="1673053"/>
              <a:ext cx="89877" cy="8288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 b="1" kern="1200"/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3530245" y="1623121"/>
              <a:ext cx="267634" cy="10725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 b="1" kern="1200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3530245" y="1623121"/>
              <a:ext cx="942710" cy="12203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 b="1" kern="1200"/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1200446" y="2535097"/>
              <a:ext cx="87283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 kern="1200" dirty="0" smtClean="0"/>
                <a:t>Readout </a:t>
              </a:r>
            </a:p>
            <a:p>
              <a:r>
                <a:rPr lang="en-US" sz="1400" b="1" kern="1200" dirty="0" smtClean="0"/>
                <a:t>board</a:t>
              </a:r>
              <a:endParaRPr lang="en-US" sz="1400" b="1" kern="1200" dirty="0"/>
            </a:p>
          </p:txBody>
        </p:sp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2073276" y="2843452"/>
              <a:ext cx="1367091" cy="2148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 b="1" kern="120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17467" y="4078789"/>
            <a:ext cx="3402256" cy="2276131"/>
            <a:chOff x="1186154" y="4078789"/>
            <a:chExt cx="3402256" cy="2276131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150010" y="4078789"/>
              <a:ext cx="24384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2246867" y="6016366"/>
              <a:ext cx="7489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80 µm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86154" y="4530725"/>
              <a:ext cx="85151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350 µm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2002605" y="4229434"/>
              <a:ext cx="0" cy="30129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02605" y="4875126"/>
              <a:ext cx="0" cy="3426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2160771" y="6016366"/>
              <a:ext cx="324194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2596570" y="5999490"/>
              <a:ext cx="424272" cy="1687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4421936" y="5813315"/>
            <a:ext cx="4080356" cy="52322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C. </a:t>
            </a:r>
            <a:r>
              <a:rPr lang="en-US" sz="1400" b="1" i="1" dirty="0" err="1" smtClean="0"/>
              <a:t>Altumbas</a:t>
            </a:r>
            <a:r>
              <a:rPr lang="en-US" sz="1400" b="1" i="1" dirty="0" smtClean="0"/>
              <a:t> et al,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A490(2002)177</a:t>
            </a:r>
            <a:endParaRPr lang="en-US" sz="1400" b="1" i="1" dirty="0"/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6794" y="1337298"/>
            <a:ext cx="3609133" cy="410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719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1938" y="204090"/>
            <a:ext cx="212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GEM SECTORING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61937" y="720857"/>
            <a:ext cx="56512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0" kern="1200" dirty="0" smtClean="0"/>
              <a:t>COMPASS TRIPLE-GEM DETECTORS:</a:t>
            </a:r>
          </a:p>
          <a:p>
            <a:r>
              <a:rPr lang="en-US" sz="1600" b="0" kern="1200" dirty="0" smtClean="0"/>
              <a:t>12 </a:t>
            </a:r>
            <a:r>
              <a:rPr lang="en-US" sz="1600" b="0" kern="1200" dirty="0" smtClean="0"/>
              <a:t>SECTORS WITH PROTECTION RESISTORS</a:t>
            </a:r>
          </a:p>
          <a:p>
            <a:r>
              <a:rPr lang="en-US" sz="1600" b="0" kern="1200" dirty="0" smtClean="0"/>
              <a:t>CENTRAL BEAM KILLER</a:t>
            </a:r>
            <a:r>
              <a:rPr lang="en-US" sz="1600" kern="1200" dirty="0" smtClean="0"/>
              <a:t> </a:t>
            </a:r>
            <a:endParaRPr lang="en-US" sz="1600" kern="1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95" y="2151247"/>
            <a:ext cx="426720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7795" y="703447"/>
            <a:ext cx="2514600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 flipH="1">
            <a:off x="4101795" y="1770247"/>
            <a:ext cx="22098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720795" y="2837047"/>
            <a:ext cx="3048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415058" y="2206810"/>
            <a:ext cx="23407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kern="1200" dirty="0" smtClean="0">
                <a:solidFill>
                  <a:schemeClr val="bg1"/>
                </a:solidFill>
              </a:rPr>
              <a:t>SECTOR SEPARATION</a:t>
            </a:r>
            <a:endParaRPr lang="en-US" sz="1600" kern="1200" dirty="0">
              <a:solidFill>
                <a:schemeClr val="bg1"/>
              </a:solidFill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 flipV="1">
            <a:off x="3263595" y="3827647"/>
            <a:ext cx="23622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349195" y="3370447"/>
            <a:ext cx="754063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5205902" y="3485540"/>
            <a:ext cx="3429000" cy="22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930596" y="5478575"/>
            <a:ext cx="21320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kern="1200" dirty="0" smtClean="0"/>
              <a:t>VOLTAGE-CONTROLLED </a:t>
            </a:r>
          </a:p>
          <a:p>
            <a:r>
              <a:rPr lang="en-US" sz="1600" kern="1200" dirty="0" smtClean="0"/>
              <a:t>CENTER</a:t>
            </a:r>
            <a:endParaRPr lang="en-US" sz="1600" kern="1200" dirty="0"/>
          </a:p>
        </p:txBody>
      </p:sp>
    </p:spTree>
    <p:extLst>
      <p:ext uri="{BB962C8B-B14F-4D97-AF65-F5344CB8AC3E}">
        <p14:creationId xmlns:p14="http://schemas.microsoft.com/office/powerpoint/2010/main" val="1693437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3773" y="214192"/>
            <a:ext cx="469243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TRIPLE-GEM DETECTORS FOR COMPASS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37.COMPASS G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02" y="1416455"/>
            <a:ext cx="6685483" cy="44569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7240" y="715965"/>
            <a:ext cx="4145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22 DETECTORS, OPERATIONAL 2002-2012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02578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1808" y="196404"/>
            <a:ext cx="3988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GEM DETECTOR PERFORMANCES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 descr="FIG64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109" y="1410794"/>
            <a:ext cx="4887311" cy="3518297"/>
          </a:xfrm>
          <a:prstGeom prst="rect">
            <a:avLst/>
          </a:prstGeom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86655" y="656576"/>
            <a:ext cx="2776867" cy="2819671"/>
            <a:chOff x="3216" y="672"/>
            <a:chExt cx="1782" cy="1810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672"/>
              <a:ext cx="1782" cy="18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605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3936" y="1632"/>
              <a:ext cx="792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605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i="1" kern="1200" dirty="0">
                  <a:cs typeface="ＭＳ Ｐゴシック" charset="0"/>
                </a:rPr>
                <a:t>65 µm </a:t>
              </a:r>
              <a:r>
                <a:rPr lang="en-US" sz="1600" b="1" i="1" kern="1200" dirty="0" err="1">
                  <a:cs typeface="ＭＳ Ｐゴシック" charset="0"/>
                </a:rPr>
                <a:t>rms</a:t>
              </a:r>
              <a:endParaRPr lang="en-US" sz="1600" b="1" i="1" kern="1200" dirty="0">
                <a:cs typeface="ＭＳ Ｐゴシック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94203" y="3669690"/>
            <a:ext cx="2806906" cy="2653194"/>
            <a:chOff x="1712258" y="3871022"/>
            <a:chExt cx="2667000" cy="2520950"/>
          </a:xfrm>
        </p:grpSpPr>
        <p:pic>
          <p:nvPicPr>
            <p:cNvPr id="12" name="Picture 11" descr="GEM TIMERE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258" y="3871022"/>
              <a:ext cx="2667000" cy="2520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2489783" y="4900565"/>
              <a:ext cx="113347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i="1" kern="1200" dirty="0">
                  <a:cs typeface="ＭＳ Ｐゴシック" charset="0"/>
                </a:rPr>
                <a:t>12 ns </a:t>
              </a:r>
              <a:r>
                <a:rPr lang="en-US" sz="1600" b="1" i="1" kern="1200" dirty="0" err="1">
                  <a:cs typeface="ＭＳ Ｐゴシック" charset="0"/>
                </a:rPr>
                <a:t>rms</a:t>
              </a:r>
              <a:endParaRPr lang="en-US" sz="1600" b="1" i="1" kern="1200" dirty="0">
                <a:cs typeface="ＭＳ Ｐゴシック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01808" y="584157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SPACE ACCURACY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11249" y="3395708"/>
            <a:ext cx="2095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TIME RESOLUTION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143522" y="1011070"/>
            <a:ext cx="1986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RATE CAPABILITY</a:t>
            </a:r>
            <a:endParaRPr lang="en-US" sz="1600" dirty="0"/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958184" y="5104951"/>
            <a:ext cx="3429000" cy="304800"/>
          </a:xfrm>
          <a:prstGeom prst="rect">
            <a:avLst/>
          </a:prstGeom>
          <a:solidFill>
            <a:srgbClr val="D9D9D9"/>
          </a:solidFill>
          <a:ln>
            <a:noFill/>
          </a:ln>
          <a:extLst/>
        </p:spPr>
        <p:txBody>
          <a:bodyPr>
            <a:spAutoFit/>
          </a:bodyPr>
          <a:lstStyle/>
          <a:p>
            <a:r>
              <a:rPr lang="en-US" sz="1400" b="1" i="1" kern="1200" dirty="0"/>
              <a:t>J. </a:t>
            </a:r>
            <a:r>
              <a:rPr lang="en-US" sz="1400" b="1" i="1" kern="1200" dirty="0" err="1"/>
              <a:t>Benlloch</a:t>
            </a:r>
            <a:r>
              <a:rPr lang="en-US" sz="1400" b="1" i="1" kern="1200" dirty="0"/>
              <a:t> et al, IEEE NS-45(1998)234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01109" y="5835056"/>
            <a:ext cx="4654915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C. </a:t>
            </a:r>
            <a:r>
              <a:rPr lang="en-US" sz="1400" b="1" i="1" dirty="0" err="1" smtClean="0"/>
              <a:t>Altumbas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A490(2002)177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333807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7357" y="214563"/>
            <a:ext cx="376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TOTEM TRIPLE-GEM DETECTOR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totemchambe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639" y="1010514"/>
            <a:ext cx="3062486" cy="306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27357" y="603277"/>
            <a:ext cx="29113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 i="0" kern="1200" dirty="0"/>
              <a:t>SEMI-CIRCULAR </a:t>
            </a:r>
            <a:r>
              <a:rPr lang="en-GB" sz="1600" i="0" kern="1200" dirty="0" smtClean="0"/>
              <a:t>MODULES</a:t>
            </a:r>
            <a:endParaRPr lang="en-GB" sz="1600" i="0" kern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7439" y="1886357"/>
            <a:ext cx="43434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587458" y="5767884"/>
            <a:ext cx="4783381" cy="307777"/>
          </a:xfrm>
          <a:prstGeom prst="rect">
            <a:avLst/>
          </a:prstGeom>
          <a:solidFill>
            <a:srgbClr val="D9D9D9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GB" sz="1400" b="1" i="1" kern="1200" dirty="0"/>
              <a:t>M.G. </a:t>
            </a:r>
            <a:r>
              <a:rPr lang="en-GB" sz="1400" b="1" i="1" kern="1200" dirty="0" err="1"/>
              <a:t>Bagliesi</a:t>
            </a:r>
            <a:r>
              <a:rPr lang="en-GB" sz="1400" b="1" i="1" kern="1200" dirty="0"/>
              <a:t> et al, </a:t>
            </a:r>
            <a:r>
              <a:rPr lang="en-GB" sz="1400" b="1" i="1" kern="1200" dirty="0" err="1" smtClean="0"/>
              <a:t>Nucl</a:t>
            </a:r>
            <a:r>
              <a:rPr lang="en-GB" sz="1400" b="1" i="1" kern="1200" dirty="0"/>
              <a:t>. Instr. </a:t>
            </a:r>
            <a:r>
              <a:rPr lang="en-GB" sz="1400" b="1" i="1" dirty="0"/>
              <a:t>a</a:t>
            </a:r>
            <a:r>
              <a:rPr lang="en-GB" sz="1400" b="1" i="1" kern="1200" dirty="0" smtClean="0"/>
              <a:t>nd </a:t>
            </a:r>
            <a:r>
              <a:rPr lang="en-GB" sz="1400" b="1" i="1" kern="1200" dirty="0"/>
              <a:t>Meth. </a:t>
            </a:r>
            <a:r>
              <a:rPr lang="en-GB" sz="1400" b="1" i="1" kern="1200" dirty="0" smtClean="0"/>
              <a:t>A617(2010)134</a:t>
            </a:r>
            <a:endParaRPr lang="en-GB" sz="1400" b="1" i="1" kern="1200" dirty="0"/>
          </a:p>
        </p:txBody>
      </p:sp>
    </p:spTree>
    <p:extLst>
      <p:ext uri="{BB962C8B-B14F-4D97-AF65-F5344CB8AC3E}">
        <p14:creationId xmlns:p14="http://schemas.microsoft.com/office/powerpoint/2010/main" val="8852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0916" y="208380"/>
            <a:ext cx="3809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CYLINDRICAL GEM DETECTORS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839" y="1677539"/>
            <a:ext cx="3789926" cy="2842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839" y="898039"/>
            <a:ext cx="625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KLOE-2 Inner Tracker: Three layers of Triple-GEM detectors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839" y="5490941"/>
            <a:ext cx="4332988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A. </a:t>
            </a:r>
            <a:r>
              <a:rPr lang="en-US" sz="1400" b="1" i="1" dirty="0" err="1" smtClean="0"/>
              <a:t>Balla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A732(2013)221</a:t>
            </a:r>
            <a:endParaRPr lang="en-US" sz="1400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765" y="2507515"/>
            <a:ext cx="4242473" cy="28303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4425" y="1925652"/>
            <a:ext cx="24083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SPATIAL RESOLUTION</a:t>
            </a:r>
          </a:p>
          <a:p>
            <a:r>
              <a:rPr lang="en-US" sz="1600" dirty="0" smtClean="0"/>
              <a:t>(X: Bending Plane):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83204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wpc field equip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183" y="2279343"/>
            <a:ext cx="3214625" cy="31908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994" y="632984"/>
            <a:ext cx="2366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Times New Roman"/>
              </a:rPr>
              <a:t>Georges Charpak (1968)</a:t>
            </a:r>
            <a:endParaRPr lang="en-US" sz="1600" dirty="0"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0600" y="1502638"/>
            <a:ext cx="42672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Grid of thin anode wires between two cathode planes: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8227" y="737441"/>
            <a:ext cx="2758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</a:rPr>
              <a:t>The first MWPC (10x10 cm</a:t>
            </a:r>
            <a:r>
              <a:rPr lang="en-US" sz="1600" baseline="30000" dirty="0" smtClean="0">
                <a:latin typeface="Book Antiqua"/>
              </a:rPr>
              <a:t>2</a:t>
            </a:r>
            <a:r>
              <a:rPr lang="en-US" sz="1600" dirty="0" smtClean="0">
                <a:latin typeface="Book Antiqua"/>
              </a:rPr>
              <a:t>)</a:t>
            </a:r>
            <a:endParaRPr lang="en-US" sz="1600" dirty="0">
              <a:latin typeface="Book Antiqu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600" y="5746942"/>
            <a:ext cx="4359575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Book Antiqua"/>
                <a:cs typeface="Book Antiqua"/>
              </a:rPr>
              <a:t>G. Charpak et al, </a:t>
            </a:r>
            <a:r>
              <a:rPr lang="en-US" sz="1400" b="1" i="1" dirty="0" err="1" smtClean="0">
                <a:latin typeface="Book Antiqua"/>
                <a:cs typeface="Book Antiqua"/>
              </a:rPr>
              <a:t>Nucl</a:t>
            </a:r>
            <a:r>
              <a:rPr lang="en-US" sz="1400" b="1" i="1" dirty="0" smtClean="0">
                <a:latin typeface="Book Antiqua"/>
                <a:cs typeface="Book Antiqua"/>
              </a:rPr>
              <a:t>. Instr. and Meth. 62(1968)262 </a:t>
            </a:r>
            <a:endParaRPr lang="en-US" sz="1400" b="1" i="1" dirty="0">
              <a:latin typeface="Book Antiqua"/>
              <a:cs typeface="Book Antiqua"/>
            </a:endParaRPr>
          </a:p>
        </p:txBody>
      </p:sp>
      <p:pic>
        <p:nvPicPr>
          <p:cNvPr id="9" name="Picture 8" descr="Bouclier with MWPC L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012" y="1188799"/>
            <a:ext cx="3416562" cy="45993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68572" y="5408388"/>
            <a:ext cx="1531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Roger Bouclier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20600" y="167417"/>
            <a:ext cx="5921938" cy="4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FFFFFF"/>
                </a:solidFill>
                <a:latin typeface="+mn-lt"/>
              </a:rPr>
              <a:t>MULTIWIRE PROPORTIONAL CHAMBERS (MWPC)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096390" y="2087414"/>
            <a:ext cx="514020" cy="3547158"/>
          </a:xfrm>
          <a:prstGeom prst="line">
            <a:avLst/>
          </a:prstGeom>
          <a:ln w="28575" cmpd="sng">
            <a:solidFill>
              <a:srgbClr val="00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2308534" y="3379558"/>
            <a:ext cx="269060" cy="785693"/>
          </a:xfrm>
          <a:custGeom>
            <a:avLst/>
            <a:gdLst>
              <a:gd name="connsiteX0" fmla="*/ 123768 w 269060"/>
              <a:gd name="connsiteY0" fmla="*/ 0 h 785693"/>
              <a:gd name="connsiteX1" fmla="*/ 161436 w 269060"/>
              <a:gd name="connsiteY1" fmla="*/ 166825 h 785693"/>
              <a:gd name="connsiteX2" fmla="*/ 204486 w 269060"/>
              <a:gd name="connsiteY2" fmla="*/ 317506 h 785693"/>
              <a:gd name="connsiteX3" fmla="*/ 269060 w 269060"/>
              <a:gd name="connsiteY3" fmla="*/ 398228 h 785693"/>
              <a:gd name="connsiteX4" fmla="*/ 215248 w 269060"/>
              <a:gd name="connsiteY4" fmla="*/ 430517 h 785693"/>
              <a:gd name="connsiteX5" fmla="*/ 209867 w 269060"/>
              <a:gd name="connsiteY5" fmla="*/ 495094 h 785693"/>
              <a:gd name="connsiteX6" fmla="*/ 226011 w 269060"/>
              <a:gd name="connsiteY6" fmla="*/ 548909 h 785693"/>
              <a:gd name="connsiteX7" fmla="*/ 118387 w 269060"/>
              <a:gd name="connsiteY7" fmla="*/ 640394 h 785693"/>
              <a:gd name="connsiteX8" fmla="*/ 37669 w 269060"/>
              <a:gd name="connsiteY8" fmla="*/ 726497 h 785693"/>
              <a:gd name="connsiteX9" fmla="*/ 0 w 269060"/>
              <a:gd name="connsiteY9" fmla="*/ 785693 h 7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060" h="785693">
                <a:moveTo>
                  <a:pt x="123768" y="0"/>
                </a:moveTo>
                <a:lnTo>
                  <a:pt x="161436" y="166825"/>
                </a:lnTo>
                <a:lnTo>
                  <a:pt x="204486" y="317506"/>
                </a:lnTo>
                <a:lnTo>
                  <a:pt x="269060" y="398228"/>
                </a:lnTo>
                <a:lnTo>
                  <a:pt x="215248" y="430517"/>
                </a:lnTo>
                <a:lnTo>
                  <a:pt x="209867" y="495094"/>
                </a:lnTo>
                <a:lnTo>
                  <a:pt x="226011" y="548909"/>
                </a:lnTo>
                <a:lnTo>
                  <a:pt x="118387" y="640394"/>
                </a:lnTo>
                <a:lnTo>
                  <a:pt x="37669" y="726497"/>
                </a:lnTo>
                <a:lnTo>
                  <a:pt x="0" y="785693"/>
                </a:lnTo>
              </a:path>
            </a:pathLst>
          </a:custGeom>
          <a:solidFill>
            <a:schemeClr val="tx2">
              <a:lumMod val="60000"/>
              <a:lumOff val="40000"/>
              <a:alpha val="49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453826" y="3793930"/>
            <a:ext cx="581169" cy="1054767"/>
            <a:chOff x="2453826" y="3793930"/>
            <a:chExt cx="581169" cy="1054767"/>
          </a:xfrm>
        </p:grpSpPr>
        <p:sp>
          <p:nvSpPr>
            <p:cNvPr id="13" name="Freeform 12"/>
            <p:cNvSpPr/>
            <p:nvPr/>
          </p:nvSpPr>
          <p:spPr>
            <a:xfrm>
              <a:off x="2459207" y="3793930"/>
              <a:ext cx="161436" cy="182970"/>
            </a:xfrm>
            <a:custGeom>
              <a:avLst/>
              <a:gdLst>
                <a:gd name="connsiteX0" fmla="*/ 161436 w 161436"/>
                <a:gd name="connsiteY0" fmla="*/ 0 h 182970"/>
                <a:gd name="connsiteX1" fmla="*/ 96862 w 161436"/>
                <a:gd name="connsiteY1" fmla="*/ 0 h 182970"/>
                <a:gd name="connsiteX2" fmla="*/ 64575 w 161436"/>
                <a:gd name="connsiteY2" fmla="*/ 48433 h 182970"/>
                <a:gd name="connsiteX3" fmla="*/ 64575 w 161436"/>
                <a:gd name="connsiteY3" fmla="*/ 102248 h 182970"/>
                <a:gd name="connsiteX4" fmla="*/ 102243 w 161436"/>
                <a:gd name="connsiteY4" fmla="*/ 139918 h 182970"/>
                <a:gd name="connsiteX5" fmla="*/ 53812 w 161436"/>
                <a:gd name="connsiteY5" fmla="*/ 182970 h 182970"/>
                <a:gd name="connsiteX6" fmla="*/ 0 w 161436"/>
                <a:gd name="connsiteY6" fmla="*/ 118392 h 182970"/>
                <a:gd name="connsiteX7" fmla="*/ 21525 w 161436"/>
                <a:gd name="connsiteY7" fmla="*/ 48433 h 182970"/>
                <a:gd name="connsiteX8" fmla="*/ 59193 w 161436"/>
                <a:gd name="connsiteY8" fmla="*/ 0 h 182970"/>
                <a:gd name="connsiteX9" fmla="*/ 161436 w 161436"/>
                <a:gd name="connsiteY9" fmla="*/ 0 h 182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436" h="182970">
                  <a:moveTo>
                    <a:pt x="161436" y="0"/>
                  </a:moveTo>
                  <a:lnTo>
                    <a:pt x="96862" y="0"/>
                  </a:lnTo>
                  <a:lnTo>
                    <a:pt x="64575" y="48433"/>
                  </a:lnTo>
                  <a:lnTo>
                    <a:pt x="64575" y="102248"/>
                  </a:lnTo>
                  <a:lnTo>
                    <a:pt x="102243" y="139918"/>
                  </a:lnTo>
                  <a:lnTo>
                    <a:pt x="53812" y="182970"/>
                  </a:lnTo>
                  <a:lnTo>
                    <a:pt x="0" y="118392"/>
                  </a:lnTo>
                  <a:lnTo>
                    <a:pt x="21525" y="48433"/>
                  </a:lnTo>
                  <a:lnTo>
                    <a:pt x="59193" y="0"/>
                  </a:lnTo>
                  <a:lnTo>
                    <a:pt x="16143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453826" y="4100674"/>
              <a:ext cx="581169" cy="748023"/>
            </a:xfrm>
            <a:custGeom>
              <a:avLst/>
              <a:gdLst>
                <a:gd name="connsiteX0" fmla="*/ 0 w 742605"/>
                <a:gd name="connsiteY0" fmla="*/ 0 h 748023"/>
                <a:gd name="connsiteX1" fmla="*/ 75337 w 742605"/>
                <a:gd name="connsiteY1" fmla="*/ 0 h 748023"/>
                <a:gd name="connsiteX2" fmla="*/ 134530 w 742605"/>
                <a:gd name="connsiteY2" fmla="*/ 586579 h 748023"/>
                <a:gd name="connsiteX3" fmla="*/ 177580 w 742605"/>
                <a:gd name="connsiteY3" fmla="*/ 748023 h 748023"/>
                <a:gd name="connsiteX4" fmla="*/ 236773 w 742605"/>
                <a:gd name="connsiteY4" fmla="*/ 710353 h 748023"/>
                <a:gd name="connsiteX5" fmla="*/ 312110 w 742605"/>
                <a:gd name="connsiteY5" fmla="*/ 505857 h 748023"/>
                <a:gd name="connsiteX6" fmla="*/ 387446 w 742605"/>
                <a:gd name="connsiteY6" fmla="*/ 333650 h 748023"/>
                <a:gd name="connsiteX7" fmla="*/ 495070 w 742605"/>
                <a:gd name="connsiteY7" fmla="*/ 177588 h 748023"/>
                <a:gd name="connsiteX8" fmla="*/ 591932 w 742605"/>
                <a:gd name="connsiteY8" fmla="*/ 96866 h 748023"/>
                <a:gd name="connsiteX9" fmla="*/ 742605 w 742605"/>
                <a:gd name="connsiteY9" fmla="*/ 21526 h 7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2605" h="748023">
                  <a:moveTo>
                    <a:pt x="0" y="0"/>
                  </a:moveTo>
                  <a:lnTo>
                    <a:pt x="75337" y="0"/>
                  </a:lnTo>
                  <a:lnTo>
                    <a:pt x="134530" y="586579"/>
                  </a:lnTo>
                  <a:lnTo>
                    <a:pt x="177580" y="748023"/>
                  </a:lnTo>
                  <a:lnTo>
                    <a:pt x="236773" y="710353"/>
                  </a:lnTo>
                  <a:lnTo>
                    <a:pt x="312110" y="505857"/>
                  </a:lnTo>
                  <a:lnTo>
                    <a:pt x="387446" y="333650"/>
                  </a:lnTo>
                  <a:lnTo>
                    <a:pt x="495070" y="177588"/>
                  </a:lnTo>
                  <a:lnTo>
                    <a:pt x="591932" y="96866"/>
                  </a:lnTo>
                  <a:lnTo>
                    <a:pt x="742605" y="21526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56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81295" y="187354"/>
            <a:ext cx="73722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0" kern="1200" dirty="0">
                <a:solidFill>
                  <a:srgbClr val="FFFFFF"/>
                </a:solidFill>
              </a:rPr>
              <a:t>COMPASS UPGRADE: </a:t>
            </a:r>
            <a:r>
              <a:rPr lang="en-US" i="0" kern="1200" dirty="0" smtClean="0">
                <a:solidFill>
                  <a:srgbClr val="FFFFFF"/>
                </a:solidFill>
              </a:rPr>
              <a:t>TGEM </a:t>
            </a:r>
            <a:r>
              <a:rPr lang="en-US" i="0" kern="1200" dirty="0">
                <a:solidFill>
                  <a:srgbClr val="FFFFFF"/>
                </a:solidFill>
              </a:rPr>
              <a:t>WITH PIXEL AND STRIPS READOUT</a:t>
            </a:r>
          </a:p>
        </p:txBody>
      </p:sp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28713" y="629974"/>
            <a:ext cx="670424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0" kern="1200" dirty="0" smtClean="0"/>
              <a:t>CENTER: </a:t>
            </a:r>
            <a:r>
              <a:rPr lang="en-US" sz="1600" i="0" kern="1200" dirty="0"/>
              <a:t>32x32 PIXELS, 1 mm</a:t>
            </a:r>
            <a:r>
              <a:rPr lang="en-US" sz="1600" i="0" kern="1200" baseline="30000" dirty="0"/>
              <a:t>2</a:t>
            </a:r>
            <a:r>
              <a:rPr lang="en-US" sz="1600" i="0" kern="1200" dirty="0"/>
              <a:t> </a:t>
            </a:r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i="0" kern="1200" dirty="0" smtClean="0"/>
              <a:t>  SIDES: </a:t>
            </a:r>
            <a:r>
              <a:rPr lang="en-US" sz="1600" i="0" kern="1200" dirty="0"/>
              <a:t>512x512 STRIPS, 400 µm pitch</a:t>
            </a:r>
            <a:r>
              <a:rPr lang="en-US" sz="1600" b="1" kern="1200" dirty="0"/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65" y="1192766"/>
            <a:ext cx="28956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 descr="PixelG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743" y="3585623"/>
            <a:ext cx="2809501" cy="281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rom Clipbo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2932" y="1870311"/>
            <a:ext cx="3525838" cy="29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01"/>
          <p:cNvSpPr txBox="1">
            <a:spLocks noChangeArrowheads="1"/>
          </p:cNvSpPr>
          <p:nvPr/>
        </p:nvSpPr>
        <p:spPr bwMode="auto">
          <a:xfrm>
            <a:off x="4072932" y="5127100"/>
            <a:ext cx="4637658" cy="307777"/>
          </a:xfrm>
          <a:prstGeom prst="rect">
            <a:avLst/>
          </a:prstGeom>
          <a:solidFill>
            <a:srgbClr val="D9D9D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400" b="1" i="1" kern="1200" dirty="0"/>
              <a:t>B. </a:t>
            </a:r>
            <a:r>
              <a:rPr lang="en-US" sz="1400" b="1" i="1" kern="1200" dirty="0" err="1"/>
              <a:t>Ketzer</a:t>
            </a:r>
            <a:r>
              <a:rPr lang="en-US" sz="1400" b="1" i="1" kern="1200" dirty="0"/>
              <a:t> et al</a:t>
            </a:r>
            <a:r>
              <a:rPr lang="en-US" sz="1400" b="1" i="1" kern="1200" dirty="0" smtClean="0"/>
              <a:t>, 2007 </a:t>
            </a:r>
            <a:r>
              <a:rPr lang="en-US" sz="1400" b="1" i="1" kern="1200" dirty="0"/>
              <a:t>IEEE </a:t>
            </a:r>
            <a:r>
              <a:rPr lang="en-US" sz="1400" b="1" i="1" kern="1200" dirty="0" err="1"/>
              <a:t>Nucl</a:t>
            </a:r>
            <a:r>
              <a:rPr lang="en-US" sz="1400" b="1" i="1" kern="1200" dirty="0"/>
              <a:t>. Sci. </a:t>
            </a:r>
            <a:r>
              <a:rPr lang="en-US" sz="1400" b="1" i="1" kern="1200" dirty="0" err="1"/>
              <a:t>Symp</a:t>
            </a:r>
            <a:r>
              <a:rPr lang="en-US" sz="1400" b="1" i="1" kern="1200" dirty="0"/>
              <a:t>. Conf. Rec</a:t>
            </a:r>
            <a:r>
              <a:rPr lang="en-US" sz="1400" b="1" i="1" kern="1200" dirty="0" smtClean="0"/>
              <a:t>.</a:t>
            </a:r>
            <a:endParaRPr lang="en-US" sz="1400" b="1" i="1" kern="1200" dirty="0"/>
          </a:p>
        </p:txBody>
      </p:sp>
      <p:sp>
        <p:nvSpPr>
          <p:cNvPr id="394" name="TextBox 393"/>
          <p:cNvSpPr txBox="1"/>
          <p:nvPr/>
        </p:nvSpPr>
        <p:spPr>
          <a:xfrm>
            <a:off x="4072932" y="5576774"/>
            <a:ext cx="4637658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M. </a:t>
            </a:r>
            <a:r>
              <a:rPr lang="en-US" sz="1400" b="1" i="1" dirty="0" err="1" smtClean="0"/>
              <a:t>Krämer</a:t>
            </a:r>
            <a:r>
              <a:rPr lang="en-US" sz="1400" b="1" i="1" dirty="0" smtClean="0"/>
              <a:t> et al, 2008 IEEE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Sci. </a:t>
            </a:r>
            <a:r>
              <a:rPr lang="en-US" sz="1400" b="1" i="1" dirty="0" err="1" smtClean="0"/>
              <a:t>Symp</a:t>
            </a:r>
            <a:r>
              <a:rPr lang="en-US" sz="1400" b="1" i="1" dirty="0" smtClean="0"/>
              <a:t>. Conf. Rec.</a:t>
            </a:r>
            <a:endParaRPr lang="en-US" sz="1400" b="1" i="1" dirty="0"/>
          </a:p>
        </p:txBody>
      </p:sp>
      <p:sp>
        <p:nvSpPr>
          <p:cNvPr id="395" name="TextBox 394"/>
          <p:cNvSpPr txBox="1"/>
          <p:nvPr/>
        </p:nvSpPr>
        <p:spPr>
          <a:xfrm>
            <a:off x="4207991" y="1291526"/>
            <a:ext cx="28621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MEASURED FLUX IN HADRON BEAM: </a:t>
            </a:r>
            <a:endParaRPr lang="en-US" sz="1600" dirty="0"/>
          </a:p>
        </p:txBody>
      </p:sp>
      <p:sp>
        <p:nvSpPr>
          <p:cNvPr id="396" name="TextBox 395"/>
          <p:cNvSpPr txBox="1"/>
          <p:nvPr/>
        </p:nvSpPr>
        <p:spPr>
          <a:xfrm>
            <a:off x="7070168" y="1578924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1.2 10</a:t>
            </a:r>
            <a:r>
              <a:rPr lang="en-US" sz="1600" baseline="30000" dirty="0" smtClean="0"/>
              <a:t>5</a:t>
            </a:r>
            <a:r>
              <a:rPr lang="en-US" sz="1600" dirty="0"/>
              <a:t> </a:t>
            </a:r>
            <a:r>
              <a:rPr lang="en-US" sz="1600" dirty="0" smtClean="0"/>
              <a:t>Hz/mm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93743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040547" y="1178718"/>
            <a:ext cx="2274659" cy="2738148"/>
            <a:chOff x="1611" y="720"/>
            <a:chExt cx="1637" cy="1971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720"/>
              <a:ext cx="1598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632" y="1107"/>
              <a:ext cx="1616" cy="340"/>
              <a:chOff x="2160" y="1491"/>
              <a:chExt cx="1616" cy="340"/>
            </a:xfrm>
          </p:grpSpPr>
          <p:sp>
            <p:nvSpPr>
              <p:cNvPr id="48" name="Rectangle 47"/>
              <p:cNvSpPr>
                <a:spLocks noChangeArrowheads="1"/>
              </p:cNvSpPr>
              <p:nvPr/>
            </p:nvSpPr>
            <p:spPr bwMode="auto">
              <a:xfrm>
                <a:off x="2160" y="1643"/>
                <a:ext cx="1616" cy="141"/>
              </a:xfrm>
              <a:prstGeom prst="rect">
                <a:avLst/>
              </a:prstGeom>
              <a:solidFill>
                <a:srgbClr val="FF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49" name="Rectangle 48"/>
              <p:cNvSpPr>
                <a:spLocks noChangeArrowheads="1"/>
              </p:cNvSpPr>
              <p:nvPr/>
            </p:nvSpPr>
            <p:spPr bwMode="auto">
              <a:xfrm>
                <a:off x="2160" y="1596"/>
                <a:ext cx="1616" cy="47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2160" y="1643"/>
                <a:ext cx="1616" cy="141"/>
              </a:xfrm>
              <a:custGeom>
                <a:avLst/>
                <a:gdLst>
                  <a:gd name="T0" fmla="*/ 0 w 1616"/>
                  <a:gd name="T1" fmla="*/ 0 h 141"/>
                  <a:gd name="T2" fmla="*/ 1616 w 1616"/>
                  <a:gd name="T3" fmla="*/ 0 h 141"/>
                  <a:gd name="T4" fmla="*/ 1616 w 1616"/>
                  <a:gd name="T5" fmla="*/ 0 h 141"/>
                  <a:gd name="T6" fmla="*/ 1616 w 1616"/>
                  <a:gd name="T7" fmla="*/ 141 h 141"/>
                  <a:gd name="T8" fmla="*/ 1616 w 1616"/>
                  <a:gd name="T9" fmla="*/ 141 h 141"/>
                  <a:gd name="T10" fmla="*/ 0 w 1616"/>
                  <a:gd name="T11" fmla="*/ 141 h 141"/>
                  <a:gd name="T12" fmla="*/ 0 w 1616"/>
                  <a:gd name="T13" fmla="*/ 141 h 141"/>
                  <a:gd name="T14" fmla="*/ 0 w 1616"/>
                  <a:gd name="T15" fmla="*/ 0 h 141"/>
                  <a:gd name="T16" fmla="*/ 0 w 1616"/>
                  <a:gd name="T17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16" h="141">
                    <a:moveTo>
                      <a:pt x="0" y="0"/>
                    </a:moveTo>
                    <a:lnTo>
                      <a:pt x="1616" y="0"/>
                    </a:lnTo>
                    <a:lnTo>
                      <a:pt x="1616" y="0"/>
                    </a:lnTo>
                    <a:lnTo>
                      <a:pt x="1616" y="141"/>
                    </a:lnTo>
                    <a:lnTo>
                      <a:pt x="1616" y="141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51" name="Freeform 50"/>
              <p:cNvSpPr>
                <a:spLocks/>
              </p:cNvSpPr>
              <p:nvPr/>
            </p:nvSpPr>
            <p:spPr bwMode="auto">
              <a:xfrm>
                <a:off x="2160" y="1596"/>
                <a:ext cx="1616" cy="47"/>
              </a:xfrm>
              <a:custGeom>
                <a:avLst/>
                <a:gdLst>
                  <a:gd name="T0" fmla="*/ 0 w 1616"/>
                  <a:gd name="T1" fmla="*/ 0 h 47"/>
                  <a:gd name="T2" fmla="*/ 1616 w 1616"/>
                  <a:gd name="T3" fmla="*/ 0 h 47"/>
                  <a:gd name="T4" fmla="*/ 1616 w 1616"/>
                  <a:gd name="T5" fmla="*/ 0 h 47"/>
                  <a:gd name="T6" fmla="*/ 1616 w 1616"/>
                  <a:gd name="T7" fmla="*/ 47 h 47"/>
                  <a:gd name="T8" fmla="*/ 1616 w 1616"/>
                  <a:gd name="T9" fmla="*/ 47 h 47"/>
                  <a:gd name="T10" fmla="*/ 0 w 1616"/>
                  <a:gd name="T11" fmla="*/ 47 h 47"/>
                  <a:gd name="T12" fmla="*/ 0 w 1616"/>
                  <a:gd name="T13" fmla="*/ 47 h 47"/>
                  <a:gd name="T14" fmla="*/ 0 w 1616"/>
                  <a:gd name="T15" fmla="*/ 0 h 47"/>
                  <a:gd name="T16" fmla="*/ 0 w 1616"/>
                  <a:gd name="T1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16" h="47">
                    <a:moveTo>
                      <a:pt x="0" y="0"/>
                    </a:moveTo>
                    <a:lnTo>
                      <a:pt x="1616" y="0"/>
                    </a:lnTo>
                    <a:lnTo>
                      <a:pt x="1616" y="0"/>
                    </a:lnTo>
                    <a:lnTo>
                      <a:pt x="1616" y="47"/>
                    </a:lnTo>
                    <a:lnTo>
                      <a:pt x="1616" y="47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2160" y="1784"/>
                <a:ext cx="1616" cy="47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53" name="Rectangle 52"/>
              <p:cNvSpPr>
                <a:spLocks noChangeArrowheads="1"/>
              </p:cNvSpPr>
              <p:nvPr/>
            </p:nvSpPr>
            <p:spPr bwMode="auto">
              <a:xfrm>
                <a:off x="2160" y="1550"/>
                <a:ext cx="1616" cy="4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2160" y="1784"/>
                <a:ext cx="1616" cy="47"/>
              </a:xfrm>
              <a:custGeom>
                <a:avLst/>
                <a:gdLst>
                  <a:gd name="T0" fmla="*/ 0 w 1616"/>
                  <a:gd name="T1" fmla="*/ 0 h 47"/>
                  <a:gd name="T2" fmla="*/ 1616 w 1616"/>
                  <a:gd name="T3" fmla="*/ 0 h 47"/>
                  <a:gd name="T4" fmla="*/ 1616 w 1616"/>
                  <a:gd name="T5" fmla="*/ 0 h 47"/>
                  <a:gd name="T6" fmla="*/ 1616 w 1616"/>
                  <a:gd name="T7" fmla="*/ 47 h 47"/>
                  <a:gd name="T8" fmla="*/ 1616 w 1616"/>
                  <a:gd name="T9" fmla="*/ 47 h 47"/>
                  <a:gd name="T10" fmla="*/ 0 w 1616"/>
                  <a:gd name="T11" fmla="*/ 47 h 47"/>
                  <a:gd name="T12" fmla="*/ 0 w 1616"/>
                  <a:gd name="T13" fmla="*/ 47 h 47"/>
                  <a:gd name="T14" fmla="*/ 0 w 1616"/>
                  <a:gd name="T15" fmla="*/ 0 h 47"/>
                  <a:gd name="T16" fmla="*/ 0 w 1616"/>
                  <a:gd name="T1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16" h="47">
                    <a:moveTo>
                      <a:pt x="0" y="0"/>
                    </a:moveTo>
                    <a:lnTo>
                      <a:pt x="1616" y="0"/>
                    </a:lnTo>
                    <a:lnTo>
                      <a:pt x="1616" y="0"/>
                    </a:lnTo>
                    <a:lnTo>
                      <a:pt x="1616" y="47"/>
                    </a:lnTo>
                    <a:lnTo>
                      <a:pt x="1616" y="47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55" name="Freeform 54"/>
              <p:cNvSpPr>
                <a:spLocks/>
              </p:cNvSpPr>
              <p:nvPr/>
            </p:nvSpPr>
            <p:spPr bwMode="auto">
              <a:xfrm>
                <a:off x="2160" y="1550"/>
                <a:ext cx="1616" cy="46"/>
              </a:xfrm>
              <a:custGeom>
                <a:avLst/>
                <a:gdLst>
                  <a:gd name="T0" fmla="*/ 0 w 1616"/>
                  <a:gd name="T1" fmla="*/ 0 h 46"/>
                  <a:gd name="T2" fmla="*/ 1616 w 1616"/>
                  <a:gd name="T3" fmla="*/ 0 h 46"/>
                  <a:gd name="T4" fmla="*/ 1616 w 1616"/>
                  <a:gd name="T5" fmla="*/ 0 h 46"/>
                  <a:gd name="T6" fmla="*/ 1616 w 1616"/>
                  <a:gd name="T7" fmla="*/ 46 h 46"/>
                  <a:gd name="T8" fmla="*/ 1616 w 1616"/>
                  <a:gd name="T9" fmla="*/ 46 h 46"/>
                  <a:gd name="T10" fmla="*/ 0 w 1616"/>
                  <a:gd name="T11" fmla="*/ 46 h 46"/>
                  <a:gd name="T12" fmla="*/ 0 w 1616"/>
                  <a:gd name="T13" fmla="*/ 46 h 46"/>
                  <a:gd name="T14" fmla="*/ 0 w 1616"/>
                  <a:gd name="T15" fmla="*/ 0 h 46"/>
                  <a:gd name="T16" fmla="*/ 0 w 1616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16" h="46">
                    <a:moveTo>
                      <a:pt x="0" y="0"/>
                    </a:moveTo>
                    <a:lnTo>
                      <a:pt x="1616" y="0"/>
                    </a:lnTo>
                    <a:lnTo>
                      <a:pt x="1616" y="0"/>
                    </a:lnTo>
                    <a:lnTo>
                      <a:pt x="1616" y="46"/>
                    </a:lnTo>
                    <a:lnTo>
                      <a:pt x="1616" y="46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56" name="Rectangle 55"/>
              <p:cNvSpPr>
                <a:spLocks noChangeArrowheads="1"/>
              </p:cNvSpPr>
              <p:nvPr/>
            </p:nvSpPr>
            <p:spPr bwMode="auto">
              <a:xfrm>
                <a:off x="2160" y="1491"/>
                <a:ext cx="1277" cy="4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>
                <a:off x="2160" y="1491"/>
                <a:ext cx="1277" cy="47"/>
              </a:xfrm>
              <a:custGeom>
                <a:avLst/>
                <a:gdLst>
                  <a:gd name="T0" fmla="*/ 0 w 1277"/>
                  <a:gd name="T1" fmla="*/ 0 h 47"/>
                  <a:gd name="T2" fmla="*/ 1277 w 1277"/>
                  <a:gd name="T3" fmla="*/ 0 h 47"/>
                  <a:gd name="T4" fmla="*/ 1277 w 1277"/>
                  <a:gd name="T5" fmla="*/ 0 h 47"/>
                  <a:gd name="T6" fmla="*/ 1277 w 1277"/>
                  <a:gd name="T7" fmla="*/ 47 h 47"/>
                  <a:gd name="T8" fmla="*/ 1277 w 1277"/>
                  <a:gd name="T9" fmla="*/ 47 h 47"/>
                  <a:gd name="T10" fmla="*/ 0 w 1277"/>
                  <a:gd name="T11" fmla="*/ 47 h 47"/>
                  <a:gd name="T12" fmla="*/ 0 w 1277"/>
                  <a:gd name="T13" fmla="*/ 47 h 47"/>
                  <a:gd name="T14" fmla="*/ 0 w 1277"/>
                  <a:gd name="T15" fmla="*/ 0 h 47"/>
                  <a:gd name="T16" fmla="*/ 0 w 1277"/>
                  <a:gd name="T1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77" h="47">
                    <a:moveTo>
                      <a:pt x="0" y="0"/>
                    </a:moveTo>
                    <a:lnTo>
                      <a:pt x="1277" y="0"/>
                    </a:lnTo>
                    <a:lnTo>
                      <a:pt x="1277" y="0"/>
                    </a:lnTo>
                    <a:lnTo>
                      <a:pt x="1277" y="47"/>
                    </a:lnTo>
                    <a:lnTo>
                      <a:pt x="1277" y="47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2160" y="1491"/>
                <a:ext cx="205" cy="47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59" name="Rectangle 58"/>
              <p:cNvSpPr>
                <a:spLocks noChangeArrowheads="1"/>
              </p:cNvSpPr>
              <p:nvPr/>
            </p:nvSpPr>
            <p:spPr bwMode="auto">
              <a:xfrm>
                <a:off x="2517" y="1491"/>
                <a:ext cx="205" cy="47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2160" y="1491"/>
                <a:ext cx="205" cy="47"/>
              </a:xfrm>
              <a:custGeom>
                <a:avLst/>
                <a:gdLst>
                  <a:gd name="T0" fmla="*/ 0 w 205"/>
                  <a:gd name="T1" fmla="*/ 0 h 47"/>
                  <a:gd name="T2" fmla="*/ 205 w 205"/>
                  <a:gd name="T3" fmla="*/ 0 h 47"/>
                  <a:gd name="T4" fmla="*/ 205 w 205"/>
                  <a:gd name="T5" fmla="*/ 0 h 47"/>
                  <a:gd name="T6" fmla="*/ 205 w 205"/>
                  <a:gd name="T7" fmla="*/ 47 h 47"/>
                  <a:gd name="T8" fmla="*/ 205 w 205"/>
                  <a:gd name="T9" fmla="*/ 47 h 47"/>
                  <a:gd name="T10" fmla="*/ 0 w 205"/>
                  <a:gd name="T11" fmla="*/ 47 h 47"/>
                  <a:gd name="T12" fmla="*/ 0 w 205"/>
                  <a:gd name="T13" fmla="*/ 47 h 47"/>
                  <a:gd name="T14" fmla="*/ 0 w 205"/>
                  <a:gd name="T15" fmla="*/ 0 h 47"/>
                  <a:gd name="T16" fmla="*/ 0 w 205"/>
                  <a:gd name="T1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47">
                    <a:moveTo>
                      <a:pt x="0" y="0"/>
                    </a:moveTo>
                    <a:lnTo>
                      <a:pt x="205" y="0"/>
                    </a:lnTo>
                    <a:lnTo>
                      <a:pt x="205" y="0"/>
                    </a:lnTo>
                    <a:lnTo>
                      <a:pt x="205" y="47"/>
                    </a:lnTo>
                    <a:lnTo>
                      <a:pt x="205" y="47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2517" y="1491"/>
                <a:ext cx="205" cy="47"/>
              </a:xfrm>
              <a:custGeom>
                <a:avLst/>
                <a:gdLst>
                  <a:gd name="T0" fmla="*/ 0 w 205"/>
                  <a:gd name="T1" fmla="*/ 0 h 47"/>
                  <a:gd name="T2" fmla="*/ 205 w 205"/>
                  <a:gd name="T3" fmla="*/ 0 h 47"/>
                  <a:gd name="T4" fmla="*/ 205 w 205"/>
                  <a:gd name="T5" fmla="*/ 0 h 47"/>
                  <a:gd name="T6" fmla="*/ 205 w 205"/>
                  <a:gd name="T7" fmla="*/ 47 h 47"/>
                  <a:gd name="T8" fmla="*/ 205 w 205"/>
                  <a:gd name="T9" fmla="*/ 47 h 47"/>
                  <a:gd name="T10" fmla="*/ 0 w 205"/>
                  <a:gd name="T11" fmla="*/ 47 h 47"/>
                  <a:gd name="T12" fmla="*/ 0 w 205"/>
                  <a:gd name="T13" fmla="*/ 47 h 47"/>
                  <a:gd name="T14" fmla="*/ 0 w 205"/>
                  <a:gd name="T15" fmla="*/ 0 h 47"/>
                  <a:gd name="T16" fmla="*/ 0 w 205"/>
                  <a:gd name="T1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47">
                    <a:moveTo>
                      <a:pt x="0" y="0"/>
                    </a:moveTo>
                    <a:lnTo>
                      <a:pt x="205" y="0"/>
                    </a:lnTo>
                    <a:lnTo>
                      <a:pt x="205" y="0"/>
                    </a:lnTo>
                    <a:lnTo>
                      <a:pt x="205" y="47"/>
                    </a:lnTo>
                    <a:lnTo>
                      <a:pt x="205" y="47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62" name="Rectangle 61"/>
              <p:cNvSpPr>
                <a:spLocks noChangeArrowheads="1"/>
              </p:cNvSpPr>
              <p:nvPr/>
            </p:nvSpPr>
            <p:spPr bwMode="auto">
              <a:xfrm>
                <a:off x="2874" y="1491"/>
                <a:ext cx="205" cy="47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63" name="Rectangle 62"/>
              <p:cNvSpPr>
                <a:spLocks noChangeArrowheads="1"/>
              </p:cNvSpPr>
              <p:nvPr/>
            </p:nvSpPr>
            <p:spPr bwMode="auto">
              <a:xfrm>
                <a:off x="3232" y="1491"/>
                <a:ext cx="544" cy="47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64" name="Freeform 63"/>
              <p:cNvSpPr>
                <a:spLocks/>
              </p:cNvSpPr>
              <p:nvPr/>
            </p:nvSpPr>
            <p:spPr bwMode="auto">
              <a:xfrm>
                <a:off x="2874" y="1491"/>
                <a:ext cx="205" cy="47"/>
              </a:xfrm>
              <a:custGeom>
                <a:avLst/>
                <a:gdLst>
                  <a:gd name="T0" fmla="*/ 0 w 205"/>
                  <a:gd name="T1" fmla="*/ 0 h 47"/>
                  <a:gd name="T2" fmla="*/ 205 w 205"/>
                  <a:gd name="T3" fmla="*/ 0 h 47"/>
                  <a:gd name="T4" fmla="*/ 205 w 205"/>
                  <a:gd name="T5" fmla="*/ 0 h 47"/>
                  <a:gd name="T6" fmla="*/ 205 w 205"/>
                  <a:gd name="T7" fmla="*/ 47 h 47"/>
                  <a:gd name="T8" fmla="*/ 205 w 205"/>
                  <a:gd name="T9" fmla="*/ 47 h 47"/>
                  <a:gd name="T10" fmla="*/ 0 w 205"/>
                  <a:gd name="T11" fmla="*/ 47 h 47"/>
                  <a:gd name="T12" fmla="*/ 0 w 205"/>
                  <a:gd name="T13" fmla="*/ 47 h 47"/>
                  <a:gd name="T14" fmla="*/ 0 w 205"/>
                  <a:gd name="T15" fmla="*/ 0 h 47"/>
                  <a:gd name="T16" fmla="*/ 0 w 205"/>
                  <a:gd name="T1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47">
                    <a:moveTo>
                      <a:pt x="0" y="0"/>
                    </a:moveTo>
                    <a:lnTo>
                      <a:pt x="205" y="0"/>
                    </a:lnTo>
                    <a:lnTo>
                      <a:pt x="205" y="0"/>
                    </a:lnTo>
                    <a:lnTo>
                      <a:pt x="205" y="47"/>
                    </a:lnTo>
                    <a:lnTo>
                      <a:pt x="205" y="47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65" name="Freeform 64"/>
              <p:cNvSpPr>
                <a:spLocks/>
              </p:cNvSpPr>
              <p:nvPr/>
            </p:nvSpPr>
            <p:spPr bwMode="auto">
              <a:xfrm>
                <a:off x="3232" y="1491"/>
                <a:ext cx="544" cy="47"/>
              </a:xfrm>
              <a:custGeom>
                <a:avLst/>
                <a:gdLst>
                  <a:gd name="T0" fmla="*/ 0 w 544"/>
                  <a:gd name="T1" fmla="*/ 0 h 47"/>
                  <a:gd name="T2" fmla="*/ 544 w 544"/>
                  <a:gd name="T3" fmla="*/ 0 h 47"/>
                  <a:gd name="T4" fmla="*/ 544 w 544"/>
                  <a:gd name="T5" fmla="*/ 0 h 47"/>
                  <a:gd name="T6" fmla="*/ 544 w 544"/>
                  <a:gd name="T7" fmla="*/ 47 h 47"/>
                  <a:gd name="T8" fmla="*/ 544 w 544"/>
                  <a:gd name="T9" fmla="*/ 47 h 47"/>
                  <a:gd name="T10" fmla="*/ 0 w 544"/>
                  <a:gd name="T11" fmla="*/ 47 h 47"/>
                  <a:gd name="T12" fmla="*/ 0 w 544"/>
                  <a:gd name="T13" fmla="*/ 47 h 47"/>
                  <a:gd name="T14" fmla="*/ 0 w 544"/>
                  <a:gd name="T15" fmla="*/ 0 h 47"/>
                  <a:gd name="T16" fmla="*/ 0 w 544"/>
                  <a:gd name="T1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4" h="47">
                    <a:moveTo>
                      <a:pt x="0" y="0"/>
                    </a:moveTo>
                    <a:lnTo>
                      <a:pt x="544" y="0"/>
                    </a:lnTo>
                    <a:lnTo>
                      <a:pt x="544" y="0"/>
                    </a:lnTo>
                    <a:lnTo>
                      <a:pt x="544" y="47"/>
                    </a:lnTo>
                    <a:lnTo>
                      <a:pt x="544" y="47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</p:grp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632" y="1680"/>
              <a:ext cx="1611" cy="229"/>
              <a:chOff x="2160" y="2123"/>
              <a:chExt cx="1611" cy="229"/>
            </a:xfrm>
          </p:grpSpPr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2160" y="2170"/>
                <a:ext cx="1611" cy="135"/>
              </a:xfrm>
              <a:prstGeom prst="rect">
                <a:avLst/>
              </a:prstGeom>
              <a:solidFill>
                <a:srgbClr val="FF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37" name="Rectangle 36"/>
              <p:cNvSpPr>
                <a:spLocks noChangeArrowheads="1"/>
              </p:cNvSpPr>
              <p:nvPr/>
            </p:nvSpPr>
            <p:spPr bwMode="auto">
              <a:xfrm>
                <a:off x="2160" y="2123"/>
                <a:ext cx="205" cy="47"/>
              </a:xfrm>
              <a:prstGeom prst="rect">
                <a:avLst/>
              </a:prstGeom>
              <a:solidFill>
                <a:srgbClr val="FF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38" name="Freeform 37"/>
              <p:cNvSpPr>
                <a:spLocks/>
              </p:cNvSpPr>
              <p:nvPr/>
            </p:nvSpPr>
            <p:spPr bwMode="auto">
              <a:xfrm>
                <a:off x="2160" y="2170"/>
                <a:ext cx="1611" cy="135"/>
              </a:xfrm>
              <a:custGeom>
                <a:avLst/>
                <a:gdLst>
                  <a:gd name="T0" fmla="*/ 0 w 1611"/>
                  <a:gd name="T1" fmla="*/ 0 h 135"/>
                  <a:gd name="T2" fmla="*/ 1611 w 1611"/>
                  <a:gd name="T3" fmla="*/ 0 h 135"/>
                  <a:gd name="T4" fmla="*/ 1611 w 1611"/>
                  <a:gd name="T5" fmla="*/ 0 h 135"/>
                  <a:gd name="T6" fmla="*/ 1611 w 1611"/>
                  <a:gd name="T7" fmla="*/ 135 h 135"/>
                  <a:gd name="T8" fmla="*/ 1611 w 1611"/>
                  <a:gd name="T9" fmla="*/ 135 h 135"/>
                  <a:gd name="T10" fmla="*/ 0 w 1611"/>
                  <a:gd name="T11" fmla="*/ 135 h 135"/>
                  <a:gd name="T12" fmla="*/ 0 w 1611"/>
                  <a:gd name="T13" fmla="*/ 135 h 135"/>
                  <a:gd name="T14" fmla="*/ 0 w 1611"/>
                  <a:gd name="T15" fmla="*/ 0 h 135"/>
                  <a:gd name="T16" fmla="*/ 0 w 1611"/>
                  <a:gd name="T17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11" h="135">
                    <a:moveTo>
                      <a:pt x="0" y="0"/>
                    </a:moveTo>
                    <a:lnTo>
                      <a:pt x="1611" y="0"/>
                    </a:lnTo>
                    <a:lnTo>
                      <a:pt x="1611" y="0"/>
                    </a:lnTo>
                    <a:lnTo>
                      <a:pt x="1611" y="135"/>
                    </a:lnTo>
                    <a:lnTo>
                      <a:pt x="1611" y="135"/>
                    </a:lnTo>
                    <a:lnTo>
                      <a:pt x="0" y="135"/>
                    </a:lnTo>
                    <a:lnTo>
                      <a:pt x="0" y="13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39" name="Freeform 38"/>
              <p:cNvSpPr>
                <a:spLocks/>
              </p:cNvSpPr>
              <p:nvPr/>
            </p:nvSpPr>
            <p:spPr bwMode="auto">
              <a:xfrm>
                <a:off x="2160" y="2123"/>
                <a:ext cx="205" cy="47"/>
              </a:xfrm>
              <a:custGeom>
                <a:avLst/>
                <a:gdLst>
                  <a:gd name="T0" fmla="*/ 0 w 205"/>
                  <a:gd name="T1" fmla="*/ 0 h 47"/>
                  <a:gd name="T2" fmla="*/ 205 w 205"/>
                  <a:gd name="T3" fmla="*/ 0 h 47"/>
                  <a:gd name="T4" fmla="*/ 205 w 205"/>
                  <a:gd name="T5" fmla="*/ 0 h 47"/>
                  <a:gd name="T6" fmla="*/ 205 w 205"/>
                  <a:gd name="T7" fmla="*/ 47 h 47"/>
                  <a:gd name="T8" fmla="*/ 205 w 205"/>
                  <a:gd name="T9" fmla="*/ 47 h 47"/>
                  <a:gd name="T10" fmla="*/ 0 w 205"/>
                  <a:gd name="T11" fmla="*/ 47 h 47"/>
                  <a:gd name="T12" fmla="*/ 0 w 205"/>
                  <a:gd name="T13" fmla="*/ 47 h 47"/>
                  <a:gd name="T14" fmla="*/ 0 w 205"/>
                  <a:gd name="T15" fmla="*/ 0 h 47"/>
                  <a:gd name="T16" fmla="*/ 0 w 205"/>
                  <a:gd name="T1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47">
                    <a:moveTo>
                      <a:pt x="0" y="0"/>
                    </a:moveTo>
                    <a:lnTo>
                      <a:pt x="205" y="0"/>
                    </a:lnTo>
                    <a:lnTo>
                      <a:pt x="205" y="0"/>
                    </a:lnTo>
                    <a:lnTo>
                      <a:pt x="205" y="47"/>
                    </a:lnTo>
                    <a:lnTo>
                      <a:pt x="205" y="47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2517" y="2123"/>
                <a:ext cx="205" cy="47"/>
              </a:xfrm>
              <a:prstGeom prst="rect">
                <a:avLst/>
              </a:prstGeom>
              <a:solidFill>
                <a:srgbClr val="FF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2875" y="2123"/>
                <a:ext cx="205" cy="47"/>
              </a:xfrm>
              <a:prstGeom prst="rect">
                <a:avLst/>
              </a:prstGeom>
              <a:solidFill>
                <a:srgbClr val="FF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>
                <a:off x="2517" y="2123"/>
                <a:ext cx="205" cy="47"/>
              </a:xfrm>
              <a:custGeom>
                <a:avLst/>
                <a:gdLst>
                  <a:gd name="T0" fmla="*/ 0 w 205"/>
                  <a:gd name="T1" fmla="*/ 0 h 47"/>
                  <a:gd name="T2" fmla="*/ 205 w 205"/>
                  <a:gd name="T3" fmla="*/ 0 h 47"/>
                  <a:gd name="T4" fmla="*/ 205 w 205"/>
                  <a:gd name="T5" fmla="*/ 0 h 47"/>
                  <a:gd name="T6" fmla="*/ 205 w 205"/>
                  <a:gd name="T7" fmla="*/ 47 h 47"/>
                  <a:gd name="T8" fmla="*/ 205 w 205"/>
                  <a:gd name="T9" fmla="*/ 47 h 47"/>
                  <a:gd name="T10" fmla="*/ 0 w 205"/>
                  <a:gd name="T11" fmla="*/ 47 h 47"/>
                  <a:gd name="T12" fmla="*/ 0 w 205"/>
                  <a:gd name="T13" fmla="*/ 47 h 47"/>
                  <a:gd name="T14" fmla="*/ 0 w 205"/>
                  <a:gd name="T15" fmla="*/ 0 h 47"/>
                  <a:gd name="T16" fmla="*/ 0 w 205"/>
                  <a:gd name="T1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47">
                    <a:moveTo>
                      <a:pt x="0" y="0"/>
                    </a:moveTo>
                    <a:lnTo>
                      <a:pt x="205" y="0"/>
                    </a:lnTo>
                    <a:lnTo>
                      <a:pt x="205" y="0"/>
                    </a:lnTo>
                    <a:lnTo>
                      <a:pt x="205" y="47"/>
                    </a:lnTo>
                    <a:lnTo>
                      <a:pt x="205" y="47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43" name="Freeform 42"/>
              <p:cNvSpPr>
                <a:spLocks/>
              </p:cNvSpPr>
              <p:nvPr/>
            </p:nvSpPr>
            <p:spPr bwMode="auto">
              <a:xfrm>
                <a:off x="2875" y="2123"/>
                <a:ext cx="205" cy="47"/>
              </a:xfrm>
              <a:custGeom>
                <a:avLst/>
                <a:gdLst>
                  <a:gd name="T0" fmla="*/ 0 w 205"/>
                  <a:gd name="T1" fmla="*/ 0 h 47"/>
                  <a:gd name="T2" fmla="*/ 205 w 205"/>
                  <a:gd name="T3" fmla="*/ 0 h 47"/>
                  <a:gd name="T4" fmla="*/ 205 w 205"/>
                  <a:gd name="T5" fmla="*/ 0 h 47"/>
                  <a:gd name="T6" fmla="*/ 205 w 205"/>
                  <a:gd name="T7" fmla="*/ 47 h 47"/>
                  <a:gd name="T8" fmla="*/ 205 w 205"/>
                  <a:gd name="T9" fmla="*/ 47 h 47"/>
                  <a:gd name="T10" fmla="*/ 0 w 205"/>
                  <a:gd name="T11" fmla="*/ 47 h 47"/>
                  <a:gd name="T12" fmla="*/ 0 w 205"/>
                  <a:gd name="T13" fmla="*/ 47 h 47"/>
                  <a:gd name="T14" fmla="*/ 0 w 205"/>
                  <a:gd name="T15" fmla="*/ 0 h 47"/>
                  <a:gd name="T16" fmla="*/ 0 w 205"/>
                  <a:gd name="T1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47">
                    <a:moveTo>
                      <a:pt x="0" y="0"/>
                    </a:moveTo>
                    <a:lnTo>
                      <a:pt x="205" y="0"/>
                    </a:lnTo>
                    <a:lnTo>
                      <a:pt x="205" y="0"/>
                    </a:lnTo>
                    <a:lnTo>
                      <a:pt x="205" y="47"/>
                    </a:lnTo>
                    <a:lnTo>
                      <a:pt x="205" y="47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44" name="Rectangle 43"/>
              <p:cNvSpPr>
                <a:spLocks noChangeArrowheads="1"/>
              </p:cNvSpPr>
              <p:nvPr/>
            </p:nvSpPr>
            <p:spPr bwMode="auto">
              <a:xfrm>
                <a:off x="3232" y="2123"/>
                <a:ext cx="539" cy="47"/>
              </a:xfrm>
              <a:prstGeom prst="rect">
                <a:avLst/>
              </a:prstGeom>
              <a:solidFill>
                <a:srgbClr val="FF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45" name="Freeform 44"/>
              <p:cNvSpPr>
                <a:spLocks/>
              </p:cNvSpPr>
              <p:nvPr/>
            </p:nvSpPr>
            <p:spPr bwMode="auto">
              <a:xfrm>
                <a:off x="3232" y="2123"/>
                <a:ext cx="539" cy="47"/>
              </a:xfrm>
              <a:custGeom>
                <a:avLst/>
                <a:gdLst>
                  <a:gd name="T0" fmla="*/ 0 w 539"/>
                  <a:gd name="T1" fmla="*/ 0 h 47"/>
                  <a:gd name="T2" fmla="*/ 539 w 539"/>
                  <a:gd name="T3" fmla="*/ 0 h 47"/>
                  <a:gd name="T4" fmla="*/ 539 w 539"/>
                  <a:gd name="T5" fmla="*/ 0 h 47"/>
                  <a:gd name="T6" fmla="*/ 539 w 539"/>
                  <a:gd name="T7" fmla="*/ 47 h 47"/>
                  <a:gd name="T8" fmla="*/ 539 w 539"/>
                  <a:gd name="T9" fmla="*/ 47 h 47"/>
                  <a:gd name="T10" fmla="*/ 0 w 539"/>
                  <a:gd name="T11" fmla="*/ 47 h 47"/>
                  <a:gd name="T12" fmla="*/ 0 w 539"/>
                  <a:gd name="T13" fmla="*/ 47 h 47"/>
                  <a:gd name="T14" fmla="*/ 0 w 539"/>
                  <a:gd name="T15" fmla="*/ 0 h 47"/>
                  <a:gd name="T16" fmla="*/ 0 w 539"/>
                  <a:gd name="T1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9" h="47">
                    <a:moveTo>
                      <a:pt x="0" y="0"/>
                    </a:moveTo>
                    <a:lnTo>
                      <a:pt x="539" y="0"/>
                    </a:lnTo>
                    <a:lnTo>
                      <a:pt x="539" y="0"/>
                    </a:lnTo>
                    <a:lnTo>
                      <a:pt x="539" y="47"/>
                    </a:lnTo>
                    <a:lnTo>
                      <a:pt x="539" y="47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46" name="Rectangle 45"/>
              <p:cNvSpPr>
                <a:spLocks noChangeArrowheads="1"/>
              </p:cNvSpPr>
              <p:nvPr/>
            </p:nvSpPr>
            <p:spPr bwMode="auto">
              <a:xfrm>
                <a:off x="2160" y="2305"/>
                <a:ext cx="1611" cy="47"/>
              </a:xfrm>
              <a:prstGeom prst="rect">
                <a:avLst/>
              </a:prstGeom>
              <a:solidFill>
                <a:srgbClr val="FF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  <p:sp>
            <p:nvSpPr>
              <p:cNvPr id="47" name="Freeform 46"/>
              <p:cNvSpPr>
                <a:spLocks/>
              </p:cNvSpPr>
              <p:nvPr/>
            </p:nvSpPr>
            <p:spPr bwMode="auto">
              <a:xfrm>
                <a:off x="2160" y="2305"/>
                <a:ext cx="1611" cy="47"/>
              </a:xfrm>
              <a:custGeom>
                <a:avLst/>
                <a:gdLst>
                  <a:gd name="T0" fmla="*/ 0 w 539"/>
                  <a:gd name="T1" fmla="*/ 0 h 47"/>
                  <a:gd name="T2" fmla="*/ 539 w 539"/>
                  <a:gd name="T3" fmla="*/ 0 h 47"/>
                  <a:gd name="T4" fmla="*/ 539 w 539"/>
                  <a:gd name="T5" fmla="*/ 0 h 47"/>
                  <a:gd name="T6" fmla="*/ 539 w 539"/>
                  <a:gd name="T7" fmla="*/ 47 h 47"/>
                  <a:gd name="T8" fmla="*/ 539 w 539"/>
                  <a:gd name="T9" fmla="*/ 47 h 47"/>
                  <a:gd name="T10" fmla="*/ 0 w 539"/>
                  <a:gd name="T11" fmla="*/ 47 h 47"/>
                  <a:gd name="T12" fmla="*/ 0 w 539"/>
                  <a:gd name="T13" fmla="*/ 47 h 47"/>
                  <a:gd name="T14" fmla="*/ 0 w 539"/>
                  <a:gd name="T15" fmla="*/ 0 h 47"/>
                  <a:gd name="T16" fmla="*/ 0 w 539"/>
                  <a:gd name="T1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9" h="47">
                    <a:moveTo>
                      <a:pt x="0" y="0"/>
                    </a:moveTo>
                    <a:lnTo>
                      <a:pt x="539" y="0"/>
                    </a:lnTo>
                    <a:lnTo>
                      <a:pt x="539" y="0"/>
                    </a:lnTo>
                    <a:lnTo>
                      <a:pt x="539" y="47"/>
                    </a:lnTo>
                    <a:lnTo>
                      <a:pt x="539" y="47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kern="1200"/>
              </a:p>
            </p:txBody>
          </p:sp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1611" y="2112"/>
              <a:ext cx="1613" cy="224"/>
              <a:chOff x="1611" y="2112"/>
              <a:chExt cx="1613" cy="224"/>
            </a:xfrm>
          </p:grpSpPr>
          <p:grpSp>
            <p:nvGrpSpPr>
              <p:cNvPr id="25" name="Group 24"/>
              <p:cNvGrpSpPr>
                <a:grpSpLocks/>
              </p:cNvGrpSpPr>
              <p:nvPr/>
            </p:nvGrpSpPr>
            <p:grpSpPr bwMode="auto">
              <a:xfrm>
                <a:off x="1616" y="2112"/>
                <a:ext cx="1608" cy="48"/>
                <a:chOff x="1616" y="2112"/>
                <a:chExt cx="1608" cy="48"/>
              </a:xfrm>
            </p:grpSpPr>
            <p:sp>
              <p:nvSpPr>
                <p:cNvPr id="32" name="Rectangle 31"/>
                <p:cNvSpPr>
                  <a:spLocks noChangeArrowheads="1"/>
                </p:cNvSpPr>
                <p:nvPr/>
              </p:nvSpPr>
              <p:spPr bwMode="auto">
                <a:xfrm>
                  <a:off x="1616" y="2112"/>
                  <a:ext cx="208" cy="48"/>
                </a:xfrm>
                <a:prstGeom prst="rect">
                  <a:avLst/>
                </a:prstGeom>
                <a:solidFill>
                  <a:srgbClr val="FFE62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33" name="Rectangle 32"/>
                <p:cNvSpPr>
                  <a:spLocks noChangeArrowheads="1"/>
                </p:cNvSpPr>
                <p:nvPr/>
              </p:nvSpPr>
              <p:spPr bwMode="auto">
                <a:xfrm>
                  <a:off x="1964" y="2112"/>
                  <a:ext cx="208" cy="48"/>
                </a:xfrm>
                <a:prstGeom prst="rect">
                  <a:avLst/>
                </a:prstGeom>
                <a:solidFill>
                  <a:srgbClr val="FFE62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34" name="Rectangle 33"/>
                <p:cNvSpPr>
                  <a:spLocks noChangeArrowheads="1"/>
                </p:cNvSpPr>
                <p:nvPr/>
              </p:nvSpPr>
              <p:spPr bwMode="auto">
                <a:xfrm>
                  <a:off x="2312" y="2112"/>
                  <a:ext cx="208" cy="48"/>
                </a:xfrm>
                <a:prstGeom prst="rect">
                  <a:avLst/>
                </a:prstGeom>
                <a:solidFill>
                  <a:srgbClr val="FFE62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2688" y="2112"/>
                  <a:ext cx="536" cy="47"/>
                </a:xfrm>
                <a:prstGeom prst="rect">
                  <a:avLst/>
                </a:prstGeom>
                <a:solidFill>
                  <a:srgbClr val="FFE62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</p:grpSp>
          <p:grpSp>
            <p:nvGrpSpPr>
              <p:cNvPr id="26" name="Group 25"/>
              <p:cNvGrpSpPr>
                <a:grpSpLocks/>
              </p:cNvGrpSpPr>
              <p:nvPr/>
            </p:nvGrpSpPr>
            <p:grpSpPr bwMode="auto">
              <a:xfrm>
                <a:off x="1613" y="2152"/>
                <a:ext cx="1611" cy="131"/>
                <a:chOff x="1613" y="2152"/>
                <a:chExt cx="1611" cy="131"/>
              </a:xfrm>
            </p:grpSpPr>
            <p:sp>
              <p:nvSpPr>
                <p:cNvPr id="28" name="Freeform 27"/>
                <p:cNvSpPr>
                  <a:spLocks/>
                </p:cNvSpPr>
                <p:nvPr/>
              </p:nvSpPr>
              <p:spPr bwMode="auto">
                <a:xfrm>
                  <a:off x="1613" y="2157"/>
                  <a:ext cx="232" cy="126"/>
                </a:xfrm>
                <a:custGeom>
                  <a:avLst/>
                  <a:gdLst>
                    <a:gd name="T0" fmla="*/ 21 w 237"/>
                    <a:gd name="T1" fmla="*/ 3 h 126"/>
                    <a:gd name="T2" fmla="*/ 213 w 237"/>
                    <a:gd name="T3" fmla="*/ 3 h 126"/>
                    <a:gd name="T4" fmla="*/ 237 w 237"/>
                    <a:gd name="T5" fmla="*/ 126 h 126"/>
                    <a:gd name="T6" fmla="*/ 0 w 237"/>
                    <a:gd name="T7" fmla="*/ 126 h 126"/>
                    <a:gd name="T8" fmla="*/ 0 w 23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" h="126">
                      <a:moveTo>
                        <a:pt x="21" y="3"/>
                      </a:moveTo>
                      <a:lnTo>
                        <a:pt x="213" y="3"/>
                      </a:lnTo>
                      <a:lnTo>
                        <a:pt x="237" y="126"/>
                      </a:lnTo>
                      <a:lnTo>
                        <a:pt x="0" y="12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99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29" name="Freeform 28"/>
                <p:cNvSpPr>
                  <a:spLocks/>
                </p:cNvSpPr>
                <p:nvPr/>
              </p:nvSpPr>
              <p:spPr bwMode="auto">
                <a:xfrm>
                  <a:off x="1939" y="2157"/>
                  <a:ext cx="264" cy="120"/>
                </a:xfrm>
                <a:custGeom>
                  <a:avLst/>
                  <a:gdLst>
                    <a:gd name="T0" fmla="*/ 24 w 264"/>
                    <a:gd name="T1" fmla="*/ 0 h 120"/>
                    <a:gd name="T2" fmla="*/ 234 w 264"/>
                    <a:gd name="T3" fmla="*/ 6 h 120"/>
                    <a:gd name="T4" fmla="*/ 264 w 264"/>
                    <a:gd name="T5" fmla="*/ 120 h 120"/>
                    <a:gd name="T6" fmla="*/ 0 w 264"/>
                    <a:gd name="T7" fmla="*/ 120 h 120"/>
                    <a:gd name="T8" fmla="*/ 24 w 264"/>
                    <a:gd name="T9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4" h="120">
                      <a:moveTo>
                        <a:pt x="24" y="0"/>
                      </a:moveTo>
                      <a:lnTo>
                        <a:pt x="234" y="6"/>
                      </a:lnTo>
                      <a:lnTo>
                        <a:pt x="264" y="120"/>
                      </a:lnTo>
                      <a:lnTo>
                        <a:pt x="0" y="12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99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30" name="Freeform 29"/>
                <p:cNvSpPr>
                  <a:spLocks/>
                </p:cNvSpPr>
                <p:nvPr/>
              </p:nvSpPr>
              <p:spPr bwMode="auto">
                <a:xfrm>
                  <a:off x="2289" y="2160"/>
                  <a:ext cx="264" cy="120"/>
                </a:xfrm>
                <a:custGeom>
                  <a:avLst/>
                  <a:gdLst>
                    <a:gd name="T0" fmla="*/ 24 w 264"/>
                    <a:gd name="T1" fmla="*/ 0 h 120"/>
                    <a:gd name="T2" fmla="*/ 234 w 264"/>
                    <a:gd name="T3" fmla="*/ 6 h 120"/>
                    <a:gd name="T4" fmla="*/ 264 w 264"/>
                    <a:gd name="T5" fmla="*/ 120 h 120"/>
                    <a:gd name="T6" fmla="*/ 0 w 264"/>
                    <a:gd name="T7" fmla="*/ 120 h 120"/>
                    <a:gd name="T8" fmla="*/ 24 w 264"/>
                    <a:gd name="T9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4" h="120">
                      <a:moveTo>
                        <a:pt x="24" y="0"/>
                      </a:moveTo>
                      <a:lnTo>
                        <a:pt x="234" y="6"/>
                      </a:lnTo>
                      <a:lnTo>
                        <a:pt x="264" y="120"/>
                      </a:lnTo>
                      <a:lnTo>
                        <a:pt x="0" y="12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99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31" name="Freeform 30"/>
                <p:cNvSpPr>
                  <a:spLocks/>
                </p:cNvSpPr>
                <p:nvPr/>
              </p:nvSpPr>
              <p:spPr bwMode="auto">
                <a:xfrm>
                  <a:off x="2656" y="2152"/>
                  <a:ext cx="568" cy="128"/>
                </a:xfrm>
                <a:custGeom>
                  <a:avLst/>
                  <a:gdLst>
                    <a:gd name="T0" fmla="*/ 0 w 568"/>
                    <a:gd name="T1" fmla="*/ 123 h 128"/>
                    <a:gd name="T2" fmla="*/ 32 w 568"/>
                    <a:gd name="T3" fmla="*/ 0 h 128"/>
                    <a:gd name="T4" fmla="*/ 568 w 568"/>
                    <a:gd name="T5" fmla="*/ 3 h 128"/>
                    <a:gd name="T6" fmla="*/ 568 w 568"/>
                    <a:gd name="T7" fmla="*/ 128 h 128"/>
                    <a:gd name="T8" fmla="*/ 0 w 568"/>
                    <a:gd name="T9" fmla="*/ 123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8" h="128">
                      <a:moveTo>
                        <a:pt x="0" y="123"/>
                      </a:moveTo>
                      <a:lnTo>
                        <a:pt x="32" y="0"/>
                      </a:lnTo>
                      <a:lnTo>
                        <a:pt x="568" y="3"/>
                      </a:lnTo>
                      <a:lnTo>
                        <a:pt x="568" y="128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solidFill>
                  <a:srgbClr val="FF99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</p:grpSp>
          <p:sp>
            <p:nvSpPr>
              <p:cNvPr id="27" name="Rectangle 26"/>
              <p:cNvSpPr>
                <a:spLocks noChangeArrowheads="1"/>
              </p:cNvSpPr>
              <p:nvPr/>
            </p:nvSpPr>
            <p:spPr bwMode="auto">
              <a:xfrm>
                <a:off x="1611" y="2280"/>
                <a:ext cx="1613" cy="56"/>
              </a:xfrm>
              <a:prstGeom prst="rect">
                <a:avLst/>
              </a:prstGeom>
              <a:solidFill>
                <a:srgbClr val="FFE62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kern="1200"/>
              </a:p>
            </p:txBody>
          </p:sp>
        </p:grp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1616" y="2518"/>
              <a:ext cx="1615" cy="173"/>
              <a:chOff x="1616" y="2518"/>
              <a:chExt cx="1615" cy="173"/>
            </a:xfrm>
          </p:grpSpPr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619" y="2518"/>
                <a:ext cx="199" cy="25"/>
              </a:xfrm>
              <a:prstGeom prst="rect">
                <a:avLst/>
              </a:prstGeom>
              <a:solidFill>
                <a:srgbClr val="FFE62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kern="1200"/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2691" y="2518"/>
                <a:ext cx="536" cy="24"/>
              </a:xfrm>
              <a:prstGeom prst="rect">
                <a:avLst/>
              </a:prstGeom>
              <a:solidFill>
                <a:srgbClr val="FFE62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kern="1200"/>
              </a:p>
            </p:txBody>
          </p:sp>
          <p:grpSp>
            <p:nvGrpSpPr>
              <p:cNvPr id="12" name="Group 11"/>
              <p:cNvGrpSpPr>
                <a:grpSpLocks/>
              </p:cNvGrpSpPr>
              <p:nvPr/>
            </p:nvGrpSpPr>
            <p:grpSpPr bwMode="auto">
              <a:xfrm>
                <a:off x="1616" y="2536"/>
                <a:ext cx="1611" cy="131"/>
                <a:chOff x="1613" y="2152"/>
                <a:chExt cx="1611" cy="131"/>
              </a:xfrm>
            </p:grpSpPr>
            <p:sp>
              <p:nvSpPr>
                <p:cNvPr id="21" name="Freeform 20"/>
                <p:cNvSpPr>
                  <a:spLocks/>
                </p:cNvSpPr>
                <p:nvPr/>
              </p:nvSpPr>
              <p:spPr bwMode="auto">
                <a:xfrm>
                  <a:off x="1613" y="2157"/>
                  <a:ext cx="232" cy="126"/>
                </a:xfrm>
                <a:custGeom>
                  <a:avLst/>
                  <a:gdLst>
                    <a:gd name="T0" fmla="*/ 21 w 237"/>
                    <a:gd name="T1" fmla="*/ 3 h 126"/>
                    <a:gd name="T2" fmla="*/ 213 w 237"/>
                    <a:gd name="T3" fmla="*/ 3 h 126"/>
                    <a:gd name="T4" fmla="*/ 237 w 237"/>
                    <a:gd name="T5" fmla="*/ 126 h 126"/>
                    <a:gd name="T6" fmla="*/ 0 w 237"/>
                    <a:gd name="T7" fmla="*/ 126 h 126"/>
                    <a:gd name="T8" fmla="*/ 0 w 23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" h="126">
                      <a:moveTo>
                        <a:pt x="21" y="3"/>
                      </a:moveTo>
                      <a:lnTo>
                        <a:pt x="213" y="3"/>
                      </a:lnTo>
                      <a:lnTo>
                        <a:pt x="237" y="126"/>
                      </a:lnTo>
                      <a:lnTo>
                        <a:pt x="0" y="12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99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22" name="Freeform 21"/>
                <p:cNvSpPr>
                  <a:spLocks/>
                </p:cNvSpPr>
                <p:nvPr/>
              </p:nvSpPr>
              <p:spPr bwMode="auto">
                <a:xfrm>
                  <a:off x="1939" y="2157"/>
                  <a:ext cx="264" cy="120"/>
                </a:xfrm>
                <a:custGeom>
                  <a:avLst/>
                  <a:gdLst>
                    <a:gd name="T0" fmla="*/ 24 w 264"/>
                    <a:gd name="T1" fmla="*/ 0 h 120"/>
                    <a:gd name="T2" fmla="*/ 234 w 264"/>
                    <a:gd name="T3" fmla="*/ 6 h 120"/>
                    <a:gd name="T4" fmla="*/ 264 w 264"/>
                    <a:gd name="T5" fmla="*/ 120 h 120"/>
                    <a:gd name="T6" fmla="*/ 0 w 264"/>
                    <a:gd name="T7" fmla="*/ 120 h 120"/>
                    <a:gd name="T8" fmla="*/ 24 w 264"/>
                    <a:gd name="T9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4" h="120">
                      <a:moveTo>
                        <a:pt x="24" y="0"/>
                      </a:moveTo>
                      <a:lnTo>
                        <a:pt x="234" y="6"/>
                      </a:lnTo>
                      <a:lnTo>
                        <a:pt x="264" y="120"/>
                      </a:lnTo>
                      <a:lnTo>
                        <a:pt x="0" y="12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99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23" name="Freeform 22"/>
                <p:cNvSpPr>
                  <a:spLocks/>
                </p:cNvSpPr>
                <p:nvPr/>
              </p:nvSpPr>
              <p:spPr bwMode="auto">
                <a:xfrm>
                  <a:off x="2289" y="2160"/>
                  <a:ext cx="264" cy="120"/>
                </a:xfrm>
                <a:custGeom>
                  <a:avLst/>
                  <a:gdLst>
                    <a:gd name="T0" fmla="*/ 24 w 264"/>
                    <a:gd name="T1" fmla="*/ 0 h 120"/>
                    <a:gd name="T2" fmla="*/ 234 w 264"/>
                    <a:gd name="T3" fmla="*/ 6 h 120"/>
                    <a:gd name="T4" fmla="*/ 264 w 264"/>
                    <a:gd name="T5" fmla="*/ 120 h 120"/>
                    <a:gd name="T6" fmla="*/ 0 w 264"/>
                    <a:gd name="T7" fmla="*/ 120 h 120"/>
                    <a:gd name="T8" fmla="*/ 24 w 264"/>
                    <a:gd name="T9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4" h="120">
                      <a:moveTo>
                        <a:pt x="24" y="0"/>
                      </a:moveTo>
                      <a:lnTo>
                        <a:pt x="234" y="6"/>
                      </a:lnTo>
                      <a:lnTo>
                        <a:pt x="264" y="120"/>
                      </a:lnTo>
                      <a:lnTo>
                        <a:pt x="0" y="12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99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24" name="Freeform 23"/>
                <p:cNvSpPr>
                  <a:spLocks/>
                </p:cNvSpPr>
                <p:nvPr/>
              </p:nvSpPr>
              <p:spPr bwMode="auto">
                <a:xfrm>
                  <a:off x="2656" y="2152"/>
                  <a:ext cx="568" cy="128"/>
                </a:xfrm>
                <a:custGeom>
                  <a:avLst/>
                  <a:gdLst>
                    <a:gd name="T0" fmla="*/ 0 w 568"/>
                    <a:gd name="T1" fmla="*/ 123 h 128"/>
                    <a:gd name="T2" fmla="*/ 32 w 568"/>
                    <a:gd name="T3" fmla="*/ 0 h 128"/>
                    <a:gd name="T4" fmla="*/ 568 w 568"/>
                    <a:gd name="T5" fmla="*/ 3 h 128"/>
                    <a:gd name="T6" fmla="*/ 568 w 568"/>
                    <a:gd name="T7" fmla="*/ 128 h 128"/>
                    <a:gd name="T8" fmla="*/ 0 w 568"/>
                    <a:gd name="T9" fmla="*/ 123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8" h="128">
                      <a:moveTo>
                        <a:pt x="0" y="123"/>
                      </a:moveTo>
                      <a:lnTo>
                        <a:pt x="32" y="0"/>
                      </a:lnTo>
                      <a:lnTo>
                        <a:pt x="568" y="3"/>
                      </a:lnTo>
                      <a:lnTo>
                        <a:pt x="568" y="128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solidFill>
                  <a:srgbClr val="FF99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</p:grpSp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1617" y="2663"/>
                <a:ext cx="227" cy="25"/>
              </a:xfrm>
              <a:prstGeom prst="rect">
                <a:avLst/>
              </a:prstGeom>
              <a:solidFill>
                <a:srgbClr val="FFE62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kern="1200"/>
              </a:p>
            </p:txBody>
          </p:sp>
          <p:grpSp>
            <p:nvGrpSpPr>
              <p:cNvPr id="14" name="Group 13"/>
              <p:cNvGrpSpPr>
                <a:grpSpLocks/>
              </p:cNvGrpSpPr>
              <p:nvPr/>
            </p:nvGrpSpPr>
            <p:grpSpPr bwMode="auto">
              <a:xfrm>
                <a:off x="1950" y="2518"/>
                <a:ext cx="249" cy="171"/>
                <a:chOff x="1950" y="2518"/>
                <a:chExt cx="249" cy="171"/>
              </a:xfrm>
            </p:grpSpPr>
            <p:sp>
              <p:nvSpPr>
                <p:cNvPr id="19" name="Rectangle 18"/>
                <p:cNvSpPr>
                  <a:spLocks noChangeArrowheads="1"/>
                </p:cNvSpPr>
                <p:nvPr/>
              </p:nvSpPr>
              <p:spPr bwMode="auto">
                <a:xfrm>
                  <a:off x="1970" y="2518"/>
                  <a:ext cx="199" cy="25"/>
                </a:xfrm>
                <a:prstGeom prst="rect">
                  <a:avLst/>
                </a:prstGeom>
                <a:solidFill>
                  <a:srgbClr val="FFE62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20" name="Rectangle 19"/>
                <p:cNvSpPr>
                  <a:spLocks noChangeArrowheads="1"/>
                </p:cNvSpPr>
                <p:nvPr/>
              </p:nvSpPr>
              <p:spPr bwMode="auto">
                <a:xfrm>
                  <a:off x="1950" y="2664"/>
                  <a:ext cx="249" cy="25"/>
                </a:xfrm>
                <a:prstGeom prst="rect">
                  <a:avLst/>
                </a:prstGeom>
                <a:solidFill>
                  <a:srgbClr val="FFE62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GB" sz="1400" i="0" kern="1200"/>
                    <a:t> </a:t>
                  </a:r>
                </a:p>
              </p:txBody>
            </p:sp>
          </p:grpSp>
          <p:grpSp>
            <p:nvGrpSpPr>
              <p:cNvPr id="15" name="Group 14"/>
              <p:cNvGrpSpPr>
                <a:grpSpLocks/>
              </p:cNvGrpSpPr>
              <p:nvPr/>
            </p:nvGrpSpPr>
            <p:grpSpPr bwMode="auto">
              <a:xfrm>
                <a:off x="2301" y="2520"/>
                <a:ext cx="249" cy="171"/>
                <a:chOff x="1950" y="2518"/>
                <a:chExt cx="249" cy="171"/>
              </a:xfrm>
            </p:grpSpPr>
            <p:sp>
              <p:nvSpPr>
                <p:cNvPr id="17" name="Rectangle 16"/>
                <p:cNvSpPr>
                  <a:spLocks noChangeArrowheads="1"/>
                </p:cNvSpPr>
                <p:nvPr/>
              </p:nvSpPr>
              <p:spPr bwMode="auto">
                <a:xfrm>
                  <a:off x="1970" y="2518"/>
                  <a:ext cx="199" cy="25"/>
                </a:xfrm>
                <a:prstGeom prst="rect">
                  <a:avLst/>
                </a:prstGeom>
                <a:solidFill>
                  <a:srgbClr val="FFE62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8" name="Rectangle 17"/>
                <p:cNvSpPr>
                  <a:spLocks noChangeArrowheads="1"/>
                </p:cNvSpPr>
                <p:nvPr/>
              </p:nvSpPr>
              <p:spPr bwMode="auto">
                <a:xfrm>
                  <a:off x="1950" y="2664"/>
                  <a:ext cx="249" cy="25"/>
                </a:xfrm>
                <a:prstGeom prst="rect">
                  <a:avLst/>
                </a:prstGeom>
                <a:solidFill>
                  <a:srgbClr val="FFE62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GB" sz="1400" i="0" kern="1200"/>
                    <a:t> </a:t>
                  </a:r>
                </a:p>
              </p:txBody>
            </p:sp>
          </p:grpSp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2664" y="2662"/>
                <a:ext cx="567" cy="24"/>
              </a:xfrm>
              <a:prstGeom prst="rect">
                <a:avLst/>
              </a:prstGeom>
              <a:solidFill>
                <a:srgbClr val="FFE62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kern="1200"/>
              </a:p>
            </p:txBody>
          </p:sp>
        </p:grpSp>
      </p:grpSp>
      <p:pic>
        <p:nvPicPr>
          <p:cNvPr id="4" name="Picture 3" descr="SM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896" y="4352058"/>
            <a:ext cx="2241310" cy="165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large gem unskew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1886" y="1017631"/>
            <a:ext cx="4246563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 Box 66"/>
          <p:cNvSpPr txBox="1">
            <a:spLocks noChangeArrowheads="1"/>
          </p:cNvSpPr>
          <p:nvPr/>
        </p:nvSpPr>
        <p:spPr bwMode="auto">
          <a:xfrm>
            <a:off x="599737" y="778769"/>
            <a:ext cx="25607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 i="0" kern="1200" dirty="0"/>
              <a:t>SINGLE MASK PROCESS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99737" y="202761"/>
            <a:ext cx="3772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LARGE GEM MANUFACTURING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0" name="Text Box 71"/>
          <p:cNvSpPr txBox="1">
            <a:spLocks noChangeArrowheads="1"/>
          </p:cNvSpPr>
          <p:nvPr/>
        </p:nvSpPr>
        <p:spPr bwMode="auto">
          <a:xfrm>
            <a:off x="4344918" y="5857908"/>
            <a:ext cx="4494282" cy="30777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dirty="0"/>
              <a:t>M. </a:t>
            </a:r>
            <a:r>
              <a:rPr lang="en-US" sz="1400" b="1" i="1" dirty="0" err="1"/>
              <a:t>Alfonsi</a:t>
            </a:r>
            <a:r>
              <a:rPr lang="en-US" sz="1400" b="1" i="1" dirty="0"/>
              <a:t> et al, </a:t>
            </a:r>
            <a:r>
              <a:rPr lang="en-US" sz="1400" b="1" i="1" dirty="0" err="1"/>
              <a:t>Nucl</a:t>
            </a:r>
            <a:r>
              <a:rPr lang="en-US" sz="1400" b="1" i="1" dirty="0"/>
              <a:t>. Instr. </a:t>
            </a:r>
            <a:r>
              <a:rPr lang="en-US" sz="1400" b="1" i="1" dirty="0" smtClean="0"/>
              <a:t>and </a:t>
            </a:r>
            <a:r>
              <a:rPr lang="en-US" sz="1400" b="1" i="1" dirty="0"/>
              <a:t>Meth. </a:t>
            </a:r>
            <a:r>
              <a:rPr lang="en-US" sz="1400" b="1" i="1" dirty="0" smtClean="0"/>
              <a:t>A617(2010)151 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37587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0096" y="200863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LARGE TRIPLE-GEM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096" y="666281"/>
            <a:ext cx="3253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Muon Detector Upgrade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187"/>
          <a:stretch>
            <a:fillRect/>
          </a:stretch>
        </p:blipFill>
        <p:spPr bwMode="auto">
          <a:xfrm>
            <a:off x="510096" y="1928870"/>
            <a:ext cx="4009918" cy="334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6722" y="5901279"/>
            <a:ext cx="235574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M. </a:t>
            </a:r>
            <a:r>
              <a:rPr lang="en-US" sz="1600" b="1" i="1" dirty="0" err="1" smtClean="0"/>
              <a:t>Tytgat</a:t>
            </a:r>
            <a:r>
              <a:rPr lang="en-US" sz="1600" b="1" i="1" dirty="0" smtClean="0"/>
              <a:t>, MPGD 2013</a:t>
            </a:r>
            <a:endParaRPr lang="en-US" sz="1600" b="1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014" y="675451"/>
            <a:ext cx="2505461" cy="2040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076" y="2434605"/>
            <a:ext cx="2587422" cy="1945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132" y="4164492"/>
            <a:ext cx="2504352" cy="20567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4198" y="1035613"/>
            <a:ext cx="1952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000" indent="-342000"/>
            <a:r>
              <a:rPr lang="nl-BE" sz="1600" dirty="0" smtClean="0"/>
              <a:t>990 </a:t>
            </a:r>
            <a:r>
              <a:rPr lang="nl-BE" sz="1600" dirty="0"/>
              <a:t>x (220-455)mm</a:t>
            </a:r>
            <a:r>
              <a:rPr lang="nl-BE" sz="1600" baseline="30000" dirty="0"/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37075" y="5116759"/>
            <a:ext cx="2165877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Radial Readout Strips</a:t>
            </a:r>
          </a:p>
          <a:p>
            <a:r>
              <a:rPr lang="en-US" sz="1600" dirty="0" smtClean="0"/>
              <a:t>0.6 to 1.2 mm pitch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1158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0096" y="211105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LARGE TRIPLE-GEM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 descr="From Clipboar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828" y="892675"/>
            <a:ext cx="33242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2479678" y="1930478"/>
            <a:ext cx="0" cy="3429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100166" y="2596062"/>
            <a:ext cx="792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 kern="1200"/>
              <a:t>990 mm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109566" y="919662"/>
            <a:ext cx="1476375" cy="336550"/>
          </a:xfrm>
          <a:prstGeom prst="rect">
            <a:avLst/>
          </a:prstGeom>
          <a:solidFill>
            <a:srgbClr val="4E6A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 b="1" kern="1200">
                <a:solidFill>
                  <a:schemeClr val="bg1"/>
                </a:solidFill>
              </a:rPr>
              <a:t>TRIPLE GEM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803" y="777057"/>
            <a:ext cx="3177801" cy="26855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290" y="3673770"/>
            <a:ext cx="3225886" cy="232608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38148" y="4439318"/>
            <a:ext cx="1108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~ 260 µm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105853" y="6050443"/>
            <a:ext cx="3361179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D. </a:t>
            </a:r>
            <a:r>
              <a:rPr lang="en-US" sz="1400" b="1" i="1" dirty="0" err="1" smtClean="0"/>
              <a:t>Abbaneo</a:t>
            </a:r>
            <a:r>
              <a:rPr lang="en-US" sz="1400" b="1" i="1" dirty="0" smtClean="0"/>
              <a:t> et al, JINST 9(2014)C01053</a:t>
            </a:r>
            <a:endParaRPr lang="en-US" sz="14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4899718" y="576990"/>
            <a:ext cx="1396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EFFICIENCY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018100" y="3352598"/>
            <a:ext cx="2403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POSITION ACCURACY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978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9167" y="201083"/>
            <a:ext cx="2600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THICK GEM (THGEM)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29167" y="680934"/>
            <a:ext cx="58525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600" i="0" kern="1200" dirty="0"/>
              <a:t>MECHANICAL DRILLING OF METAL-CLAD PC BOARD: </a:t>
            </a:r>
          </a:p>
          <a:p>
            <a:pPr>
              <a:buFontTx/>
              <a:buChar char="•"/>
            </a:pPr>
            <a:r>
              <a:rPr lang="en-GB" sz="1600" i="0" kern="1200" dirty="0"/>
              <a:t> SELF-SUPPORTING </a:t>
            </a:r>
          </a:p>
          <a:p>
            <a:pPr>
              <a:buFontTx/>
              <a:buChar char="•"/>
            </a:pPr>
            <a:r>
              <a:rPr lang="en-GB" sz="1600" i="0" kern="1200" dirty="0"/>
              <a:t> HIGH GAIN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39755" y="5648073"/>
            <a:ext cx="4888398" cy="307777"/>
          </a:xfrm>
          <a:prstGeom prst="rect">
            <a:avLst/>
          </a:prstGeom>
          <a:solidFill>
            <a:srgbClr val="D9D9D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400" b="1" i="1" kern="1200" dirty="0"/>
              <a:t>P. </a:t>
            </a:r>
            <a:r>
              <a:rPr lang="en-US" sz="1400" b="1" i="1" kern="1200" dirty="0" err="1"/>
              <a:t>Janneret</a:t>
            </a:r>
            <a:r>
              <a:rPr lang="en-US" sz="1400" b="1" i="1" kern="1200" dirty="0"/>
              <a:t>, Thesis at Neuchatel University (2001) 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55086" y="5155058"/>
            <a:ext cx="55638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0" kern="1200" dirty="0" smtClean="0"/>
              <a:t>ALSO NAMED LARGE </a:t>
            </a:r>
            <a:r>
              <a:rPr lang="en-US" sz="1600" i="0" kern="1200" dirty="0"/>
              <a:t>ELECTRON </a:t>
            </a:r>
            <a:r>
              <a:rPr lang="en-US" sz="1600" i="0" kern="1200" dirty="0" smtClean="0"/>
              <a:t>MULTIPLIER (LEM</a:t>
            </a:r>
            <a:r>
              <a:rPr lang="en-US" sz="1600" dirty="0"/>
              <a:t>)</a:t>
            </a:r>
            <a:endParaRPr lang="en-US" sz="1600" i="0" kern="1200" dirty="0"/>
          </a:p>
        </p:txBody>
      </p:sp>
      <p:pic>
        <p:nvPicPr>
          <p:cNvPr id="7" name="Picture 6" descr="TGEM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250" y="1712383"/>
            <a:ext cx="2867377" cy="215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56732" y="3952335"/>
            <a:ext cx="3421895" cy="523220"/>
          </a:xfrm>
          <a:prstGeom prst="rect">
            <a:avLst/>
          </a:prstGeom>
          <a:solidFill>
            <a:srgbClr val="D9D9D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GB" sz="1400" b="1" i="1" kern="1200" dirty="0" err="1"/>
              <a:t>R.Chechik</a:t>
            </a:r>
            <a:r>
              <a:rPr lang="en-GB" sz="1400" b="1" i="1" kern="1200" dirty="0"/>
              <a:t> et al, </a:t>
            </a:r>
            <a:endParaRPr lang="en-GB" sz="1400" b="1" i="1" kern="1200" dirty="0" smtClean="0"/>
          </a:p>
          <a:p>
            <a:r>
              <a:rPr lang="en-GB" sz="1400" b="1" i="1" kern="1200" dirty="0" err="1" smtClean="0"/>
              <a:t>Nucl</a:t>
            </a:r>
            <a:r>
              <a:rPr lang="en-GB" sz="1400" b="1" i="1" kern="1200" dirty="0"/>
              <a:t>. Instr. and Meth. A535(2004)303</a:t>
            </a:r>
          </a:p>
        </p:txBody>
      </p:sp>
      <p:pic>
        <p:nvPicPr>
          <p:cNvPr id="11" name="Picture 10" descr="P1010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87"/>
          <a:stretch>
            <a:fillRect/>
          </a:stretch>
        </p:blipFill>
        <p:spPr bwMode="auto">
          <a:xfrm>
            <a:off x="4630208" y="1164798"/>
            <a:ext cx="3503083" cy="331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56732" y="4555694"/>
            <a:ext cx="3454792" cy="523220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1400" b="1" i="1" dirty="0" smtClean="0"/>
              <a:t>Breskin et al, </a:t>
            </a:r>
          </a:p>
          <a:p>
            <a:pPr marL="342900" indent="-342900">
              <a:buAutoNum type="alphaUcPeriod"/>
            </a:pP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A623(2010)132</a:t>
            </a:r>
            <a:endParaRPr lang="en-US" sz="14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56732" y="5984444"/>
            <a:ext cx="4871421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A. </a:t>
            </a:r>
            <a:r>
              <a:rPr lang="en-US" sz="1400" b="1" i="1" dirty="0" err="1" smtClean="0"/>
              <a:t>Badertscher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A617(2010)188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858595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9167" y="201083"/>
            <a:ext cx="2600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THICK GEM (THGEM)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448736" y="668073"/>
            <a:ext cx="20489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600" i="0" kern="1200" dirty="0"/>
              <a:t>LARGE RIM:</a:t>
            </a:r>
          </a:p>
          <a:p>
            <a:pPr>
              <a:buFontTx/>
              <a:buChar char="•"/>
            </a:pPr>
            <a:r>
              <a:rPr lang="en-GB" sz="1600" i="0" kern="1200" dirty="0"/>
              <a:t> HIGH GAIN</a:t>
            </a:r>
          </a:p>
          <a:p>
            <a:pPr>
              <a:buFontTx/>
              <a:buChar char="•"/>
            </a:pPr>
            <a:r>
              <a:rPr lang="en-GB" sz="1600" i="0" kern="1200" dirty="0"/>
              <a:t> </a:t>
            </a:r>
            <a:r>
              <a:rPr lang="en-GB" sz="1600" i="0" kern="1200" dirty="0" smtClean="0"/>
              <a:t>CHARGING </a:t>
            </a:r>
            <a:r>
              <a:rPr lang="en-GB" sz="1600" i="0" kern="1200" dirty="0"/>
              <a:t>UP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794579" y="1630932"/>
            <a:ext cx="2901136" cy="2662323"/>
            <a:chOff x="432" y="912"/>
            <a:chExt cx="1968" cy="1806"/>
          </a:xfrm>
        </p:grpSpPr>
        <p:pic>
          <p:nvPicPr>
            <p:cNvPr id="27" name="Immagine 20" descr="IFT-16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912"/>
              <a:ext cx="1968" cy="1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074" y="1104"/>
              <a:ext cx="288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988921" y="848753"/>
            <a:ext cx="4663156" cy="3473079"/>
            <a:chOff x="2592" y="781"/>
            <a:chExt cx="2688" cy="2002"/>
          </a:xfrm>
        </p:grpSpPr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2592" y="781"/>
              <a:ext cx="2688" cy="2002"/>
              <a:chOff x="2592" y="961"/>
              <a:chExt cx="2448" cy="1823"/>
            </a:xfrm>
          </p:grpSpPr>
          <p:grpSp>
            <p:nvGrpSpPr>
              <p:cNvPr id="22" name="Group 21"/>
              <p:cNvGrpSpPr>
                <a:grpSpLocks/>
              </p:cNvGrpSpPr>
              <p:nvPr/>
            </p:nvGrpSpPr>
            <p:grpSpPr bwMode="auto">
              <a:xfrm>
                <a:off x="2784" y="961"/>
                <a:ext cx="2256" cy="1823"/>
                <a:chOff x="2640" y="960"/>
                <a:chExt cx="2064" cy="1668"/>
              </a:xfrm>
            </p:grpSpPr>
            <p:pic>
              <p:nvPicPr>
                <p:cNvPr id="25" name="Picture 24" descr="tgem rim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40" y="960"/>
                  <a:ext cx="2064" cy="16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Rectangle 25"/>
                <p:cNvSpPr>
                  <a:spLocks noChangeArrowheads="1"/>
                </p:cNvSpPr>
                <p:nvPr/>
              </p:nvSpPr>
              <p:spPr bwMode="auto">
                <a:xfrm>
                  <a:off x="2842" y="1008"/>
                  <a:ext cx="1811" cy="136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</p:grpSp>
          <p:sp>
            <p:nvSpPr>
              <p:cNvPr id="23" name="Text Box 15"/>
              <p:cNvSpPr txBox="1">
                <a:spLocks noChangeArrowheads="1"/>
              </p:cNvSpPr>
              <p:nvPr/>
            </p:nvSpPr>
            <p:spPr bwMode="auto">
              <a:xfrm>
                <a:off x="2592" y="1104"/>
                <a:ext cx="361" cy="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400" b="1" kern="1200"/>
                  <a:t>GAIN</a:t>
                </a:r>
              </a:p>
            </p:txBody>
          </p:sp>
          <p:sp>
            <p:nvSpPr>
              <p:cNvPr id="24" name="Text Box 16"/>
              <p:cNvSpPr txBox="1">
                <a:spLocks noChangeArrowheads="1"/>
              </p:cNvSpPr>
              <p:nvPr/>
            </p:nvSpPr>
            <p:spPr bwMode="auto">
              <a:xfrm>
                <a:off x="3792" y="2595"/>
                <a:ext cx="449" cy="1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400" b="1" kern="1200">
                    <a:latin typeface="Symbol" charset="0"/>
                    <a:sym typeface="Symbol" charset="0"/>
                  </a:rPr>
                  <a:t></a:t>
                </a:r>
                <a:r>
                  <a:rPr lang="en-GB" sz="1400" b="1" kern="1200"/>
                  <a:t>V (kV)</a:t>
                </a:r>
              </a:p>
            </p:txBody>
          </p:sp>
        </p:grp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3254" y="1835"/>
              <a:ext cx="2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i="0" kern="1200"/>
                <a:t>0 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3686" y="1163"/>
              <a:ext cx="4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i="0" kern="1200"/>
                <a:t>10 µm</a:t>
              </a: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4416" y="879"/>
              <a:ext cx="46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i="0" kern="1200"/>
                <a:t>100 µm</a:t>
              </a:r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V="1">
              <a:off x="4560" y="867"/>
              <a:ext cx="469" cy="765"/>
            </a:xfrm>
            <a:prstGeom prst="line">
              <a:avLst/>
            </a:prstGeom>
            <a:noFill/>
            <a:ln w="9525">
              <a:solidFill>
                <a:srgbClr val="11D53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</p:grpSp>
      <p:pic>
        <p:nvPicPr>
          <p:cNvPr id="16" name="Picture 15" descr="TGEM RIM-RIMLESS G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5032" y="4321832"/>
            <a:ext cx="6287176" cy="155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3292218" y="4593167"/>
            <a:ext cx="1028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 kern="1200" dirty="0">
                <a:solidFill>
                  <a:srgbClr val="0905BF"/>
                </a:solidFill>
              </a:rPr>
              <a:t>0.1 mm rim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5984611" y="4904317"/>
            <a:ext cx="747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 kern="1200" dirty="0">
                <a:solidFill>
                  <a:srgbClr val="FF1927"/>
                </a:solidFill>
              </a:rPr>
              <a:t>No rim </a:t>
            </a: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2497668" y="680116"/>
            <a:ext cx="17062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600" i="0" kern="1200" dirty="0"/>
              <a:t>RIMLESS:</a:t>
            </a:r>
          </a:p>
          <a:p>
            <a:pPr>
              <a:buFontTx/>
              <a:buChar char="•"/>
            </a:pPr>
            <a:r>
              <a:rPr lang="en-GB" sz="1600" i="0" kern="1200" dirty="0"/>
              <a:t> LOW GAIN</a:t>
            </a:r>
          </a:p>
          <a:p>
            <a:pPr>
              <a:buFontTx/>
              <a:buChar char="•"/>
            </a:pPr>
            <a:r>
              <a:rPr lang="en-GB" sz="1600" i="0" kern="1200" dirty="0"/>
              <a:t> STABLE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77024" y="5967437"/>
            <a:ext cx="4568867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M. </a:t>
            </a:r>
            <a:r>
              <a:rPr lang="en-US" sz="1400" b="1" i="1" dirty="0" err="1" smtClean="0"/>
              <a:t>Alexeev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A695(2012)159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131146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635" y="632984"/>
            <a:ext cx="4243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Times New Roman"/>
              </a:rPr>
              <a:t>Prototype for the Split Field Magnet detector</a:t>
            </a:r>
            <a:endParaRPr lang="en-US" sz="1600" i="1" dirty="0"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9994" y="5815579"/>
            <a:ext cx="4404459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Book Antiqua"/>
                <a:cs typeface="Book Antiqua"/>
              </a:rPr>
              <a:t>G. Charpak et al, </a:t>
            </a:r>
            <a:r>
              <a:rPr lang="en-US" sz="1400" b="1" i="1" dirty="0" err="1" smtClean="0">
                <a:latin typeface="Book Antiqua"/>
                <a:cs typeface="Book Antiqua"/>
              </a:rPr>
              <a:t>Nucl</a:t>
            </a:r>
            <a:r>
              <a:rPr lang="en-US" sz="1400" b="1" i="1" dirty="0" smtClean="0">
                <a:latin typeface="Book Antiqua"/>
                <a:cs typeface="Book Antiqua"/>
              </a:rPr>
              <a:t>. Instr. and Meth.  97(1971)377 </a:t>
            </a:r>
            <a:endParaRPr lang="en-US" sz="1400" b="1" i="1" dirty="0">
              <a:latin typeface="Book Antiqua"/>
              <a:cs typeface="Book Antiqua"/>
            </a:endParaRPr>
          </a:p>
        </p:txBody>
      </p:sp>
      <p:pic>
        <p:nvPicPr>
          <p:cNvPr id="10" name="Picture 9" descr="charpak, sauli, first mwpc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94" y="1109883"/>
            <a:ext cx="5477442" cy="43747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9994" y="5044554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Charpak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4538" y="4275696"/>
            <a:ext cx="660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Sauli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20600" y="167417"/>
            <a:ext cx="3772981" cy="430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FFFFFF"/>
                </a:solidFill>
                <a:latin typeface="+mn-lt"/>
              </a:rPr>
              <a:t>EARLY LARGE MWPC (1970) 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75877" y="4114746"/>
            <a:ext cx="946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Santiard</a:t>
            </a:r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13925" y="777211"/>
            <a:ext cx="2449146" cy="4707434"/>
            <a:chOff x="6213925" y="777211"/>
            <a:chExt cx="2449146" cy="4707434"/>
          </a:xfrm>
        </p:grpSpPr>
        <p:pic>
          <p:nvPicPr>
            <p:cNvPr id="3" name="Picture 2" descr="laurel-wreath-1100978-m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1160" y="777211"/>
              <a:ext cx="972296" cy="972296"/>
            </a:xfrm>
            <a:prstGeom prst="rect">
              <a:avLst/>
            </a:prstGeom>
          </p:spPr>
        </p:pic>
        <p:pic>
          <p:nvPicPr>
            <p:cNvPr id="11" name="Picture 10" descr="Charpak with DC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8605" y="2610823"/>
              <a:ext cx="2277139" cy="287382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213925" y="1749507"/>
              <a:ext cx="24491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Georges Charpak</a:t>
              </a:r>
            </a:p>
            <a:p>
              <a:r>
                <a:rPr lang="en-US" sz="1600" dirty="0" smtClean="0"/>
                <a:t>1992 Nobel Laureate for Physics</a:t>
              </a:r>
              <a:endParaRPr lang="en-US" sz="16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949440" y="108931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1992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57258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MS CSC muon endcap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977" y="2296160"/>
            <a:ext cx="3960224" cy="3252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4977" y="1298365"/>
            <a:ext cx="35269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Times New Roman"/>
              </a:rPr>
              <a:t>CMS </a:t>
            </a:r>
            <a:r>
              <a:rPr lang="en-US" sz="1600" dirty="0" err="1" smtClean="0">
                <a:cs typeface="Times New Roman"/>
              </a:rPr>
              <a:t>muon</a:t>
            </a:r>
            <a:r>
              <a:rPr lang="en-US" sz="1600" dirty="0" smtClean="0">
                <a:cs typeface="Times New Roman"/>
              </a:rPr>
              <a:t> end-cap detectors (2007)</a:t>
            </a:r>
          </a:p>
          <a:p>
            <a:r>
              <a:rPr lang="en-US" sz="1600" dirty="0" smtClean="0">
                <a:cs typeface="Times New Roman"/>
              </a:rPr>
              <a:t>~ 2000 Cathode </a:t>
            </a:r>
            <a:r>
              <a:rPr lang="en-US" sz="1600" dirty="0">
                <a:cs typeface="Times New Roman"/>
              </a:rPr>
              <a:t>Strip Chambers </a:t>
            </a:r>
          </a:p>
        </p:txBody>
      </p:sp>
      <p:pic>
        <p:nvPicPr>
          <p:cNvPr id="6" name="Picture 5" descr="Figure 1-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28" y="1633645"/>
            <a:ext cx="3881661" cy="30442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728" y="729272"/>
            <a:ext cx="29619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Times New Roman"/>
              </a:rPr>
              <a:t>SPLIT FIELD MAGNET (1973) </a:t>
            </a:r>
          </a:p>
          <a:p>
            <a:r>
              <a:rPr lang="en-US" sz="1600" dirty="0" smtClean="0">
                <a:cs typeface="Times New Roman"/>
              </a:rPr>
              <a:t>40 large MWPCs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0600" y="4828529"/>
            <a:ext cx="3133103" cy="523220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R. Bouclier et al,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 115 (1974)235</a:t>
            </a:r>
            <a:endParaRPr lang="en-US" sz="1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784977" y="5724888"/>
            <a:ext cx="3083972" cy="523220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D. Acosta et al,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 453(2000)182</a:t>
            </a:r>
            <a:endParaRPr lang="en-US" sz="1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03728" y="204513"/>
            <a:ext cx="549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MWPC-BASED LARGE TRACKING DETECTORS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98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647" y="726818"/>
            <a:ext cx="2005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Times New Roman"/>
              </a:rPr>
              <a:t>David Nygren, 1976</a:t>
            </a:r>
            <a:endParaRPr lang="en-US" sz="1600" dirty="0">
              <a:cs typeface="Times New Roman"/>
            </a:endParaRPr>
          </a:p>
        </p:txBody>
      </p:sp>
      <p:pic>
        <p:nvPicPr>
          <p:cNvPr id="8" name="Picture 7" descr="PEP4 TPC SCHEMATIC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6686"/>
            <a:ext cx="4894008" cy="30711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03416" y="1335644"/>
            <a:ext cx="42606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Full 3-D localization:</a:t>
            </a:r>
          </a:p>
          <a:p>
            <a:r>
              <a:rPr lang="en-US" sz="1600" dirty="0" smtClean="0"/>
              <a:t>	x: Anode wire</a:t>
            </a:r>
          </a:p>
          <a:p>
            <a:r>
              <a:rPr lang="en-US" sz="1600" dirty="0" smtClean="0"/>
              <a:t>	y: Center of Gravity (COG) on charge 	induced on Pad Rows</a:t>
            </a:r>
          </a:p>
          <a:p>
            <a:r>
              <a:rPr lang="en-US" sz="1600" dirty="0" smtClean="0"/>
              <a:t>	z</a:t>
            </a:r>
            <a:r>
              <a:rPr lang="en-US" sz="1600" dirty="0"/>
              <a:t>:  Drift </a:t>
            </a:r>
            <a:r>
              <a:rPr lang="en-US" sz="1600" dirty="0" smtClean="0"/>
              <a:t>Time 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594446" y="5353922"/>
            <a:ext cx="4067214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D. Nygren and J, Marx, Phys. Today 31 (1978) 46</a:t>
            </a:r>
            <a:endParaRPr lang="en-US" sz="1400" b="1" i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20600" y="167417"/>
            <a:ext cx="4373408" cy="4300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FFFFFF"/>
                </a:solidFill>
                <a:latin typeface="+mn-lt"/>
              </a:rPr>
              <a:t>TIME PROJECTION CHAMBER (TPC)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Picture 8" descr="pulses schem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482" y="2702100"/>
            <a:ext cx="3876201" cy="240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69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P4 TPC EV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95" y="1387197"/>
            <a:ext cx="3651419" cy="4357190"/>
          </a:xfrm>
          <a:prstGeom prst="rect">
            <a:avLst/>
          </a:prstGeom>
        </p:spPr>
      </p:pic>
      <p:pic>
        <p:nvPicPr>
          <p:cNvPr id="3" name="Picture 2" descr="PEP4 TPC dE:d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391" y="1648630"/>
            <a:ext cx="3945674" cy="36020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9353" y="1039500"/>
            <a:ext cx="1406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3-D Tracking: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027140" y="1208777"/>
            <a:ext cx="3336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Particle Identification from </a:t>
            </a:r>
            <a:r>
              <a:rPr lang="en-US" sz="1600" dirty="0" err="1" smtClean="0"/>
              <a:t>dE</a:t>
            </a:r>
            <a:r>
              <a:rPr lang="en-US" sz="1600" dirty="0" smtClean="0"/>
              <a:t>/dx: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69035" y="5914710"/>
            <a:ext cx="4029356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PEP4 TPC, D. Nygren personal communication</a:t>
            </a:r>
            <a:endParaRPr lang="en-US" sz="1400" b="1" i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20600" y="167417"/>
            <a:ext cx="4373408" cy="4300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FFFFFF"/>
                </a:solidFill>
                <a:cs typeface="Times New Roman"/>
              </a:rPr>
              <a:t>PEP</a:t>
            </a:r>
            <a:r>
              <a:rPr lang="en-US" sz="1800" dirty="0">
                <a:solidFill>
                  <a:srgbClr val="FFFFFF"/>
                </a:solidFill>
                <a:cs typeface="Times New Roman"/>
              </a:rPr>
              <a:t>-4 TPC AT SLAC </a:t>
            </a:r>
          </a:p>
        </p:txBody>
      </p:sp>
    </p:spTree>
    <p:extLst>
      <p:ext uri="{BB962C8B-B14F-4D97-AF65-F5344CB8AC3E}">
        <p14:creationId xmlns:p14="http://schemas.microsoft.com/office/powerpoint/2010/main" val="693642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ICE TPC P.GLASSE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407" y="1412910"/>
            <a:ext cx="4493651" cy="3374750"/>
          </a:xfrm>
          <a:prstGeom prst="rect">
            <a:avLst/>
          </a:prstGeom>
        </p:spPr>
      </p:pic>
      <p:pic>
        <p:nvPicPr>
          <p:cNvPr id="4" name="Picture 3" descr="ALICE TPC PbP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759" y="2774261"/>
            <a:ext cx="4534220" cy="33381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0407" y="719555"/>
            <a:ext cx="1800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Times New Roman"/>
              </a:rPr>
              <a:t>5 </a:t>
            </a:r>
            <a:r>
              <a:rPr lang="en-US" sz="1600" dirty="0">
                <a:cs typeface="Times New Roman"/>
              </a:rPr>
              <a:t>m </a:t>
            </a:r>
            <a:r>
              <a:rPr lang="en-US" sz="1600" dirty="0" err="1" smtClean="0">
                <a:cs typeface="Times New Roman"/>
              </a:rPr>
              <a:t>Ø</a:t>
            </a:r>
            <a:r>
              <a:rPr lang="en-US" sz="1600" dirty="0" smtClean="0">
                <a:cs typeface="Times New Roman"/>
              </a:rPr>
              <a:t>  -  ~ 100 m</a:t>
            </a:r>
            <a:r>
              <a:rPr lang="en-US" sz="1600" baseline="30000" dirty="0" smtClean="0">
                <a:cs typeface="Times New Roman"/>
              </a:rPr>
              <a:t>3</a:t>
            </a:r>
            <a:endParaRPr lang="en-US" sz="1600" dirty="0"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407" y="5032211"/>
            <a:ext cx="3217874" cy="523220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J. </a:t>
            </a:r>
            <a:r>
              <a:rPr lang="en-US" sz="1400" b="1" i="1" dirty="0" err="1" smtClean="0"/>
              <a:t>Alme</a:t>
            </a:r>
            <a:r>
              <a:rPr lang="en-US" sz="1400" b="1" i="1" dirty="0" smtClean="0"/>
              <a:t> et al,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 A622(2010)316</a:t>
            </a:r>
            <a:endParaRPr lang="en-US" sz="1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421368" y="2364877"/>
            <a:ext cx="3280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Pb-Pb</a:t>
            </a:r>
            <a:r>
              <a:rPr lang="en-US" sz="1600" dirty="0" smtClean="0"/>
              <a:t> interaction at 2.76 </a:t>
            </a:r>
            <a:r>
              <a:rPr lang="en-US" sz="1600" dirty="0" err="1" smtClean="0"/>
              <a:t>TeV</a:t>
            </a:r>
            <a:r>
              <a:rPr lang="en-US" sz="1600" dirty="0" smtClean="0"/>
              <a:t>:</a:t>
            </a:r>
            <a:endParaRPr lang="en-US" sz="1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20600" y="167417"/>
            <a:ext cx="5123023" cy="43002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FFFFFF"/>
                </a:solidFill>
                <a:latin typeface="+mn-lt"/>
              </a:rPr>
              <a:t>ALICE TPC AT CERN LHC (2007)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327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3158</TotalTime>
  <Words>2188</Words>
  <Application>Microsoft Macintosh PowerPoint</Application>
  <PresentationFormat>On-screen Show (4:3)</PresentationFormat>
  <Paragraphs>367</Paragraphs>
  <Slides>45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Default Theme</vt:lpstr>
      <vt:lpstr>Equation</vt:lpstr>
      <vt:lpstr>PowerPoint Presentation</vt:lpstr>
      <vt:lpstr>PowerPoint Presentation</vt:lpstr>
      <vt:lpstr>HISTORICAL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Fabio Sauli</dc:creator>
  <cp:keywords/>
  <dc:description/>
  <cp:lastModifiedBy>Fabio Sauli</cp:lastModifiedBy>
  <cp:revision>279</cp:revision>
  <dcterms:created xsi:type="dcterms:W3CDTF">2014-01-23T10:22:51Z</dcterms:created>
  <dcterms:modified xsi:type="dcterms:W3CDTF">2014-03-25T10:19:57Z</dcterms:modified>
  <cp:category/>
</cp:coreProperties>
</file>