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4010" r:id="rId3"/>
    <p:sldMasterId id="2147483660" r:id="rId4"/>
  </p:sldMasterIdLst>
  <p:notesMasterIdLst>
    <p:notesMasterId r:id="rId39"/>
  </p:notesMasterIdLst>
  <p:handoutMasterIdLst>
    <p:handoutMasterId r:id="rId40"/>
  </p:handoutMasterIdLst>
  <p:sldIdLst>
    <p:sldId id="438" r:id="rId5"/>
    <p:sldId id="415" r:id="rId6"/>
    <p:sldId id="427" r:id="rId7"/>
    <p:sldId id="396" r:id="rId8"/>
    <p:sldId id="437" r:id="rId9"/>
    <p:sldId id="436" r:id="rId10"/>
    <p:sldId id="412" r:id="rId11"/>
    <p:sldId id="399" r:id="rId12"/>
    <p:sldId id="386" r:id="rId13"/>
    <p:sldId id="391" r:id="rId14"/>
    <p:sldId id="442" r:id="rId15"/>
    <p:sldId id="397" r:id="rId16"/>
    <p:sldId id="389" r:id="rId17"/>
    <p:sldId id="402" r:id="rId18"/>
    <p:sldId id="403" r:id="rId19"/>
    <p:sldId id="416" r:id="rId20"/>
    <p:sldId id="413" r:id="rId21"/>
    <p:sldId id="422" r:id="rId22"/>
    <p:sldId id="418" r:id="rId23"/>
    <p:sldId id="432" r:id="rId24"/>
    <p:sldId id="423" r:id="rId25"/>
    <p:sldId id="419" r:id="rId26"/>
    <p:sldId id="430" r:id="rId27"/>
    <p:sldId id="444" r:id="rId28"/>
    <p:sldId id="424" r:id="rId29"/>
    <p:sldId id="435" r:id="rId30"/>
    <p:sldId id="434" r:id="rId31"/>
    <p:sldId id="443" r:id="rId32"/>
    <p:sldId id="408" r:id="rId33"/>
    <p:sldId id="440" r:id="rId34"/>
    <p:sldId id="441" r:id="rId35"/>
    <p:sldId id="439" r:id="rId36"/>
    <p:sldId id="428" r:id="rId37"/>
    <p:sldId id="429" r:id="rId38"/>
  </p:sldIdLst>
  <p:sldSz cx="9906000" cy="6858000" type="A4"/>
  <p:notesSz cx="6797675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ＭＳ Ｐゴシック" charset="0"/>
      </a:defRPr>
    </a:lvl1pPr>
    <a:lvl2pPr marL="456997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ＭＳ Ｐゴシック" charset="0"/>
      </a:defRPr>
    </a:lvl2pPr>
    <a:lvl3pPr marL="913993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ＭＳ Ｐゴシック" charset="0"/>
      </a:defRPr>
    </a:lvl3pPr>
    <a:lvl4pPr marL="137099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ＭＳ Ｐゴシック" charset="0"/>
      </a:defRPr>
    </a:lvl4pPr>
    <a:lvl5pPr marL="1827987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ＭＳ Ｐゴシック" charset="0"/>
        <a:cs typeface="ＭＳ Ｐゴシック" charset="0"/>
      </a:defRPr>
    </a:lvl5pPr>
    <a:lvl6pPr marL="2284983" algn="l" defTabSz="456997" rtl="0" eaLnBrk="1" latinLnBrk="0" hangingPunct="1">
      <a:defRPr sz="2400" kern="1200">
        <a:solidFill>
          <a:srgbClr val="515151"/>
        </a:solidFill>
        <a:latin typeface="Arial" charset="0"/>
        <a:ea typeface="ＭＳ Ｐゴシック" charset="0"/>
        <a:cs typeface="ＭＳ Ｐゴシック" charset="0"/>
      </a:defRPr>
    </a:lvl6pPr>
    <a:lvl7pPr marL="2741979" algn="l" defTabSz="456997" rtl="0" eaLnBrk="1" latinLnBrk="0" hangingPunct="1">
      <a:defRPr sz="2400" kern="1200">
        <a:solidFill>
          <a:srgbClr val="515151"/>
        </a:solidFill>
        <a:latin typeface="Arial" charset="0"/>
        <a:ea typeface="ＭＳ Ｐゴシック" charset="0"/>
        <a:cs typeface="ＭＳ Ｐゴシック" charset="0"/>
      </a:defRPr>
    </a:lvl7pPr>
    <a:lvl8pPr marL="3198976" algn="l" defTabSz="456997" rtl="0" eaLnBrk="1" latinLnBrk="0" hangingPunct="1">
      <a:defRPr sz="2400" kern="1200">
        <a:solidFill>
          <a:srgbClr val="515151"/>
        </a:solidFill>
        <a:latin typeface="Arial" charset="0"/>
        <a:ea typeface="ＭＳ Ｐゴシック" charset="0"/>
        <a:cs typeface="ＭＳ Ｐゴシック" charset="0"/>
      </a:defRPr>
    </a:lvl8pPr>
    <a:lvl9pPr marL="3655973" algn="l" defTabSz="456997" rtl="0" eaLnBrk="1" latinLnBrk="0" hangingPunct="1">
      <a:defRPr sz="2400" kern="1200">
        <a:solidFill>
          <a:srgbClr val="51515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C"/>
    <a:srgbClr val="E6AF11"/>
    <a:srgbClr val="9BC1E1"/>
    <a:srgbClr val="FF9966"/>
    <a:srgbClr val="003E6E"/>
    <a:srgbClr val="FF7C80"/>
    <a:srgbClr val="FF505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-120" y="-360"/>
      </p:cViewPr>
      <p:guideLst>
        <p:guide orient="horz" pos="-80"/>
        <p:guide orient="horz" pos="626"/>
        <p:guide orient="horz" pos="4290"/>
        <p:guide orient="horz" pos="3899"/>
        <p:guide pos="6300"/>
        <p:guide pos="6"/>
        <p:guide pos="1966"/>
        <p:guide pos="2401"/>
        <p:guide pos="1583"/>
        <p:guide pos="2269"/>
        <p:guide pos="40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240" y="-120"/>
      </p:cViewPr>
      <p:guideLst>
        <p:guide orient="horz" pos="3109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aseline="0" dirty="0" smtClean="0"/>
              <a:t>One YIG at KIT, with connection to Topic 3</a:t>
            </a:r>
            <a:endParaRPr lang="en-US" sz="1200" dirty="0"/>
          </a:p>
        </c:rich>
      </c:tx>
      <c:layout>
        <c:manualLayout>
          <c:xMode val="edge"/>
          <c:yMode val="edge"/>
          <c:x val="0.137343249346391"/>
          <c:y val="0.0528378746323191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</c:spPr>
          </c:dPt>
          <c:dPt>
            <c:idx val="1"/>
            <c:bubble3D val="0"/>
            <c:spPr>
              <a:solidFill>
                <a:srgbClr val="FF6600"/>
              </a:solidFill>
            </c:spPr>
          </c:dPt>
          <c:cat>
            <c:strRef>
              <c:f>Sheet1!$A$2:$A$3</c:f>
              <c:strCache>
                <c:ptCount val="2"/>
                <c:pt idx="0">
                  <c:v>DESY</c:v>
                </c:pt>
                <c:pt idx="1">
                  <c:v>KIT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126.0</c:v>
                </c:pt>
                <c:pt idx="1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910361708079"/>
          <c:y val="0.629434070767619"/>
          <c:w val="0.375231293202841"/>
          <c:h val="0.282618835523509"/>
        </c:manualLayout>
      </c:layout>
      <c:overlay val="0"/>
      <c:txPr>
        <a:bodyPr/>
        <a:lstStyle/>
        <a:p>
          <a:pPr rtl="0">
            <a:defRPr sz="1400" b="1" i="0"/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1BDC809-69B4-B443-93B8-D374326722F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84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7075" y="741363"/>
            <a:ext cx="5345113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7888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ECF72EC-53EF-1F4E-A6B0-6181FC7DA5C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7563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04" charset="-128"/>
        <a:cs typeface="ＭＳ Ｐゴシック" pitchFamily="-104" charset="-128"/>
      </a:defRPr>
    </a:lvl1pPr>
    <a:lvl2pPr marL="45699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04" charset="-128"/>
        <a:cs typeface="+mn-cs"/>
      </a:defRPr>
    </a:lvl2pPr>
    <a:lvl3pPr marL="91399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04" charset="-128"/>
        <a:cs typeface="+mn-cs"/>
      </a:defRPr>
    </a:lvl3pPr>
    <a:lvl4pPr marL="13709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04" charset="-128"/>
        <a:cs typeface="+mn-cs"/>
      </a:defRPr>
    </a:lvl4pPr>
    <a:lvl5pPr marL="182798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04" charset="-128"/>
        <a:cs typeface="+mn-cs"/>
      </a:defRPr>
    </a:lvl5pPr>
    <a:lvl6pPr marL="2284983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79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76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73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188F4F-4790-CE46-939F-6F72770C96D7}" type="slidenum">
              <a:rPr lang="de-DE" sz="1200">
                <a:solidFill>
                  <a:schemeClr val="tx1"/>
                </a:solidFill>
              </a:rPr>
              <a:pPr eaLnBrk="1" hangingPunct="1"/>
              <a:t>3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Add: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Where we will be in 5 years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Explicit goals, milestones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44EF1F-F3B2-8B48-93BC-CB075D01F50D}" type="slidenum">
              <a:rPr lang="de-DE" sz="1200">
                <a:solidFill>
                  <a:schemeClr val="tx1"/>
                </a:solidFill>
              </a:rPr>
              <a:pPr eaLnBrk="1" hangingPunct="1"/>
              <a:t>13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840BA9-FF2F-AF4B-9E98-BB3B7157B599}" type="slidenum">
              <a:rPr lang="de-DE" sz="1200">
                <a:solidFill>
                  <a:schemeClr val="tx1"/>
                </a:solidFill>
              </a:rPr>
              <a:pPr eaLnBrk="1" hangingPunct="1"/>
              <a:t>18</a:t>
            </a:fld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198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27075" y="741363"/>
            <a:ext cx="5346700" cy="3702050"/>
          </a:xfrm>
          <a:solidFill>
            <a:srgbClr val="FFFFFF"/>
          </a:solidFill>
          <a:ln/>
        </p:spPr>
      </p:sp>
      <p:sp>
        <p:nvSpPr>
          <p:cNvPr id="419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687888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EA4B-15A9-284A-B3B3-4F5D2F2B014B}" type="slidenum">
              <a:rPr lang="de-DE" sz="1200">
                <a:solidFill>
                  <a:schemeClr val="tx1"/>
                </a:solidFill>
              </a:rPr>
              <a:pPr eaLnBrk="1" hangingPunct="1"/>
              <a:t>19</a:t>
            </a:fld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40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27075" y="741363"/>
            <a:ext cx="5346700" cy="3702050"/>
          </a:xfrm>
          <a:solidFill>
            <a:srgbClr val="FFFFFF"/>
          </a:solidFill>
          <a:ln/>
        </p:spPr>
      </p:sp>
      <p:sp>
        <p:nvSpPr>
          <p:cNvPr id="440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687888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EA4B-15A9-284A-B3B3-4F5D2F2B014B}" type="slidenum">
              <a:rPr lang="de-DE" sz="1200">
                <a:solidFill>
                  <a:schemeClr val="tx1"/>
                </a:solidFill>
              </a:rPr>
              <a:pPr eaLnBrk="1" hangingPunct="1"/>
              <a:t>20</a:t>
            </a:fld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40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27075" y="741363"/>
            <a:ext cx="5346700" cy="3702050"/>
          </a:xfrm>
          <a:solidFill>
            <a:srgbClr val="FFFFFF"/>
          </a:solidFill>
          <a:ln/>
        </p:spPr>
      </p:sp>
      <p:sp>
        <p:nvSpPr>
          <p:cNvPr id="440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687888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A72EE8-2EC1-6445-B37D-4D9CEA7AED70}" type="slidenum">
              <a:rPr lang="de-DE" sz="1200">
                <a:solidFill>
                  <a:schemeClr val="tx1"/>
                </a:solidFill>
              </a:rPr>
              <a:pPr eaLnBrk="1" hangingPunct="1"/>
              <a:t>21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B0247A-3709-4A4E-ACB4-AD37933CE198}" type="slidenum">
              <a:rPr lang="de-DE" sz="1200">
                <a:solidFill>
                  <a:schemeClr val="tx1"/>
                </a:solidFill>
              </a:rPr>
              <a:pPr eaLnBrk="1" hangingPunct="1"/>
              <a:t>22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B0247A-3709-4A4E-ACB4-AD37933CE198}" type="slidenum">
              <a:rPr lang="de-DE" sz="1200">
                <a:solidFill>
                  <a:schemeClr val="tx1"/>
                </a:solidFill>
              </a:rPr>
              <a:pPr eaLnBrk="1" hangingPunct="1"/>
              <a:t>23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13E88D-2669-7D4D-B163-E8F8C70FF7FA}" type="slidenum">
              <a:rPr lang="de-DE" sz="1200">
                <a:solidFill>
                  <a:schemeClr val="tx1"/>
                </a:solidFill>
              </a:rPr>
              <a:pPr eaLnBrk="1" hangingPunct="1"/>
              <a:t>25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Add: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Where we will be in 5 years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Explicit goals, milestones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6C500C-20BE-CC47-AECF-D75C97427AAC}" type="slidenum">
              <a:rPr lang="de-DE" sz="1200">
                <a:solidFill>
                  <a:schemeClr val="tx1"/>
                </a:solidFill>
              </a:rPr>
              <a:pPr eaLnBrk="1" hangingPunct="1"/>
              <a:t>26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Add: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Where we will be in 5 years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Explicit goals, milestones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6C500C-20BE-CC47-AECF-D75C97427AAC}" type="slidenum">
              <a:rPr lang="de-DE" sz="1200">
                <a:solidFill>
                  <a:schemeClr val="tx1"/>
                </a:solidFill>
              </a:rPr>
              <a:pPr eaLnBrk="1" hangingPunct="1"/>
              <a:t>27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1D1E47-4F4B-1740-9F47-794D639A0ED6}" type="slidenum">
              <a:rPr lang="de-DE" sz="1200">
                <a:solidFill>
                  <a:schemeClr val="tx1"/>
                </a:solidFill>
              </a:rPr>
              <a:pPr eaLnBrk="1" hangingPunct="1"/>
              <a:t>4</a:t>
            </a:fld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27075" y="741363"/>
            <a:ext cx="5346700" cy="3702050"/>
          </a:xfrm>
          <a:solidFill>
            <a:srgbClr val="FFFFFF"/>
          </a:solidFill>
          <a:ln/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687888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CA4FCD-4D61-774B-B9AE-1F673289DA22}" type="slidenum">
              <a:rPr lang="de-DE" sz="1200">
                <a:solidFill>
                  <a:schemeClr val="tx1"/>
                </a:solidFill>
              </a:rPr>
              <a:pPr eaLnBrk="1" hangingPunct="1"/>
              <a:t>28</a:t>
            </a:fld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61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27075" y="741363"/>
            <a:ext cx="5346700" cy="3702050"/>
          </a:xfrm>
          <a:solidFill>
            <a:srgbClr val="FFFFFF"/>
          </a:solidFill>
          <a:ln/>
        </p:spPr>
      </p:sp>
      <p:sp>
        <p:nvSpPr>
          <p:cNvPr id="61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687888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84C2D6-2737-D247-A1F3-4BBD03F832BD}" type="slidenum">
              <a:rPr lang="de-DE" sz="1200">
                <a:solidFill>
                  <a:schemeClr val="tx1"/>
                </a:solidFill>
              </a:rPr>
              <a:pPr eaLnBrk="1" hangingPunct="1"/>
              <a:t>29</a:t>
            </a:fld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9" tIns="45725" rIns="91449" bIns="45725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5F7951E-90DB-3B4C-9F1A-361A0545411F}" type="slidenum">
              <a:rPr lang="de-DE" sz="1200">
                <a:solidFill>
                  <a:srgbClr val="000000"/>
                </a:solidFill>
              </a:rPr>
              <a:pPr algn="r" eaLnBrk="1" hangingPunct="1"/>
              <a:t>29</a:t>
            </a:fld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37892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28663" y="741363"/>
            <a:ext cx="5340350" cy="3697287"/>
          </a:xfrm>
          <a:solidFill>
            <a:srgbClr val="FFFFFF"/>
          </a:solidFill>
          <a:ln/>
        </p:spPr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9" tIns="45725" rIns="91449" bIns="45725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sz="1200" dirty="0">
                <a:solidFill>
                  <a:srgbClr val="000000"/>
                </a:solidFill>
              </a:rPr>
              <a:t>Mention CAPITAL INVEST proposal</a:t>
            </a:r>
          </a:p>
          <a:p>
            <a:pPr eaLnBrk="1" hangingPunct="1">
              <a:spcBef>
                <a:spcPts val="450"/>
              </a:spcBef>
            </a:pPr>
            <a:r>
              <a:rPr lang="en-US" sz="1200" dirty="0">
                <a:solidFill>
                  <a:srgbClr val="000000"/>
                </a:solidFill>
              </a:rPr>
              <a:t>DESY to set up infrastructure</a:t>
            </a:r>
          </a:p>
          <a:p>
            <a:pPr eaLnBrk="1" hangingPunct="1">
              <a:spcBef>
                <a:spcPts val="450"/>
              </a:spcBef>
            </a:pPr>
            <a:r>
              <a:rPr lang="en-US" sz="1200" dirty="0">
                <a:solidFill>
                  <a:srgbClr val="000000"/>
                </a:solidFill>
              </a:rPr>
              <a:t>Wir sind voll im Trend mit europaeischen und deutschen Roadmaps, und wir  haben uns bestmoeglich organisiert mit den anderen Instituten. Ich wuerde den Punkt als staerker betonen. </a:t>
            </a:r>
          </a:p>
          <a:p>
            <a:pPr eaLnBrk="1" hangingPunct="1">
              <a:spcBef>
                <a:spcPts val="450"/>
              </a:spcBef>
            </a:pPr>
            <a:r>
              <a:rPr lang="en-US" sz="1200" dirty="0">
                <a:solidFill>
                  <a:srgbClr val="000000"/>
                </a:solidFill>
              </a:rPr>
              <a:t>Benefits of upgrade: show a physics plot</a:t>
            </a:r>
          </a:p>
          <a:p>
            <a:pPr eaLnBrk="1" hangingPunct="1">
              <a:spcBef>
                <a:spcPts val="45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Add: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Where we will be in 5 years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Explicit goals, milestones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C8B331-7C1E-924B-9375-D81D72F81BC7}" type="slidenum">
              <a:rPr lang="de-DE" sz="1200">
                <a:solidFill>
                  <a:schemeClr val="tx1"/>
                </a:solidFill>
              </a:rPr>
              <a:pPr eaLnBrk="1" hangingPunct="1"/>
              <a:t>33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Add: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Where we will be in 5 years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Explicit goals, milestones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6C500C-20BE-CC47-AECF-D75C97427AAC}" type="slidenum">
              <a:rPr lang="de-DE" sz="1200">
                <a:solidFill>
                  <a:schemeClr val="tx1"/>
                </a:solidFill>
              </a:rPr>
              <a:pPr eaLnBrk="1" hangingPunct="1"/>
              <a:t>34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1D1E47-4F4B-1740-9F47-794D639A0ED6}" type="slidenum">
              <a:rPr lang="de-DE" sz="1200">
                <a:solidFill>
                  <a:schemeClr val="tx1"/>
                </a:solidFill>
              </a:rPr>
              <a:pPr eaLnBrk="1" hangingPunct="1"/>
              <a:t>5</a:t>
            </a:fld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27075" y="741363"/>
            <a:ext cx="5346700" cy="3702050"/>
          </a:xfrm>
          <a:solidFill>
            <a:srgbClr val="FFFFFF"/>
          </a:solidFill>
          <a:ln/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687888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2963" y="904875"/>
            <a:ext cx="4711700" cy="3262313"/>
          </a:xfrm>
          <a:solidFill>
            <a:srgbClr val="FFFFFF"/>
          </a:solidFill>
          <a:ln/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9013" y="4481513"/>
            <a:ext cx="4424362" cy="3622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Der schwimmt sogar in Milch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D60703-2F7D-4048-BBFF-216ABE48C6F3}" type="slidenum">
              <a:rPr lang="en-US" sz="1200">
                <a:solidFill>
                  <a:schemeClr val="tx1"/>
                </a:solidFill>
              </a:rPr>
              <a:pPr eaLnBrk="1" hangingPunct="1"/>
              <a:t>7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67655D-2DB8-974D-A6E1-8A86C06A4EFC}" type="slidenum">
              <a:rPr lang="de-DE" sz="1200">
                <a:solidFill>
                  <a:schemeClr val="tx1"/>
                </a:solidFill>
              </a:rPr>
              <a:pPr eaLnBrk="1" hangingPunct="1"/>
              <a:t>8</a:t>
            </a:fld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27075" y="741363"/>
            <a:ext cx="5346700" cy="3702050"/>
          </a:xfrm>
          <a:solidFill>
            <a:srgbClr val="FFFFFF"/>
          </a:solidFill>
          <a:ln/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687888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avoid: ‘missing manpower’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Better: contributions from desy;helmholtz groups are vital/essential and expected for high performance operation of the detectors. 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Higgs physics -&gt; "exploit electroweak symmetry breaking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14B465-C28F-1442-B82A-47B41A860028}" type="slidenum">
              <a:rPr lang="de-DE" sz="1200">
                <a:solidFill>
                  <a:schemeClr val="tx1"/>
                </a:solidFill>
              </a:rPr>
              <a:pPr eaLnBrk="1" hangingPunct="1"/>
              <a:t>9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7075" y="741363"/>
            <a:ext cx="5345113" cy="3702050"/>
          </a:xfrm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D44B17-372E-9F4C-B31D-7B7AEC436FB9}" type="slidenum">
              <a:rPr lang="de-DE" sz="1200">
                <a:solidFill>
                  <a:schemeClr val="tx1"/>
                </a:solidFill>
              </a:rPr>
              <a:pPr eaLnBrk="1" hangingPunct="1"/>
              <a:t>10</a:t>
            </a:fld>
            <a:endParaRPr lang="de-DE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B89B1A-94F9-9C41-A353-9B6C2AD7C95D}" type="slidenum">
              <a:rPr lang="de-DE" sz="1200">
                <a:solidFill>
                  <a:schemeClr val="tx1"/>
                </a:solidFill>
              </a:rPr>
              <a:pPr eaLnBrk="1" hangingPunct="1"/>
              <a:t>12</a:t>
            </a:fld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27075" y="741363"/>
            <a:ext cx="5346700" cy="3702050"/>
          </a:xfrm>
          <a:solidFill>
            <a:srgbClr val="FFFFFF"/>
          </a:solidFill>
          <a:ln/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687888"/>
            <a:ext cx="5440363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Mention CAPITAL INVEST proposal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DESY to set up infrastructure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CMS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was designed for 500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Macroassembly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-&gt; integration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‘such devices’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95301" y="1071566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dirty="0" smtClean="0"/>
              <a:t>Title </a:t>
            </a:r>
            <a:r>
              <a:rPr lang="de-DE" altLang="en-US" dirty="0" err="1" smtClean="0"/>
              <a:t>of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Presentation</a:t>
            </a:r>
            <a:endParaRPr lang="de-D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862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lien_footer_struk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0992"/>
            <a:ext cx="9906000" cy="2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125413" y="6565901"/>
            <a:ext cx="2311400" cy="23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900" dirty="0" smtClean="0">
                <a:solidFill>
                  <a:schemeClr val="bg1"/>
                </a:solidFill>
              </a:rPr>
              <a:t>PAGE </a:t>
            </a:r>
            <a:fld id="{810F6FAD-9ADD-AD47-854A-6658DC46A0A0}" type="slidenum">
              <a:rPr lang="de-DE" sz="900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de-DE" sz="900" dirty="0" smtClean="0">
              <a:solidFill>
                <a:schemeClr val="bg1"/>
              </a:solidFill>
            </a:endParaRPr>
          </a:p>
        </p:txBody>
      </p:sp>
      <p:sp>
        <p:nvSpPr>
          <p:cNvPr id="6" name="Textfeld 12"/>
          <p:cNvSpPr txBox="1">
            <a:spLocks noChangeArrowheads="1"/>
          </p:cNvSpPr>
          <p:nvPr userDrawn="1"/>
        </p:nvSpPr>
        <p:spPr bwMode="auto">
          <a:xfrm>
            <a:off x="3373439" y="6684963"/>
            <a:ext cx="6108699" cy="2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900" baseline="0" dirty="0" smtClean="0">
                <a:solidFill>
                  <a:schemeClr val="bg1"/>
                </a:solidFill>
              </a:rPr>
              <a:t>                </a:t>
            </a:r>
            <a:r>
              <a:rPr lang="de-DE" sz="900" dirty="0" smtClean="0">
                <a:solidFill>
                  <a:schemeClr val="bg1"/>
                </a:solidFill>
              </a:rPr>
              <a:t>LHC </a:t>
            </a:r>
            <a:r>
              <a:rPr lang="de-DE" sz="900" dirty="0">
                <a:solidFill>
                  <a:schemeClr val="bg1"/>
                </a:solidFill>
              </a:rPr>
              <a:t>– ATLAS &amp; CMS</a:t>
            </a:r>
          </a:p>
        </p:txBody>
      </p:sp>
      <p:sp>
        <p:nvSpPr>
          <p:cNvPr id="8" name="Textfeld 13"/>
          <p:cNvSpPr txBox="1">
            <a:spLocks noChangeArrowheads="1"/>
          </p:cNvSpPr>
          <p:nvPr userDrawn="1"/>
        </p:nvSpPr>
        <p:spPr bwMode="auto">
          <a:xfrm>
            <a:off x="336550" y="6686551"/>
            <a:ext cx="2806701" cy="2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900" dirty="0" smtClean="0">
                <a:solidFill>
                  <a:schemeClr val="tx1"/>
                </a:solidFill>
              </a:rPr>
              <a:t>Isabell-A. </a:t>
            </a:r>
            <a:r>
              <a:rPr lang="de-DE" sz="900" dirty="0">
                <a:solidFill>
                  <a:schemeClr val="tx1"/>
                </a:solidFill>
              </a:rPr>
              <a:t>Melzer-Pellmann - DESY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675" y="203204"/>
            <a:ext cx="8915400" cy="742950"/>
          </a:xfrm>
          <a:prstGeom prst="rect">
            <a:avLst/>
          </a:prstGeom>
        </p:spPr>
        <p:txBody>
          <a:bodyPr lIns="91398" tIns="45700" rIns="91398" bIns="4570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77825" y="932924"/>
            <a:ext cx="9163050" cy="4605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de-DE" altLang="en-US" noProof="0" dirty="0" smtClean="0"/>
              <a:t>Textmasterformate durch Klicken bearbeiten</a:t>
            </a:r>
          </a:p>
          <a:p>
            <a:pPr lvl="1"/>
            <a:r>
              <a:rPr lang="de-DE" altLang="en-US" noProof="0" dirty="0" smtClean="0"/>
              <a:t>Zweite Ebene</a:t>
            </a:r>
          </a:p>
          <a:p>
            <a:pPr lvl="2"/>
            <a:r>
              <a:rPr lang="de-DE" altLang="en-US" noProof="0" dirty="0" smtClean="0"/>
              <a:t>Dritte Ebene</a:t>
            </a:r>
          </a:p>
          <a:p>
            <a:pPr lvl="3"/>
            <a:r>
              <a:rPr lang="de-DE" altLang="en-US" noProof="0" dirty="0" smtClean="0"/>
              <a:t>Vierte Ebene</a:t>
            </a:r>
          </a:p>
          <a:p>
            <a:pPr lvl="4"/>
            <a:r>
              <a:rPr lang="de-DE" altLang="en-US" noProof="0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75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en-US" altLang="en-US" dirty="0" smtClean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95301" y="1071566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dirty="0" smtClean="0"/>
              <a:t>Title </a:t>
            </a:r>
            <a:r>
              <a:rPr lang="de-DE" altLang="en-US" dirty="0" err="1" smtClean="0"/>
              <a:t>of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Presentation</a:t>
            </a:r>
            <a:endParaRPr lang="de-DE" altLang="en-US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1" y="3697292"/>
            <a:ext cx="91630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 userDrawn="1"/>
        </p:nvSpPr>
        <p:spPr>
          <a:xfrm>
            <a:off x="343961" y="5653090"/>
            <a:ext cx="9163050" cy="541337"/>
          </a:xfrm>
          <a:prstGeom prst="rect">
            <a:avLst/>
          </a:prstGeom>
        </p:spPr>
        <p:txBody>
          <a:bodyPr lIns="91398" tIns="45700" rIns="91398" bIns="45700"/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Font typeface="Wingdings" pitchFamily="2" charset="2"/>
              <a:buChar char="§"/>
              <a:defRPr sz="2600">
                <a:solidFill>
                  <a:schemeClr val="bg1"/>
                </a:solidFill>
                <a:latin typeface="+mn-lt"/>
              </a:defRPr>
            </a:lvl9pPr>
          </a:lstStyle>
          <a:p>
            <a:pPr algn="ctr" eaLnBrk="1" hangingPunct="1"/>
            <a:r>
              <a:rPr lang="de-DE" altLang="en-US" sz="1700" dirty="0" smtClean="0">
                <a:cs typeface="Arial" charset="0"/>
              </a:rPr>
              <a:t>Isabell-A.</a:t>
            </a:r>
            <a:r>
              <a:rPr lang="de-DE" altLang="en-US" sz="1700" baseline="0" dirty="0" smtClean="0">
                <a:cs typeface="Arial" charset="0"/>
              </a:rPr>
              <a:t> Melzer-Pellmann</a:t>
            </a:r>
            <a:r>
              <a:rPr lang="de-DE" altLang="en-US" sz="1700" dirty="0" smtClean="0">
                <a:cs typeface="Arial" charset="0"/>
              </a:rPr>
              <a:t> – DESY</a:t>
            </a:r>
          </a:p>
        </p:txBody>
      </p:sp>
      <p:sp>
        <p:nvSpPr>
          <p:cNvPr id="13" name="Rectangle 2"/>
          <p:cNvSpPr txBox="1">
            <a:spLocks noChangeArrowheads="1"/>
          </p:cNvSpPr>
          <p:nvPr userDrawn="1"/>
        </p:nvSpPr>
        <p:spPr>
          <a:xfrm>
            <a:off x="313003" y="374655"/>
            <a:ext cx="3264165" cy="549275"/>
          </a:xfrm>
          <a:prstGeom prst="rect">
            <a:avLst/>
          </a:prstGeom>
        </p:spPr>
        <p:txBody>
          <a:bodyPr lIns="91398" tIns="45700" rIns="91398" bIns="4570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900" i="1" dirty="0" smtClean="0">
                <a:cs typeface="Arial" charset="0"/>
              </a:rPr>
              <a:t>Matter and the Universe</a:t>
            </a:r>
          </a:p>
        </p:txBody>
      </p:sp>
      <p:pic>
        <p:nvPicPr>
          <p:cNvPr id="14" name="Picture 11" descr="HG_LOGO_ENG_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78" y="5930901"/>
            <a:ext cx="1532335" cy="58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6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1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5pPr>
      <a:lvl6pPr marL="456997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6pPr>
      <a:lvl7pPr marL="913993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7pPr>
      <a:lvl8pPr marL="137099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8pPr>
      <a:lvl9pPr marL="1827987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9pPr>
    </p:titleStyle>
    <p:bodyStyle>
      <a:lvl1pPr marL="342747" indent="-342747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742618" indent="-285622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2pPr>
      <a:lvl3pPr marL="1142492" indent="-228497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3pPr>
      <a:lvl4pPr marL="1599487" indent="-228497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4pPr>
      <a:lvl5pPr marL="2056486" indent="-228497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5pPr>
      <a:lvl6pPr marL="2513482" indent="-228497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6pPr>
      <a:lvl7pPr marL="2970479" indent="-228497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7pPr>
      <a:lvl8pPr marL="3427475" indent="-228497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8pPr>
      <a:lvl9pPr marL="3884472" indent="-228497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7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3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90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7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83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9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76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73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folien_footer_struk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0992"/>
            <a:ext cx="9906000" cy="2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25413" y="6565901"/>
            <a:ext cx="2311400" cy="23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900" dirty="0" smtClean="0">
                <a:solidFill>
                  <a:schemeClr val="bg1"/>
                </a:solidFill>
              </a:rPr>
              <a:t>PAGE </a:t>
            </a:r>
            <a:fld id="{8B6312F2-AC1B-5A4D-B229-879BEA874B73}" type="slidenum">
              <a:rPr lang="de-DE" sz="900" smtClean="0">
                <a:solidFill>
                  <a:schemeClr val="bg1"/>
                </a:solidFill>
              </a:rPr>
              <a:pPr eaLnBrk="1" hangingPunct="1">
                <a:defRPr/>
              </a:pPr>
              <a:t>‹#›</a:t>
            </a:fld>
            <a:endParaRPr lang="de-DE" sz="900" dirty="0" smtClean="0">
              <a:solidFill>
                <a:schemeClr val="bg1"/>
              </a:solidFill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7825" y="922342"/>
            <a:ext cx="91630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053" name="Titel 1"/>
          <p:cNvSpPr txBox="1">
            <a:spLocks/>
          </p:cNvSpPr>
          <p:nvPr userDrawn="1"/>
        </p:nvSpPr>
        <p:spPr bwMode="auto">
          <a:xfrm>
            <a:off x="320675" y="203203"/>
            <a:ext cx="9163050" cy="654050"/>
          </a:xfrm>
          <a:prstGeom prst="rect">
            <a:avLst/>
          </a:prstGeom>
          <a:noFill/>
          <a:ln>
            <a:noFill/>
          </a:ln>
          <a:extLst/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  <a:defRPr/>
            </a:pPr>
            <a:r>
              <a:rPr lang="de-DE" sz="2800" b="1" dirty="0" smtClean="0">
                <a:solidFill>
                  <a:srgbClr val="00589C"/>
                </a:solidFill>
              </a:rPr>
              <a:t>Titelmasterformat durch Klicken bearbeiten</a:t>
            </a:r>
          </a:p>
        </p:txBody>
      </p:sp>
      <p:sp>
        <p:nvSpPr>
          <p:cNvPr id="1030" name="Textfeld 8"/>
          <p:cNvSpPr txBox="1">
            <a:spLocks noChangeArrowheads="1"/>
          </p:cNvSpPr>
          <p:nvPr userDrawn="1"/>
        </p:nvSpPr>
        <p:spPr bwMode="auto">
          <a:xfrm>
            <a:off x="3373439" y="6684963"/>
            <a:ext cx="6108699" cy="2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900" baseline="0" dirty="0" smtClean="0">
                <a:solidFill>
                  <a:schemeClr val="bg1"/>
                </a:solidFill>
              </a:rPr>
              <a:t>                </a:t>
            </a:r>
            <a:r>
              <a:rPr lang="de-DE" sz="900" dirty="0" smtClean="0">
                <a:solidFill>
                  <a:schemeClr val="bg1"/>
                </a:solidFill>
              </a:rPr>
              <a:t> </a:t>
            </a:r>
            <a:r>
              <a:rPr lang="de-DE" sz="900" dirty="0">
                <a:solidFill>
                  <a:schemeClr val="bg1"/>
                </a:solidFill>
              </a:rPr>
              <a:t>LHC – ATLAS &amp; CMS</a:t>
            </a:r>
          </a:p>
        </p:txBody>
      </p:sp>
      <p:sp>
        <p:nvSpPr>
          <p:cNvPr id="1031" name="Textfeld 9"/>
          <p:cNvSpPr txBox="1">
            <a:spLocks noChangeArrowheads="1"/>
          </p:cNvSpPr>
          <p:nvPr userDrawn="1"/>
        </p:nvSpPr>
        <p:spPr bwMode="auto">
          <a:xfrm>
            <a:off x="336550" y="6686551"/>
            <a:ext cx="2806701" cy="2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900" dirty="0" smtClean="0">
                <a:solidFill>
                  <a:schemeClr val="tx1"/>
                </a:solidFill>
              </a:rPr>
              <a:t>Isabell-A.</a:t>
            </a:r>
            <a:r>
              <a:rPr lang="de-DE" sz="900" baseline="0" dirty="0" smtClean="0">
                <a:solidFill>
                  <a:schemeClr val="tx1"/>
                </a:solidFill>
              </a:rPr>
              <a:t> </a:t>
            </a:r>
            <a:r>
              <a:rPr lang="de-DE" sz="900" dirty="0" smtClean="0">
                <a:solidFill>
                  <a:schemeClr val="tx1"/>
                </a:solidFill>
              </a:rPr>
              <a:t>Melzer</a:t>
            </a:r>
            <a:r>
              <a:rPr lang="de-DE" sz="900" dirty="0">
                <a:solidFill>
                  <a:schemeClr val="tx1"/>
                </a:solidFill>
              </a:rPr>
              <a:t>-Pellmann - DESY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08" r:id="rId1"/>
  </p:sldLayoutIdLst>
  <p:hf hdr="0" ftr="0" dt="0"/>
  <p:txStyles>
    <p:titleStyle>
      <a:lvl1pPr algn="l" rtl="0" eaLnBrk="0" fontAlgn="base" hangingPunct="0">
        <a:lnSpc>
          <a:spcPts val="3199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+mj-lt"/>
          <a:ea typeface="ＭＳ Ｐゴシック" pitchFamily="-104" charset="-128"/>
          <a:cs typeface="ＭＳ Ｐゴシック" pitchFamily="-104" charset="-128"/>
        </a:defRPr>
      </a:lvl1pPr>
      <a:lvl2pPr algn="l" rtl="0" eaLnBrk="0" fontAlgn="base" hangingPunct="0">
        <a:lnSpc>
          <a:spcPts val="3199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  <a:ea typeface="ＭＳ Ｐゴシック" pitchFamily="-104" charset="-128"/>
          <a:cs typeface="ＭＳ Ｐゴシック" pitchFamily="-104" charset="-128"/>
        </a:defRPr>
      </a:lvl2pPr>
      <a:lvl3pPr algn="l" rtl="0" eaLnBrk="0" fontAlgn="base" hangingPunct="0">
        <a:lnSpc>
          <a:spcPts val="3199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  <a:ea typeface="ＭＳ Ｐゴシック" pitchFamily="-104" charset="-128"/>
          <a:cs typeface="ＭＳ Ｐゴシック" pitchFamily="-104" charset="-128"/>
        </a:defRPr>
      </a:lvl3pPr>
      <a:lvl4pPr algn="l" rtl="0" eaLnBrk="0" fontAlgn="base" hangingPunct="0">
        <a:lnSpc>
          <a:spcPts val="3199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  <a:ea typeface="ＭＳ Ｐゴシック" pitchFamily="-104" charset="-128"/>
          <a:cs typeface="ＭＳ Ｐゴシック" pitchFamily="-104" charset="-128"/>
        </a:defRPr>
      </a:lvl4pPr>
      <a:lvl5pPr algn="l" rtl="0" eaLnBrk="0" fontAlgn="base" hangingPunct="0">
        <a:lnSpc>
          <a:spcPts val="3199"/>
        </a:lnSpc>
        <a:spcBef>
          <a:spcPct val="0"/>
        </a:spcBef>
        <a:spcAft>
          <a:spcPct val="0"/>
        </a:spcAft>
        <a:defRPr sz="2800" b="1">
          <a:solidFill>
            <a:srgbClr val="00589C"/>
          </a:solidFill>
          <a:latin typeface="Arial" pitchFamily="34" charset="0"/>
          <a:ea typeface="ＭＳ Ｐゴシック" pitchFamily="-104" charset="-128"/>
          <a:cs typeface="ＭＳ Ｐゴシック" pitchFamily="-104" charset="-128"/>
        </a:defRPr>
      </a:lvl5pPr>
      <a:lvl6pPr marL="456997" algn="l" rtl="0" fontAlgn="base">
        <a:lnSpc>
          <a:spcPts val="3199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6pPr>
      <a:lvl7pPr marL="913993" algn="l" rtl="0" fontAlgn="base">
        <a:lnSpc>
          <a:spcPts val="3199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7pPr>
      <a:lvl8pPr marL="1370990" algn="l" rtl="0" fontAlgn="base">
        <a:lnSpc>
          <a:spcPts val="3199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8pPr>
      <a:lvl9pPr marL="1827987" algn="l" rtl="0" fontAlgn="base">
        <a:lnSpc>
          <a:spcPts val="3199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9pPr>
    </p:titleStyle>
    <p:bodyStyle>
      <a:lvl1pPr marL="342747" indent="-342747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defRPr sz="1900">
          <a:solidFill>
            <a:schemeClr val="tx1"/>
          </a:solidFill>
          <a:latin typeface="+mn-lt"/>
          <a:ea typeface="ＭＳ Ｐゴシック" pitchFamily="-104" charset="-128"/>
          <a:cs typeface="ＭＳ Ｐゴシック" pitchFamily="-104" charset="-128"/>
        </a:defRPr>
      </a:lvl1pPr>
      <a:lvl2pPr marL="820373" indent="-285622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buChar char="§"/>
        <a:defRPr sz="1900">
          <a:solidFill>
            <a:schemeClr val="tx1"/>
          </a:solidFill>
          <a:latin typeface="+mn-lt"/>
          <a:ea typeface="ＭＳ Ｐゴシック" pitchFamily="-104" charset="-128"/>
        </a:defRPr>
      </a:lvl2pPr>
      <a:lvl3pPr marL="1228179" indent="-228497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charset="0"/>
        <a:buChar char="§"/>
        <a:defRPr sz="1900">
          <a:solidFill>
            <a:schemeClr val="tx1"/>
          </a:solidFill>
          <a:latin typeface="+mn-lt"/>
          <a:ea typeface="ＭＳ Ｐゴシック" pitchFamily="-104" charset="-128"/>
        </a:defRPr>
      </a:lvl3pPr>
      <a:lvl4pPr marL="1635984" indent="-228497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ＭＳ Ｐゴシック" pitchFamily="-104" charset="-128"/>
        </a:defRPr>
      </a:lvl4pPr>
      <a:lvl5pPr marL="2056486" indent="-228497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ＭＳ Ｐゴシック" pitchFamily="-104" charset="-128"/>
        </a:defRPr>
      </a:lvl5pPr>
      <a:lvl6pPr marL="2513482" indent="-22849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970479" indent="-22849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427475" indent="-22849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884472" indent="-228497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7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3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90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7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83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9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76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73" algn="l" defTabSz="91399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afitter.org" TargetMode="External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LHC </a:t>
            </a:r>
            <a:r>
              <a:rPr lang="en-US" dirty="0"/>
              <a:t>– </a:t>
            </a:r>
            <a:r>
              <a:rPr lang="en-US" b="1" dirty="0"/>
              <a:t>ATLAS &amp; </a:t>
            </a:r>
            <a:r>
              <a:rPr lang="en-US" b="1" dirty="0" smtClean="0"/>
              <a:t>CMS</a:t>
            </a: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/>
          <a:stretch>
            <a:fillRect/>
          </a:stretch>
        </p:blipFill>
        <p:spPr bwMode="auto">
          <a:xfrm>
            <a:off x="3402013" y="3702053"/>
            <a:ext cx="3033711" cy="183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1"/>
          <a:stretch>
            <a:fillRect/>
          </a:stretch>
        </p:blipFill>
        <p:spPr bwMode="auto">
          <a:xfrm>
            <a:off x="6456365" y="3709990"/>
            <a:ext cx="31019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91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 txBox="1">
            <a:spLocks/>
          </p:cNvSpPr>
          <p:nvPr/>
        </p:nvSpPr>
        <p:spPr bwMode="auto">
          <a:xfrm>
            <a:off x="344488" y="212729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</a:pPr>
            <a:r>
              <a:rPr lang="en-US" sz="2800" b="1" dirty="0">
                <a:solidFill>
                  <a:srgbClr val="00589C"/>
                </a:solidFill>
              </a:rPr>
              <a:t>Phase 1 LHC Detector Improvements</a:t>
            </a:r>
          </a:p>
        </p:txBody>
      </p:sp>
      <p:pic>
        <p:nvPicPr>
          <p:cNvPr id="256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56" y="1950989"/>
            <a:ext cx="2718718" cy="261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92116" y="944566"/>
            <a:ext cx="9163050" cy="5520892"/>
          </a:xfrm>
        </p:spPr>
        <p:txBody>
          <a:bodyPr/>
          <a:lstStyle/>
          <a:p>
            <a:pPr indent="-337987"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CMS: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b="1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layer of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pixel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detector</a:t>
            </a:r>
          </a:p>
          <a:p>
            <a:pPr lvl="1"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ea typeface="ＭＳ Ｐゴシック" charset="0"/>
              </a:rPr>
              <a:t>DESY to build outer layer in collaboration with German universities </a:t>
            </a:r>
          </a:p>
          <a:p>
            <a:pPr lvl="1"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ea typeface="ＭＳ Ｐゴシック" charset="0"/>
              </a:rPr>
              <a:t>DESY’s tasks:</a:t>
            </a:r>
          </a:p>
          <a:p>
            <a:pPr lvl="2"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ea typeface="ＭＳ Ｐゴシック" charset="0"/>
              </a:rPr>
              <a:t>Produce </a:t>
            </a:r>
            <a:r>
              <a:rPr lang="en-US" dirty="0" smtClean="0">
                <a:ea typeface="ＭＳ Ｐゴシック" charset="0"/>
              </a:rPr>
              <a:t>~50</a:t>
            </a:r>
            <a:r>
              <a:rPr lang="en-US" dirty="0">
                <a:ea typeface="ＭＳ Ｐゴシック" charset="0"/>
              </a:rPr>
              <a:t>% of the modules </a:t>
            </a:r>
          </a:p>
          <a:p>
            <a:pPr lvl="2"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ea typeface="ＭＳ Ｐゴシック" charset="0"/>
              </a:rPr>
              <a:t>Assemble the complete 4</a:t>
            </a:r>
            <a:r>
              <a:rPr lang="en-US" baseline="30000" dirty="0">
                <a:ea typeface="ＭＳ Ｐゴシック" charset="0"/>
              </a:rPr>
              <a:t>th</a:t>
            </a:r>
            <a:r>
              <a:rPr lang="en-US" dirty="0">
                <a:ea typeface="ＭＳ Ｐゴシック" charset="0"/>
              </a:rPr>
              <a:t> layer</a:t>
            </a: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endParaRPr lang="en-US" b="1" dirty="0">
              <a:ea typeface="ＭＳ Ｐゴシック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endParaRPr lang="en-US" b="1" dirty="0">
              <a:ea typeface="ＭＳ Ｐゴシック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endParaRPr lang="en-US" b="1" dirty="0">
              <a:ea typeface="ＭＳ Ｐゴシック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b="1" dirty="0">
                <a:ea typeface="ＭＳ Ｐゴシック" charset="0"/>
              </a:rPr>
              <a:t>ATLAS: additional innermost layer (IBL)</a:t>
            </a:r>
          </a:p>
          <a:p>
            <a:pPr lvl="1"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ea typeface="ＭＳ Ｐゴシック" charset="0"/>
              </a:rPr>
              <a:t>DESY’s contributions:</a:t>
            </a:r>
          </a:p>
          <a:p>
            <a:pPr lvl="2"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ea typeface="ＭＳ Ｐゴシック" charset="0"/>
              </a:rPr>
              <a:t>Test beam campaigns</a:t>
            </a:r>
          </a:p>
          <a:p>
            <a:pPr lvl="2"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/>
              <a:t>Responsibility for the optical fibres for signal </a:t>
            </a:r>
            <a:r>
              <a:rPr lang="en-US" dirty="0" smtClean="0"/>
              <a:t>transport</a:t>
            </a:r>
          </a:p>
          <a:p>
            <a:pPr lvl="2">
              <a:spcBef>
                <a:spcPct val="0"/>
              </a:spcBef>
              <a:spcAft>
                <a:spcPct val="0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 smtClean="0"/>
              <a:t>Fast Track Trigger</a:t>
            </a:r>
            <a:endParaRPr lang="en-US" dirty="0"/>
          </a:p>
          <a:p>
            <a:pPr lvl="1">
              <a:buNone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endParaRPr lang="en-US" dirty="0">
              <a:latin typeface="Arial" charset="0"/>
              <a:ea typeface="ＭＳ Ｐゴシック" charset="0"/>
            </a:endParaRPr>
          </a:p>
          <a:p>
            <a:pPr indent="-337987"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cxnSp>
        <p:nvCxnSpPr>
          <p:cNvPr id="25604" name="Straight Arrow Connector 2"/>
          <p:cNvCxnSpPr>
            <a:cxnSpLocks noChangeShapeType="1"/>
          </p:cNvCxnSpPr>
          <p:nvPr/>
        </p:nvCxnSpPr>
        <p:spPr bwMode="auto">
          <a:xfrm>
            <a:off x="7768258" y="1969300"/>
            <a:ext cx="35310" cy="2833028"/>
          </a:xfrm>
          <a:prstGeom prst="straightConnector1">
            <a:avLst/>
          </a:prstGeom>
          <a:noFill/>
          <a:ln w="76200">
            <a:solidFill>
              <a:srgbClr val="FF6600"/>
            </a:solidFill>
            <a:prstDash val="sysDash"/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6850191" y="4502903"/>
            <a:ext cx="2119598" cy="638788"/>
          </a:xfrm>
          <a:prstGeom prst="rect">
            <a:avLst/>
          </a:prstGeom>
          <a:noFill/>
        </p:spPr>
        <p:txBody>
          <a:bodyPr wrap="none" lIns="83971" tIns="41985" rIns="83971" bIns="41985" rtlCol="0">
            <a:spAutoFit/>
          </a:bodyPr>
          <a:lstStyle/>
          <a:p>
            <a:r>
              <a:rPr lang="en-US" sz="1800" dirty="0">
                <a:solidFill>
                  <a:srgbClr val="00589C"/>
                </a:solidFill>
              </a:rPr>
              <a:t>     old      new</a:t>
            </a:r>
          </a:p>
          <a:p>
            <a:r>
              <a:rPr lang="en-US" sz="1800" dirty="0">
                <a:solidFill>
                  <a:srgbClr val="00589C"/>
                </a:solidFill>
              </a:rPr>
              <a:t>CMS pixel detector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beyond 300 fb</a:t>
            </a:r>
            <a:r>
              <a:rPr lang="en-US" baseline="30000" dirty="0" smtClean="0"/>
              <a:t>-1 </a:t>
            </a:r>
            <a:r>
              <a:rPr lang="en-US" dirty="0" smtClean="0">
                <a:sym typeface="Wingdings"/>
              </a:rPr>
              <a:t> High-Luminosity-LHC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6" y="932925"/>
            <a:ext cx="5260046" cy="555562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</a:t>
            </a:r>
            <a:r>
              <a:rPr lang="en-US" b="1" dirty="0" smtClean="0"/>
              <a:t>ignificant </a:t>
            </a:r>
            <a:r>
              <a:rPr lang="en-US" b="1" dirty="0"/>
              <a:t>gain in </a:t>
            </a:r>
            <a:r>
              <a:rPr lang="en-US" b="1" dirty="0" smtClean="0"/>
              <a:t>physics reach with  3000 fb</a:t>
            </a:r>
            <a:r>
              <a:rPr lang="en-US" b="1" baseline="30000" dirty="0" smtClean="0"/>
              <a:t>-1</a:t>
            </a:r>
            <a:r>
              <a:rPr lang="en-US" b="1" dirty="0" smtClean="0"/>
              <a:t>:</a:t>
            </a: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Couplings of the Higgs boson can </a:t>
            </a:r>
            <a:r>
              <a:rPr lang="en-US" dirty="0" smtClean="0"/>
              <a:t>be </a:t>
            </a:r>
            <a:r>
              <a:rPr lang="en-US" dirty="0"/>
              <a:t>measured </a:t>
            </a:r>
            <a:r>
              <a:rPr lang="en-US" dirty="0" smtClean="0"/>
              <a:t>at </a:t>
            </a:r>
            <a:r>
              <a:rPr lang="en-US" dirty="0"/>
              <a:t>the 5% </a:t>
            </a:r>
            <a:r>
              <a:rPr lang="en-US" dirty="0" smtClean="0"/>
              <a:t>level (based on theoretical assumptions)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First glimpse of </a:t>
            </a:r>
            <a:r>
              <a:rPr lang="en-US" dirty="0" smtClean="0">
                <a:solidFill>
                  <a:srgbClr val="00589C"/>
                </a:solidFill>
              </a:rPr>
              <a:t>Higgs self-coupling </a:t>
            </a:r>
            <a:endParaRPr lang="en-US" dirty="0">
              <a:solidFill>
                <a:srgbClr val="00589C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Search reach </a:t>
            </a:r>
            <a:r>
              <a:rPr lang="en-US" dirty="0" smtClean="0"/>
              <a:t>in channels with </a:t>
            </a:r>
            <a:r>
              <a:rPr lang="en-US" dirty="0"/>
              <a:t>low cross section </a:t>
            </a:r>
            <a:r>
              <a:rPr lang="en-US" dirty="0" smtClean="0"/>
              <a:t>significantly increased</a:t>
            </a:r>
          </a:p>
          <a:p>
            <a:pPr lvl="1">
              <a:spcAft>
                <a:spcPts val="600"/>
              </a:spcAft>
              <a:buFont typeface="Wingdings" charset="0"/>
              <a:buChar char="à"/>
            </a:pPr>
            <a:r>
              <a:rPr lang="en-US" dirty="0" smtClean="0">
                <a:solidFill>
                  <a:srgbClr val="00589C"/>
                </a:solidFill>
                <a:sym typeface="Wingdings"/>
              </a:rPr>
              <a:t>Testing naturalness</a:t>
            </a:r>
          </a:p>
          <a:p>
            <a:pPr marL="4759" indent="0">
              <a:lnSpc>
                <a:spcPts val="2947"/>
              </a:lnSpc>
              <a:spcBef>
                <a:spcPts val="0"/>
              </a:spcBef>
              <a:spcAft>
                <a:spcPts val="0"/>
              </a:spcAft>
              <a:buClrTx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  <a:defRPr/>
            </a:pPr>
            <a:r>
              <a:rPr lang="en-GB" b="1" dirty="0" smtClean="0">
                <a:solidFill>
                  <a:srgbClr val="00589C"/>
                </a:solidFill>
                <a:latin typeface="Arial" charset="0"/>
                <a:ea typeface="ＭＳ Ｐゴシック" charset="0"/>
                <a:cs typeface="Arial" charset="0"/>
              </a:rPr>
              <a:t>Problem: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Current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tracking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detectors only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esigned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for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Phase 1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luminosity (300-500 fb</a:t>
            </a:r>
            <a:r>
              <a:rPr lang="en-GB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-1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747" lvl="1" indent="-342747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  <a:defRPr/>
            </a:pP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Will reach end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of their lifetime by 2022 </a:t>
            </a:r>
            <a:endParaRPr lang="en-GB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Wingdings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  <a:defRPr/>
            </a:pP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N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eed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to be replaced by 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improved tracking 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detectors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79" y="1273662"/>
            <a:ext cx="4340322" cy="271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47" y="4029073"/>
            <a:ext cx="3596705" cy="256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55939" y="1197705"/>
            <a:ext cx="2871678" cy="346390"/>
          </a:xfrm>
          <a:prstGeom prst="rect">
            <a:avLst/>
          </a:prstGeom>
          <a:solidFill>
            <a:srgbClr val="FF6600"/>
          </a:solidFill>
        </p:spPr>
        <p:txBody>
          <a:bodyPr wrap="none" lIns="83963" tIns="41980" rIns="83963" bIns="41980" rtlCol="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Normalized Higgs couplings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3296" y="4007700"/>
            <a:ext cx="1890001" cy="346390"/>
          </a:xfrm>
          <a:prstGeom prst="rect">
            <a:avLst/>
          </a:prstGeom>
          <a:solidFill>
            <a:srgbClr val="FF6600"/>
          </a:solidFill>
        </p:spPr>
        <p:txBody>
          <a:bodyPr wrap="none" lIns="83963" tIns="41980" rIns="83963" bIns="41980" rtlCol="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Limit on EWKinos</a:t>
            </a:r>
          </a:p>
        </p:txBody>
      </p:sp>
    </p:spTree>
    <p:extLst>
      <p:ext uri="{BB962C8B-B14F-4D97-AF65-F5344CB8AC3E}">
        <p14:creationId xmlns:p14="http://schemas.microsoft.com/office/powerpoint/2010/main" val="396623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344490" y="212729"/>
            <a:ext cx="9478623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150"/>
              </a:lnSpc>
            </a:pPr>
            <a:r>
              <a:rPr lang="en-US" sz="2700" dirty="0"/>
              <a:t>Phase 2 Upgrade Program: Improved Tracking Detectors</a:t>
            </a:r>
            <a:endParaRPr lang="en-US" sz="27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4999" r="19981" b="10002"/>
          <a:stretch>
            <a:fillRect/>
          </a:stretch>
        </p:blipFill>
        <p:spPr bwMode="auto">
          <a:xfrm>
            <a:off x="6356355" y="1833280"/>
            <a:ext cx="3387897" cy="308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344488" y="1728789"/>
            <a:ext cx="91630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700" rIns="91398" bIns="45700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3557" name="Rectangle 4"/>
          <p:cNvSpPr>
            <a:spLocks noGrp="1" noChangeArrowheads="1"/>
          </p:cNvSpPr>
          <p:nvPr>
            <p:ph idx="1"/>
          </p:nvPr>
        </p:nvSpPr>
        <p:spPr>
          <a:xfrm>
            <a:off x="398467" y="946151"/>
            <a:ext cx="9323387" cy="5437188"/>
          </a:xfrm>
        </p:spPr>
        <p:txBody>
          <a:bodyPr lIns="89960" tIns="46777" rIns="89960" bIns="46777"/>
          <a:lstStyle/>
          <a:p>
            <a:pPr indent="-337987">
              <a:lnSpc>
                <a:spcPts val="2947"/>
              </a:lnSpc>
              <a:spcBef>
                <a:spcPts val="0"/>
              </a:spcBef>
              <a:spcAft>
                <a:spcPts val="0"/>
              </a:spcAft>
              <a:buClrTx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DESY was accepted at the LHC without significant hardware contributions! </a:t>
            </a:r>
            <a:endParaRPr lang="en-GB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For the 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Phase 2 tracker 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upgrade we must fulfil our role as a national lab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indent="-337987">
              <a:lnSpc>
                <a:spcPts val="2947"/>
              </a:lnSpc>
              <a:spcBef>
                <a:spcPts val="0"/>
              </a:spcBef>
              <a:spcAft>
                <a:spcPts val="0"/>
              </a:spcAft>
              <a:buClrTx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Contributions from DESY: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dirty="0"/>
              <a:t>Strong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R&amp;D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for new silicon based trackers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Building of one 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endcap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detector for each of 			       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         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two experiments in collaboration with 				 German universities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Provide the infrastructure for the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  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			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		   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final assembly</a:t>
            </a:r>
          </a:p>
          <a:p>
            <a:pPr marL="534748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534748" lvl="1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Capital investment (Helmholtz) needed for detector construction: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    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proposal in preparation for 23.8 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M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€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 (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/>
              </a:rPr>
              <a:t>assembly hall to be financed by DESY)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indent="-337987">
              <a:lnSpc>
                <a:spcPts val="2947"/>
              </a:lnSpc>
              <a:spcBef>
                <a:spcPts val="0"/>
              </a:spcBef>
              <a:spcAft>
                <a:spcPts val="0"/>
              </a:spcAft>
              <a:buClrTx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indent="-337987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buClrTx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indent="-337987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buClrTx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indent="-337987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buClrTx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indent="-337987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buClrTx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  <a:defRPr/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706205" y="3973152"/>
            <a:ext cx="8180211" cy="1174669"/>
          </a:xfrm>
          <a:prstGeom prst="roundRect">
            <a:avLst/>
          </a:prstGeom>
          <a:solidFill>
            <a:srgbClr val="FF6600">
              <a:alpha val="75000"/>
            </a:srgbClr>
          </a:solidFill>
          <a:ln w="76200" cap="flat" cmpd="sng" algn="ctr">
            <a:solidFill>
              <a:srgbClr val="0058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700" rIns="91398" bIns="45700" numCol="1" rtlCol="0" anchor="t" anchorCtr="0" compatLnSpc="1">
            <a:prstTxWarp prst="textNoShape">
              <a:avLst/>
            </a:prstTxWarp>
          </a:bodyPr>
          <a:lstStyle/>
          <a:p>
            <a:pPr indent="12693" defTabSz="913993">
              <a:lnSpc>
                <a:spcPts val="2000"/>
              </a:lnSpc>
              <a:spcBef>
                <a:spcPct val="20000"/>
              </a:spcBef>
            </a:pPr>
            <a:endParaRPr lang="en-US" dirty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31745" name="Title 1"/>
          <p:cNvSpPr txBox="1">
            <a:spLocks/>
          </p:cNvSpPr>
          <p:nvPr/>
        </p:nvSpPr>
        <p:spPr bwMode="auto">
          <a:xfrm>
            <a:off x="344488" y="212729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</a:pPr>
            <a:r>
              <a:rPr lang="en-US" sz="2800" b="1" dirty="0">
                <a:solidFill>
                  <a:srgbClr val="00589C"/>
                </a:solidFill>
              </a:rPr>
              <a:t>Helmholtz @ LHC – Summary and Conclusion</a:t>
            </a:r>
          </a:p>
        </p:txBody>
      </p:sp>
      <p:sp>
        <p:nvSpPr>
          <p:cNvPr id="31746" name="Inhaltsplatzhalter 2"/>
          <p:cNvSpPr>
            <a:spLocks noGrp="1"/>
          </p:cNvSpPr>
          <p:nvPr>
            <p:ph idx="1"/>
          </p:nvPr>
        </p:nvSpPr>
        <p:spPr>
          <a:xfrm>
            <a:off x="392113" y="944564"/>
            <a:ext cx="9026899" cy="5116511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Highest priority tasks for 2015-2019: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Tracker and pixel detector upgrades </a:t>
            </a:r>
            <a:r>
              <a:rPr lang="en-US" dirty="0">
                <a:solidFill>
                  <a:srgbClr val="00589C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large capital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investment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Physics analysis </a:t>
            </a:r>
            <a:r>
              <a:rPr lang="en-US" dirty="0">
                <a:solidFill>
                  <a:srgbClr val="00589C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shaping the future of the LHC physics program</a:t>
            </a:r>
          </a:p>
          <a:p>
            <a:pPr lvl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Detector operation</a:t>
            </a:r>
          </a:p>
          <a:p>
            <a:pPr>
              <a:lnSpc>
                <a:spcPts val="2947"/>
              </a:lnSpc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ts val="2947"/>
              </a:lnSpc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The 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Tier-1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Tier-2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centers and the National Analysis Facility (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NAF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 are key to the scientific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success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 the LHC!</a:t>
            </a:r>
          </a:p>
          <a:p>
            <a:pPr>
              <a:lnSpc>
                <a:spcPts val="2947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ts val="2947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Maintain and develop our leading role in the LHC experiments</a:t>
            </a:r>
          </a:p>
          <a:p>
            <a:pPr lvl="1">
              <a:lnSpc>
                <a:spcPts val="2947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our role as a national laboratory we work with and provide       support to the German universities!</a:t>
            </a:r>
          </a:p>
          <a:p>
            <a:pPr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 bwMode="auto">
          <a:xfrm>
            <a:off x="344488" y="212729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Thank you for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your attention!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344488" y="1719266"/>
            <a:ext cx="9163050" cy="4605338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Additional information follows…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xfrm>
            <a:off x="349250" y="219078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Leaders of Young Investigator Groups</a:t>
            </a:r>
          </a:p>
        </p:txBody>
      </p:sp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5553077" y="5019005"/>
            <a:ext cx="280907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/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2009 I. Melzer-Pellmann </a:t>
            </a:r>
          </a:p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CMS SUSY</a:t>
            </a:r>
          </a:p>
        </p:txBody>
      </p:sp>
      <p:sp>
        <p:nvSpPr>
          <p:cNvPr id="34820" name="Rectangle 14"/>
          <p:cNvSpPr>
            <a:spLocks noChangeArrowheads="1"/>
          </p:cNvSpPr>
          <p:nvPr/>
        </p:nvSpPr>
        <p:spPr bwMode="auto">
          <a:xfrm>
            <a:off x="276226" y="5027366"/>
            <a:ext cx="2481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/>
          <a:p>
            <a:pPr>
              <a:spcAft>
                <a:spcPct val="50000"/>
              </a:spcAft>
              <a:buClr>
                <a:srgbClr val="F28E00"/>
              </a:buClr>
              <a:buFont typeface="Arial" charset="0"/>
              <a:buNone/>
            </a:pPr>
            <a:r>
              <a:rPr lang="de-DE" sz="1600" b="1" dirty="0"/>
              <a:t>2009 Alexei Rasperezza</a:t>
            </a:r>
            <a:br>
              <a:rPr lang="de-DE" sz="1600" b="1" dirty="0"/>
            </a:br>
            <a:r>
              <a:rPr lang="de-DE" sz="1600" b="1" dirty="0"/>
              <a:t>CMS Higgs</a:t>
            </a:r>
            <a:endParaRPr lang="en-GB" sz="1600" b="1" dirty="0"/>
          </a:p>
        </p:txBody>
      </p:sp>
      <p:pic>
        <p:nvPicPr>
          <p:cNvPr id="34821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t="10415" r="8472" b="10017"/>
          <a:stretch/>
        </p:blipFill>
        <p:spPr bwMode="auto">
          <a:xfrm>
            <a:off x="8157051" y="1135064"/>
            <a:ext cx="1261588" cy="156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5553075" y="1458550"/>
            <a:ext cx="28797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/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2012 Yvonne Peters </a:t>
            </a:r>
          </a:p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ATLAS top physics</a:t>
            </a:r>
          </a:p>
        </p:txBody>
      </p:sp>
      <p:sp>
        <p:nvSpPr>
          <p:cNvPr id="34823" name="Rectangle 6"/>
          <p:cNvSpPr>
            <a:spLocks noChangeArrowheads="1"/>
          </p:cNvSpPr>
          <p:nvPr/>
        </p:nvSpPr>
        <p:spPr bwMode="auto">
          <a:xfrm>
            <a:off x="276227" y="1459217"/>
            <a:ext cx="287813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/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2014 María Aldaya Martín</a:t>
            </a:r>
          </a:p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CMS top physics</a:t>
            </a:r>
          </a:p>
        </p:txBody>
      </p:sp>
      <p:pic>
        <p:nvPicPr>
          <p:cNvPr id="34824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9" y="1156130"/>
            <a:ext cx="1246188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ctangle 6"/>
          <p:cNvSpPr>
            <a:spLocks noChangeArrowheads="1"/>
          </p:cNvSpPr>
          <p:nvPr/>
        </p:nvSpPr>
        <p:spPr bwMode="auto">
          <a:xfrm>
            <a:off x="276228" y="3151086"/>
            <a:ext cx="272573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/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2011 Kerstin Tackmann</a:t>
            </a:r>
          </a:p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ATLAS Higgs</a:t>
            </a:r>
          </a:p>
        </p:txBody>
      </p:sp>
      <p:sp>
        <p:nvSpPr>
          <p:cNvPr id="34827" name="Rectangle 6"/>
          <p:cNvSpPr>
            <a:spLocks noChangeArrowheads="1"/>
          </p:cNvSpPr>
          <p:nvPr/>
        </p:nvSpPr>
        <p:spPr bwMode="auto">
          <a:xfrm>
            <a:off x="5553075" y="3144050"/>
            <a:ext cx="2879725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/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2011 Ralf Ulrich </a:t>
            </a:r>
          </a:p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CMS Forward physics</a:t>
            </a:r>
          </a:p>
          <a:p>
            <a:pPr marL="342747" indent="-342747">
              <a:lnSpc>
                <a:spcPct val="70000"/>
              </a:lnSpc>
              <a:spcAft>
                <a:spcPct val="50000"/>
              </a:spcAft>
              <a:buClr>
                <a:srgbClr val="F28E00"/>
              </a:buClr>
            </a:pPr>
            <a:r>
              <a:rPr lang="de-DE" sz="1600" b="1" dirty="0"/>
              <a:t>and Pièrre Auger </a:t>
            </a:r>
          </a:p>
        </p:txBody>
      </p:sp>
      <p:pic>
        <p:nvPicPr>
          <p:cNvPr id="34828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937" y="2864253"/>
            <a:ext cx="1255713" cy="14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9" y="4764924"/>
            <a:ext cx="1257299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alfUlrich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 b="9175"/>
          <a:stretch/>
        </p:blipFill>
        <p:spPr>
          <a:xfrm>
            <a:off x="8162451" y="2921888"/>
            <a:ext cx="1256190" cy="1630070"/>
          </a:xfrm>
          <a:prstGeom prst="rect">
            <a:avLst/>
          </a:prstGeom>
        </p:spPr>
      </p:pic>
      <p:pic>
        <p:nvPicPr>
          <p:cNvPr id="4" name="Picture 3" descr="Alexei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r="6202" b="12473"/>
          <a:stretch/>
        </p:blipFill>
        <p:spPr>
          <a:xfrm>
            <a:off x="3338062" y="4530784"/>
            <a:ext cx="1247558" cy="1587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4"/>
          <p:cNvSpPr>
            <a:spLocks noGrp="1"/>
          </p:cNvSpPr>
          <p:nvPr>
            <p:ph type="title"/>
          </p:nvPr>
        </p:nvSpPr>
        <p:spPr bwMode="auto">
          <a:xfrm>
            <a:off x="349250" y="214317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List of PhD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Theses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completed: ATLAS 13 </a:t>
            </a:r>
          </a:p>
        </p:txBody>
      </p:sp>
      <p:sp>
        <p:nvSpPr>
          <p:cNvPr id="38914" name="Title 4"/>
          <p:cNvSpPr txBox="1">
            <a:spLocks/>
          </p:cNvSpPr>
          <p:nvPr/>
        </p:nvSpPr>
        <p:spPr bwMode="auto">
          <a:xfrm>
            <a:off x="227014" y="5748342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</a:pPr>
            <a:r>
              <a:rPr lang="en-US" sz="2800" b="1" dirty="0">
                <a:solidFill>
                  <a:srgbClr val="00589C"/>
                </a:solidFill>
              </a:rPr>
              <a:t>ATLAS PhD Theses ongoing: 20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8938" y="993779"/>
          <a:ext cx="9097962" cy="4497389"/>
        </p:xfrm>
        <a:graphic>
          <a:graphicData uri="http://schemas.openxmlformats.org/drawingml/2006/table">
            <a:tbl>
              <a:tblPr/>
              <a:tblGrid>
                <a:gridCol w="1012825"/>
                <a:gridCol w="1382712"/>
                <a:gridCol w="6702425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July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2013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Clemens Lange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 novel approach to precision measurements of the top quark-antiquark pair production cross section with the ATLAS experiment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April 2013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Valentina Ferrara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Extraction of the top quark mass from the total top quark pair production cross section in the single lepton channel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December 2012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Martin Wildt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Search for new physics in diphoton and missing transverse energy final states using the ATLAS detector at the LHC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July 2012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Dörthe Kennedy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Search for Supersymmetry in Tau Final States at ATLAS and Constraints on New Physics Using Electroweak Precision Data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May 2012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Mikhail Karnevskiy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Measurement of the Z Boson Production with the ATLAS Experiment at the LHC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March 2012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Sebastian Johnert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Measurement of the W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→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Tau Nu Cross Section in Proton-Proton Collisions at ATLAS and the Development of the HepMCAnalysis Tool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March 2012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Michael Böhler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Exclusive Search for Supersymmetry with Same-Flavour Di-Lepton Final States with the ATLAS Detector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September 2011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Martin Goebel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Tests of the Electroweak Standard Model and Measurement of the Weak Mixing Angle with the ATLAS Detector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May 2011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Gordon Fischer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Determination of the tau-lepton reconstruction and identification efficiency using Z -&gt; tautau events in first data at ATLAS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March 2011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Björn Gosdzik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Identification of Hadronic Tau Decays and Observation Potential of CP-Violating Effects in SUSY at ATLAS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May 2010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Sascha Mehlhase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Development of a Data-Driven Algorithm to Determine the W+Jets Background in ttbar Events in ATLAS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April 2010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Sami Kama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Automatic Monte-Carlo Tuning for Minimum Bias Events at the LHC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October 2009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Mark Terwort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Study of GMSB Models with Photon Final States Using the ATLAS Detector</a:t>
                      </a:r>
                    </a:p>
                  </a:txBody>
                  <a:tcPr marL="8359" marR="8359" marT="7716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4"/>
          <p:cNvSpPr>
            <a:spLocks noGrp="1"/>
          </p:cNvSpPr>
          <p:nvPr>
            <p:ph type="title"/>
          </p:nvPr>
        </p:nvSpPr>
        <p:spPr bwMode="auto">
          <a:xfrm>
            <a:off x="349250" y="214317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List of PhD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Theses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completed: CMS 12 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33366" y="1092201"/>
          <a:ext cx="9450387" cy="460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92" name="Worksheet" r:id="rId3" imgW="38247619" imgH="20165079" progId="Excel.Sheet.12">
                  <p:embed/>
                </p:oleObj>
              </mc:Choice>
              <mc:Fallback>
                <p:oleObj name="Worksheet" r:id="rId3" imgW="38247619" imgH="20165079" progId="Excel.Sheet.12">
                  <p:embed/>
                  <p:pic>
                    <p:nvPicPr>
                      <p:cNvPr id="0" name="Picture 2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6" y="1092201"/>
                        <a:ext cx="9450387" cy="460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13500000" algn="ctr" rotWithShape="0">
                                <a:srgbClr val="708688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Title 4"/>
          <p:cNvSpPr txBox="1">
            <a:spLocks/>
          </p:cNvSpPr>
          <p:nvPr/>
        </p:nvSpPr>
        <p:spPr bwMode="auto">
          <a:xfrm>
            <a:off x="227014" y="5748342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</a:pPr>
            <a:r>
              <a:rPr lang="en-US" sz="2800" b="1" dirty="0">
                <a:solidFill>
                  <a:srgbClr val="00589C"/>
                </a:solidFill>
              </a:rPr>
              <a:t>CMS PhD Theses ongoing: 28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357189" y="223842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0" tIns="46777" rIns="89960" bIns="46777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3150"/>
              </a:lnSpc>
            </a:pPr>
            <a:r>
              <a:rPr lang="en-US" sz="2700" b="1" dirty="0">
                <a:solidFill>
                  <a:srgbClr val="00589C"/>
                </a:solidFill>
              </a:rPr>
              <a:t>LHC groups – detector and analysis related work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44488" y="1719266"/>
            <a:ext cx="91630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700" rIns="91398" bIns="45700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96867" y="1169992"/>
            <a:ext cx="9439275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0" tIns="44981" rIns="89960" bIns="44981"/>
          <a:lstStyle>
            <a:lvl1pPr marL="342900" indent="-338138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257300" indent="-338138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</a:rPr>
              <a:t>The long list of key responsibilities and significant contributions shows the impact of the groups at the LHC:</a:t>
            </a:r>
          </a:p>
          <a:p>
            <a:pPr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1900" dirty="0">
                <a:solidFill>
                  <a:srgbClr val="000000"/>
                </a:solidFill>
              </a:rPr>
              <a:t>Data and analysis related work: </a:t>
            </a:r>
          </a:p>
          <a:p>
            <a:pPr lvl="2"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1700" dirty="0">
                <a:solidFill>
                  <a:srgbClr val="000000"/>
                </a:solidFill>
              </a:rPr>
              <a:t>MC generator interfaces, conditions database, e-gamma reconstruction, Tracker alignment, Data Quality monitoring, Remote Operations Centres, b-tagging for Higgs, lepton trigger for top</a:t>
            </a:r>
          </a:p>
          <a:p>
            <a:pPr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1900" dirty="0">
                <a:solidFill>
                  <a:srgbClr val="000000"/>
                </a:solidFill>
              </a:rPr>
              <a:t>Detectors and operations related work: </a:t>
            </a:r>
          </a:p>
          <a:p>
            <a:pPr lvl="2"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1700" dirty="0">
                <a:solidFill>
                  <a:srgbClr val="000000"/>
                </a:solidFill>
              </a:rPr>
              <a:t>SCT operations, ALFA, IBL, CASTOR, BCM1F, BCM4LHC, DAQ, µTCA   </a:t>
            </a:r>
            <a:endParaRPr lang="en-GB" dirty="0">
              <a:solidFill>
                <a:srgbClr val="000000"/>
              </a:solidFill>
            </a:endParaRPr>
          </a:p>
          <a:p>
            <a:pPr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</a:pPr>
            <a:endParaRPr lang="en-US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	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3"/>
          <p:cNvSpPr txBox="1">
            <a:spLocks noChangeArrowheads="1"/>
          </p:cNvSpPr>
          <p:nvPr/>
        </p:nvSpPr>
        <p:spPr bwMode="auto">
          <a:xfrm>
            <a:off x="344488" y="220667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0" tIns="46777" rIns="89960" bIns="46777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3150"/>
              </a:lnSpc>
            </a:pPr>
            <a:r>
              <a:rPr lang="en-US" sz="2800" b="1" dirty="0">
                <a:solidFill>
                  <a:srgbClr val="00589C"/>
                </a:solidFill>
              </a:rPr>
              <a:t>Helmholtz Contributions to SUSY Searches</a:t>
            </a:r>
          </a:p>
        </p:txBody>
      </p:sp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44488" y="1719266"/>
            <a:ext cx="91630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700" rIns="91398" bIns="45700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57167" y="863601"/>
            <a:ext cx="5692775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0" tIns="44981" rIns="89960" bIns="44981"/>
          <a:lstStyle>
            <a:lvl1pPr marL="342900" indent="-338138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3015" name="TextBox 16"/>
          <p:cNvSpPr txBox="1">
            <a:spLocks noChangeArrowheads="1"/>
          </p:cNvSpPr>
          <p:nvPr/>
        </p:nvSpPr>
        <p:spPr bwMode="auto">
          <a:xfrm>
            <a:off x="1454182" y="5377277"/>
            <a:ext cx="2044879" cy="32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000000"/>
                </a:solidFill>
              </a:rPr>
              <a:t>Limit on slepton mass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17" y="1426582"/>
            <a:ext cx="3999149" cy="3844486"/>
          </a:xfrm>
          <a:prstGeom prst="rect">
            <a:avLst/>
          </a:prstGeom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5717073" y="5308175"/>
            <a:ext cx="2405460" cy="80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000000"/>
                </a:solidFill>
              </a:rPr>
              <a:t>First limit on gluino mass</a:t>
            </a:r>
          </a:p>
          <a:p>
            <a:pPr eaLnBrk="1" hangingPunct="1"/>
            <a:r>
              <a:rPr lang="en-US" sz="1500" dirty="0">
                <a:solidFill>
                  <a:srgbClr val="000000"/>
                </a:solidFill>
              </a:rPr>
              <a:t>decaying to 3</a:t>
            </a:r>
            <a:r>
              <a:rPr lang="en-US" sz="1500" baseline="30000" dirty="0">
                <a:solidFill>
                  <a:srgbClr val="000000"/>
                </a:solidFill>
              </a:rPr>
              <a:t>rd</a:t>
            </a:r>
            <a:r>
              <a:rPr lang="en-US" sz="1500" dirty="0">
                <a:solidFill>
                  <a:srgbClr val="000000"/>
                </a:solidFill>
              </a:rPr>
              <a:t> generation</a:t>
            </a:r>
          </a:p>
          <a:p>
            <a:pPr eaLnBrk="1" hangingPunct="1"/>
            <a:r>
              <a:rPr lang="en-US" sz="1500" dirty="0">
                <a:solidFill>
                  <a:srgbClr val="000000"/>
                </a:solidFill>
              </a:rPr>
              <a:t>squarks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8207038" y="2898103"/>
            <a:ext cx="2624047" cy="370813"/>
          </a:xfrm>
          <a:prstGeom prst="rect">
            <a:avLst/>
          </a:prstGeom>
        </p:spPr>
        <p:txBody>
          <a:bodyPr wrap="none" lIns="83963" tIns="41980" rIns="83963" bIns="4198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PRD 87, 052006 (2013)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829" y="1220738"/>
            <a:ext cx="4524149" cy="41606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 txBox="1">
            <a:spLocks/>
          </p:cNvSpPr>
          <p:nvPr/>
        </p:nvSpPr>
        <p:spPr bwMode="auto">
          <a:xfrm>
            <a:off x="344488" y="212729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</a:pPr>
            <a:r>
              <a:rPr lang="en-US" sz="2800" b="1" dirty="0">
                <a:solidFill>
                  <a:srgbClr val="00589C"/>
                </a:solidFill>
              </a:rPr>
              <a:t>Helmholtz has a strong role in the Higgs discovery</a:t>
            </a:r>
          </a:p>
        </p:txBody>
      </p:sp>
      <p:pic>
        <p:nvPicPr>
          <p:cNvPr id="12291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4"/>
          <a:stretch/>
        </p:blipFill>
        <p:spPr bwMode="auto">
          <a:xfrm>
            <a:off x="1376366" y="4348162"/>
            <a:ext cx="6843712" cy="225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7337186" y="5510012"/>
            <a:ext cx="2008999" cy="830956"/>
          </a:xfrm>
          <a:prstGeom prst="rect">
            <a:avLst/>
          </a:prstGeom>
          <a:solidFill>
            <a:srgbClr val="FF6600">
              <a:alpha val="80000"/>
            </a:srgbClr>
          </a:solidFill>
          <a:ln w="57150" cmpd="sng">
            <a:solidFill>
              <a:srgbClr val="00589C"/>
            </a:solidFill>
          </a:ln>
          <a:extLst/>
        </p:spPr>
        <p:txBody>
          <a:bodyPr wrap="none" lIns="91398" tIns="45700" rIns="91398" bIns="45700">
            <a:spAutoFit/>
          </a:bodyPr>
          <a:lstStyle>
            <a:defPPr>
              <a:defRPr lang="de-DE"/>
            </a:defPPr>
            <a:lvl1pPr algn="ctr" eaLnBrk="1" hangingPunct="1">
              <a:defRPr sz="1600">
                <a:solidFill>
                  <a:srgbClr val="00589C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smtClean="0"/>
              <a:t>Hertha </a:t>
            </a:r>
            <a:r>
              <a:rPr lang="en-US" dirty="0"/>
              <a:t>Sponer </a:t>
            </a:r>
          </a:p>
          <a:p>
            <a:r>
              <a:rPr lang="en-US" dirty="0"/>
              <a:t>award from German </a:t>
            </a:r>
          </a:p>
          <a:p>
            <a:r>
              <a:rPr lang="en-US" dirty="0"/>
              <a:t>Physical Society</a:t>
            </a:r>
          </a:p>
        </p:txBody>
      </p:sp>
      <p:pic>
        <p:nvPicPr>
          <p:cNvPr id="12294" name="Picture 11" descr="00_ 2013-10-29 at 17.50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9" t="71501" r="39388"/>
          <a:stretch>
            <a:fillRect/>
          </a:stretch>
        </p:blipFill>
        <p:spPr bwMode="auto">
          <a:xfrm>
            <a:off x="7458076" y="1379541"/>
            <a:ext cx="20367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11" descr="00_ 2013-10-29 at 17.50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1"/>
          <a:stretch>
            <a:fillRect/>
          </a:stretch>
        </p:blipFill>
        <p:spPr bwMode="auto">
          <a:xfrm>
            <a:off x="460810" y="941847"/>
            <a:ext cx="7052252" cy="34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 bwMode="auto">
          <a:xfrm rot="527406">
            <a:off x="6170352" y="5463521"/>
            <a:ext cx="1225079" cy="258474"/>
          </a:xfrm>
          <a:prstGeom prst="leftArrow">
            <a:avLst/>
          </a:prstGeom>
          <a:solidFill>
            <a:srgbClr val="FF6600"/>
          </a:solidFill>
          <a:ln w="57150" cap="flat" cmpd="sng" algn="ctr">
            <a:solidFill>
              <a:srgbClr val="0058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700" rIns="91398" bIns="45700" numCol="1" spcCol="0" rtlCol="0" anchor="t" anchorCtr="0" compatLnSpc="1">
            <a:prstTxWarp prst="textNoShape">
              <a:avLst/>
            </a:prstTxWarp>
          </a:bodyPr>
          <a:lstStyle/>
          <a:p>
            <a:pPr indent="12693" defTabSz="913993">
              <a:lnSpc>
                <a:spcPts val="2000"/>
              </a:lnSpc>
              <a:spcBef>
                <a:spcPct val="20000"/>
              </a:spcBef>
            </a:pPr>
            <a:endParaRPr lang="en-US" dirty="0">
              <a:latin typeface="Arial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 rot="9650129">
            <a:off x="1872605" y="5485975"/>
            <a:ext cx="927672" cy="280733"/>
          </a:xfrm>
          <a:prstGeom prst="leftArrow">
            <a:avLst/>
          </a:prstGeom>
          <a:solidFill>
            <a:srgbClr val="FF6600"/>
          </a:solidFill>
          <a:ln w="57150" cap="flat" cmpd="sng" algn="ctr">
            <a:solidFill>
              <a:srgbClr val="0058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700" rIns="91398" bIns="45700" numCol="1" spcCol="0" rtlCol="0" anchor="t" anchorCtr="0" compatLnSpc="1">
            <a:prstTxWarp prst="textNoShape">
              <a:avLst/>
            </a:prstTxWarp>
          </a:bodyPr>
          <a:lstStyle/>
          <a:p>
            <a:pPr indent="12693" defTabSz="913993">
              <a:lnSpc>
                <a:spcPts val="2000"/>
              </a:lnSpc>
              <a:spcBef>
                <a:spcPct val="20000"/>
              </a:spcBef>
            </a:pPr>
            <a:endParaRPr lang="en-US" dirty="0">
              <a:latin typeface="Arial" pitchFamily="34" charset="0"/>
            </a:endParaRPr>
          </a:p>
        </p:txBody>
      </p:sp>
      <p:sp>
        <p:nvSpPr>
          <p:cNvPr id="12296" name="TextBox 12"/>
          <p:cNvSpPr txBox="1">
            <a:spLocks noChangeArrowheads="1"/>
          </p:cNvSpPr>
          <p:nvPr/>
        </p:nvSpPr>
        <p:spPr bwMode="auto">
          <a:xfrm>
            <a:off x="402590" y="5518914"/>
            <a:ext cx="1496338" cy="584735"/>
          </a:xfrm>
          <a:prstGeom prst="rect">
            <a:avLst/>
          </a:prstGeom>
          <a:solidFill>
            <a:srgbClr val="FF6600">
              <a:alpha val="80000"/>
            </a:srgbClr>
          </a:solidFill>
          <a:ln w="57150" cmpd="sng">
            <a:solidFill>
              <a:srgbClr val="00589C"/>
            </a:solidFill>
          </a:ln>
          <a:extLst/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589C"/>
                </a:solidFill>
              </a:rPr>
              <a:t>CMS Deputy</a:t>
            </a:r>
          </a:p>
          <a:p>
            <a:pPr algn="ctr" eaLnBrk="1" hangingPunct="1"/>
            <a:r>
              <a:rPr lang="en-US" sz="1600" dirty="0">
                <a:solidFill>
                  <a:srgbClr val="00589C"/>
                </a:solidFill>
              </a:rPr>
              <a:t>Spokesperson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3"/>
          <p:cNvSpPr txBox="1">
            <a:spLocks noChangeArrowheads="1"/>
          </p:cNvSpPr>
          <p:nvPr/>
        </p:nvSpPr>
        <p:spPr bwMode="auto">
          <a:xfrm>
            <a:off x="344488" y="220667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0" tIns="46777" rIns="89960" bIns="46777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3150"/>
              </a:lnSpc>
            </a:pPr>
            <a:r>
              <a:rPr lang="en-US" sz="2800" b="1" dirty="0">
                <a:solidFill>
                  <a:srgbClr val="00589C"/>
                </a:solidFill>
              </a:rPr>
              <a:t>Helmholtz Contributions to MSSM Higgs and H</a:t>
            </a:r>
            <a:r>
              <a:rPr lang="en-US" sz="2800" b="1" dirty="0">
                <a:solidFill>
                  <a:srgbClr val="00589C"/>
                </a:solidFill>
                <a:sym typeface="Wingdings"/>
              </a:rPr>
              <a:t></a:t>
            </a:r>
            <a:r>
              <a:rPr lang="en-US" sz="2800" b="1" dirty="0">
                <a:solidFill>
                  <a:srgbClr val="00589C"/>
                </a:solidFill>
                <a:latin typeface="Symbol" charset="2"/>
                <a:cs typeface="Symbol" charset="2"/>
                <a:sym typeface="Wingdings"/>
              </a:rPr>
              <a:t>tt</a:t>
            </a:r>
            <a:endParaRPr lang="en-US" sz="2800" b="1" dirty="0">
              <a:solidFill>
                <a:srgbClr val="00589C"/>
              </a:solidFill>
              <a:latin typeface="Symbol" charset="2"/>
              <a:cs typeface="Symbol" charset="2"/>
            </a:endParaRPr>
          </a:p>
        </p:txBody>
      </p:sp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44488" y="1719266"/>
            <a:ext cx="91630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700" rIns="91398" bIns="45700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57167" y="863601"/>
            <a:ext cx="5692775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0" tIns="44981" rIns="89960" bIns="44981"/>
          <a:lstStyle>
            <a:lvl1pPr marL="342900" indent="-338138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301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13" y="1579852"/>
            <a:ext cx="3890675" cy="31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5928297" y="4914068"/>
            <a:ext cx="2654646" cy="55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000000"/>
                </a:solidFill>
              </a:rPr>
              <a:t>Higgs decaying into tau pairs </a:t>
            </a:r>
            <a:br>
              <a:rPr lang="en-US" sz="1500" dirty="0">
                <a:solidFill>
                  <a:srgbClr val="000000"/>
                </a:solidFill>
              </a:rPr>
            </a:br>
            <a:r>
              <a:rPr lang="en-US" sz="1500" dirty="0">
                <a:solidFill>
                  <a:srgbClr val="000000"/>
                </a:solidFill>
              </a:rPr>
              <a:t>measures leptonic couplings</a:t>
            </a:r>
          </a:p>
        </p:txBody>
      </p:sp>
      <p:pic>
        <p:nvPicPr>
          <p:cNvPr id="430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3" y="1548391"/>
            <a:ext cx="3901510" cy="303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6"/>
          <p:cNvSpPr txBox="1">
            <a:spLocks noChangeArrowheads="1"/>
          </p:cNvSpPr>
          <p:nvPr/>
        </p:nvSpPr>
        <p:spPr bwMode="auto">
          <a:xfrm>
            <a:off x="862592" y="4820084"/>
            <a:ext cx="3281508" cy="55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000000"/>
                </a:solidFill>
              </a:rPr>
              <a:t>MSSM 7 TeV H-&gt;bb analysis:</a:t>
            </a:r>
          </a:p>
          <a:p>
            <a:pPr eaLnBrk="1" hangingPunct="1"/>
            <a:r>
              <a:rPr lang="en-US" sz="1500" dirty="0">
                <a:solidFill>
                  <a:srgbClr val="000000"/>
                </a:solidFill>
              </a:rPr>
              <a:t>World-best sensitivity in this channel</a:t>
            </a:r>
          </a:p>
        </p:txBody>
      </p:sp>
    </p:spTree>
    <p:extLst>
      <p:ext uri="{BB962C8B-B14F-4D97-AF65-F5344CB8AC3E}">
        <p14:creationId xmlns:p14="http://schemas.microsoft.com/office/powerpoint/2010/main" val="6767951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8" descr="fig_02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6" y="3857625"/>
            <a:ext cx="47958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itle 3"/>
          <p:cNvSpPr>
            <a:spLocks noGrp="1"/>
          </p:cNvSpPr>
          <p:nvPr>
            <p:ph type="title"/>
          </p:nvPr>
        </p:nvSpPr>
        <p:spPr bwMode="auto">
          <a:xfrm>
            <a:off x="349253" y="214317"/>
            <a:ext cx="99060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Helmholtz Contributions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Top Physics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6373816" y="3425826"/>
            <a:ext cx="2859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0000"/>
                </a:solidFill>
              </a:rPr>
              <a:t>Differential top-quark-pair cross section </a:t>
            </a:r>
          </a:p>
        </p:txBody>
      </p:sp>
      <p:sp>
        <p:nvSpPr>
          <p:cNvPr id="45060" name="TextBox 11"/>
          <p:cNvSpPr txBox="1">
            <a:spLocks noChangeArrowheads="1"/>
          </p:cNvSpPr>
          <p:nvPr/>
        </p:nvSpPr>
        <p:spPr bwMode="auto">
          <a:xfrm>
            <a:off x="7524750" y="1390651"/>
            <a:ext cx="184581" cy="4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pic>
        <p:nvPicPr>
          <p:cNvPr id="45061" name="Content Placeholder 7" descr="foldedLikelihoods_pole_massSummaryPlot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5" r="-2365"/>
          <a:stretch>
            <a:fillRect/>
          </a:stretch>
        </p:blipFill>
        <p:spPr>
          <a:xfrm>
            <a:off x="1119191" y="1087441"/>
            <a:ext cx="4308476" cy="2425700"/>
          </a:xfrm>
        </p:spPr>
      </p:pic>
      <p:sp>
        <p:nvSpPr>
          <p:cNvPr id="45062" name="Rectangle 16"/>
          <p:cNvSpPr>
            <a:spLocks noChangeArrowheads="1"/>
          </p:cNvSpPr>
          <p:nvPr/>
        </p:nvSpPr>
        <p:spPr bwMode="auto">
          <a:xfrm>
            <a:off x="657229" y="6280151"/>
            <a:ext cx="8412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New YIG in Top Quark research: Maria Aldaya, in cooperation with UHH &amp; KIT	</a:t>
            </a:r>
          </a:p>
        </p:txBody>
      </p:sp>
      <p:sp>
        <p:nvSpPr>
          <p:cNvPr id="45063" name="TextBox 19"/>
          <p:cNvSpPr txBox="1">
            <a:spLocks noChangeArrowheads="1"/>
          </p:cNvSpPr>
          <p:nvPr/>
        </p:nvSpPr>
        <p:spPr bwMode="auto">
          <a:xfrm>
            <a:off x="260353" y="6038854"/>
            <a:ext cx="4675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0000"/>
                </a:solidFill>
              </a:rPr>
              <a:t>Top quark polarization in top-quark-pair events consistent with SM  </a:t>
            </a:r>
          </a:p>
        </p:txBody>
      </p:sp>
      <p:sp>
        <p:nvSpPr>
          <p:cNvPr id="45064" name="TextBox 20"/>
          <p:cNvSpPr txBox="1">
            <a:spLocks noChangeArrowheads="1"/>
          </p:cNvSpPr>
          <p:nvPr/>
        </p:nvSpPr>
        <p:spPr bwMode="auto">
          <a:xfrm>
            <a:off x="458788" y="3432176"/>
            <a:ext cx="5122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</a:rPr>
              <a:t>Determination of top-quark pole mass from top-quark-pair cross sections</a:t>
            </a:r>
          </a:p>
        </p:txBody>
      </p:sp>
      <p:pic>
        <p:nvPicPr>
          <p:cNvPr id="45065" name="Picture 21" descr="foldedLikelihoods_pole_alphaSummaryPlo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3976692"/>
            <a:ext cx="3503612" cy="206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Box 22"/>
          <p:cNvSpPr txBox="1">
            <a:spLocks noChangeArrowheads="1"/>
          </p:cNvSpPr>
          <p:nvPr/>
        </p:nvSpPr>
        <p:spPr bwMode="auto">
          <a:xfrm>
            <a:off x="5367340" y="5967417"/>
            <a:ext cx="4326741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</a:rPr>
              <a:t>First determination of </a:t>
            </a:r>
            <a:r>
              <a:rPr lang="en-US" sz="1200" dirty="0">
                <a:solidFill>
                  <a:schemeClr val="tx1"/>
                </a:solidFill>
                <a:latin typeface="Symbol" charset="0"/>
                <a:cs typeface="Symbol" charset="0"/>
              </a:rPr>
              <a:t>a</a:t>
            </a:r>
            <a:r>
              <a:rPr lang="en-US" sz="1200" baseline="-25000" dirty="0">
                <a:solidFill>
                  <a:schemeClr val="tx1"/>
                </a:solidFill>
                <a:cs typeface="Symbol" charset="0"/>
              </a:rPr>
              <a:t>S</a:t>
            </a:r>
            <a:r>
              <a:rPr lang="en-US" sz="1200" dirty="0">
                <a:solidFill>
                  <a:schemeClr val="tx1"/>
                </a:solidFill>
                <a:cs typeface="Symbol" charset="0"/>
              </a:rPr>
              <a:t> from top-quark-pair cross sections</a:t>
            </a:r>
          </a:p>
        </p:txBody>
      </p:sp>
      <p:sp>
        <p:nvSpPr>
          <p:cNvPr id="45067" name="Content Placeholder 4"/>
          <p:cNvSpPr txBox="1">
            <a:spLocks/>
          </p:cNvSpPr>
          <p:nvPr/>
        </p:nvSpPr>
        <p:spPr bwMode="auto">
          <a:xfrm>
            <a:off x="138115" y="554041"/>
            <a:ext cx="996632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marL="342900" indent="-3429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</a:pPr>
            <a:r>
              <a:rPr lang="en-GB" sz="1900" dirty="0">
                <a:solidFill>
                  <a:srgbClr val="000000"/>
                </a:solidFill>
              </a:rPr>
              <a:t>Top Quarks: unique means to challenge the SM and the key for BSM physics </a:t>
            </a:r>
            <a:br>
              <a:rPr lang="en-GB" sz="1900" dirty="0">
                <a:solidFill>
                  <a:srgbClr val="000000"/>
                </a:solidFill>
              </a:rPr>
            </a:b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45068" name="TextBox 19"/>
          <p:cNvSpPr txBox="1">
            <a:spLocks noChangeArrowheads="1"/>
          </p:cNvSpPr>
          <p:nvPr/>
        </p:nvSpPr>
        <p:spPr bwMode="auto">
          <a:xfrm rot="5400000">
            <a:off x="8602667" y="4813303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200" dirty="0">
                <a:solidFill>
                  <a:schemeClr val="tx1"/>
                </a:solidFill>
              </a:rPr>
              <a:t>PLB 728 (2013) 496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069" name="TextBox 19"/>
          <p:cNvSpPr txBox="1">
            <a:spLocks noChangeArrowheads="1"/>
          </p:cNvSpPr>
          <p:nvPr/>
        </p:nvSpPr>
        <p:spPr bwMode="auto">
          <a:xfrm rot="5400000">
            <a:off x="8389938" y="1978027"/>
            <a:ext cx="1757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0000"/>
                </a:solidFill>
              </a:rPr>
              <a:t>EPJ C73 (2013) 2339, 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CMS-PAS TOP-12-028 </a:t>
            </a:r>
          </a:p>
        </p:txBody>
      </p:sp>
      <p:sp>
        <p:nvSpPr>
          <p:cNvPr id="45070" name="TextBox 19"/>
          <p:cNvSpPr txBox="1">
            <a:spLocks noChangeArrowheads="1"/>
          </p:cNvSpPr>
          <p:nvPr/>
        </p:nvSpPr>
        <p:spPr bwMode="auto">
          <a:xfrm rot="5400000">
            <a:off x="4641855" y="2111379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200" dirty="0">
                <a:solidFill>
                  <a:schemeClr val="tx1"/>
                </a:solidFill>
              </a:rPr>
              <a:t>PLB 728 (2013) 496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45071" name="Group 2"/>
          <p:cNvGrpSpPr>
            <a:grpSpLocks/>
          </p:cNvGrpSpPr>
          <p:nvPr/>
        </p:nvGrpSpPr>
        <p:grpSpPr bwMode="auto">
          <a:xfrm>
            <a:off x="6270625" y="1020767"/>
            <a:ext cx="2827338" cy="2422525"/>
            <a:chOff x="5788025" y="1021408"/>
            <a:chExt cx="2609850" cy="2422525"/>
          </a:xfrm>
        </p:grpSpPr>
        <p:pic>
          <p:nvPicPr>
            <p:cNvPr id="45073" name="Picture 12" descr="diffxsec_ttbarmas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025" y="1021408"/>
              <a:ext cx="2609850" cy="242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4" name="Rectangle 1"/>
            <p:cNvSpPr>
              <a:spLocks noChangeArrowheads="1"/>
            </p:cNvSpPr>
            <p:nvPr/>
          </p:nvSpPr>
          <p:spPr bwMode="auto">
            <a:xfrm>
              <a:off x="7155431" y="1979910"/>
              <a:ext cx="969533" cy="2867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indent="12693">
                <a:lnSpc>
                  <a:spcPts val="2000"/>
                </a:lnSpc>
                <a:spcBef>
                  <a:spcPct val="20000"/>
                </a:spcBef>
              </a:pPr>
              <a:endParaRPr lang="en-US" dirty="0"/>
            </a:p>
          </p:txBody>
        </p:sp>
      </p:grpSp>
      <p:sp>
        <p:nvSpPr>
          <p:cNvPr id="45072" name="TextBox 19"/>
          <p:cNvSpPr txBox="1">
            <a:spLocks noChangeArrowheads="1"/>
          </p:cNvSpPr>
          <p:nvPr/>
        </p:nvSpPr>
        <p:spPr bwMode="auto">
          <a:xfrm rot="5400000">
            <a:off x="4208466" y="4913313"/>
            <a:ext cx="21034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200" dirty="0">
                <a:solidFill>
                  <a:schemeClr val="tx1"/>
                </a:solidFill>
              </a:rPr>
              <a:t>PRL 111 (2013) 232002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3"/>
          <p:cNvSpPr>
            <a:spLocks noGrp="1"/>
          </p:cNvSpPr>
          <p:nvPr>
            <p:ph type="title"/>
          </p:nvPr>
        </p:nvSpPr>
        <p:spPr bwMode="auto">
          <a:xfrm>
            <a:off x="349250" y="214317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Helmholtz Contributions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Top Physics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710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41" y="22571076"/>
            <a:ext cx="67436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42" y="22723476"/>
            <a:ext cx="67436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41" y="22875875"/>
            <a:ext cx="67436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42" y="23028276"/>
            <a:ext cx="67436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815" y="1293092"/>
            <a:ext cx="3601459" cy="4058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3928" y="5396692"/>
            <a:ext cx="4952264" cy="346390"/>
          </a:xfrm>
          <a:prstGeom prst="rect">
            <a:avLst/>
          </a:prstGeom>
        </p:spPr>
        <p:txBody>
          <a:bodyPr lIns="83963" tIns="41980" rIns="83963" bIns="4198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Jet multiplicity in top-anti-top final states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3"/>
          <p:cNvSpPr>
            <a:spLocks noGrp="1"/>
          </p:cNvSpPr>
          <p:nvPr>
            <p:ph type="title"/>
          </p:nvPr>
        </p:nvSpPr>
        <p:spPr bwMode="auto">
          <a:xfrm>
            <a:off x="349250" y="214317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Helmholtz Contributions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Forward Physics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710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41" y="22571076"/>
            <a:ext cx="67436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42" y="22723476"/>
            <a:ext cx="67436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41" y="22875875"/>
            <a:ext cx="67436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42" y="23028276"/>
            <a:ext cx="6743699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2228" y="4813847"/>
            <a:ext cx="2144522" cy="623389"/>
          </a:xfrm>
          <a:prstGeom prst="rect">
            <a:avLst/>
          </a:prstGeom>
          <a:noFill/>
        </p:spPr>
        <p:txBody>
          <a:bodyPr wrap="none" lIns="83963" tIns="41980" rIns="83963" bIns="41980" rtlCol="0"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</a:rPr>
              <a:t>Forward energy flow</a:t>
            </a:r>
          </a:p>
          <a:p>
            <a:r>
              <a:rPr lang="en-US" sz="1700" dirty="0">
                <a:solidFill>
                  <a:srgbClr val="000000"/>
                </a:solidFill>
              </a:rPr>
              <a:t>including CASTOR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5576" y="4813844"/>
            <a:ext cx="3525703" cy="900388"/>
          </a:xfrm>
          <a:prstGeom prst="rect">
            <a:avLst/>
          </a:prstGeom>
          <a:noFill/>
        </p:spPr>
        <p:txBody>
          <a:bodyPr wrap="none" lIns="83963" tIns="41980" rIns="83963" bIns="41980" rtlCol="0"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</a:rPr>
              <a:t>Testing MC models used in cosmic</a:t>
            </a:r>
          </a:p>
          <a:p>
            <a:r>
              <a:rPr lang="en-US" sz="1700" dirty="0">
                <a:solidFill>
                  <a:srgbClr val="000000"/>
                </a:solidFill>
              </a:rPr>
              <a:t>ray physics with LHC energies</a:t>
            </a:r>
          </a:p>
          <a:p>
            <a:r>
              <a:rPr lang="en-US" sz="1700" dirty="0">
                <a:solidFill>
                  <a:srgbClr val="000000"/>
                </a:solidFill>
                <a:sym typeface="Wingdings"/>
              </a:rPr>
              <a:t> Connection to Topic 3</a:t>
            </a:r>
            <a:endParaRPr lang="en-US" sz="17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34" y="936005"/>
            <a:ext cx="8686324" cy="37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9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Helmholtz Contributions to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Forward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Physics and Connection to Topic 3 </a:t>
            </a:r>
            <a:endParaRPr lang="en-US" dirty="0"/>
          </a:p>
        </p:txBody>
      </p:sp>
      <p:pic>
        <p:nvPicPr>
          <p:cNvPr id="6" name="Picture 5" descr="protonProtonIne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3" y="1031500"/>
            <a:ext cx="4399967" cy="2979872"/>
          </a:xfrm>
          <a:prstGeom prst="rect">
            <a:avLst/>
          </a:prstGeom>
        </p:spPr>
      </p:pic>
      <p:pic>
        <p:nvPicPr>
          <p:cNvPr id="7" name="Picture 6" descr="Scaled-flux-20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46" y="2509665"/>
            <a:ext cx="5089754" cy="3958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0161" y="4134803"/>
            <a:ext cx="3525703" cy="900388"/>
          </a:xfrm>
          <a:prstGeom prst="rect">
            <a:avLst/>
          </a:prstGeom>
          <a:noFill/>
        </p:spPr>
        <p:txBody>
          <a:bodyPr wrap="none" lIns="83963" tIns="41980" rIns="83963" bIns="41980" rtlCol="0"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</a:rPr>
              <a:t>Testing MC models used in cosmic</a:t>
            </a:r>
          </a:p>
          <a:p>
            <a:r>
              <a:rPr lang="en-US" sz="1700" dirty="0">
                <a:solidFill>
                  <a:srgbClr val="000000"/>
                </a:solidFill>
              </a:rPr>
              <a:t>ray physics with LHC energies</a:t>
            </a:r>
          </a:p>
          <a:p>
            <a:r>
              <a:rPr lang="en-US" sz="1700" dirty="0">
                <a:solidFill>
                  <a:srgbClr val="000000"/>
                </a:solidFill>
                <a:sym typeface="Wingdings"/>
              </a:rPr>
              <a:t> Connection to Topic 3</a:t>
            </a: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20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5"/>
          <p:cNvSpPr txBox="1">
            <a:spLocks noChangeArrowheads="1"/>
          </p:cNvSpPr>
          <p:nvPr/>
        </p:nvSpPr>
        <p:spPr bwMode="auto">
          <a:xfrm>
            <a:off x="344488" y="1911212"/>
            <a:ext cx="5245099" cy="27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0000"/>
                </a:solidFill>
              </a:rPr>
              <a:t>Accuracy of proton structure important for the Higgs and searches</a:t>
            </a:r>
          </a:p>
        </p:txBody>
      </p:sp>
      <p:sp>
        <p:nvSpPr>
          <p:cNvPr id="49154" name="Content Placeholder 4"/>
          <p:cNvSpPr>
            <a:spLocks noGrp="1"/>
          </p:cNvSpPr>
          <p:nvPr>
            <p:ph idx="1"/>
          </p:nvPr>
        </p:nvSpPr>
        <p:spPr>
          <a:xfrm>
            <a:off x="344488" y="954731"/>
            <a:ext cx="9163050" cy="5156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HERA legacy is continued with the HERAfitter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www.herafitter.org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Used at the LHC to improve constraints on the proton structure</a:t>
            </a:r>
            <a:endParaRPr lang="en-US" sz="16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5" name="Picture 4" descr="fig_21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2066789"/>
            <a:ext cx="251301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itle 3"/>
          <p:cNvSpPr>
            <a:spLocks noGrp="1"/>
          </p:cNvSpPr>
          <p:nvPr>
            <p:ph type="title"/>
          </p:nvPr>
        </p:nvSpPr>
        <p:spPr bwMode="auto">
          <a:xfrm>
            <a:off x="355601" y="223842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Helmholtz Contributions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Proton Structure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5510217" y="1915976"/>
            <a:ext cx="3997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0000"/>
                </a:solidFill>
              </a:rPr>
              <a:t>Improved gluon distributions using jet production</a:t>
            </a:r>
          </a:p>
        </p:txBody>
      </p:sp>
      <p:pic>
        <p:nvPicPr>
          <p:cNvPr id="49158" name="Picture 7" descr="xsbar_rs_1_atla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3" y="4421188"/>
            <a:ext cx="2628901" cy="211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9" descr="fig_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9" y="4675191"/>
            <a:ext cx="3721099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Box 10"/>
          <p:cNvSpPr txBox="1">
            <a:spLocks noChangeArrowheads="1"/>
          </p:cNvSpPr>
          <p:nvPr/>
        </p:nvSpPr>
        <p:spPr bwMode="auto">
          <a:xfrm>
            <a:off x="4564067" y="4464052"/>
            <a:ext cx="4943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/>
                </a:solidFill>
              </a:rPr>
              <a:t>Strange-quark fraction in the proton  using W -&gt; l nu and Z -&gt; ll</a:t>
            </a:r>
          </a:p>
        </p:txBody>
      </p:sp>
      <p:sp>
        <p:nvSpPr>
          <p:cNvPr id="49161" name="TextBox 5"/>
          <p:cNvSpPr txBox="1">
            <a:spLocks noChangeArrowheads="1"/>
          </p:cNvSpPr>
          <p:nvPr/>
        </p:nvSpPr>
        <p:spPr bwMode="auto">
          <a:xfrm>
            <a:off x="327025" y="4151314"/>
            <a:ext cx="9163050" cy="27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0000"/>
                </a:solidFill>
              </a:rPr>
              <a:t>Determination of the strange-quark density at hadronic collider using W, Z and associated W+c production</a:t>
            </a:r>
          </a:p>
        </p:txBody>
      </p:sp>
      <p:pic>
        <p:nvPicPr>
          <p:cNvPr id="49162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6" y="2171561"/>
            <a:ext cx="422116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2792417" y="5048254"/>
            <a:ext cx="2592387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lIns="91398" tIns="45700" rIns="91398" bIns="45700" anchor="ctr"/>
          <a:lstStyle/>
          <a:p>
            <a:pPr>
              <a:defRPr/>
            </a:pPr>
            <a:endParaRPr lang="en-US" dirty="0">
              <a:latin typeface="Arial" pitchFamily="-104" charset="0"/>
              <a:ea typeface="+mn-ea"/>
              <a:cs typeface="+mn-cs"/>
            </a:endParaRP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 rot="21551195">
            <a:off x="5970506" y="6024683"/>
            <a:ext cx="2051215" cy="30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lIns="91398" tIns="45700" rIns="91398" bIns="4570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latin typeface="Arial" pitchFamily="-104" charset="0"/>
                <a:ea typeface="+mn-ea"/>
                <a:cs typeface="+mn-cs"/>
              </a:rPr>
              <a:t>PRL</a:t>
            </a:r>
            <a:r>
              <a:rPr lang="en-US" sz="1400" dirty="0">
                <a:solidFill>
                  <a:schemeClr val="tx1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109 (2012) 012001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 rot="5422625">
            <a:off x="3177" y="5229229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chemeClr val="tx1"/>
                </a:solidFill>
              </a:rPr>
              <a:t>arXiv:1312.6283</a:t>
            </a:r>
            <a:endParaRPr lang="en-US" b="1" u="sng" dirty="0" smtClean="0">
              <a:solidFill>
                <a:srgbClr val="0023DD"/>
              </a:solidFill>
            </a:endParaRP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 rot="5388749">
            <a:off x="7790659" y="2962153"/>
            <a:ext cx="1909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lIns="91398" tIns="45700" rIns="91398" bIns="45700">
            <a:spAutoFit/>
          </a:bodyPr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chemeClr val="tx1"/>
                </a:solidFill>
              </a:rPr>
              <a:t>EPJC (2013) 73 2509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55251" y="213966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Detector Operation Tasks in the Past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389370" y="944999"/>
            <a:ext cx="9163050" cy="4994275"/>
          </a:xfrm>
        </p:spPr>
        <p:txBody>
          <a:bodyPr/>
          <a:lstStyle/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CMS: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Significant fraction of the data-quality monitoring tasks, assessing the quality of new data and releasing them for physics analysis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Leading role in the alignment of the inner tracker exploiting Millepede, a method originally developed at DESY and the University of Hamburg during the HERA programme 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ATLAS: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/>
              <a:t>Coordination of the prompt reconstruction of the data and the production of simulated events; also responsible for the “conditions database”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/>
              <a:t>Responsibility for the maintenance of the interfaces of event generators to the ATLAS simulation software package </a:t>
            </a:r>
          </a:p>
        </p:txBody>
      </p:sp>
    </p:spTree>
    <p:extLst>
      <p:ext uri="{BB962C8B-B14F-4D97-AF65-F5344CB8AC3E}">
        <p14:creationId xmlns:p14="http://schemas.microsoft.com/office/powerpoint/2010/main" val="56199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55251" y="213966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Detector Operation Tasks 2015-2019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387063" y="944999"/>
            <a:ext cx="9163050" cy="499427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Future: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CMS: continuing tasks from Run 1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Significant fraction of the data-quality monitoring tasks, assessing the quality of new data and releasing them for physics analysis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Leading role in the alignment of the inner tracker exploiting Millepede, a method originally developed at DESY and the University of Hamburg during the HERA programme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/>
              <a:t>In addition: operation of the silicon strip </a:t>
            </a:r>
            <a:r>
              <a:rPr lang="en-US" dirty="0" smtClean="0"/>
              <a:t>tracker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ATLAS: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/>
              <a:t>Coordination of the prompt reconstruction of the data and the production of simulated events; also responsible for the “conditions database”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/>
              <a:t>Operation of the silicon strip tracker (SCT) </a:t>
            </a:r>
          </a:p>
        </p:txBody>
      </p:sp>
    </p:spTree>
    <p:extLst>
      <p:ext uri="{BB962C8B-B14F-4D97-AF65-F5344CB8AC3E}">
        <p14:creationId xmlns:p14="http://schemas.microsoft.com/office/powerpoint/2010/main" val="296073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35448" y="215933"/>
            <a:ext cx="8915253" cy="74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6" tIns="46786" rIns="89976" bIns="46786"/>
          <a:lstStyle>
            <a:lvl1pPr eaLnBrk="0" hangingPunct="0">
              <a:tabLst>
                <a:tab pos="0" algn="l"/>
                <a:tab pos="498475" algn="l"/>
                <a:tab pos="996950" algn="l"/>
                <a:tab pos="1495425" algn="l"/>
                <a:tab pos="1993900" algn="l"/>
                <a:tab pos="2492375" algn="l"/>
                <a:tab pos="2990850" algn="l"/>
                <a:tab pos="3489325" algn="l"/>
                <a:tab pos="3987800" algn="l"/>
                <a:tab pos="4486275" algn="l"/>
                <a:tab pos="4984750" algn="l"/>
                <a:tab pos="5483225" algn="l"/>
                <a:tab pos="5981700" algn="l"/>
                <a:tab pos="6480175" algn="l"/>
                <a:tab pos="6978650" algn="l"/>
                <a:tab pos="7477125" algn="l"/>
                <a:tab pos="7975600" algn="l"/>
                <a:tab pos="8474075" algn="l"/>
                <a:tab pos="8972550" algn="l"/>
                <a:tab pos="9471025" algn="l"/>
                <a:tab pos="9969500" algn="l"/>
              </a:tabLs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98475" algn="l"/>
                <a:tab pos="996950" algn="l"/>
                <a:tab pos="1495425" algn="l"/>
                <a:tab pos="1993900" algn="l"/>
                <a:tab pos="2492375" algn="l"/>
                <a:tab pos="2990850" algn="l"/>
                <a:tab pos="3489325" algn="l"/>
                <a:tab pos="3987800" algn="l"/>
                <a:tab pos="4486275" algn="l"/>
                <a:tab pos="4984750" algn="l"/>
                <a:tab pos="5483225" algn="l"/>
                <a:tab pos="5981700" algn="l"/>
                <a:tab pos="6480175" algn="l"/>
                <a:tab pos="6978650" algn="l"/>
                <a:tab pos="7477125" algn="l"/>
                <a:tab pos="7975600" algn="l"/>
                <a:tab pos="8474075" algn="l"/>
                <a:tab pos="8972550" algn="l"/>
                <a:tab pos="9471025" algn="l"/>
                <a:tab pos="9969500" algn="l"/>
              </a:tabLs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98475" algn="l"/>
                <a:tab pos="996950" algn="l"/>
                <a:tab pos="1495425" algn="l"/>
                <a:tab pos="1993900" algn="l"/>
                <a:tab pos="2492375" algn="l"/>
                <a:tab pos="2990850" algn="l"/>
                <a:tab pos="3489325" algn="l"/>
                <a:tab pos="3987800" algn="l"/>
                <a:tab pos="4486275" algn="l"/>
                <a:tab pos="4984750" algn="l"/>
                <a:tab pos="5483225" algn="l"/>
                <a:tab pos="5981700" algn="l"/>
                <a:tab pos="6480175" algn="l"/>
                <a:tab pos="6978650" algn="l"/>
                <a:tab pos="7477125" algn="l"/>
                <a:tab pos="7975600" algn="l"/>
                <a:tab pos="8474075" algn="l"/>
                <a:tab pos="8972550" algn="l"/>
                <a:tab pos="9471025" algn="l"/>
                <a:tab pos="9969500" algn="l"/>
              </a:tabLs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98475" algn="l"/>
                <a:tab pos="996950" algn="l"/>
                <a:tab pos="1495425" algn="l"/>
                <a:tab pos="1993900" algn="l"/>
                <a:tab pos="2492375" algn="l"/>
                <a:tab pos="2990850" algn="l"/>
                <a:tab pos="3489325" algn="l"/>
                <a:tab pos="3987800" algn="l"/>
                <a:tab pos="4486275" algn="l"/>
                <a:tab pos="4984750" algn="l"/>
                <a:tab pos="5483225" algn="l"/>
                <a:tab pos="5981700" algn="l"/>
                <a:tab pos="6480175" algn="l"/>
                <a:tab pos="6978650" algn="l"/>
                <a:tab pos="7477125" algn="l"/>
                <a:tab pos="7975600" algn="l"/>
                <a:tab pos="8474075" algn="l"/>
                <a:tab pos="8972550" algn="l"/>
                <a:tab pos="9471025" algn="l"/>
                <a:tab pos="9969500" algn="l"/>
              </a:tabLs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98475" algn="l"/>
                <a:tab pos="996950" algn="l"/>
                <a:tab pos="1495425" algn="l"/>
                <a:tab pos="1993900" algn="l"/>
                <a:tab pos="2492375" algn="l"/>
                <a:tab pos="2990850" algn="l"/>
                <a:tab pos="3489325" algn="l"/>
                <a:tab pos="3987800" algn="l"/>
                <a:tab pos="4486275" algn="l"/>
                <a:tab pos="4984750" algn="l"/>
                <a:tab pos="5483225" algn="l"/>
                <a:tab pos="5981700" algn="l"/>
                <a:tab pos="6480175" algn="l"/>
                <a:tab pos="6978650" algn="l"/>
                <a:tab pos="7477125" algn="l"/>
                <a:tab pos="7975600" algn="l"/>
                <a:tab pos="8474075" algn="l"/>
                <a:tab pos="8972550" algn="l"/>
                <a:tab pos="9471025" algn="l"/>
                <a:tab pos="9969500" algn="l"/>
              </a:tabLs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8475" algn="l"/>
                <a:tab pos="996950" algn="l"/>
                <a:tab pos="1495425" algn="l"/>
                <a:tab pos="1993900" algn="l"/>
                <a:tab pos="2492375" algn="l"/>
                <a:tab pos="2990850" algn="l"/>
                <a:tab pos="3489325" algn="l"/>
                <a:tab pos="3987800" algn="l"/>
                <a:tab pos="4486275" algn="l"/>
                <a:tab pos="4984750" algn="l"/>
                <a:tab pos="5483225" algn="l"/>
                <a:tab pos="5981700" algn="l"/>
                <a:tab pos="6480175" algn="l"/>
                <a:tab pos="6978650" algn="l"/>
                <a:tab pos="7477125" algn="l"/>
                <a:tab pos="7975600" algn="l"/>
                <a:tab pos="8474075" algn="l"/>
                <a:tab pos="8972550" algn="l"/>
                <a:tab pos="9471025" algn="l"/>
                <a:tab pos="9969500" algn="l"/>
              </a:tabLs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8475" algn="l"/>
                <a:tab pos="996950" algn="l"/>
                <a:tab pos="1495425" algn="l"/>
                <a:tab pos="1993900" algn="l"/>
                <a:tab pos="2492375" algn="l"/>
                <a:tab pos="2990850" algn="l"/>
                <a:tab pos="3489325" algn="l"/>
                <a:tab pos="3987800" algn="l"/>
                <a:tab pos="4486275" algn="l"/>
                <a:tab pos="4984750" algn="l"/>
                <a:tab pos="5483225" algn="l"/>
                <a:tab pos="5981700" algn="l"/>
                <a:tab pos="6480175" algn="l"/>
                <a:tab pos="6978650" algn="l"/>
                <a:tab pos="7477125" algn="l"/>
                <a:tab pos="7975600" algn="l"/>
                <a:tab pos="8474075" algn="l"/>
                <a:tab pos="8972550" algn="l"/>
                <a:tab pos="9471025" algn="l"/>
                <a:tab pos="9969500" algn="l"/>
              </a:tabLs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8475" algn="l"/>
                <a:tab pos="996950" algn="l"/>
                <a:tab pos="1495425" algn="l"/>
                <a:tab pos="1993900" algn="l"/>
                <a:tab pos="2492375" algn="l"/>
                <a:tab pos="2990850" algn="l"/>
                <a:tab pos="3489325" algn="l"/>
                <a:tab pos="3987800" algn="l"/>
                <a:tab pos="4486275" algn="l"/>
                <a:tab pos="4984750" algn="l"/>
                <a:tab pos="5483225" algn="l"/>
                <a:tab pos="5981700" algn="l"/>
                <a:tab pos="6480175" algn="l"/>
                <a:tab pos="6978650" algn="l"/>
                <a:tab pos="7477125" algn="l"/>
                <a:tab pos="7975600" algn="l"/>
                <a:tab pos="8474075" algn="l"/>
                <a:tab pos="8972550" algn="l"/>
                <a:tab pos="9471025" algn="l"/>
                <a:tab pos="9969500" algn="l"/>
              </a:tabLs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98475" algn="l"/>
                <a:tab pos="996950" algn="l"/>
                <a:tab pos="1495425" algn="l"/>
                <a:tab pos="1993900" algn="l"/>
                <a:tab pos="2492375" algn="l"/>
                <a:tab pos="2990850" algn="l"/>
                <a:tab pos="3489325" algn="l"/>
                <a:tab pos="3987800" algn="l"/>
                <a:tab pos="4486275" algn="l"/>
                <a:tab pos="4984750" algn="l"/>
                <a:tab pos="5483225" algn="l"/>
                <a:tab pos="5981700" algn="l"/>
                <a:tab pos="6480175" algn="l"/>
                <a:tab pos="6978650" algn="l"/>
                <a:tab pos="7477125" algn="l"/>
                <a:tab pos="7975600" algn="l"/>
                <a:tab pos="8474075" algn="l"/>
                <a:tab pos="8972550" algn="l"/>
                <a:tab pos="9471025" algn="l"/>
                <a:tab pos="9969500" algn="l"/>
              </a:tabLs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3153"/>
              </a:lnSpc>
            </a:pPr>
            <a:r>
              <a:rPr lang="en-US" sz="2700" b="1" dirty="0">
                <a:solidFill>
                  <a:srgbClr val="00589C"/>
                </a:solidFill>
              </a:rPr>
              <a:t>Computing for LHC Data Analysis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343971" y="1719171"/>
            <a:ext cx="9163675" cy="46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4" tIns="45708" rIns="91414" bIns="45708" anchor="ctr"/>
          <a:lstStyle>
            <a:lvl1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370760" y="921312"/>
            <a:ext cx="5449108" cy="5436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76" tIns="44988" rIns="89976" bIns="44988"/>
          <a:lstStyle>
            <a:lvl1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chemeClr val="tx1"/>
                </a:solidFill>
              </a:rPr>
              <a:t>The </a:t>
            </a:r>
            <a:r>
              <a:rPr lang="en-GB" sz="1800" dirty="0" smtClean="0">
                <a:solidFill>
                  <a:schemeClr val="tx1"/>
                </a:solidFill>
              </a:rPr>
              <a:t>Tier-1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smtClean="0">
                <a:solidFill>
                  <a:schemeClr val="tx1"/>
                </a:solidFill>
              </a:rPr>
              <a:t>Tier-2 centers </a:t>
            </a:r>
            <a:r>
              <a:rPr lang="en-GB" sz="1800" dirty="0">
                <a:solidFill>
                  <a:schemeClr val="tx1"/>
                </a:solidFill>
              </a:rPr>
              <a:t>and the National Analysis Facility (NAF) are key to the scientific success at the LHC!</a:t>
            </a:r>
          </a:p>
          <a:p>
            <a:pPr eaLnBrk="1" hangingPunct="1"/>
            <a:endParaRPr lang="en-GB" sz="1800" dirty="0">
              <a:solidFill>
                <a:schemeClr val="tx1"/>
              </a:solidFill>
            </a:endParaRPr>
          </a:p>
          <a:p>
            <a:pPr eaLnBrk="1" hangingPunct="1"/>
            <a:r>
              <a:rPr lang="en-GB" sz="1800" dirty="0">
                <a:solidFill>
                  <a:schemeClr val="tx1"/>
                </a:solidFill>
              </a:rPr>
              <a:t>The German Grid infrastructure includes the </a:t>
            </a:r>
            <a:r>
              <a:rPr lang="en-GB" sz="1800" dirty="0" smtClean="0">
                <a:solidFill>
                  <a:schemeClr val="tx1"/>
                </a:solidFill>
              </a:rPr>
              <a:t>Tier-1 center </a:t>
            </a:r>
            <a:r>
              <a:rPr lang="en-GB" sz="1800" dirty="0">
                <a:solidFill>
                  <a:schemeClr val="tx1"/>
                </a:solidFill>
              </a:rPr>
              <a:t>at KIT, the </a:t>
            </a:r>
            <a:r>
              <a:rPr lang="en-GB" sz="1800" dirty="0" smtClean="0">
                <a:solidFill>
                  <a:schemeClr val="tx1"/>
                </a:solidFill>
              </a:rPr>
              <a:t>Tier-2 centers at </a:t>
            </a:r>
            <a:r>
              <a:rPr lang="en-GB" sz="1800" dirty="0">
                <a:solidFill>
                  <a:schemeClr val="tx1"/>
                </a:solidFill>
              </a:rPr>
              <a:t>DESY, </a:t>
            </a:r>
            <a:r>
              <a:rPr lang="en-GB" sz="1800" dirty="0" smtClean="0">
                <a:solidFill>
                  <a:schemeClr val="tx1"/>
                </a:solidFill>
              </a:rPr>
              <a:t>GSI, MPI </a:t>
            </a:r>
            <a:r>
              <a:rPr lang="en-GB" sz="1800" dirty="0">
                <a:solidFill>
                  <a:schemeClr val="tx1"/>
                </a:solidFill>
              </a:rPr>
              <a:t>and at University </a:t>
            </a:r>
            <a:r>
              <a:rPr lang="en-GB" sz="1800" dirty="0" smtClean="0">
                <a:solidFill>
                  <a:schemeClr val="tx1"/>
                </a:solidFill>
              </a:rPr>
              <a:t>sites.</a:t>
            </a:r>
            <a:endParaRPr lang="en-GB" sz="1800" dirty="0">
              <a:solidFill>
                <a:schemeClr val="tx1"/>
              </a:solidFill>
            </a:endParaRPr>
          </a:p>
          <a:p>
            <a:pPr eaLnBrk="1" hangingPunct="1"/>
            <a:endParaRPr lang="en-GB" sz="1800" dirty="0">
              <a:solidFill>
                <a:schemeClr val="tx1"/>
              </a:solidFill>
            </a:endParaRPr>
          </a:p>
          <a:p>
            <a:pPr eaLnBrk="1" hangingPunct="1"/>
            <a:r>
              <a:rPr lang="en-GB" sz="1800" dirty="0">
                <a:solidFill>
                  <a:schemeClr val="tx1"/>
                </a:solidFill>
              </a:rPr>
              <a:t>German sites rank among the most-used and most-efficient sites in the WLCG.</a:t>
            </a:r>
          </a:p>
          <a:p>
            <a:pPr eaLnBrk="1" hangingPunct="1"/>
            <a:endParaRPr lang="en-GB" sz="1800" dirty="0">
              <a:solidFill>
                <a:srgbClr val="000000"/>
              </a:solidFill>
            </a:endParaRPr>
          </a:p>
          <a:p>
            <a:pPr eaLnBrk="1" hangingPunct="1">
              <a:lnSpc>
                <a:spcPts val="2945"/>
              </a:lnSpc>
              <a:spcBef>
                <a:spcPts val="596"/>
              </a:spcBef>
              <a:spcAft>
                <a:spcPts val="596"/>
              </a:spcAft>
            </a:pPr>
            <a:r>
              <a:rPr lang="en-US" sz="2200" dirty="0">
                <a:solidFill>
                  <a:srgbClr val="FF0000"/>
                </a:solidFill>
              </a:rPr>
              <a:t>Sufficient funding is not secured yet for </a:t>
            </a:r>
            <a:r>
              <a:rPr lang="en-US" sz="2200" dirty="0" smtClean="0">
                <a:solidFill>
                  <a:srgbClr val="FF0000"/>
                </a:solidFill>
              </a:rPr>
              <a:t>Tier-1 </a:t>
            </a:r>
            <a:r>
              <a:rPr lang="en-US" sz="2200" dirty="0">
                <a:solidFill>
                  <a:srgbClr val="FF0000"/>
                </a:solidFill>
              </a:rPr>
              <a:t>and </a:t>
            </a:r>
            <a:r>
              <a:rPr lang="en-US" sz="2200" dirty="0" smtClean="0">
                <a:solidFill>
                  <a:srgbClr val="FF0000"/>
                </a:solidFill>
              </a:rPr>
              <a:t>Tier-2 </a:t>
            </a:r>
            <a:r>
              <a:rPr lang="en-US" sz="2200" dirty="0">
                <a:solidFill>
                  <a:srgbClr val="FF0000"/>
                </a:solidFill>
              </a:rPr>
              <a:t>resource replacements and upgrades. </a:t>
            </a:r>
          </a:p>
        </p:txBody>
      </p:sp>
      <p:pic>
        <p:nvPicPr>
          <p:cNvPr id="5" name="Picture 4" descr="00_ 2012-12-05 at 09.54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184" y="642983"/>
            <a:ext cx="4558774" cy="5760207"/>
          </a:xfrm>
          <a:prstGeom prst="rect">
            <a:avLst/>
          </a:prstGeom>
          <a:effectLst>
            <a:outerShdw blurRad="50800" dist="139700" dir="2700000" algn="tl" rotWithShape="0">
              <a:srgbClr val="000000">
                <a:alpha val="43000"/>
              </a:srgbClr>
            </a:outerShdw>
          </a:effectLst>
          <a:scene3d>
            <a:camera prst="perspectiveFront">
              <a:rot lat="0" lon="1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687582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198439" y="1189042"/>
            <a:ext cx="94138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marL="342900" indent="-339725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988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  <a:cs typeface="Arial" charset="0"/>
              </a:rPr>
              <a:t>Detailed plans for a share of the workload within Germany in both collaborations:</a:t>
            </a:r>
          </a:p>
          <a:p>
            <a:pPr eaLnBrk="1" hangingPunct="1">
              <a:lnSpc>
                <a:spcPts val="2988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ts val="2988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ts val="2988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ts val="2988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ts val="2988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ts val="2988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ts val="2988"/>
              </a:lnSpc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lnSpc>
                <a:spcPts val="2988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  <a:cs typeface="Arial" charset="0"/>
              </a:rPr>
              <a:t>Plans already discussed with the funding agency (BMBF)</a:t>
            </a:r>
          </a:p>
        </p:txBody>
      </p:sp>
      <p:pic>
        <p:nvPicPr>
          <p:cNvPr id="36866" name="Picture 6" descr="CMSworkflo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r="13966"/>
          <a:stretch/>
        </p:blipFill>
        <p:spPr bwMode="auto">
          <a:xfrm>
            <a:off x="5380184" y="1504954"/>
            <a:ext cx="4410364" cy="404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344488" y="217491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0" tIns="46777" rIns="89960" bIns="46777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3187"/>
              </a:lnSpc>
            </a:pPr>
            <a:r>
              <a:rPr lang="en-US" sz="2800" b="1" dirty="0">
                <a:solidFill>
                  <a:srgbClr val="00589C"/>
                </a:solidFill>
              </a:rPr>
              <a:t>Detector upgrades for high luminosities     </a:t>
            </a:r>
          </a:p>
        </p:txBody>
      </p:sp>
      <p:pic>
        <p:nvPicPr>
          <p:cNvPr id="36868" name="Picture 7" descr="ATLASworkflo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5" y="2025652"/>
            <a:ext cx="5061486" cy="350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Inhaltsplatzhalter 2"/>
          <p:cNvSpPr txBox="1">
            <a:spLocks/>
          </p:cNvSpPr>
          <p:nvPr/>
        </p:nvSpPr>
        <p:spPr bwMode="auto">
          <a:xfrm>
            <a:off x="403226" y="1107135"/>
            <a:ext cx="9502774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marL="342900" indent="-3429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endParaRPr lang="en-US" sz="1900" b="1" dirty="0">
              <a:solidFill>
                <a:schemeClr val="tx1"/>
              </a:solidFill>
            </a:endParaRPr>
          </a:p>
          <a:p>
            <a:pPr>
              <a:lnSpc>
                <a:spcPts val="3000"/>
              </a:lnSpc>
              <a:buClr>
                <a:srgbClr val="00589C"/>
              </a:buClr>
            </a:pPr>
            <a:r>
              <a:rPr lang="en-US" sz="1900" b="1" dirty="0">
                <a:solidFill>
                  <a:schemeClr val="tx1"/>
                </a:solidFill>
              </a:rPr>
              <a:t>ATLAS, CMS and Theory located at the same institute</a:t>
            </a:r>
          </a:p>
          <a:p>
            <a:pPr>
              <a:lnSpc>
                <a:spcPts val="3000"/>
              </a:lnSpc>
              <a:buClr>
                <a:srgbClr val="00589C"/>
              </a:buClr>
            </a:pPr>
            <a:r>
              <a:rPr lang="en-US" sz="1900" b="1" dirty="0">
                <a:solidFill>
                  <a:schemeClr val="tx1"/>
                </a:solidFill>
              </a:rPr>
              <a:t>+ strong university groups in Hamburg, Karlsruhe and Berlin</a:t>
            </a:r>
          </a:p>
          <a:p>
            <a:pPr>
              <a:lnSpc>
                <a:spcPts val="3000"/>
              </a:lnSpc>
              <a:buClr>
                <a:srgbClr val="00589C"/>
              </a:buClr>
            </a:pPr>
            <a:r>
              <a:rPr lang="en-US" sz="1900" b="1" dirty="0">
                <a:solidFill>
                  <a:srgbClr val="00589C"/>
                </a:solidFill>
                <a:sym typeface="Wingdings" charset="0"/>
              </a:rPr>
              <a:t> </a:t>
            </a:r>
            <a:r>
              <a:rPr lang="en-US" sz="1900" b="1" dirty="0">
                <a:solidFill>
                  <a:schemeClr val="tx1"/>
                </a:solidFill>
                <a:sym typeface="Wingdings" charset="0"/>
              </a:rPr>
              <a:t>e</a:t>
            </a:r>
            <a:r>
              <a:rPr lang="en-US" sz="1900" b="1" dirty="0">
                <a:solidFill>
                  <a:schemeClr val="tx1"/>
                </a:solidFill>
              </a:rPr>
              <a:t>ssential synergies!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6700716" y="1371043"/>
            <a:ext cx="2813863" cy="3315215"/>
          </a:xfrm>
          <a:prstGeom prst="roundRect">
            <a:avLst/>
          </a:prstGeom>
          <a:solidFill>
            <a:srgbClr val="FF6600">
              <a:alpha val="25000"/>
            </a:srgbClr>
          </a:solidFill>
          <a:ln w="76200" cap="flat" cmpd="sng" algn="ctr">
            <a:solidFill>
              <a:srgbClr val="0058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700" rIns="91398" bIns="45700" numCol="1" rtlCol="0" anchor="t" anchorCtr="0" compatLnSpc="1">
            <a:prstTxWarp prst="textNoShape">
              <a:avLst/>
            </a:prstTxWarp>
          </a:bodyPr>
          <a:lstStyle/>
          <a:p>
            <a:pPr indent="12693" defTabSz="913993">
              <a:lnSpc>
                <a:spcPts val="2000"/>
              </a:lnSpc>
              <a:spcBef>
                <a:spcPct val="20000"/>
              </a:spcBef>
            </a:pPr>
            <a:endParaRPr lang="en-US" dirty="0">
              <a:latin typeface="Arial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215264" y="828667"/>
            <a:ext cx="6299324" cy="4382923"/>
          </a:xfrm>
          <a:prstGeom prst="rightArrow">
            <a:avLst>
              <a:gd name="adj1" fmla="val 91212"/>
              <a:gd name="adj2" fmla="val 12892"/>
            </a:avLst>
          </a:prstGeom>
          <a:solidFill>
            <a:srgbClr val="FF6600">
              <a:alpha val="25000"/>
            </a:srgbClr>
          </a:solidFill>
          <a:ln w="76200" cap="flat" cmpd="sng" algn="ctr">
            <a:solidFill>
              <a:srgbClr val="0058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700" rIns="91398" bIns="45700" numCol="1" rtlCol="0" anchor="t" anchorCtr="0" compatLnSpc="1">
            <a:prstTxWarp prst="textNoShape">
              <a:avLst/>
            </a:prstTxWarp>
          </a:bodyPr>
          <a:lstStyle/>
          <a:p>
            <a:pPr indent="12693" defTabSz="913993">
              <a:lnSpc>
                <a:spcPts val="2000"/>
              </a:lnSpc>
              <a:spcBef>
                <a:spcPct val="20000"/>
              </a:spcBef>
            </a:pPr>
            <a:endParaRPr lang="en-US" dirty="0">
              <a:latin typeface="Arial" pitchFamily="34" charset="0"/>
            </a:endParaRPr>
          </a:p>
        </p:txBody>
      </p:sp>
      <p:sp>
        <p:nvSpPr>
          <p:cNvPr id="15361" name="Title 1"/>
          <p:cNvSpPr txBox="1">
            <a:spLocks/>
          </p:cNvSpPr>
          <p:nvPr/>
        </p:nvSpPr>
        <p:spPr bwMode="auto">
          <a:xfrm>
            <a:off x="344488" y="212729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</a:pPr>
            <a:r>
              <a:rPr lang="en-US" sz="2800" b="1" dirty="0">
                <a:solidFill>
                  <a:srgbClr val="00589C"/>
                </a:solidFill>
              </a:rPr>
              <a:t>Helmholtz has a strong position in LHC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241334893"/>
              </p:ext>
            </p:extLst>
          </p:nvPr>
        </p:nvGraphicFramePr>
        <p:xfrm>
          <a:off x="7584838" y="4852816"/>
          <a:ext cx="2321163" cy="168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319091" y="933452"/>
            <a:ext cx="6196012" cy="3916417"/>
          </a:xfrm>
          <a:prstGeom prst="rect">
            <a:avLst/>
          </a:prstGeom>
        </p:spPr>
        <p:txBody>
          <a:bodyPr lIns="91398" tIns="45700" rIns="91398" bIns="45700"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defRPr/>
            </a:pPr>
            <a:r>
              <a:rPr lang="en-US" sz="1900" b="1" dirty="0">
                <a:solidFill>
                  <a:srgbClr val="000000"/>
                </a:solidFill>
              </a:rPr>
              <a:t>Strong LHC groups at DESY and KIT:</a:t>
            </a:r>
          </a:p>
          <a:p>
            <a:pPr marL="342747" indent="-342747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buFont typeface="Wingdings" charset="2"/>
              <a:buChar char="§"/>
              <a:defRPr/>
            </a:pPr>
            <a:r>
              <a:rPr lang="en-US" sz="1900" dirty="0">
                <a:solidFill>
                  <a:srgbClr val="000000"/>
                </a:solidFill>
              </a:rPr>
              <a:t>80 scientists (50% postdocs) </a:t>
            </a:r>
          </a:p>
          <a:p>
            <a:pPr marL="342747" indent="-342747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buFont typeface="Wingdings" charset="2"/>
              <a:buChar char="§"/>
              <a:defRPr/>
            </a:pPr>
            <a:r>
              <a:rPr lang="en-US" sz="1900" dirty="0">
                <a:solidFill>
                  <a:srgbClr val="000000"/>
                </a:solidFill>
              </a:rPr>
              <a:t>50 PhD students </a:t>
            </a:r>
          </a:p>
          <a:p>
            <a:pPr marL="342747" indent="-342747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buFont typeface="Wingdings" charset="2"/>
              <a:buChar char="§"/>
              <a:defRPr/>
            </a:pPr>
            <a:r>
              <a:rPr lang="en-US" sz="1900" dirty="0">
                <a:solidFill>
                  <a:srgbClr val="000000"/>
                </a:solidFill>
              </a:rPr>
              <a:t>Undergraduates, engineers, technicians</a:t>
            </a:r>
          </a:p>
          <a:p>
            <a:pPr marL="342747" indent="-342747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buFont typeface="Wingdings" charset="2"/>
              <a:buChar char="§"/>
              <a:defRPr/>
            </a:pPr>
            <a:r>
              <a:rPr lang="en-US" sz="1900" dirty="0">
                <a:solidFill>
                  <a:srgbClr val="000000"/>
                </a:solidFill>
              </a:rPr>
              <a:t>6 Young Investigator Groups (YIG)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defRPr/>
            </a:pPr>
            <a:r>
              <a:rPr lang="en-US" sz="1900" b="1" dirty="0">
                <a:solidFill>
                  <a:srgbClr val="000000"/>
                </a:solidFill>
              </a:rPr>
              <a:t>Significant management responsibilities: </a:t>
            </a:r>
            <a:br>
              <a:rPr lang="en-US" sz="1900" b="1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Deputy Spokesperson, Publication Committee, Authorship Board, Conference Committee, Speakers Committee Advisory Board, Collaboration Board (deputy), Technical Coordinator (deputy), Physics Conveners (Top, SM, Forward Physics, Monte Carlo)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6767708" y="1395114"/>
            <a:ext cx="3138295" cy="32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700" rIns="91398" bIns="45700">
            <a:spAutoFit/>
          </a:bodyPr>
          <a:lstStyle/>
          <a:p>
            <a: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</a:pPr>
            <a:r>
              <a:rPr lang="en-US" sz="1900" b="1" dirty="0">
                <a:solidFill>
                  <a:srgbClr val="000000"/>
                </a:solidFill>
              </a:rPr>
              <a:t>Contribution to key strategic areas in the ATLAS and CMS experiments: </a:t>
            </a:r>
          </a:p>
          <a:p>
            <a:pPr marL="342747" indent="-342747">
              <a:lnSpc>
                <a:spcPts val="3000"/>
              </a:lnSpc>
              <a:buClr>
                <a:srgbClr val="00589C"/>
              </a:buClr>
              <a:buFont typeface="Wingdings" charset="2"/>
              <a:buChar char="§"/>
            </a:pPr>
            <a:r>
              <a:rPr lang="en-US" sz="1900" dirty="0">
                <a:solidFill>
                  <a:srgbClr val="000000"/>
                </a:solidFill>
              </a:rPr>
              <a:t>Detector upgrade</a:t>
            </a:r>
          </a:p>
          <a:p>
            <a:pPr marL="342747" indent="-342747">
              <a:lnSpc>
                <a:spcPts val="3000"/>
              </a:lnSpc>
              <a:buClr>
                <a:srgbClr val="00589C"/>
              </a:buClr>
              <a:buFont typeface="Wingdings" charset="2"/>
              <a:buChar char="§"/>
            </a:pPr>
            <a:r>
              <a:rPr lang="en-US" sz="1900" dirty="0">
                <a:solidFill>
                  <a:srgbClr val="000000"/>
                </a:solidFill>
              </a:rPr>
              <a:t>Detector operation</a:t>
            </a:r>
          </a:p>
          <a:p>
            <a:pPr marL="342747" indent="-342747">
              <a:lnSpc>
                <a:spcPts val="3000"/>
              </a:lnSpc>
              <a:buClr>
                <a:srgbClr val="00589C"/>
              </a:buClr>
              <a:buFont typeface="Wingdings" charset="2"/>
              <a:buChar char="§"/>
            </a:pPr>
            <a:r>
              <a:rPr lang="en-US" sz="1900" dirty="0">
                <a:solidFill>
                  <a:srgbClr val="000000"/>
                </a:solidFill>
              </a:rPr>
              <a:t>Physics analysis</a:t>
            </a:r>
          </a:p>
          <a:p>
            <a:pPr marL="342747" indent="-342747">
              <a:lnSpc>
                <a:spcPts val="3000"/>
              </a:lnSpc>
              <a:buClr>
                <a:srgbClr val="00589C"/>
              </a:buClr>
              <a:buFont typeface="Wingdings" charset="2"/>
              <a:buChar char="§"/>
            </a:pPr>
            <a:r>
              <a:rPr lang="en-US" sz="1900" dirty="0">
                <a:solidFill>
                  <a:srgbClr val="000000"/>
                </a:solidFill>
              </a:rPr>
              <a:t>Computing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 </a:t>
            </a:r>
            <a:r>
              <a:rPr lang="en-US" dirty="0"/>
              <a:t>Investment Proposal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9" y="932924"/>
            <a:ext cx="4384937" cy="4605338"/>
          </a:xfrm>
        </p:spPr>
        <p:txBody>
          <a:bodyPr/>
          <a:lstStyle/>
          <a:p>
            <a:pPr eaLnBrk="1" hangingPunct="1">
              <a:buFont typeface="Wingdings" charset="2"/>
              <a:buChar char="§"/>
              <a:defRPr/>
            </a:pPr>
            <a:r>
              <a:rPr lang="en-US" dirty="0" smtClean="0"/>
              <a:t>Cost estimates based on ATLAS Phase-2 Letter of Intent and CMS RRB preparation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dirty="0" smtClean="0"/>
              <a:t>Research equipment covers core contributions and prototypes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dirty="0" smtClean="0"/>
              <a:t>Technical Infrastructure -&gt; special tooling for production</a:t>
            </a: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521247"/>
              </p:ext>
            </p:extLst>
          </p:nvPr>
        </p:nvGraphicFramePr>
        <p:xfrm>
          <a:off x="4887874" y="953941"/>
          <a:ext cx="4622708" cy="2969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/>
                <a:gridCol w="1320708"/>
              </a:tblGrid>
              <a:tr h="371159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Requested Funding DESY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Cost [M€]</a:t>
                      </a:r>
                      <a:endParaRPr lang="en-US" sz="1800" b="1" dirty="0"/>
                    </a:p>
                  </a:txBody>
                  <a:tcPr/>
                </a:tc>
              </a:tr>
              <a:tr h="37115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Technical infrastructure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</a:tr>
              <a:tr h="37115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Sensors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5.5</a:t>
                      </a:r>
                      <a:endParaRPr lang="en-US" sz="1800" dirty="0"/>
                    </a:p>
                  </a:txBody>
                  <a:tcPr/>
                </a:tc>
              </a:tr>
              <a:tr h="37115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Readout electronics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</a:tr>
              <a:tr h="37115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Mechanics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5.4</a:t>
                      </a:r>
                      <a:endParaRPr lang="en-US" sz="1800" dirty="0"/>
                    </a:p>
                  </a:txBody>
                  <a:tcPr/>
                </a:tc>
              </a:tr>
              <a:tr h="37115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Power supplies etc.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1.1</a:t>
                      </a:r>
                      <a:endParaRPr lang="en-US" sz="1800" dirty="0"/>
                    </a:p>
                  </a:txBody>
                  <a:tcPr/>
                </a:tc>
              </a:tr>
              <a:tr h="37115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Other items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</a:t>
                      </a:r>
                      <a:endParaRPr lang="en-US" sz="1800" dirty="0"/>
                    </a:p>
                  </a:txBody>
                  <a:tcPr/>
                </a:tc>
              </a:tr>
              <a:tr h="371159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20.0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Tabelle_POF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9960" r="6104" b="61456"/>
          <a:stretch/>
        </p:blipFill>
        <p:spPr>
          <a:xfrm>
            <a:off x="647355" y="4341673"/>
            <a:ext cx="8771657" cy="19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6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Strip Tracker Costs (example from ATLAS LOI)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dirty="0"/>
              <a:t>Strip Tracker 82.5MCHF + 50% of Global ITK </a:t>
            </a:r>
          </a:p>
          <a:p>
            <a:pPr marL="752141" lvl="1" indent="-342747"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dirty="0"/>
              <a:t>~90.1MCHF</a:t>
            </a:r>
          </a:p>
          <a:p>
            <a:pPr marL="752141" lvl="1" indent="-342747"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dirty="0"/>
              <a:t>~75M€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dirty="0"/>
              <a:t>One EndCap -&gt; ~20M€</a:t>
            </a:r>
          </a:p>
          <a:p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7" y="2631323"/>
            <a:ext cx="3726790" cy="368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95" y="3714175"/>
            <a:ext cx="4118264" cy="231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699009" y="1847271"/>
            <a:ext cx="4941455" cy="2170545"/>
            <a:chOff x="6502400" y="988368"/>
            <a:chExt cx="6732787" cy="3202632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49"/>
            <a:stretch/>
          </p:blipFill>
          <p:spPr bwMode="auto">
            <a:xfrm>
              <a:off x="6502400" y="988368"/>
              <a:ext cx="5290276" cy="320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38"/>
            <a:stretch/>
          </p:blipFill>
          <p:spPr bwMode="auto">
            <a:xfrm>
              <a:off x="11758984" y="988368"/>
              <a:ext cx="1476203" cy="320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961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932924"/>
            <a:ext cx="5175250" cy="4605338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Refurbish and extend building 25c</a:t>
            </a:r>
          </a:p>
          <a:p>
            <a:pPr lvl="1"/>
            <a:r>
              <a:rPr lang="en-US" dirty="0"/>
              <a:t>Reasonable hall space for end-caps assembly</a:t>
            </a:r>
          </a:p>
          <a:p>
            <a:pPr lvl="1"/>
            <a:r>
              <a:rPr lang="en-US" dirty="0"/>
              <a:t>Extension for the required laboratory </a:t>
            </a:r>
            <a:r>
              <a:rPr lang="en-US" dirty="0" smtClean="0"/>
              <a:t>space</a:t>
            </a: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 smtClean="0"/>
              <a:t>Start </a:t>
            </a:r>
            <a:r>
              <a:rPr lang="en-US" dirty="0"/>
              <a:t>of construction ~2015</a:t>
            </a:r>
          </a:p>
          <a:p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24783" b="46323"/>
          <a:stretch>
            <a:fillRect/>
          </a:stretch>
        </p:blipFill>
        <p:spPr bwMode="auto">
          <a:xfrm>
            <a:off x="5710238" y="922341"/>
            <a:ext cx="3708400" cy="296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3989498"/>
            <a:ext cx="3708400" cy="236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7530306" y="1101327"/>
            <a:ext cx="831705" cy="764185"/>
          </a:xfrm>
          <a:prstGeom prst="ellipse">
            <a:avLst/>
          </a:prstGeom>
          <a:noFill/>
          <a:ln w="57150" cap="flat" cmpd="sng" algn="ctr">
            <a:solidFill>
              <a:srgbClr val="0058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700" rIns="91398" bIns="45700" numCol="1" spcCol="0" rtlCol="0" anchor="t" anchorCtr="0" compatLnSpc="1">
            <a:prstTxWarp prst="textNoShape">
              <a:avLst/>
            </a:prstTxWarp>
          </a:bodyPr>
          <a:lstStyle/>
          <a:p>
            <a:pPr indent="12693" defTabSz="913993">
              <a:lnSpc>
                <a:spcPts val="2000"/>
              </a:lnSpc>
              <a:spcBef>
                <a:spcPct val="2000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2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 bwMode="auto">
          <a:xfrm>
            <a:off x="355251" y="213966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POF2 Proposal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HGF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Senate Recommendations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344488" y="1249367"/>
            <a:ext cx="9163050" cy="50752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Strengthen the concerted efforts on detector upgrades, remote control room, training courses, and NAF!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sz="1700" dirty="0">
                <a:latin typeface="Arial" charset="0"/>
                <a:ea typeface="ＭＳ Ｐゴシック" charset="0"/>
                <a:cs typeface="ＭＳ Ｐゴシック" charset="0"/>
              </a:rPr>
              <a:t>The program of schools and workshops organized by the Terascale is targeted to a large extend to the ongoing analysis of the LHC program.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</a:rPr>
              <a:t>It is well attended by by scientists at junior and senior level from universities and HGF laboratories involved in the LHC experiments and HEP theory.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sz="1700" dirty="0">
                <a:latin typeface="Arial" charset="0"/>
                <a:ea typeface="ＭＳ Ｐゴシック" charset="0"/>
                <a:cs typeface="ＭＳ Ｐゴシック" charset="0"/>
              </a:rPr>
              <a:t>The resources provided by the National Analysis Facility were upgraded continuously to match the growing data samples. A large fraction of LHC results were achieved using the NAF. 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sz="1700" dirty="0">
                <a:latin typeface="Arial" charset="0"/>
                <a:ea typeface="ＭＳ Ｐゴシック" charset="0"/>
                <a:cs typeface="ＭＳ Ｐゴシック" charset="0"/>
              </a:rPr>
              <a:t>The concept of provisioning all Tier-2 datasets has been proven very successful and lead to large acceptance and usage from institutes all throughout Germany. 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sz="1700" dirty="0">
                <a:latin typeface="Arial" charset="0"/>
                <a:ea typeface="ＭＳ Ｐゴシック" charset="0"/>
                <a:cs typeface="ＭＳ Ｐゴシック" charset="0"/>
              </a:rPr>
              <a:t>The remote control rooms are routinely used for remote experiments shifts on controlling the computing infrastructure, detector components and data processing in the experiments.</a:t>
            </a:r>
            <a:br>
              <a:rPr lang="en-US" sz="17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17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3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 bwMode="auto">
          <a:xfrm>
            <a:off x="355251" y="213966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POF2 Proposal and HGF Senate Recommendations 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344488" y="1330326"/>
            <a:ext cx="9163050" cy="499427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Explore solutions to participate to the LHC upgrade program!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sz="1700" dirty="0">
                <a:latin typeface="Arial" charset="0"/>
                <a:ea typeface="ＭＳ Ｐゴシック" charset="0"/>
                <a:cs typeface="ＭＳ Ｐゴシック" charset="0"/>
              </a:rPr>
              <a:t>The detector upgrade strategies of ATLAS and CMS have emerged into sound plans and proposals to build substantial parts of the tracking detectors together with German institutes. 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sz="1700" dirty="0">
                <a:latin typeface="Arial" charset="0"/>
                <a:ea typeface="ＭＳ Ｐゴシック" charset="0"/>
                <a:cs typeface="ＭＳ Ｐゴシック" charset="0"/>
              </a:rPr>
              <a:t>A concrete proposal has been worked out to build two large tracking endcap detectors, one for the ATLAS and one for the CMS experiment.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</a:rPr>
              <a:t>Both detectors will be build in a concerted effort with several German Universities, the integration and assembly is planned to be done at DESY.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</a:rPr>
              <a:t>The funding request for the detector is being prepared and is attached to the material for this review. Submission of the request is expected this fall. 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Arial" charset="0"/>
                <a:ea typeface="ＭＳ Ｐゴシック" charset="0"/>
              </a:rPr>
              <a:t>DESY will provide the assembly hall and lab space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302876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xfrm>
            <a:off x="344488" y="212729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150"/>
              </a:lnSpc>
            </a:pPr>
            <a:r>
              <a:rPr lang="en-US" dirty="0"/>
              <a:t>LHC </a:t>
            </a:r>
            <a:r>
              <a:rPr lang="en-US" dirty="0" smtClean="0"/>
              <a:t>Physics Highlights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344488" y="1719266"/>
            <a:ext cx="91630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700" rIns="91398" bIns="45700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98466" y="939800"/>
            <a:ext cx="5479668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0" tIns="44981" rIns="89960" bIns="44981"/>
          <a:lstStyle>
            <a:lvl1pPr marL="342900" indent="-338138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marL="4759" indent="0" eaLnBrk="1" hangingPunct="1">
              <a:lnSpc>
                <a:spcPts val="257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900" b="1" dirty="0">
                <a:solidFill>
                  <a:srgbClr val="000000"/>
                </a:solidFill>
              </a:rPr>
              <a:t>First differential Higgs cross section measurement</a:t>
            </a:r>
          </a:p>
          <a:p>
            <a:pPr marL="342747" lvl="1" indent="-342747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buFont typeface="Wingdings" charset="0"/>
              <a:buChar char="à"/>
              <a:tabLst/>
              <a:defRPr/>
            </a:pPr>
            <a:r>
              <a:rPr lang="en-GB" sz="1900" dirty="0" smtClean="0">
                <a:solidFill>
                  <a:srgbClr val="000000"/>
                </a:solidFill>
                <a:sym typeface="Wingdings"/>
              </a:rPr>
              <a:t>Better </a:t>
            </a:r>
            <a:r>
              <a:rPr lang="en-GB" sz="1900" dirty="0">
                <a:solidFill>
                  <a:srgbClr val="000000"/>
                </a:solidFill>
                <a:sym typeface="Wingdings"/>
              </a:rPr>
              <a:t>understanding the kinematics of Higgs production and decay</a:t>
            </a:r>
          </a:p>
          <a:p>
            <a:pPr marL="4759" indent="0"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1900" b="1" dirty="0">
              <a:solidFill>
                <a:srgbClr val="000000"/>
              </a:solidFill>
            </a:endParaRPr>
          </a:p>
          <a:p>
            <a:pPr marL="4759" indent="0" eaLnBrk="1" hangingPunct="1">
              <a:lnSpc>
                <a:spcPts val="257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900" b="1" dirty="0">
                <a:solidFill>
                  <a:srgbClr val="000000"/>
                </a:solidFill>
              </a:rPr>
              <a:t>Large radiative corrections to Higgs mass not yet </a:t>
            </a:r>
            <a:r>
              <a:rPr lang="en-GB" sz="1900" b="1" dirty="0" smtClean="0">
                <a:solidFill>
                  <a:srgbClr val="000000"/>
                </a:solidFill>
              </a:rPr>
              <a:t>understood</a:t>
            </a:r>
            <a:endParaRPr lang="en-GB" sz="1900" b="1" dirty="0">
              <a:solidFill>
                <a:srgbClr val="000000"/>
              </a:solidFill>
            </a:endParaRPr>
          </a:p>
          <a:p>
            <a:pPr marL="342747" lvl="1" indent="-342747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buFont typeface="Wingdings" charset="0"/>
              <a:buChar char="à"/>
              <a:tabLst/>
              <a:defRPr/>
            </a:pPr>
            <a:r>
              <a:rPr lang="en-GB" sz="1900" dirty="0" smtClean="0">
                <a:solidFill>
                  <a:srgbClr val="000000"/>
                </a:solidFill>
                <a:sym typeface="Wingdings"/>
              </a:rPr>
              <a:t>Possible explanation: Cancelling due to  additional new </a:t>
            </a:r>
            <a:r>
              <a:rPr lang="en-GB" sz="1900" dirty="0" smtClean="0">
                <a:solidFill>
                  <a:schemeClr val="tx1"/>
                </a:solidFill>
                <a:sym typeface="Wingdings"/>
              </a:rPr>
              <a:t>particles in loop diagrams, e.g. SUSY partner of top</a:t>
            </a:r>
            <a:endParaRPr lang="en-GB" sz="1900" dirty="0" smtClean="0">
              <a:solidFill>
                <a:srgbClr val="000000"/>
              </a:solidFill>
            </a:endParaRPr>
          </a:p>
          <a:p>
            <a:pPr marL="4759" indent="0"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1900" b="1" dirty="0">
              <a:solidFill>
                <a:srgbClr val="000000"/>
              </a:solidFill>
            </a:endParaRPr>
          </a:p>
          <a:p>
            <a:pPr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849" y="529754"/>
            <a:ext cx="3296359" cy="3284628"/>
          </a:xfrm>
          <a:prstGeom prst="rect">
            <a:avLst/>
          </a:prstGeom>
        </p:spPr>
      </p:pic>
      <p:pic>
        <p:nvPicPr>
          <p:cNvPr id="8" name="Picture 11" descr="fig10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42" y="3852844"/>
            <a:ext cx="38290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squark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35" y="4916492"/>
            <a:ext cx="29003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03019" y="204416"/>
            <a:ext cx="3221683" cy="346390"/>
          </a:xfrm>
          <a:prstGeom prst="rect">
            <a:avLst/>
          </a:prstGeom>
          <a:solidFill>
            <a:srgbClr val="FF6600"/>
          </a:solidFill>
        </p:spPr>
        <p:txBody>
          <a:bodyPr wrap="none" lIns="83963" tIns="41980" rIns="83963" bIns="41980" rtlCol="0">
            <a:spAutoFit/>
          </a:bodyPr>
          <a:lstStyle/>
          <a:p>
            <a:r>
              <a:rPr lang="en-US" sz="1700" dirty="0" smtClean="0">
                <a:solidFill>
                  <a:schemeClr val="tx1"/>
                </a:solidFill>
              </a:rPr>
              <a:t>Diff. Higgs cross section vs p</a:t>
            </a:r>
            <a:r>
              <a:rPr lang="en-US" sz="1700" baseline="-25000" dirty="0" smtClean="0">
                <a:solidFill>
                  <a:schemeClr val="tx1"/>
                </a:solidFill>
              </a:rPr>
              <a:t>T</a:t>
            </a:r>
            <a:r>
              <a:rPr lang="en-US" sz="1700" baseline="30000" dirty="0" smtClean="0">
                <a:solidFill>
                  <a:schemeClr val="tx1"/>
                </a:solidFill>
              </a:rPr>
              <a:t>jet</a:t>
            </a:r>
            <a:endParaRPr lang="en-US" sz="1700" baseline="30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0499" y="5458761"/>
            <a:ext cx="2120464" cy="346390"/>
          </a:xfrm>
          <a:prstGeom prst="rect">
            <a:avLst/>
          </a:prstGeom>
          <a:solidFill>
            <a:srgbClr val="FF6600"/>
          </a:solidFill>
        </p:spPr>
        <p:txBody>
          <a:bodyPr wrap="none" lIns="83963" tIns="41980" rIns="83963" bIns="41980" rtlCol="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Limit </a:t>
            </a:r>
            <a:r>
              <a:rPr lang="en-US" sz="1700" dirty="0" smtClean="0">
                <a:solidFill>
                  <a:schemeClr val="tx1"/>
                </a:solidFill>
              </a:rPr>
              <a:t>on top squarks</a:t>
            </a:r>
            <a:endParaRPr lang="en-US" sz="1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xfrm>
            <a:off x="344488" y="212729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150"/>
              </a:lnSpc>
            </a:pPr>
            <a:r>
              <a:rPr lang="en-US" dirty="0"/>
              <a:t>LHC Research at the </a:t>
            </a:r>
            <a:r>
              <a:rPr lang="en-US" dirty="0" smtClean="0"/>
              <a:t>Forefront </a:t>
            </a:r>
            <a:r>
              <a:rPr lang="en-US" dirty="0"/>
              <a:t>of P</a:t>
            </a:r>
            <a:r>
              <a:rPr lang="en-US" dirty="0" smtClean="0"/>
              <a:t>article </a:t>
            </a:r>
            <a:r>
              <a:rPr lang="en-US" dirty="0"/>
              <a:t>P</a:t>
            </a:r>
            <a:r>
              <a:rPr lang="en-US" dirty="0" smtClean="0"/>
              <a:t>hysics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344488" y="1707750"/>
            <a:ext cx="91630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700" rIns="91398" bIns="45700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98463" y="939800"/>
            <a:ext cx="5639811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0" tIns="44981" rIns="89960" bIns="44981"/>
          <a:lstStyle>
            <a:lvl1pPr marL="342900" indent="-338138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marL="4759" indent="0" eaLnBrk="1" hangingPunct="1">
              <a:lnSpc>
                <a:spcPts val="2572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900" b="1" dirty="0">
                <a:solidFill>
                  <a:srgbClr val="000000"/>
                </a:solidFill>
              </a:rPr>
              <a:t>ALTAS and CMS published up to now ~400 papers, about 20% with direct contribution of Helmholtz </a:t>
            </a:r>
            <a:r>
              <a:rPr lang="en-GB" sz="1900" b="1" dirty="0" smtClean="0">
                <a:solidFill>
                  <a:srgbClr val="000000"/>
                </a:solidFill>
              </a:rPr>
              <a:t>groups</a:t>
            </a:r>
          </a:p>
          <a:p>
            <a:pPr marL="4759" indent="0" eaLnBrk="1" hangingPunct="1">
              <a:lnSpc>
                <a:spcPts val="2572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1900" b="1" dirty="0" smtClean="0">
              <a:solidFill>
                <a:srgbClr val="000000"/>
              </a:solidFill>
            </a:endParaRPr>
          </a:p>
          <a:p>
            <a:pPr marL="4759" indent="0"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1900" b="1" dirty="0">
              <a:solidFill>
                <a:srgbClr val="000000"/>
              </a:solidFill>
            </a:endParaRPr>
          </a:p>
          <a:p>
            <a:pPr marL="4759" indent="0"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1900" b="1" dirty="0">
              <a:solidFill>
                <a:srgbClr val="000000"/>
              </a:solidFill>
            </a:endParaRPr>
          </a:p>
          <a:p>
            <a:pPr marL="4759" indent="0"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1900" b="1" dirty="0">
              <a:solidFill>
                <a:srgbClr val="000000"/>
              </a:solidFill>
            </a:endParaRPr>
          </a:p>
          <a:p>
            <a:pPr marL="4759" indent="0"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1000" b="1" dirty="0">
              <a:solidFill>
                <a:srgbClr val="000000"/>
              </a:solidFill>
            </a:endParaRPr>
          </a:p>
          <a:p>
            <a:pPr marL="4759" indent="0"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sz="1900" b="1" dirty="0">
              <a:solidFill>
                <a:srgbClr val="000000"/>
              </a:solidFill>
            </a:endParaRPr>
          </a:p>
          <a:p>
            <a:pPr marL="342747" lvl="1" indent="-342747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buFont typeface="Wingdings" charset="0"/>
              <a:buChar char="à"/>
              <a:tabLst/>
              <a:defRPr/>
            </a:pPr>
            <a:r>
              <a:rPr lang="en-GB" sz="1900" b="1" dirty="0" smtClean="0">
                <a:solidFill>
                  <a:srgbClr val="000000"/>
                </a:solidFill>
                <a:sym typeface="Wingdings"/>
              </a:rPr>
              <a:t>Continue </a:t>
            </a:r>
            <a:r>
              <a:rPr lang="en-GB" sz="1900" b="1" dirty="0">
                <a:solidFill>
                  <a:srgbClr val="000000"/>
                </a:solidFill>
                <a:sym typeface="Wingdings"/>
              </a:rPr>
              <a:t>to fully exploit LHC physics potential </a:t>
            </a:r>
            <a:endParaRPr lang="en-GB" sz="1900" b="1" dirty="0">
              <a:solidFill>
                <a:srgbClr val="000000"/>
              </a:solidFill>
            </a:endParaRPr>
          </a:p>
          <a:p>
            <a:pPr marL="342747" lvl="1" indent="-342747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589C"/>
              </a:buClr>
              <a:buFont typeface="Wingdings" charset="0"/>
              <a:buChar char="à"/>
              <a:tabLst/>
              <a:defRPr/>
            </a:pPr>
            <a:r>
              <a:rPr lang="en-GB" sz="1900" b="1" dirty="0">
                <a:solidFill>
                  <a:srgbClr val="000000"/>
                </a:solidFill>
              </a:rPr>
              <a:t>Preparation of 13 TeV </a:t>
            </a:r>
            <a:r>
              <a:rPr lang="en-GB" sz="1900" b="1" dirty="0" smtClean="0">
                <a:solidFill>
                  <a:srgbClr val="000000"/>
                </a:solidFill>
              </a:rPr>
              <a:t>analyses </a:t>
            </a:r>
          </a:p>
          <a:p>
            <a:pPr eaLnBrk="1" hangingPunct="1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04" y="1275285"/>
            <a:ext cx="3455987" cy="421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636748"/>
              </p:ext>
            </p:extLst>
          </p:nvPr>
        </p:nvGraphicFramePr>
        <p:xfrm>
          <a:off x="485712" y="2291259"/>
          <a:ext cx="5280026" cy="244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866"/>
                <a:gridCol w="1149162"/>
                <a:gridCol w="908998"/>
              </a:tblGrid>
              <a:tr h="43812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  <a:effectLst>
                            <a:innerShdw blurRad="63500" dist="63500" dir="16560000">
                              <a:srgbClr val="000000">
                                <a:alpha val="68000"/>
                              </a:srgbClr>
                            </a:innerShdw>
                          </a:effectLst>
                        </a:rPr>
                        <a:t>Physics</a:t>
                      </a:r>
                      <a:r>
                        <a:rPr lang="en-US" sz="2000" baseline="0" dirty="0" smtClean="0">
                          <a:solidFill>
                            <a:srgbClr val="FF6600"/>
                          </a:solidFill>
                          <a:effectLst>
                            <a:innerShdw blurRad="63500" dist="63500" dir="16560000">
                              <a:srgbClr val="000000">
                                <a:alpha val="68000"/>
                              </a:srgbClr>
                            </a:innerShdw>
                          </a:effectLst>
                        </a:rPr>
                        <a:t> area</a:t>
                      </a:r>
                      <a:endParaRPr lang="en-US" sz="2000" dirty="0">
                        <a:solidFill>
                          <a:srgbClr val="FF6600"/>
                        </a:solidFill>
                        <a:effectLst>
                          <a:innerShdw blurRad="63500" dist="63500" dir="16560000">
                            <a:srgbClr val="000000">
                              <a:alpha val="68000"/>
                            </a:srgbClr>
                          </a:innerShdw>
                        </a:effectLst>
                      </a:endParaRPr>
                    </a:p>
                  </a:txBody>
                  <a:tcPr marL="91446" marR="91446" marT="45726" marB="45726">
                    <a:lnL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  <a:effectLst>
                            <a:innerShdw blurRad="63500" dist="63500" dir="16560000">
                              <a:srgbClr val="000000">
                                <a:alpha val="68000"/>
                              </a:srgbClr>
                            </a:innerShdw>
                          </a:effectLst>
                        </a:rPr>
                        <a:t>ATLAS</a:t>
                      </a:r>
                      <a:endParaRPr lang="en-US" sz="2000" dirty="0">
                        <a:solidFill>
                          <a:srgbClr val="FF6600"/>
                        </a:solidFill>
                        <a:effectLst>
                          <a:innerShdw blurRad="63500" dist="63500" dir="16560000">
                            <a:srgbClr val="000000">
                              <a:alpha val="68000"/>
                            </a:srgbClr>
                          </a:innerShdw>
                        </a:effectLst>
                      </a:endParaRPr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  <a:effectLst>
                            <a:innerShdw blurRad="63500" dist="63500" dir="16560000">
                              <a:srgbClr val="000000">
                                <a:alpha val="68000"/>
                              </a:srgbClr>
                            </a:innerShdw>
                          </a:effectLst>
                        </a:rPr>
                        <a:t>CMS</a:t>
                      </a:r>
                      <a:endParaRPr lang="en-US" sz="2000" dirty="0">
                        <a:solidFill>
                          <a:srgbClr val="FF6600"/>
                        </a:solidFill>
                        <a:effectLst>
                          <a:innerShdw blurRad="63500" dist="63500" dir="16560000">
                            <a:srgbClr val="000000">
                              <a:alpha val="68000"/>
                            </a:srgbClr>
                          </a:innerShdw>
                        </a:effectLst>
                      </a:endParaRPr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6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Higgs analyses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6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Standard Model</a:t>
                      </a:r>
                      <a:r>
                        <a:rPr lang="en-US" sz="2000" baseline="0" dirty="0" smtClean="0"/>
                        <a:t> physics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13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6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Top quark measurements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6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Searches</a:t>
                      </a:r>
                      <a:r>
                        <a:rPr lang="en-US" sz="2000" baseline="0" dirty="0" smtClean="0"/>
                        <a:t> for new physics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13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6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Phenomenology papers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 marL="91446" marR="91446" marT="45726" marB="45726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3197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 txBox="1">
            <a:spLocks/>
          </p:cNvSpPr>
          <p:nvPr/>
        </p:nvSpPr>
        <p:spPr bwMode="auto">
          <a:xfrm>
            <a:off x="344488" y="212729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</a:pPr>
            <a:r>
              <a:rPr lang="en-GB" sz="2800" b="1" dirty="0">
                <a:solidFill>
                  <a:srgbClr val="00589C"/>
                </a:solidFill>
              </a:rPr>
              <a:t>Contributions to ATLAS Components</a:t>
            </a:r>
            <a:endParaRPr lang="en-US" sz="2800" b="1" dirty="0">
              <a:solidFill>
                <a:srgbClr val="00589C"/>
              </a:solidFill>
            </a:endParaRPr>
          </a:p>
        </p:txBody>
      </p:sp>
      <p:sp>
        <p:nvSpPr>
          <p:cNvPr id="19458" name="AutoShape 5"/>
          <p:cNvSpPr>
            <a:spLocks noChangeArrowheads="1"/>
          </p:cNvSpPr>
          <p:nvPr/>
        </p:nvSpPr>
        <p:spPr bwMode="auto">
          <a:xfrm>
            <a:off x="562343" y="1337177"/>
            <a:ext cx="493713" cy="90488"/>
          </a:xfrm>
          <a:prstGeom prst="roundRect">
            <a:avLst>
              <a:gd name="adj" fmla="val 1611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700" rIns="91398" bIns="45700" anchor="ctr"/>
          <a:lstStyle/>
          <a:p>
            <a:endParaRPr lang="en-US" dirty="0"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50" y="883862"/>
            <a:ext cx="7238081" cy="4826882"/>
          </a:xfrm>
          <a:prstGeom prst="rect">
            <a:avLst/>
          </a:prstGeom>
        </p:spPr>
      </p:pic>
      <p:sp>
        <p:nvSpPr>
          <p:cNvPr id="8" name="Line 15"/>
          <p:cNvSpPr>
            <a:spLocks noChangeShapeType="1"/>
          </p:cNvSpPr>
          <p:nvPr/>
        </p:nvSpPr>
        <p:spPr bwMode="auto">
          <a:xfrm flipH="1">
            <a:off x="235402" y="4112384"/>
            <a:ext cx="1490388" cy="355971"/>
          </a:xfrm>
          <a:prstGeom prst="line">
            <a:avLst/>
          </a:prstGeom>
          <a:noFill/>
          <a:ln w="38100" cmpd="sng">
            <a:solidFill>
              <a:srgbClr val="00589C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700" rIns="91398" bIns="45700"/>
          <a:lstStyle/>
          <a:p>
            <a:endParaRPr lang="en-US" dirty="0"/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521584" y="4560874"/>
            <a:ext cx="1104507" cy="723275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</a:ln>
        </p:spPr>
        <p:txBody>
          <a:bodyPr wrap="none" lIns="0" tIns="0" rIns="0" bIns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ALFA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(very forward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   detector)</a:t>
            </a:r>
          </a:p>
        </p:txBody>
      </p:sp>
      <p:sp>
        <p:nvSpPr>
          <p:cNvPr id="2" name="TextBox 1"/>
          <p:cNvSpPr txBox="1"/>
          <p:nvPr/>
        </p:nvSpPr>
        <p:spPr>
          <a:xfrm rot="20768489">
            <a:off x="808904" y="4156361"/>
            <a:ext cx="1161914" cy="353903"/>
          </a:xfrm>
          <a:prstGeom prst="rect">
            <a:avLst/>
          </a:prstGeom>
          <a:noFill/>
        </p:spPr>
        <p:txBody>
          <a:bodyPr wrap="square" lIns="91398" tIns="45700" rIns="91398" bIns="45700" rtlCol="0">
            <a:spAutoFit/>
          </a:bodyPr>
          <a:lstStyle/>
          <a:p>
            <a:r>
              <a:rPr lang="en-US" sz="1700" dirty="0">
                <a:solidFill>
                  <a:srgbClr val="00589C"/>
                </a:solidFill>
              </a:rPr>
              <a:t>~200 m</a:t>
            </a: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H="1" flipV="1">
            <a:off x="4428261" y="3506260"/>
            <a:ext cx="407951" cy="2205128"/>
          </a:xfrm>
          <a:prstGeom prst="line">
            <a:avLst/>
          </a:prstGeom>
          <a:noFill/>
          <a:ln w="38100" cmpd="sng">
            <a:solidFill>
              <a:srgbClr val="00589C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700" rIns="91398" bIns="45700"/>
          <a:lstStyle/>
          <a:p>
            <a:endParaRPr lang="en-US" dirty="0"/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4385644" y="5710741"/>
            <a:ext cx="1516942" cy="461665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</a:ln>
        </p:spPr>
        <p:txBody>
          <a:bodyPr wrap="none" lIns="0" tIns="0" rIns="0" bIns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ITK Strip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Phase 2 Upgrade)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5996809" y="3013819"/>
            <a:ext cx="1196311" cy="2065765"/>
          </a:xfrm>
          <a:prstGeom prst="line">
            <a:avLst/>
          </a:prstGeom>
          <a:noFill/>
          <a:ln w="38100" cmpd="sng">
            <a:solidFill>
              <a:srgbClr val="00589C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700" rIns="91398" bIns="45700"/>
          <a:lstStyle/>
          <a:p>
            <a:endParaRPr lang="en-US" dirty="0"/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6583589" y="5083442"/>
            <a:ext cx="1414049" cy="507831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</a:ln>
        </p:spPr>
        <p:txBody>
          <a:bodyPr wrap="none" lIns="0" tIns="0" rIns="0" bIns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Innermost Pixel  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Layer (IBL)</a:t>
            </a:r>
          </a:p>
        </p:txBody>
      </p:sp>
      <p:sp>
        <p:nvSpPr>
          <p:cNvPr id="14" name="Rectangle 54"/>
          <p:cNvSpPr>
            <a:spLocks noChangeArrowheads="1"/>
          </p:cNvSpPr>
          <p:nvPr/>
        </p:nvSpPr>
        <p:spPr bwMode="auto">
          <a:xfrm>
            <a:off x="458789" y="1074741"/>
            <a:ext cx="1769705" cy="1123385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</a:ln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 b="1" kern="0" dirty="0">
                <a:solidFill>
                  <a:srgbClr val="000000"/>
                </a:solidFill>
              </a:rPr>
              <a:t>Generic:</a:t>
            </a:r>
          </a:p>
          <a:p>
            <a:pPr marL="368137" indent="-342747" eaLnBrk="0" hangingPunct="0">
              <a:lnSpc>
                <a:spcPts val="2197"/>
              </a:lnSpc>
              <a:buClr>
                <a:srgbClr val="00589C"/>
              </a:buClr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sz="1600" kern="0" dirty="0">
                <a:solidFill>
                  <a:srgbClr val="000000"/>
                </a:solidFill>
              </a:rPr>
              <a:t>Trigger</a:t>
            </a:r>
          </a:p>
          <a:p>
            <a:pPr marL="368137" indent="-342747" eaLnBrk="0" hangingPunct="0">
              <a:lnSpc>
                <a:spcPts val="2197"/>
              </a:lnSpc>
              <a:buClr>
                <a:srgbClr val="00589C"/>
              </a:buClr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sz="1600" kern="0" dirty="0">
                <a:solidFill>
                  <a:srgbClr val="000000"/>
                </a:solidFill>
              </a:rPr>
              <a:t>e</a:t>
            </a:r>
            <a:r>
              <a:rPr lang="en-US" sz="1600" kern="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kern="0" dirty="0">
                <a:solidFill>
                  <a:srgbClr val="000000"/>
                </a:solidFill>
              </a:rPr>
              <a:t> performance  </a:t>
            </a:r>
          </a:p>
          <a:p>
            <a:pPr marL="368137" indent="-342747" eaLnBrk="0" hangingPunct="0">
              <a:lnSpc>
                <a:spcPts val="2197"/>
              </a:lnSpc>
              <a:buClr>
                <a:srgbClr val="00589C"/>
              </a:buClr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charset="0"/>
              </a:rPr>
              <a:t>Jet calibration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7635130" y="3246713"/>
            <a:ext cx="2055638" cy="461665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</a:ln>
        </p:spPr>
        <p:txBody>
          <a:bodyPr wrap="none" lIns="0" tIns="0" rIns="0" bIns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Fast Track Trigger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  <a:latin typeface="Arial"/>
              </a:rPr>
              <a:t>(FTK – Phase 1 Upgrade)</a:t>
            </a:r>
          </a:p>
        </p:txBody>
      </p:sp>
      <p:sp>
        <p:nvSpPr>
          <p:cNvPr id="18" name="Rectangle 47"/>
          <p:cNvSpPr>
            <a:spLocks noChangeArrowheads="1"/>
          </p:cNvSpPr>
          <p:nvPr/>
        </p:nvSpPr>
        <p:spPr bwMode="auto">
          <a:xfrm>
            <a:off x="2290568" y="5709098"/>
            <a:ext cx="1423667" cy="461665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</a:ln>
        </p:spPr>
        <p:txBody>
          <a:bodyPr wrap="none" lIns="0" tIns="0" rIns="0" bIns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n-lt"/>
              </a:rPr>
              <a:t>Silicon Tracker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+mn-lt"/>
              </a:rPr>
              <a:t>(SCT – operation) 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2930752" y="3310482"/>
            <a:ext cx="963676" cy="2378606"/>
          </a:xfrm>
          <a:prstGeom prst="line">
            <a:avLst/>
          </a:prstGeom>
          <a:noFill/>
          <a:ln w="38100" cmpd="sng">
            <a:solidFill>
              <a:srgbClr val="00589C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700" rIns="91398" bIns="45700"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718" y="783114"/>
            <a:ext cx="2161283" cy="1139172"/>
          </a:xfrm>
          <a:prstGeom prst="rect">
            <a:avLst/>
          </a:prstGeom>
        </p:spPr>
      </p:pic>
      <p:pic>
        <p:nvPicPr>
          <p:cNvPr id="23" name="Picture 22" descr="AA002733.png"/>
          <p:cNvPicPr>
            <a:picLocks noChangeAspect="1"/>
          </p:cNvPicPr>
          <p:nvPr/>
        </p:nvPicPr>
        <p:blipFill>
          <a:blip r:embed="rId5" cstate="print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031">
            <a:off x="8074280" y="1165752"/>
            <a:ext cx="1106388" cy="5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071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 txBox="1">
            <a:spLocks/>
          </p:cNvSpPr>
          <p:nvPr/>
        </p:nvSpPr>
        <p:spPr bwMode="auto">
          <a:xfrm>
            <a:off x="344488" y="212729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</a:pPr>
            <a:r>
              <a:rPr lang="en-US" sz="2800" b="1" dirty="0">
                <a:solidFill>
                  <a:srgbClr val="00589C"/>
                </a:solidFill>
              </a:rPr>
              <a:t>Contributions to CMS Components</a:t>
            </a:r>
          </a:p>
        </p:txBody>
      </p:sp>
      <p:pic>
        <p:nvPicPr>
          <p:cNvPr id="21506" name="Picture 23" descr="cms-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5" y="1233492"/>
            <a:ext cx="7478712" cy="463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5"/>
          <p:cNvSpPr>
            <a:spLocks noChangeShapeType="1"/>
          </p:cNvSpPr>
          <p:nvPr/>
        </p:nvSpPr>
        <p:spPr bwMode="auto">
          <a:xfrm flipH="1">
            <a:off x="7385054" y="3852867"/>
            <a:ext cx="995363" cy="823911"/>
          </a:xfrm>
          <a:prstGeom prst="line">
            <a:avLst/>
          </a:prstGeom>
          <a:noFill/>
          <a:ln w="38100" cmpd="sng">
            <a:solidFill>
              <a:srgbClr val="00589C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700" rIns="91398" bIns="45700"/>
          <a:lstStyle/>
          <a:p>
            <a:endParaRPr lang="en-US" dirty="0"/>
          </a:p>
        </p:txBody>
      </p:sp>
      <p:sp>
        <p:nvSpPr>
          <p:cNvPr id="21508" name="Line 15"/>
          <p:cNvSpPr>
            <a:spLocks noChangeShapeType="1"/>
          </p:cNvSpPr>
          <p:nvPr/>
        </p:nvSpPr>
        <p:spPr bwMode="auto">
          <a:xfrm flipV="1">
            <a:off x="2146299" y="3324225"/>
            <a:ext cx="2178050" cy="1266825"/>
          </a:xfrm>
          <a:prstGeom prst="line">
            <a:avLst/>
          </a:prstGeom>
          <a:noFill/>
          <a:ln w="38100" cmpd="sng">
            <a:solidFill>
              <a:srgbClr val="00589C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700" rIns="91398" bIns="45700"/>
          <a:lstStyle/>
          <a:p>
            <a:endParaRPr lang="en-US" dirty="0"/>
          </a:p>
        </p:txBody>
      </p:sp>
      <p:sp>
        <p:nvSpPr>
          <p:cNvPr id="21510" name="Line 17"/>
          <p:cNvSpPr>
            <a:spLocks noChangeShapeType="1"/>
          </p:cNvSpPr>
          <p:nvPr/>
        </p:nvSpPr>
        <p:spPr bwMode="auto">
          <a:xfrm flipH="1">
            <a:off x="4721225" y="1393826"/>
            <a:ext cx="1003301" cy="1054100"/>
          </a:xfrm>
          <a:prstGeom prst="line">
            <a:avLst/>
          </a:prstGeom>
          <a:noFill/>
          <a:ln w="38100" cmpd="sng">
            <a:solidFill>
              <a:srgbClr val="00589C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700" rIns="91398" bIns="45700"/>
          <a:lstStyle/>
          <a:p>
            <a:endParaRPr lang="en-US" dirty="0"/>
          </a:p>
        </p:txBody>
      </p:sp>
      <p:sp>
        <p:nvSpPr>
          <p:cNvPr id="21511" name="Rectangle 28"/>
          <p:cNvSpPr>
            <a:spLocks noChangeArrowheads="1"/>
          </p:cNvSpPr>
          <p:nvPr/>
        </p:nvSpPr>
        <p:spPr bwMode="auto">
          <a:xfrm>
            <a:off x="4221163" y="1790700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Calibri" charset="0"/>
              </a:rPr>
              <a:t> </a:t>
            </a:r>
            <a:endParaRPr lang="en-US" sz="2800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21512" name="Rectangle 38"/>
          <p:cNvSpPr>
            <a:spLocks noChangeArrowheads="1"/>
          </p:cNvSpPr>
          <p:nvPr/>
        </p:nvSpPr>
        <p:spPr bwMode="auto">
          <a:xfrm>
            <a:off x="2967038" y="1328738"/>
            <a:ext cx="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charset="0"/>
              </a:rPr>
              <a:t> </a:t>
            </a:r>
            <a:endParaRPr lang="en-US" sz="2800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21514" name="Rectangle 47"/>
          <p:cNvSpPr>
            <a:spLocks noChangeArrowheads="1"/>
          </p:cNvSpPr>
          <p:nvPr/>
        </p:nvSpPr>
        <p:spPr bwMode="auto">
          <a:xfrm>
            <a:off x="830708" y="4561988"/>
            <a:ext cx="1527111" cy="707886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</a:ln>
        </p:spPr>
        <p:txBody>
          <a:bodyPr wrap="none" lIns="0" tIns="0" rIns="0" bIns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Vertex Detector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(Silicon pixels</a:t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  Phase 1 upgrade)</a:t>
            </a:r>
          </a:p>
        </p:txBody>
      </p:sp>
      <p:sp>
        <p:nvSpPr>
          <p:cNvPr id="21515" name="Rectangle 54"/>
          <p:cNvSpPr>
            <a:spLocks noChangeArrowheads="1"/>
          </p:cNvSpPr>
          <p:nvPr/>
        </p:nvSpPr>
        <p:spPr bwMode="auto">
          <a:xfrm>
            <a:off x="7732611" y="3144630"/>
            <a:ext cx="2050041" cy="723275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CASTOR Calorimeter</a:t>
            </a:r>
            <a:br>
              <a:rPr lang="en-US" sz="1600" dirty="0">
                <a:solidFill>
                  <a:schemeClr val="tx1"/>
                </a:solidFill>
                <a:latin typeface="+mn-lt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</a:rPr>
              <a:t> 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(forward calorimeter </a:t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  tungsten-quartz plates)</a:t>
            </a:r>
          </a:p>
        </p:txBody>
      </p:sp>
      <p:sp>
        <p:nvSpPr>
          <p:cNvPr id="21516" name="Rectangle 56"/>
          <p:cNvSpPr>
            <a:spLocks noChangeArrowheads="1"/>
          </p:cNvSpPr>
          <p:nvPr/>
        </p:nvSpPr>
        <p:spPr bwMode="auto">
          <a:xfrm>
            <a:off x="7327901" y="1600201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Calibri" charset="0"/>
              </a:rPr>
              <a:t> </a:t>
            </a:r>
            <a:endParaRPr lang="en-US" sz="2800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21517" name="Rectangle 57"/>
          <p:cNvSpPr>
            <a:spLocks noChangeArrowheads="1"/>
          </p:cNvSpPr>
          <p:nvPr/>
        </p:nvSpPr>
        <p:spPr bwMode="auto">
          <a:xfrm>
            <a:off x="7399338" y="1790700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Calibri" charset="0"/>
              </a:rPr>
              <a:t> </a:t>
            </a:r>
            <a:endParaRPr lang="en-US" sz="2800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21518" name="Rectangle 54"/>
          <p:cNvSpPr>
            <a:spLocks noChangeArrowheads="1"/>
          </p:cNvSpPr>
          <p:nvPr/>
        </p:nvSpPr>
        <p:spPr bwMode="auto">
          <a:xfrm>
            <a:off x="5715935" y="787401"/>
            <a:ext cx="2227272" cy="723275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HCAL Outer Calorimeter</a:t>
            </a:r>
            <a:br>
              <a:rPr lang="en-US" sz="1600" dirty="0">
                <a:solidFill>
                  <a:schemeClr val="tx1"/>
                </a:solidFill>
                <a:latin typeface="+mn-lt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</a:rPr>
              <a:t> 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(tail catcher for 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  hadronic showers)</a:t>
            </a:r>
          </a:p>
        </p:txBody>
      </p:sp>
      <p:sp>
        <p:nvSpPr>
          <p:cNvPr id="21520" name="Line 5"/>
          <p:cNvSpPr>
            <a:spLocks noChangeShapeType="1"/>
          </p:cNvSpPr>
          <p:nvPr/>
        </p:nvSpPr>
        <p:spPr bwMode="auto">
          <a:xfrm flipH="1">
            <a:off x="3397253" y="3657600"/>
            <a:ext cx="1143000" cy="2247900"/>
          </a:xfrm>
          <a:prstGeom prst="line">
            <a:avLst/>
          </a:prstGeom>
          <a:noFill/>
          <a:ln w="38100" cmpd="sng">
            <a:solidFill>
              <a:srgbClr val="00589C"/>
            </a:solidFill>
            <a:round/>
            <a:headEnd type="triangl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700" rIns="91398" bIns="45700"/>
          <a:lstStyle/>
          <a:p>
            <a:endParaRPr lang="en-US" dirty="0"/>
          </a:p>
        </p:txBody>
      </p:sp>
      <p:sp>
        <p:nvSpPr>
          <p:cNvPr id="21521" name="Rectangle 54"/>
          <p:cNvSpPr>
            <a:spLocks noChangeArrowheads="1"/>
          </p:cNvSpPr>
          <p:nvPr/>
        </p:nvSpPr>
        <p:spPr bwMode="auto">
          <a:xfrm>
            <a:off x="2419350" y="5870579"/>
            <a:ext cx="1576992" cy="707886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</a:ln>
        </p:spPr>
        <p:txBody>
          <a:bodyPr wrap="none" lIns="0" tIns="0" rIns="0" bIns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Tracker Endcap</a:t>
            </a:r>
            <a:br>
              <a:rPr lang="en-US" sz="1600" dirty="0">
                <a:solidFill>
                  <a:schemeClr val="tx1"/>
                </a:solidFill>
                <a:latin typeface="+mn-lt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</a:rPr>
              <a:t> 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(Silicon strips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   Phase 2 upgrade)</a:t>
            </a:r>
          </a:p>
        </p:txBody>
      </p:sp>
      <p:sp>
        <p:nvSpPr>
          <p:cNvPr id="21523" name="Rectangle 54"/>
          <p:cNvSpPr>
            <a:spLocks noChangeArrowheads="1"/>
          </p:cNvSpPr>
          <p:nvPr/>
        </p:nvSpPr>
        <p:spPr bwMode="auto">
          <a:xfrm>
            <a:off x="6830522" y="1672245"/>
            <a:ext cx="2303716" cy="477054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Beam Condition Monitors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  (diamond sensors)</a:t>
            </a:r>
          </a:p>
        </p:txBody>
      </p:sp>
      <p:sp>
        <p:nvSpPr>
          <p:cNvPr id="21524" name="Line 15"/>
          <p:cNvSpPr>
            <a:spLocks noChangeShapeType="1"/>
          </p:cNvSpPr>
          <p:nvPr/>
        </p:nvSpPr>
        <p:spPr bwMode="auto">
          <a:xfrm flipV="1">
            <a:off x="4376742" y="1890713"/>
            <a:ext cx="2454275" cy="1465263"/>
          </a:xfrm>
          <a:prstGeom prst="line">
            <a:avLst/>
          </a:prstGeom>
          <a:noFill/>
          <a:ln w="38100" cmpd="sng">
            <a:solidFill>
              <a:srgbClr val="00589C"/>
            </a:solidFill>
            <a:round/>
            <a:headEnd type="triangl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700" rIns="91398" bIns="45700"/>
          <a:lstStyle/>
          <a:p>
            <a:endParaRPr lang="en-US" dirty="0"/>
          </a:p>
        </p:txBody>
      </p:sp>
      <p:sp>
        <p:nvSpPr>
          <p:cNvPr id="17431" name="Rectangle 54"/>
          <p:cNvSpPr>
            <a:spLocks noChangeArrowheads="1"/>
          </p:cNvSpPr>
          <p:nvPr/>
        </p:nvSpPr>
        <p:spPr bwMode="auto">
          <a:xfrm>
            <a:off x="458791" y="1074741"/>
            <a:ext cx="2462202" cy="1123385"/>
          </a:xfrm>
          <a:prstGeom prst="rect">
            <a:avLst/>
          </a:prstGeom>
          <a:solidFill>
            <a:srgbClr val="FF6600">
              <a:alpha val="80000"/>
            </a:srgbClr>
          </a:solidFill>
          <a:ln w="28575" cmpd="sng">
            <a:solidFill>
              <a:srgbClr val="00589C"/>
            </a:solidFill>
          </a:ln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 b="1" kern="0" dirty="0">
                <a:solidFill>
                  <a:srgbClr val="000000"/>
                </a:solidFill>
              </a:rPr>
              <a:t>Generic:</a:t>
            </a:r>
          </a:p>
          <a:p>
            <a:pPr marL="368137" indent="-342747" eaLnBrk="0" hangingPunct="0">
              <a:lnSpc>
                <a:spcPts val="2197"/>
              </a:lnSpc>
              <a:buClr>
                <a:srgbClr val="00589C"/>
              </a:buClr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sz="1600" kern="0" dirty="0">
                <a:solidFill>
                  <a:srgbClr val="000000"/>
                </a:solidFill>
              </a:rPr>
              <a:t>Data acquisition</a:t>
            </a:r>
          </a:p>
          <a:p>
            <a:pPr marL="368137" indent="-342747" eaLnBrk="0" hangingPunct="0">
              <a:lnSpc>
                <a:spcPts val="2197"/>
              </a:lnSpc>
              <a:buClr>
                <a:srgbClr val="00589C"/>
              </a:buClr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sz="1600" kern="0" dirty="0">
                <a:solidFill>
                  <a:srgbClr val="000000"/>
                </a:solidFill>
              </a:rPr>
              <a:t>Data quality monitoring</a:t>
            </a:r>
          </a:p>
          <a:p>
            <a:pPr marL="368137" indent="-342747" eaLnBrk="0" hangingPunct="0">
              <a:lnSpc>
                <a:spcPts val="2197"/>
              </a:lnSpc>
              <a:buClr>
                <a:srgbClr val="00589C"/>
              </a:buClr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sz="1600" dirty="0">
                <a:solidFill>
                  <a:schemeClr val="tx1"/>
                </a:solidFill>
                <a:latin typeface="Calibri" charset="0"/>
              </a:rPr>
              <a:t>µTCA developments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"/>
          <p:cNvSpPr>
            <a:spLocks noGrp="1"/>
          </p:cNvSpPr>
          <p:nvPr>
            <p:ph type="title"/>
          </p:nvPr>
        </p:nvSpPr>
        <p:spPr bwMode="auto">
          <a:xfrm>
            <a:off x="344488" y="212729"/>
            <a:ext cx="891540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3150"/>
              </a:lnSpc>
            </a:pPr>
            <a:r>
              <a:rPr lang="en-US" dirty="0"/>
              <a:t>LHC </a:t>
            </a:r>
            <a:r>
              <a:rPr lang="en-US" dirty="0" smtClean="0"/>
              <a:t>Research Topics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2015-2019</a:t>
            </a:r>
          </a:p>
        </p:txBody>
      </p:sp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344488" y="1719266"/>
            <a:ext cx="91630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700" rIns="91398" bIns="45700" anchor="ctr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29701" name="Rectangle 3"/>
          <p:cNvSpPr>
            <a:spLocks noGrp="1" noChangeArrowheads="1"/>
          </p:cNvSpPr>
          <p:nvPr>
            <p:ph idx="1"/>
          </p:nvPr>
        </p:nvSpPr>
        <p:spPr>
          <a:xfrm>
            <a:off x="398466" y="939804"/>
            <a:ext cx="9163050" cy="5137150"/>
          </a:xfrm>
        </p:spPr>
        <p:txBody>
          <a:bodyPr lIns="89960" tIns="46777" rIns="89960" bIns="46777"/>
          <a:lstStyle/>
          <a:p>
            <a:pPr marL="4759" indent="0">
              <a:spcBef>
                <a:spcPct val="0"/>
              </a:spcBef>
              <a:spcAft>
                <a:spcPts val="799"/>
              </a:spcAft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GB" b="1" dirty="0">
                <a:latin typeface="Arial" charset="0"/>
                <a:ea typeface="ＭＳ Ｐゴシック" charset="0"/>
                <a:cs typeface="ＭＳ Ｐゴシック" charset="0"/>
              </a:rPr>
              <a:t>Keep leading role in many physics areas exploiting higher energy and luminosity:</a:t>
            </a:r>
          </a:p>
          <a:p>
            <a:pPr marL="347509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Higgs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precision measurements </a:t>
            </a:r>
          </a:p>
          <a:p>
            <a:pPr marL="825133" lvl="1" indent="-342747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Couplings</a:t>
            </a:r>
          </a:p>
          <a:p>
            <a:pPr marL="825133" lvl="1" indent="-342747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Properties</a:t>
            </a:r>
          </a:p>
          <a:p>
            <a:pPr marL="825133" lvl="1" indent="-342747">
              <a:spcBef>
                <a:spcPct val="0"/>
              </a:spcBef>
              <a:spcAft>
                <a:spcPts val="799"/>
              </a:spcAft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Higgs physics as probe for new physics</a:t>
            </a:r>
          </a:p>
          <a:p>
            <a:pPr marL="825133" lvl="1" indent="-342747">
              <a:spcBef>
                <a:spcPct val="0"/>
              </a:spcBef>
              <a:spcAft>
                <a:spcPts val="799"/>
              </a:spcAft>
              <a:buFont typeface="Wingdings" charset="0"/>
              <a:buChar char="à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solidFill>
                  <a:srgbClr val="00589C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Understanding the origin of mass</a:t>
            </a:r>
            <a:endParaRPr lang="en-US" dirty="0">
              <a:solidFill>
                <a:srgbClr val="00589C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7509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Extend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searches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for new particles</a:t>
            </a:r>
          </a:p>
          <a:p>
            <a:pPr marL="825133" lvl="1" indent="-342747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Supersymmetry</a:t>
            </a:r>
          </a:p>
          <a:p>
            <a:pPr marL="825133" lvl="1" indent="-342747">
              <a:spcBef>
                <a:spcPct val="0"/>
              </a:spcBef>
              <a:spcAft>
                <a:spcPts val="799"/>
              </a:spcAft>
              <a:buFont typeface="Wingdings" charset="0"/>
              <a:buChar char="à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US" dirty="0">
                <a:solidFill>
                  <a:srgbClr val="00589C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Finding and understanding Dark Matter</a:t>
            </a:r>
            <a:endParaRPr lang="en-US" dirty="0">
              <a:solidFill>
                <a:srgbClr val="00589C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7509">
              <a:spcBef>
                <a:spcPct val="0"/>
              </a:spcBef>
              <a:spcAft>
                <a:spcPts val="799"/>
              </a:spcAft>
              <a:buFont typeface="Wingdings" charset="2"/>
              <a:buChar char="§"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Use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strength in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Standard Model precision </a:t>
            </a: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       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				     measurements, including top,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as key to high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						   sensitivity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searches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indent="-337987">
              <a:lnSpc>
                <a:spcPts val="2947"/>
              </a:lnSpc>
              <a:spcBef>
                <a:spcPts val="600"/>
              </a:spcBef>
              <a:spcAft>
                <a:spcPts val="600"/>
              </a:spcAft>
              <a:buClrTx/>
              <a:tabLst>
                <a:tab pos="342747" algn="l"/>
                <a:tab pos="455410" algn="l"/>
                <a:tab pos="912408" algn="l"/>
                <a:tab pos="1369403" algn="l"/>
                <a:tab pos="1826400" algn="l"/>
                <a:tab pos="2283397" algn="l"/>
                <a:tab pos="2740393" algn="l"/>
                <a:tab pos="3197390" algn="l"/>
                <a:tab pos="3654386" algn="l"/>
                <a:tab pos="4111384" algn="l"/>
                <a:tab pos="4568379" algn="l"/>
                <a:tab pos="5025376" algn="l"/>
                <a:tab pos="5482371" algn="l"/>
                <a:tab pos="5939371" algn="l"/>
                <a:tab pos="6396364" algn="l"/>
                <a:tab pos="6853363" algn="l"/>
                <a:tab pos="7310360" algn="l"/>
                <a:tab pos="7767357" algn="l"/>
                <a:tab pos="8224353" algn="l"/>
                <a:tab pos="8681349" algn="l"/>
                <a:tab pos="9138346" algn="l"/>
              </a:tabLst>
            </a:pP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672" y="1512330"/>
            <a:ext cx="3474189" cy="2493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129" y="3902364"/>
            <a:ext cx="2758632" cy="2620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56671" y="1796557"/>
            <a:ext cx="1708612" cy="346390"/>
          </a:xfrm>
          <a:prstGeom prst="rect">
            <a:avLst/>
          </a:prstGeom>
          <a:solidFill>
            <a:srgbClr val="FF6600"/>
          </a:solidFill>
        </p:spPr>
        <p:txBody>
          <a:bodyPr wrap="none" lIns="83963" tIns="41980" rIns="83963" bIns="41980" rtlCol="0">
            <a:spAutoFit/>
          </a:bodyPr>
          <a:lstStyle/>
          <a:p>
            <a:r>
              <a:rPr lang="en-US" sz="1700" dirty="0" smtClean="0">
                <a:solidFill>
                  <a:schemeClr val="tx1"/>
                </a:solidFill>
              </a:rPr>
              <a:t>Higgs </a:t>
            </a:r>
            <a:r>
              <a:rPr lang="en-US" sz="1700" dirty="0">
                <a:solidFill>
                  <a:schemeClr val="tx1"/>
                </a:solidFill>
              </a:rPr>
              <a:t>couplings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5915" y="5481794"/>
            <a:ext cx="1732669" cy="346390"/>
          </a:xfrm>
          <a:prstGeom prst="rect">
            <a:avLst/>
          </a:prstGeom>
          <a:solidFill>
            <a:srgbClr val="FF6600"/>
          </a:solidFill>
        </p:spPr>
        <p:txBody>
          <a:bodyPr wrap="none" lIns="83963" tIns="41980" rIns="83963" bIns="41980" rtlCol="0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Limit on </a:t>
            </a:r>
            <a:r>
              <a:rPr lang="en-US" sz="1700" dirty="0" smtClean="0">
                <a:solidFill>
                  <a:schemeClr val="tx1"/>
                </a:solidFill>
              </a:rPr>
              <a:t>Gluinos</a:t>
            </a:r>
            <a:endParaRPr lang="en-US" sz="1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 txBox="1">
            <a:spLocks/>
          </p:cNvSpPr>
          <p:nvPr/>
        </p:nvSpPr>
        <p:spPr bwMode="auto">
          <a:xfrm>
            <a:off x="344488" y="212729"/>
            <a:ext cx="891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700" rIns="91398" bIns="45700"/>
          <a:lstStyle>
            <a:lvl1pPr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3199"/>
              </a:lnSpc>
            </a:pPr>
            <a:r>
              <a:rPr lang="en-US" sz="2800" b="1" dirty="0">
                <a:solidFill>
                  <a:srgbClr val="00589C"/>
                </a:solidFill>
              </a:rPr>
              <a:t>LHC Schedule – the Big Picture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388940" y="1220363"/>
            <a:ext cx="9323387" cy="5265738"/>
          </a:xfrm>
        </p:spPr>
        <p:txBody>
          <a:bodyPr/>
          <a:lstStyle/>
          <a:p>
            <a:pPr marL="0" indent="0"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defRPr/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defRPr/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ts val="257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In preparation for Phase 2 upgrade:</a:t>
            </a:r>
          </a:p>
          <a:p>
            <a:pPr marL="0" indent="0">
              <a:lnSpc>
                <a:spcPts val="257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Generic R&amp;D on new silicon based detectors 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link to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Matter and Technology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5" name="Picture 6" descr="LHCbeyondLS1_V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0" r="7025" b="12708"/>
          <a:stretch/>
        </p:blipFill>
        <p:spPr bwMode="auto">
          <a:xfrm>
            <a:off x="211723" y="910419"/>
            <a:ext cx="9093920" cy="460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elfolie">
  <a:themeElements>
    <a:clrScheme name="Trennfolie FB Struktur der Mater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ennfolie FB Struktur der Mater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rennfolie FB Struktur der Mater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olie FB Schlüsseltechnologien">
  <a:themeElements>
    <a:clrScheme name="1_Folie FB Schlüsseltechnolog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Folie FB Schlüsseltechnolog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Folie FB Schlüsseltechnolog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Folie FB Schlüsseltechnologie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Folie FB Schlüsseltechnologie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18018FCE65649A5C45B7925F78C92" ma:contentTypeVersion="0" ma:contentTypeDescription="Create a new document." ma:contentTypeScope="" ma:versionID="326af47e2cce2e50b31f46f6e2264be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423A0E-C0B0-4DBB-9B58-5F15EAEDB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4D61C3-7AF3-4AF0-89A7-22AC86BEC4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17716</TotalTime>
  <Words>2391</Words>
  <Application>Microsoft Macintosh PowerPoint</Application>
  <PresentationFormat>A4 Paper (210x297 mm)</PresentationFormat>
  <Paragraphs>421</Paragraphs>
  <Slides>34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Titelfolie</vt:lpstr>
      <vt:lpstr>1_Folie FB Schlüsseltechnologien</vt:lpstr>
      <vt:lpstr>Worksheet</vt:lpstr>
      <vt:lpstr>LHC – ATLAS &amp; CMS</vt:lpstr>
      <vt:lpstr>PowerPoint Presentation</vt:lpstr>
      <vt:lpstr>PowerPoint Presentation</vt:lpstr>
      <vt:lpstr>LHC Physics Highlights</vt:lpstr>
      <vt:lpstr>LHC Research at the Forefront of Particle Physics</vt:lpstr>
      <vt:lpstr>PowerPoint Presentation</vt:lpstr>
      <vt:lpstr>PowerPoint Presentation</vt:lpstr>
      <vt:lpstr>LHC Research Topics 2015-2019</vt:lpstr>
      <vt:lpstr>PowerPoint Presentation</vt:lpstr>
      <vt:lpstr>PowerPoint Presentation</vt:lpstr>
      <vt:lpstr>Going beyond 300 fb-1  High-Luminosity-LHC</vt:lpstr>
      <vt:lpstr>Phase 2 Upgrade Program: Improved Tracking Detectors</vt:lpstr>
      <vt:lpstr>PowerPoint Presentation</vt:lpstr>
      <vt:lpstr>Thank you for your attention!</vt:lpstr>
      <vt:lpstr>Leaders of Young Investigator Groups</vt:lpstr>
      <vt:lpstr>List of PhD Theses completed: ATLAS 13 </vt:lpstr>
      <vt:lpstr>List of PhD Theses completed: CMS 12 </vt:lpstr>
      <vt:lpstr>PowerPoint Presentation</vt:lpstr>
      <vt:lpstr>PowerPoint Presentation</vt:lpstr>
      <vt:lpstr>PowerPoint Presentation</vt:lpstr>
      <vt:lpstr>Helmholtz Contributions to Top Physics</vt:lpstr>
      <vt:lpstr>Helmholtz Contributions to Top Physics</vt:lpstr>
      <vt:lpstr>Helmholtz Contributions to Forward Physics </vt:lpstr>
      <vt:lpstr>Helmholtz Contributions to Forward Physics and Connection to Topic 3 </vt:lpstr>
      <vt:lpstr>Helmholtz Contributions to Proton Structure</vt:lpstr>
      <vt:lpstr>Detector Operation Tasks in the Past </vt:lpstr>
      <vt:lpstr>Detector Operation Tasks 2015-2019</vt:lpstr>
      <vt:lpstr>PowerPoint Presentation</vt:lpstr>
      <vt:lpstr>PowerPoint Presentation</vt:lpstr>
      <vt:lpstr>Capital Investment Proposal</vt:lpstr>
      <vt:lpstr>New Strip Tracker Costs (example from ATLAS LOI)</vt:lpstr>
      <vt:lpstr>Assembly Facility</vt:lpstr>
      <vt:lpstr>POF2 Proposal and HGF Senate Recommendations </vt:lpstr>
      <vt:lpstr>POF2 Proposal and HGF Senate Recommendations </vt:lpstr>
    </vt:vector>
  </TitlesOfParts>
  <Company>HGF BONN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christine bleibtreu</dc:creator>
  <cp:lastModifiedBy>Isabell Melzer-Pellmann</cp:lastModifiedBy>
  <cp:revision>2588</cp:revision>
  <cp:lastPrinted>2014-02-11T10:47:14Z</cp:lastPrinted>
  <dcterms:created xsi:type="dcterms:W3CDTF">2014-02-11T10:06:35Z</dcterms:created>
  <dcterms:modified xsi:type="dcterms:W3CDTF">2014-02-11T15:00:52Z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bool>true</vt:bool>
  </property>
</Properties>
</file>