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535" r:id="rId2"/>
    <p:sldId id="1550" r:id="rId3"/>
    <p:sldId id="1700" r:id="rId4"/>
    <p:sldId id="1701" r:id="rId5"/>
    <p:sldId id="1703" r:id="rId6"/>
    <p:sldId id="1699" r:id="rId7"/>
    <p:sldId id="1555" r:id="rId8"/>
    <p:sldId id="1554" r:id="rId9"/>
    <p:sldId id="1553" r:id="rId10"/>
    <p:sldId id="1556" r:id="rId11"/>
    <p:sldId id="1670" r:id="rId12"/>
    <p:sldId id="1671" r:id="rId13"/>
    <p:sldId id="1676" r:id="rId14"/>
    <p:sldId id="1678" r:id="rId15"/>
    <p:sldId id="1679" r:id="rId16"/>
    <p:sldId id="1681" r:id="rId17"/>
    <p:sldId id="1537" r:id="rId18"/>
    <p:sldId id="1551" r:id="rId19"/>
    <p:sldId id="1694" r:id="rId20"/>
    <p:sldId id="1695" r:id="rId21"/>
    <p:sldId id="1698" r:id="rId22"/>
    <p:sldId id="1684" r:id="rId23"/>
    <p:sldId id="1685" r:id="rId24"/>
    <p:sldId id="1686" r:id="rId25"/>
    <p:sldId id="1689" r:id="rId26"/>
    <p:sldId id="1690" r:id="rId27"/>
    <p:sldId id="1687" r:id="rId28"/>
    <p:sldId id="1683" r:id="rId29"/>
    <p:sldId id="1691" r:id="rId30"/>
    <p:sldId id="1692" r:id="rId31"/>
    <p:sldId id="1693" r:id="rId32"/>
    <p:sldId id="1696" r:id="rId33"/>
    <p:sldId id="1578" r:id="rId34"/>
    <p:sldId id="1579" r:id="rId35"/>
    <p:sldId id="1567" r:id="rId36"/>
    <p:sldId id="1568" r:id="rId37"/>
    <p:sldId id="1705" r:id="rId38"/>
    <p:sldId id="1706" r:id="rId39"/>
    <p:sldId id="1697" r:id="rId40"/>
    <p:sldId id="1704" r:id="rId41"/>
    <p:sldId id="1539" r:id="rId42"/>
    <p:sldId id="1476" r:id="rId43"/>
    <p:sldId id="1574" r:id="rId44"/>
    <p:sldId id="1575" r:id="rId45"/>
    <p:sldId id="1680" r:id="rId46"/>
    <p:sldId id="1688" r:id="rId47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300"/>
    <a:srgbClr val="E51B3D"/>
    <a:srgbClr val="003399"/>
    <a:srgbClr val="009900"/>
    <a:srgbClr val="000099"/>
    <a:srgbClr val="000066"/>
    <a:srgbClr val="FF27D0"/>
    <a:srgbClr val="99187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53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96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60E8CA2A-5D1E-467C-BFF0-CE05A624EF8F}" type="datetime1">
              <a:rPr lang="en-US"/>
              <a:pPr/>
              <a:t>2/25/14</a:t>
            </a:fld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504C79AC-5C9B-4FAB-AF99-8767B5DF96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753E5861-CD42-4A21-A783-94CDABD3A4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78CFC8-D33C-4381-B6B0-DFDAFBBC02A5}" type="slidenum">
              <a:rPr lang="en-US"/>
              <a:pPr/>
              <a:t>33</a:t>
            </a:fld>
            <a:endParaRPr lang="en-US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4" tIns="45537" rIns="91074" bIns="45537" anchor="b"/>
          <a:lstStyle/>
          <a:p>
            <a:pPr algn="r" defTabSz="911225" eaLnBrk="0" hangingPunct="0"/>
            <a:fld id="{05A916A0-5C0F-46D0-9999-810218CC1E43}" type="slidenum">
              <a:rPr lang="en-US" sz="1200" b="1">
                <a:solidFill>
                  <a:schemeClr val="accent1"/>
                </a:solidFill>
                <a:latin typeface="Times New Roman" charset="0"/>
              </a:rPr>
              <a:pPr algn="r" defTabSz="911225" eaLnBrk="0" hangingPunct="0"/>
              <a:t>33</a:t>
            </a:fld>
            <a:endParaRPr lang="en-US" sz="1200" b="1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668837" cy="3502025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</p:spPr>
        <p:txBody>
          <a:bodyPr lIns="91074" tIns="45537" rIns="91074" bIns="45537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C5A7-2216-46B0-AA06-01B0F9747551}" type="slidenum">
              <a:rPr lang="en-US">
                <a:ea typeface="ＭＳ Ｐゴシック" pitchFamily="34" charset="-128"/>
              </a:rPr>
              <a:pPr/>
              <a:t>34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928688"/>
            <a:ext cx="4243387" cy="3182937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68863" cy="3532188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3" tIns="45541" rIns="91083" bIns="45541" anchor="b">
            <a:prstTxWarp prst="textNoShape">
              <a:avLst/>
            </a:prstTxWarp>
          </a:bodyPr>
          <a:lstStyle/>
          <a:p>
            <a:pPr algn="r" defTabSz="912813" eaLnBrk="0" hangingPunct="0"/>
            <a:fld id="{ABB94E13-9CE6-4341-A815-9640B70A21C9}" type="slidenum">
              <a:rPr lang="en-US" sz="1200" b="1">
                <a:solidFill>
                  <a:schemeClr val="accent1"/>
                </a:solidFill>
                <a:latin typeface="Times New Roman" charset="0"/>
              </a:rPr>
              <a:pPr algn="r" defTabSz="912813" eaLnBrk="0" hangingPunct="0"/>
              <a:t>44</a:t>
            </a:fld>
            <a:endParaRPr lang="en-US" sz="1200" b="1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668837" cy="35020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</p:spPr>
        <p:txBody>
          <a:bodyPr lIns="91083" tIns="45541" rIns="91083" bIns="45541"/>
          <a:lstStyle/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E3181-2873-4EFA-9A8D-DE596F110D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CB4E5-99FA-4C65-BEB8-664F220988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AA48-6534-4B89-8415-EF356A1AFA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9EECD-2211-4EB8-ADBC-1EFD41F634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4A202-54A7-43DA-8AE7-F4590411B3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D4048-37E2-4DED-BA77-41D46EF55F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095AD-523F-418B-9096-4E4F3DE295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C4672-1B74-4225-BA98-54B53073A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EE6C2-E342-4CF2-8DB7-C722BC1EC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DB356-0B88-4BC1-B268-E69530B25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8585E-51C8-47F9-9DCA-A245C2077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DE2EC-2BE7-4186-97AA-15FCD306DA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2F888-0773-411E-9034-ED1F55FE7F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EE997-9631-4443-81C7-5761CCA4C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A7C47-4568-48B4-91AC-2873BD25F8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7CF2E-623E-44BA-9268-DAEC0929C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C858F-C0ED-40ED-A6D4-8E03301A48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0A6451-48C2-4007-9B8F-D8A1B566CA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49017" cy="1646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7454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enter for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0000FF"/>
                </a:solidFill>
              </a:rPr>
              <a:t>xion and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recision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hysics Research: CAPP/IBS at KAIST, Korea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30272"/>
            <a:ext cx="9144000" cy="1327727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Completely new (green-field) Center dedicated to Axion Dark Matter Research and Storage Ring EDMs/g-2. KAIST campus.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3818" y="0"/>
            <a:ext cx="4110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27 </a:t>
            </a:r>
            <a:r>
              <a:rPr lang="en-US" dirty="0" smtClean="0"/>
              <a:t>Febr</a:t>
            </a:r>
            <a:r>
              <a:rPr lang="en-US" dirty="0" smtClean="0"/>
              <a:t>uary </a:t>
            </a:r>
            <a:r>
              <a:rPr lang="en-US" dirty="0" smtClean="0"/>
              <a:t>2014</a:t>
            </a:r>
          </a:p>
          <a:p>
            <a:pPr algn="r"/>
            <a:r>
              <a:rPr lang="en-US" dirty="0" smtClean="0"/>
              <a:t>Seminar at</a:t>
            </a:r>
            <a:r>
              <a:rPr lang="en-US" dirty="0" smtClean="0"/>
              <a:t> </a:t>
            </a:r>
            <a:r>
              <a:rPr lang="en-US" dirty="0" smtClean="0"/>
              <a:t>DESY</a:t>
            </a:r>
            <a:endParaRPr lang="en-US" dirty="0" smtClean="0"/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by Yannis K. Semertzidis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497"/>
            <a:ext cx="9019309" cy="3270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2182" y="5137728"/>
            <a:ext cx="282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CERN Courier, Dec. 2013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CAPP’s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building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KAIST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7186C-EE55-44D9-8D67-B19B2E88EE89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  <p:pic>
        <p:nvPicPr>
          <p:cNvPr id="11" name="Content Placeholder 10" descr="2014-01-17 13.55.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397"/>
          <a:stretch/>
        </p:blipFill>
        <p:spPr bwMode="auto">
          <a:xfrm>
            <a:off x="0" y="0"/>
            <a:ext cx="9143999" cy="517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자유형 3"/>
          <p:cNvSpPr/>
          <p:nvPr/>
        </p:nvSpPr>
        <p:spPr>
          <a:xfrm>
            <a:off x="2578100" y="488950"/>
            <a:ext cx="2876550" cy="1028700"/>
          </a:xfrm>
          <a:custGeom>
            <a:avLst/>
            <a:gdLst>
              <a:gd name="connsiteX0" fmla="*/ 641350 w 2876550"/>
              <a:gd name="connsiteY0" fmla="*/ 44450 h 1028700"/>
              <a:gd name="connsiteX1" fmla="*/ 196850 w 2876550"/>
              <a:gd name="connsiteY1" fmla="*/ 0 h 1028700"/>
              <a:gd name="connsiteX2" fmla="*/ 0 w 2876550"/>
              <a:gd name="connsiteY2" fmla="*/ 107950 h 1028700"/>
              <a:gd name="connsiteX3" fmla="*/ 273050 w 2876550"/>
              <a:gd name="connsiteY3" fmla="*/ 603250 h 1028700"/>
              <a:gd name="connsiteX4" fmla="*/ 615950 w 2876550"/>
              <a:gd name="connsiteY4" fmla="*/ 679450 h 1028700"/>
              <a:gd name="connsiteX5" fmla="*/ 628650 w 2876550"/>
              <a:gd name="connsiteY5" fmla="*/ 1003300 h 1028700"/>
              <a:gd name="connsiteX6" fmla="*/ 2609850 w 2876550"/>
              <a:gd name="connsiteY6" fmla="*/ 1028700 h 1028700"/>
              <a:gd name="connsiteX7" fmla="*/ 2870200 w 2876550"/>
              <a:gd name="connsiteY7" fmla="*/ 984250 h 1028700"/>
              <a:gd name="connsiteX8" fmla="*/ 2876550 w 2876550"/>
              <a:gd name="connsiteY8" fmla="*/ 895350 h 1028700"/>
              <a:gd name="connsiteX9" fmla="*/ 2813050 w 2876550"/>
              <a:gd name="connsiteY9" fmla="*/ 711200 h 1028700"/>
              <a:gd name="connsiteX10" fmla="*/ 2679700 w 2876550"/>
              <a:gd name="connsiteY10" fmla="*/ 647700 h 1028700"/>
              <a:gd name="connsiteX11" fmla="*/ 2374900 w 2876550"/>
              <a:gd name="connsiteY11" fmla="*/ 615950 h 1028700"/>
              <a:gd name="connsiteX12" fmla="*/ 1676400 w 2876550"/>
              <a:gd name="connsiteY12" fmla="*/ 622300 h 1028700"/>
              <a:gd name="connsiteX13" fmla="*/ 768350 w 2876550"/>
              <a:gd name="connsiteY13" fmla="*/ 571500 h 1028700"/>
              <a:gd name="connsiteX14" fmla="*/ 660400 w 2876550"/>
              <a:gd name="connsiteY14" fmla="*/ 152400 h 1028700"/>
              <a:gd name="connsiteX15" fmla="*/ 641350 w 2876550"/>
              <a:gd name="connsiteY15" fmla="*/ 444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76550" h="1028700">
                <a:moveTo>
                  <a:pt x="641350" y="44450"/>
                </a:moveTo>
                <a:lnTo>
                  <a:pt x="196850" y="0"/>
                </a:lnTo>
                <a:lnTo>
                  <a:pt x="0" y="107950"/>
                </a:lnTo>
                <a:lnTo>
                  <a:pt x="273050" y="603250"/>
                </a:lnTo>
                <a:lnTo>
                  <a:pt x="615950" y="679450"/>
                </a:lnTo>
                <a:lnTo>
                  <a:pt x="628650" y="1003300"/>
                </a:lnTo>
                <a:lnTo>
                  <a:pt x="2609850" y="1028700"/>
                </a:lnTo>
                <a:lnTo>
                  <a:pt x="2870200" y="984250"/>
                </a:lnTo>
                <a:lnTo>
                  <a:pt x="2876550" y="895350"/>
                </a:lnTo>
                <a:lnTo>
                  <a:pt x="2813050" y="711200"/>
                </a:lnTo>
                <a:lnTo>
                  <a:pt x="2679700" y="647700"/>
                </a:lnTo>
                <a:lnTo>
                  <a:pt x="2374900" y="615950"/>
                </a:lnTo>
                <a:lnTo>
                  <a:pt x="1676400" y="622300"/>
                </a:lnTo>
                <a:lnTo>
                  <a:pt x="768350" y="571500"/>
                </a:lnTo>
                <a:lnTo>
                  <a:pt x="660400" y="152400"/>
                </a:lnTo>
                <a:lnTo>
                  <a:pt x="641350" y="44450"/>
                </a:lnTo>
                <a:close/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 10"/>
          <p:cNvSpPr/>
          <p:nvPr/>
        </p:nvSpPr>
        <p:spPr>
          <a:xfrm>
            <a:off x="3219896" y="1169232"/>
            <a:ext cx="1149738" cy="315551"/>
          </a:xfrm>
          <a:custGeom>
            <a:avLst/>
            <a:gdLst>
              <a:gd name="connsiteX0" fmla="*/ 0 w 4940968"/>
              <a:gd name="connsiteY0" fmla="*/ 0 h 1275347"/>
              <a:gd name="connsiteX1" fmla="*/ 3898231 w 4940968"/>
              <a:gd name="connsiteY1" fmla="*/ 0 h 1275347"/>
              <a:gd name="connsiteX2" fmla="*/ 4940968 w 4940968"/>
              <a:gd name="connsiteY2" fmla="*/ 481263 h 1275347"/>
              <a:gd name="connsiteX3" fmla="*/ 4932947 w 4940968"/>
              <a:gd name="connsiteY3" fmla="*/ 1275347 h 1275347"/>
              <a:gd name="connsiteX4" fmla="*/ 8021 w 4940968"/>
              <a:gd name="connsiteY4" fmla="*/ 1267326 h 1275347"/>
              <a:gd name="connsiteX5" fmla="*/ 0 w 4940968"/>
              <a:gd name="connsiteY5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0968" h="1275347">
                <a:moveTo>
                  <a:pt x="0" y="0"/>
                </a:moveTo>
                <a:lnTo>
                  <a:pt x="3898231" y="0"/>
                </a:lnTo>
                <a:lnTo>
                  <a:pt x="4940968" y="481263"/>
                </a:lnTo>
                <a:cubicBezTo>
                  <a:pt x="4938294" y="745958"/>
                  <a:pt x="4935621" y="1010652"/>
                  <a:pt x="4932947" y="1275347"/>
                </a:cubicBezTo>
                <a:lnTo>
                  <a:pt x="8021" y="1267326"/>
                </a:lnTo>
                <a:cubicBezTo>
                  <a:pt x="5347" y="844884"/>
                  <a:pt x="2674" y="422442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55576" y="5233193"/>
            <a:ext cx="7122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The yellow polygon shows the confirmed construction site</a:t>
            </a:r>
            <a:br>
              <a:rPr lang="en-US" altLang="ko-KR" dirty="0" smtClean="0"/>
            </a:br>
            <a:r>
              <a:rPr lang="en-US" altLang="ko-KR" dirty="0" smtClean="0"/>
              <a:t>for the IBS building in KAIST campus.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dirty="0" smtClean="0"/>
              <a:t>The red polygon shows a suggested area for IBS physics building.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39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8080"/>
          <a:stretch/>
        </p:blipFill>
        <p:spPr>
          <a:xfrm>
            <a:off x="21481" y="44624"/>
            <a:ext cx="9101038" cy="5191029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083269" y="1742090"/>
            <a:ext cx="3807372" cy="1868213"/>
          </a:xfrm>
          <a:custGeom>
            <a:avLst/>
            <a:gdLst>
              <a:gd name="connsiteX0" fmla="*/ 0 w 3807372"/>
              <a:gd name="connsiteY0" fmla="*/ 1143000 h 1868213"/>
              <a:gd name="connsiteX1" fmla="*/ 740979 w 3807372"/>
              <a:gd name="connsiteY1" fmla="*/ 1868213 h 1868213"/>
              <a:gd name="connsiteX2" fmla="*/ 3807372 w 3807372"/>
              <a:gd name="connsiteY2" fmla="*/ 228600 h 1868213"/>
              <a:gd name="connsiteX3" fmla="*/ 3294993 w 3807372"/>
              <a:gd name="connsiteY3" fmla="*/ 0 h 1868213"/>
              <a:gd name="connsiteX4" fmla="*/ 2467303 w 3807372"/>
              <a:gd name="connsiteY4" fmla="*/ 70944 h 1868213"/>
              <a:gd name="connsiteX5" fmla="*/ 0 w 3807372"/>
              <a:gd name="connsiteY5" fmla="*/ 1143000 h 186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7372" h="1868213">
                <a:moveTo>
                  <a:pt x="0" y="1143000"/>
                </a:moveTo>
                <a:lnTo>
                  <a:pt x="740979" y="1868213"/>
                </a:lnTo>
                <a:lnTo>
                  <a:pt x="3807372" y="228600"/>
                </a:lnTo>
                <a:lnTo>
                  <a:pt x="3294993" y="0"/>
                </a:lnTo>
                <a:lnTo>
                  <a:pt x="2467303" y="70944"/>
                </a:lnTo>
                <a:lnTo>
                  <a:pt x="0" y="11430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5457998"/>
            <a:ext cx="7071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 bird’s eye view for the IBS building in KAIST campus.</a:t>
            </a:r>
            <a:br>
              <a:rPr lang="en-US" altLang="ko-KR" dirty="0" smtClean="0"/>
            </a:br>
            <a:r>
              <a:rPr lang="en-US" altLang="ko-KR" dirty="0" smtClean="0"/>
              <a:t>The four connected buildings may enclose up to 10 IBS centers.</a:t>
            </a:r>
          </a:p>
          <a:p>
            <a:r>
              <a:rPr lang="en-US" altLang="ko-KR" dirty="0" smtClean="0"/>
              <a:t>The red polygon shows a suggested area for IBS physics building</a:t>
            </a:r>
            <a:br>
              <a:rPr lang="en-US" altLang="ko-KR" dirty="0" smtClean="0"/>
            </a:br>
            <a:r>
              <a:rPr lang="en-US" altLang="ko-KR" dirty="0" smtClean="0"/>
              <a:t>which may change shape and size in the future.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86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2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1894839" y="2577947"/>
            <a:ext cx="153493" cy="274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059832" y="2577947"/>
            <a:ext cx="626440" cy="274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960368" y="2577947"/>
            <a:ext cx="153493" cy="274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475656" y="1518692"/>
            <a:ext cx="3888000" cy="1245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516040" y="1700808"/>
            <a:ext cx="3810480" cy="10271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377176" y="1988820"/>
            <a:ext cx="1008112" cy="775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516039" y="2290091"/>
            <a:ext cx="3998609" cy="1631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2987824" y="118746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150m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3702581" y="2456317"/>
            <a:ext cx="233805" cy="27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/>
              <a:t>E</a:t>
            </a:r>
            <a:endParaRPr lang="ko-KR" altLang="en-US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4026416" y="2005184"/>
            <a:ext cx="13356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/>
              <a:t>28m x 45m (x13m)</a:t>
            </a:r>
            <a:endParaRPr lang="ko-KR" altLang="en-US" sz="1050" dirty="0"/>
          </a:p>
        </p:txBody>
      </p:sp>
      <p:sp>
        <p:nvSpPr>
          <p:cNvPr id="40" name="직사각형 39"/>
          <p:cNvSpPr/>
          <p:nvPr/>
        </p:nvSpPr>
        <p:spPr>
          <a:xfrm>
            <a:off x="5135880" y="2456317"/>
            <a:ext cx="190640" cy="274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/>
          </a:p>
        </p:txBody>
      </p:sp>
      <p:sp>
        <p:nvSpPr>
          <p:cNvPr id="41" name="직사각형 40"/>
          <p:cNvSpPr/>
          <p:nvPr/>
        </p:nvSpPr>
        <p:spPr>
          <a:xfrm>
            <a:off x="4794720" y="2456317"/>
            <a:ext cx="165648" cy="273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/>
              <a:t>E</a:t>
            </a:r>
            <a:endParaRPr lang="ko-KR" altLang="en-US" sz="900" dirty="0"/>
          </a:p>
        </p:txBody>
      </p:sp>
      <p:sp>
        <p:nvSpPr>
          <p:cNvPr id="42" name="직사각형 41"/>
          <p:cNvSpPr/>
          <p:nvPr/>
        </p:nvSpPr>
        <p:spPr>
          <a:xfrm>
            <a:off x="2042389" y="2456317"/>
            <a:ext cx="194451" cy="261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/>
              <a:t>E</a:t>
            </a:r>
            <a:endParaRPr lang="ko-KR" altLang="en-US" sz="900" dirty="0"/>
          </a:p>
        </p:txBody>
      </p:sp>
      <p:sp>
        <p:nvSpPr>
          <p:cNvPr id="43" name="직사각형 42"/>
          <p:cNvSpPr/>
          <p:nvPr/>
        </p:nvSpPr>
        <p:spPr>
          <a:xfrm>
            <a:off x="2249840" y="2456317"/>
            <a:ext cx="228483" cy="27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/>
              <a:t>R</a:t>
            </a:r>
            <a:endParaRPr lang="ko-KR" altLang="en-US" sz="900" dirty="0"/>
          </a:p>
        </p:txBody>
      </p:sp>
      <p:sp>
        <p:nvSpPr>
          <p:cNvPr id="44" name="직사각형 43"/>
          <p:cNvSpPr/>
          <p:nvPr/>
        </p:nvSpPr>
        <p:spPr>
          <a:xfrm>
            <a:off x="4559541" y="2456317"/>
            <a:ext cx="228483" cy="261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/>
              <a:t>R</a:t>
            </a:r>
            <a:endParaRPr lang="ko-KR" altLang="en-US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251520" y="332656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B2F (G-8.8m)</a:t>
            </a:r>
            <a:endParaRPr lang="ko-KR" altLang="en-US" b="1" dirty="0"/>
          </a:p>
        </p:txBody>
      </p:sp>
      <p:sp>
        <p:nvSpPr>
          <p:cNvPr id="36" name="직사각형 35"/>
          <p:cNvSpPr/>
          <p:nvPr/>
        </p:nvSpPr>
        <p:spPr>
          <a:xfrm>
            <a:off x="2478323" y="2456317"/>
            <a:ext cx="365485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2850037" y="2456317"/>
            <a:ext cx="275573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3128843" y="2456317"/>
            <a:ext cx="275573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3411768" y="2456317"/>
            <a:ext cx="275573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519422" y="2456317"/>
            <a:ext cx="316274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S</a:t>
            </a:r>
            <a:endParaRPr lang="ko-KR" altLang="en-US" sz="1100" dirty="0"/>
          </a:p>
        </p:txBody>
      </p:sp>
      <p:sp>
        <p:nvSpPr>
          <p:cNvPr id="49" name="직사각형 48"/>
          <p:cNvSpPr/>
          <p:nvPr/>
        </p:nvSpPr>
        <p:spPr>
          <a:xfrm>
            <a:off x="4229281" y="2456317"/>
            <a:ext cx="330260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3936387" y="2456317"/>
            <a:ext cx="275573" cy="25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/>
              <a:t>S</a:t>
            </a:r>
            <a:endParaRPr lang="ko-KR" altLang="en-US" sz="1100" dirty="0"/>
          </a:p>
        </p:txBody>
      </p:sp>
      <p:sp>
        <p:nvSpPr>
          <p:cNvPr id="68" name="직사각형 67"/>
          <p:cNvSpPr/>
          <p:nvPr/>
        </p:nvSpPr>
        <p:spPr>
          <a:xfrm>
            <a:off x="4139952" y="5445224"/>
            <a:ext cx="259200" cy="25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TextBox 68"/>
          <p:cNvSpPr txBox="1"/>
          <p:nvPr/>
        </p:nvSpPr>
        <p:spPr>
          <a:xfrm>
            <a:off x="4572000" y="5420424"/>
            <a:ext cx="151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10m=32.81ft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5377176" y="1700808"/>
            <a:ext cx="274944" cy="288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5126830" y="2415507"/>
            <a:ext cx="239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 smtClean="0">
                <a:solidFill>
                  <a:schemeClr val="bg1"/>
                </a:solidFill>
              </a:rPr>
              <a:t>F</a:t>
            </a:r>
            <a:br>
              <a:rPr lang="en-US" altLang="ko-KR" sz="800" b="1" dirty="0" smtClean="0">
                <a:solidFill>
                  <a:schemeClr val="bg1"/>
                </a:solidFill>
              </a:rPr>
            </a:br>
            <a:r>
              <a:rPr lang="en-US" altLang="ko-KR" sz="800" b="1" dirty="0" smtClean="0">
                <a:solidFill>
                  <a:schemeClr val="bg1"/>
                </a:solidFill>
              </a:rPr>
              <a:t>E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5085184"/>
            <a:ext cx="2385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S: Staircase</a:t>
            </a:r>
            <a:br>
              <a:rPr lang="en-US" altLang="ko-KR" dirty="0" smtClean="0"/>
            </a:br>
            <a:r>
              <a:rPr lang="en-US" altLang="ko-KR" dirty="0"/>
              <a:t>R: Restroom</a:t>
            </a:r>
            <a:br>
              <a:rPr lang="en-US" altLang="ko-KR" dirty="0"/>
            </a:br>
            <a:r>
              <a:rPr lang="en-US" altLang="ko-KR" dirty="0"/>
              <a:t>E</a:t>
            </a:r>
            <a:r>
              <a:rPr lang="en-US" altLang="ko-KR" dirty="0" smtClean="0"/>
              <a:t>: Passenger Elevator</a:t>
            </a:r>
            <a:br>
              <a:rPr lang="en-US" altLang="ko-KR" dirty="0" smtClean="0"/>
            </a:br>
            <a:r>
              <a:rPr lang="en-US" altLang="ko-KR" dirty="0" smtClean="0"/>
              <a:t>FE: Freight Elevator</a:t>
            </a:r>
            <a:endParaRPr lang="ko-KR" altLang="en-US" dirty="0"/>
          </a:p>
        </p:txBody>
      </p:sp>
      <p:sp>
        <p:nvSpPr>
          <p:cNvPr id="77" name="자유형 76"/>
          <p:cNvSpPr/>
          <p:nvPr/>
        </p:nvSpPr>
        <p:spPr>
          <a:xfrm>
            <a:off x="-1276350" y="-1276350"/>
            <a:ext cx="11925300" cy="4171950"/>
          </a:xfrm>
          <a:custGeom>
            <a:avLst/>
            <a:gdLst>
              <a:gd name="connsiteX0" fmla="*/ 0 w 11925300"/>
              <a:gd name="connsiteY0" fmla="*/ 457200 h 4171950"/>
              <a:gd name="connsiteX1" fmla="*/ 1181100 w 11925300"/>
              <a:gd name="connsiteY1" fmla="*/ 2495550 h 4171950"/>
              <a:gd name="connsiteX2" fmla="*/ 2552700 w 11925300"/>
              <a:gd name="connsiteY2" fmla="*/ 2781300 h 4171950"/>
              <a:gd name="connsiteX3" fmla="*/ 2609850 w 11925300"/>
              <a:gd name="connsiteY3" fmla="*/ 4095750 h 4171950"/>
              <a:gd name="connsiteX4" fmla="*/ 10858500 w 11925300"/>
              <a:gd name="connsiteY4" fmla="*/ 4171950 h 4171950"/>
              <a:gd name="connsiteX5" fmla="*/ 11925300 w 11925300"/>
              <a:gd name="connsiteY5" fmla="*/ 4000500 h 4171950"/>
              <a:gd name="connsiteX6" fmla="*/ 11906250 w 11925300"/>
              <a:gd name="connsiteY6" fmla="*/ 3619500 h 4171950"/>
              <a:gd name="connsiteX7" fmla="*/ 11639550 w 11925300"/>
              <a:gd name="connsiteY7" fmla="*/ 2876550 h 4171950"/>
              <a:gd name="connsiteX8" fmla="*/ 11106150 w 11925300"/>
              <a:gd name="connsiteY8" fmla="*/ 2590800 h 4171950"/>
              <a:gd name="connsiteX9" fmla="*/ 9791700 w 11925300"/>
              <a:gd name="connsiteY9" fmla="*/ 2476500 h 4171950"/>
              <a:gd name="connsiteX10" fmla="*/ 7067550 w 11925300"/>
              <a:gd name="connsiteY10" fmla="*/ 2514600 h 4171950"/>
              <a:gd name="connsiteX11" fmla="*/ 3181350 w 11925300"/>
              <a:gd name="connsiteY11" fmla="*/ 2324100 h 4171950"/>
              <a:gd name="connsiteX12" fmla="*/ 2724150 w 11925300"/>
              <a:gd name="connsiteY12" fmla="*/ 571500 h 4171950"/>
              <a:gd name="connsiteX13" fmla="*/ 2686050 w 11925300"/>
              <a:gd name="connsiteY13" fmla="*/ 228600 h 4171950"/>
              <a:gd name="connsiteX14" fmla="*/ 2552700 w 11925300"/>
              <a:gd name="connsiteY14" fmla="*/ 133350 h 4171950"/>
              <a:gd name="connsiteX15" fmla="*/ 781050 w 11925300"/>
              <a:gd name="connsiteY15" fmla="*/ 0 h 4171950"/>
              <a:gd name="connsiteX16" fmla="*/ 0 w 11925300"/>
              <a:gd name="connsiteY16" fmla="*/ 45720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5300" h="4171950">
                <a:moveTo>
                  <a:pt x="0" y="457200"/>
                </a:moveTo>
                <a:lnTo>
                  <a:pt x="1181100" y="2495550"/>
                </a:lnTo>
                <a:lnTo>
                  <a:pt x="2552700" y="2781300"/>
                </a:lnTo>
                <a:lnTo>
                  <a:pt x="2609850" y="4095750"/>
                </a:lnTo>
                <a:lnTo>
                  <a:pt x="10858500" y="4171950"/>
                </a:lnTo>
                <a:lnTo>
                  <a:pt x="11925300" y="4000500"/>
                </a:lnTo>
                <a:lnTo>
                  <a:pt x="11906250" y="3619500"/>
                </a:lnTo>
                <a:lnTo>
                  <a:pt x="11639550" y="2876550"/>
                </a:lnTo>
                <a:lnTo>
                  <a:pt x="11106150" y="2590800"/>
                </a:lnTo>
                <a:lnTo>
                  <a:pt x="9791700" y="2476500"/>
                </a:lnTo>
                <a:lnTo>
                  <a:pt x="7067550" y="2514600"/>
                </a:lnTo>
                <a:lnTo>
                  <a:pt x="3181350" y="2324100"/>
                </a:lnTo>
                <a:lnTo>
                  <a:pt x="2724150" y="571500"/>
                </a:lnTo>
                <a:lnTo>
                  <a:pt x="2686050" y="228600"/>
                </a:lnTo>
                <a:lnTo>
                  <a:pt x="2552700" y="133350"/>
                </a:lnTo>
                <a:lnTo>
                  <a:pt x="781050" y="0"/>
                </a:lnTo>
                <a:lnTo>
                  <a:pt x="0" y="45720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3427008" y="1572032"/>
            <a:ext cx="1835552" cy="735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/>
          <p:cNvSpPr/>
          <p:nvPr/>
        </p:nvSpPr>
        <p:spPr>
          <a:xfrm>
            <a:off x="1574920" y="1572032"/>
            <a:ext cx="1798132" cy="735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2112263" y="1781071"/>
            <a:ext cx="8755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/>
              <a:t>IBS Physics</a:t>
            </a:r>
            <a:br>
              <a:rPr lang="en-US" altLang="ko-KR" sz="1050" dirty="0" smtClean="0"/>
            </a:br>
            <a:endParaRPr lang="ko-KR" altLang="en-US" sz="1050" dirty="0"/>
          </a:p>
        </p:txBody>
      </p:sp>
      <p:sp>
        <p:nvSpPr>
          <p:cNvPr id="81" name="TextBox 80"/>
          <p:cNvSpPr txBox="1"/>
          <p:nvPr/>
        </p:nvSpPr>
        <p:spPr>
          <a:xfrm>
            <a:off x="3707904" y="1908577"/>
            <a:ext cx="13356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/>
              <a:t>28m x 62m (x15m)</a:t>
            </a:r>
            <a:endParaRPr lang="ko-KR" altLang="en-US" sz="1050" dirty="0"/>
          </a:p>
        </p:txBody>
      </p:sp>
      <p:sp>
        <p:nvSpPr>
          <p:cNvPr id="82" name="TextBox 81"/>
          <p:cNvSpPr txBox="1"/>
          <p:nvPr/>
        </p:nvSpPr>
        <p:spPr>
          <a:xfrm>
            <a:off x="3923413" y="1772816"/>
            <a:ext cx="7489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/>
              <a:t>IBS CAPP</a:t>
            </a:r>
            <a:endParaRPr lang="ko-KR" altLang="en-US" sz="1050" dirty="0"/>
          </a:p>
        </p:txBody>
      </p:sp>
      <p:sp>
        <p:nvSpPr>
          <p:cNvPr id="83" name="직사각형 82"/>
          <p:cNvSpPr/>
          <p:nvPr/>
        </p:nvSpPr>
        <p:spPr>
          <a:xfrm rot="5400000">
            <a:off x="3377867" y="2183157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 rot="5400000">
            <a:off x="3299902" y="2184591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 rot="5400000">
            <a:off x="5190559" y="2188183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 rot="5400000">
            <a:off x="1502919" y="2193653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1731743" y="2284492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2463705" y="2284491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2995728" y="2284493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/>
          <p:cNvSpPr/>
          <p:nvPr/>
        </p:nvSpPr>
        <p:spPr>
          <a:xfrm>
            <a:off x="3727690" y="2284492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직사각형 90"/>
          <p:cNvSpPr/>
          <p:nvPr/>
        </p:nvSpPr>
        <p:spPr>
          <a:xfrm>
            <a:off x="4234002" y="2284493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/>
          <p:cNvSpPr/>
          <p:nvPr/>
        </p:nvSpPr>
        <p:spPr>
          <a:xfrm>
            <a:off x="4965964" y="2284492"/>
            <a:ext cx="144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1822839" y="1522785"/>
            <a:ext cx="144000" cy="4571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2921187" y="1526312"/>
            <a:ext cx="144000" cy="4571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/>
          <p:cNvSpPr/>
          <p:nvPr/>
        </p:nvSpPr>
        <p:spPr>
          <a:xfrm>
            <a:off x="3779413" y="1526313"/>
            <a:ext cx="144000" cy="4571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>
            <a:off x="4798957" y="1526312"/>
            <a:ext cx="144000" cy="4571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96"/>
          <p:cNvGrpSpPr/>
          <p:nvPr/>
        </p:nvGrpSpPr>
        <p:grpSpPr>
          <a:xfrm>
            <a:off x="8451460" y="-24430"/>
            <a:ext cx="369012" cy="1584448"/>
            <a:chOff x="9648086" y="879526"/>
            <a:chExt cx="369012" cy="1584448"/>
          </a:xfrm>
        </p:grpSpPr>
        <p:grpSp>
          <p:nvGrpSpPr>
            <p:cNvPr id="5" name="그룹 97"/>
            <p:cNvGrpSpPr/>
            <p:nvPr/>
          </p:nvGrpSpPr>
          <p:grpSpPr>
            <a:xfrm>
              <a:off x="9684568" y="1268760"/>
              <a:ext cx="288032" cy="1195214"/>
              <a:chOff x="-1260648" y="1268760"/>
              <a:chExt cx="288032" cy="1843286"/>
            </a:xfrm>
          </p:grpSpPr>
          <p:sp>
            <p:nvSpPr>
              <p:cNvPr id="100" name="이등변 삼각형 99"/>
              <p:cNvSpPr/>
              <p:nvPr/>
            </p:nvSpPr>
            <p:spPr>
              <a:xfrm>
                <a:off x="-1260648" y="1268760"/>
                <a:ext cx="288032" cy="9144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" name="이등변 삼각형 100"/>
              <p:cNvSpPr/>
              <p:nvPr/>
            </p:nvSpPr>
            <p:spPr>
              <a:xfrm rot="10800000">
                <a:off x="-1260648" y="2197646"/>
                <a:ext cx="288032" cy="9144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9648086" y="8795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N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98514" y="202637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48m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677" y="1212407"/>
            <a:ext cx="1476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Equipment entrance</a:t>
            </a:r>
            <a:endParaRPr lang="ko-KR" altLang="en-US" sz="1100" dirty="0"/>
          </a:p>
        </p:txBody>
      </p:sp>
      <p:cxnSp>
        <p:nvCxnSpPr>
          <p:cNvPr id="9" name="직선 연결선 8"/>
          <p:cNvCxnSpPr>
            <a:endCxn id="96" idx="0"/>
          </p:cNvCxnSpPr>
          <p:nvPr/>
        </p:nvCxnSpPr>
        <p:spPr>
          <a:xfrm flipH="1">
            <a:off x="4870957" y="1372126"/>
            <a:ext cx="95007" cy="154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>
          <a:xfrm>
            <a:off x="5724129" y="1827229"/>
            <a:ext cx="330580" cy="16159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/>
          <p:cNvSpPr txBox="1"/>
          <p:nvPr/>
        </p:nvSpPr>
        <p:spPr>
          <a:xfrm>
            <a:off x="5796136" y="1557953"/>
            <a:ext cx="747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 smtClean="0"/>
              <a:t>Loading </a:t>
            </a:r>
            <a:br>
              <a:rPr lang="en-US" altLang="ko-KR" sz="1100" dirty="0" smtClean="0"/>
            </a:br>
            <a:r>
              <a:rPr lang="en-US" altLang="ko-KR" sz="1100" dirty="0" smtClean="0"/>
              <a:t>dock</a:t>
            </a:r>
            <a:endParaRPr lang="ko-KR" altLang="en-US" sz="1100" dirty="0"/>
          </a:p>
        </p:txBody>
      </p:sp>
      <p:cxnSp>
        <p:nvCxnSpPr>
          <p:cNvPr id="14" name="직선 연결선 13"/>
          <p:cNvCxnSpPr>
            <a:endCxn id="58" idx="0"/>
          </p:cNvCxnSpPr>
          <p:nvPr/>
        </p:nvCxnSpPr>
        <p:spPr>
          <a:xfrm flipH="1">
            <a:off x="5868136" y="1456839"/>
            <a:ext cx="30345" cy="5102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292080" y="1557953"/>
            <a:ext cx="662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 smtClean="0"/>
              <a:t>LN2 </a:t>
            </a:r>
            <a:br>
              <a:rPr lang="en-US" altLang="ko-KR" sz="1100" dirty="0" smtClean="0"/>
            </a:br>
            <a:r>
              <a:rPr lang="en-US" altLang="ko-KR" sz="1100" dirty="0" smtClean="0"/>
              <a:t>storage</a:t>
            </a:r>
            <a:endParaRPr lang="ko-KR" altLang="en-US" sz="1100" dirty="0"/>
          </a:p>
        </p:txBody>
      </p:sp>
      <p:sp>
        <p:nvSpPr>
          <p:cNvPr id="66" name="직사각형 65"/>
          <p:cNvSpPr/>
          <p:nvPr/>
        </p:nvSpPr>
        <p:spPr>
          <a:xfrm>
            <a:off x="5377177" y="2007326"/>
            <a:ext cx="563428" cy="1643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493688" y="2206025"/>
            <a:ext cx="734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 smtClean="0"/>
              <a:t>Helium</a:t>
            </a:r>
            <a:br>
              <a:rPr lang="en-US" altLang="ko-KR" sz="1100" dirty="0" smtClean="0"/>
            </a:br>
            <a:r>
              <a:rPr lang="en-US" altLang="ko-KR" sz="1100" dirty="0" smtClean="0"/>
              <a:t>Liquefier</a:t>
            </a:r>
            <a:endParaRPr lang="ko-KR" altLang="en-US" sz="1100" dirty="0"/>
          </a:p>
        </p:txBody>
      </p:sp>
      <p:sp>
        <p:nvSpPr>
          <p:cNvPr id="72" name="직사각형 71"/>
          <p:cNvSpPr/>
          <p:nvPr/>
        </p:nvSpPr>
        <p:spPr>
          <a:xfrm>
            <a:off x="5391013" y="2000250"/>
            <a:ext cx="139837" cy="477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>
            <a:off x="5362038" y="2328375"/>
            <a:ext cx="152609" cy="1338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5420943" y="2020356"/>
            <a:ext cx="216024" cy="138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>
            <a:off x="5796136" y="1967085"/>
            <a:ext cx="144000" cy="4571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57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7900541" y="5907221"/>
            <a:ext cx="6480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79512" y="836712"/>
            <a:ext cx="8640960" cy="48965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641256" y="1056985"/>
            <a:ext cx="8035200" cy="3679357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07904" y="530120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28m x 62m (x15m)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170741" y="4923555"/>
            <a:ext cx="1513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IBS CAPP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9252520" y="6231221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2.78 m/cm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3707904" y="1056985"/>
            <a:ext cx="4968552" cy="4277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Pump &amp; Storage Room  </a:t>
            </a:r>
            <a:endParaRPr lang="ko-KR" altLang="en-US" sz="1200" dirty="0"/>
          </a:p>
        </p:txBody>
      </p:sp>
      <p:sp>
        <p:nvSpPr>
          <p:cNvPr id="9" name="직사각형 8"/>
          <p:cNvSpPr/>
          <p:nvPr/>
        </p:nvSpPr>
        <p:spPr>
          <a:xfrm>
            <a:off x="5796136" y="908720"/>
            <a:ext cx="719988" cy="22876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58331" y="1484185"/>
            <a:ext cx="2744327" cy="12073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Experiment Room 2</a:t>
            </a:r>
            <a:br>
              <a:rPr lang="en-US" altLang="ko-KR" sz="1400" dirty="0" smtClean="0"/>
            </a:br>
            <a:r>
              <a:rPr lang="en-US" altLang="ko-KR" sz="1400" dirty="0" smtClean="0"/>
              <a:t>(High Q Cavity)</a:t>
            </a:r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5796136" y="4621957"/>
            <a:ext cx="719988" cy="228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297120" y="1569055"/>
            <a:ext cx="1397672" cy="1304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4283968" y="3161248"/>
            <a:ext cx="1397672" cy="1324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6660232" y="1569055"/>
            <a:ext cx="1397672" cy="1304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660232" y="3161248"/>
            <a:ext cx="1397672" cy="13243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6660232" y="2509933"/>
            <a:ext cx="1397672" cy="3632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200" dirty="0">
                <a:solidFill>
                  <a:prstClr val="white"/>
                </a:solidFill>
              </a:rPr>
              <a:t>Local Controller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297120" y="2509933"/>
            <a:ext cx="1397672" cy="3632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Local Controller</a:t>
            </a:r>
            <a:endParaRPr lang="ko-KR" altLang="en-US" sz="1200" dirty="0"/>
          </a:p>
        </p:txBody>
      </p:sp>
      <p:sp>
        <p:nvSpPr>
          <p:cNvPr id="24" name="직사각형 23"/>
          <p:cNvSpPr/>
          <p:nvPr/>
        </p:nvSpPr>
        <p:spPr>
          <a:xfrm>
            <a:off x="4283968" y="3161248"/>
            <a:ext cx="1397672" cy="3632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200" dirty="0">
                <a:solidFill>
                  <a:prstClr val="white"/>
                </a:solidFill>
              </a:rPr>
              <a:t>Local Controller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660232" y="3161248"/>
            <a:ext cx="1397672" cy="3632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ko-KR" sz="1200" dirty="0">
                <a:solidFill>
                  <a:prstClr val="white"/>
                </a:solidFill>
              </a:rPr>
              <a:t>Local Controller</a:t>
            </a: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900541" y="6425428"/>
            <a:ext cx="129600" cy="12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772698" y="6538634"/>
            <a:ext cx="385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1m</a:t>
            </a:r>
            <a:endParaRPr lang="ko-KR" altLang="en-US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8581512" y="6126152"/>
            <a:ext cx="385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5</a:t>
            </a:r>
            <a:r>
              <a:rPr lang="en-US" altLang="ko-KR" sz="1100" dirty="0" smtClean="0"/>
              <a:t>m</a:t>
            </a:r>
            <a:endParaRPr lang="ko-KR" altLang="en-US" sz="1100" dirty="0"/>
          </a:p>
        </p:txBody>
      </p:sp>
      <p:sp>
        <p:nvSpPr>
          <p:cNvPr id="30" name="타원 29"/>
          <p:cNvSpPr/>
          <p:nvPr/>
        </p:nvSpPr>
        <p:spPr>
          <a:xfrm>
            <a:off x="7128284" y="3789040"/>
            <a:ext cx="468052" cy="4407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4748778" y="3789040"/>
            <a:ext cx="468052" cy="4407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4748778" y="1836102"/>
            <a:ext cx="468052" cy="4407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/>
          <p:cNvSpPr/>
          <p:nvPr/>
        </p:nvSpPr>
        <p:spPr>
          <a:xfrm>
            <a:off x="7128284" y="1836102"/>
            <a:ext cx="468052" cy="4407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483768" y="908725"/>
            <a:ext cx="719988" cy="22876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658331" y="2691574"/>
            <a:ext cx="2744327" cy="12317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Experiment Room 1</a:t>
            </a:r>
            <a:br>
              <a:rPr lang="en-US" altLang="ko-KR" sz="1400" dirty="0" smtClean="0"/>
            </a:br>
            <a:r>
              <a:rPr lang="en-US" altLang="ko-KR" sz="1400" dirty="0" smtClean="0"/>
              <a:t>(SQUID &amp; RF)</a:t>
            </a:r>
            <a:endParaRPr lang="ko-KR" altLang="en-US" sz="1400" dirty="0"/>
          </a:p>
        </p:txBody>
      </p:sp>
      <p:sp>
        <p:nvSpPr>
          <p:cNvPr id="8" name="직사각형 7"/>
          <p:cNvSpPr/>
          <p:nvPr/>
        </p:nvSpPr>
        <p:spPr>
          <a:xfrm>
            <a:off x="3533191" y="4690620"/>
            <a:ext cx="606761" cy="11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79512" y="1484784"/>
            <a:ext cx="8496944" cy="42484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658331" y="3913409"/>
            <a:ext cx="2744327" cy="8201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/>
              <a:t>Control Room</a:t>
            </a:r>
            <a:endParaRPr lang="ko-KR" altLang="en-US" sz="1400" dirty="0"/>
          </a:p>
        </p:txBody>
      </p:sp>
      <p:sp>
        <p:nvSpPr>
          <p:cNvPr id="45" name="직사각형 44"/>
          <p:cNvSpPr/>
          <p:nvPr/>
        </p:nvSpPr>
        <p:spPr>
          <a:xfrm>
            <a:off x="5905336" y="1430620"/>
            <a:ext cx="553740" cy="141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339118" y="2882568"/>
            <a:ext cx="127082" cy="69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3339118" y="4005064"/>
            <a:ext cx="127082" cy="69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339118" y="1700808"/>
            <a:ext cx="127082" cy="69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539552" y="4009576"/>
            <a:ext cx="127082" cy="69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38"/>
          <p:cNvGrpSpPr/>
          <p:nvPr/>
        </p:nvGrpSpPr>
        <p:grpSpPr>
          <a:xfrm>
            <a:off x="8172400" y="-24430"/>
            <a:ext cx="369012" cy="1584448"/>
            <a:chOff x="9648086" y="879526"/>
            <a:chExt cx="369012" cy="1584448"/>
          </a:xfrm>
        </p:grpSpPr>
        <p:grpSp>
          <p:nvGrpSpPr>
            <p:cNvPr id="34" name="그룹 39"/>
            <p:cNvGrpSpPr/>
            <p:nvPr/>
          </p:nvGrpSpPr>
          <p:grpSpPr>
            <a:xfrm>
              <a:off x="9684568" y="1268760"/>
              <a:ext cx="288032" cy="1195214"/>
              <a:chOff x="-1260648" y="1268760"/>
              <a:chExt cx="288032" cy="1843286"/>
            </a:xfrm>
          </p:grpSpPr>
          <p:sp>
            <p:nvSpPr>
              <p:cNvPr id="42" name="이등변 삼각형 41"/>
              <p:cNvSpPr/>
              <p:nvPr/>
            </p:nvSpPr>
            <p:spPr>
              <a:xfrm>
                <a:off x="-1260648" y="1268760"/>
                <a:ext cx="288032" cy="9144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이등변 삼각형 42"/>
              <p:cNvSpPr/>
              <p:nvPr/>
            </p:nvSpPr>
            <p:spPr>
              <a:xfrm rot="10800000">
                <a:off x="-1260648" y="2197646"/>
                <a:ext cx="288032" cy="9144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9648086" y="8795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N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직사각형 53"/>
          <p:cNvSpPr/>
          <p:nvPr/>
        </p:nvSpPr>
        <p:spPr>
          <a:xfrm>
            <a:off x="8635966" y="3978261"/>
            <a:ext cx="127082" cy="690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689205" y="4211342"/>
            <a:ext cx="135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Micro-Kelvin Lab</a:t>
            </a:r>
            <a:endParaRPr lang="ko-KR" alt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251520" y="332656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B2F (G-8.8m)</a:t>
            </a:r>
            <a:endParaRPr lang="ko-KR" alt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23405" y="180138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Heavy Equipment Entrance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3059832" y="549470"/>
            <a:ext cx="279286" cy="417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5580112" y="517322"/>
            <a:ext cx="352450" cy="505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97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자유형 70"/>
          <p:cNvSpPr/>
          <p:nvPr/>
        </p:nvSpPr>
        <p:spPr>
          <a:xfrm>
            <a:off x="2695478" y="5846478"/>
            <a:ext cx="3904938" cy="1004341"/>
          </a:xfrm>
          <a:custGeom>
            <a:avLst/>
            <a:gdLst>
              <a:gd name="connsiteX0" fmla="*/ 29980 w 3844977"/>
              <a:gd name="connsiteY0" fmla="*/ 719528 h 809469"/>
              <a:gd name="connsiteX1" fmla="*/ 262327 w 3844977"/>
              <a:gd name="connsiteY1" fmla="*/ 502171 h 809469"/>
              <a:gd name="connsiteX2" fmla="*/ 599606 w 3844977"/>
              <a:gd name="connsiteY2" fmla="*/ 532151 h 809469"/>
              <a:gd name="connsiteX3" fmla="*/ 831954 w 3844977"/>
              <a:gd name="connsiteY3" fmla="*/ 569627 h 809469"/>
              <a:gd name="connsiteX4" fmla="*/ 899409 w 3844977"/>
              <a:gd name="connsiteY4" fmla="*/ 569627 h 809469"/>
              <a:gd name="connsiteX5" fmla="*/ 1214203 w 3844977"/>
              <a:gd name="connsiteY5" fmla="*/ 479686 h 809469"/>
              <a:gd name="connsiteX6" fmla="*/ 1446550 w 3844977"/>
              <a:gd name="connsiteY6" fmla="*/ 344774 h 809469"/>
              <a:gd name="connsiteX7" fmla="*/ 1723868 w 3844977"/>
              <a:gd name="connsiteY7" fmla="*/ 299804 h 809469"/>
              <a:gd name="connsiteX8" fmla="*/ 1933731 w 3844977"/>
              <a:gd name="connsiteY8" fmla="*/ 247338 h 809469"/>
              <a:gd name="connsiteX9" fmla="*/ 2091127 w 3844977"/>
              <a:gd name="connsiteY9" fmla="*/ 142407 h 809469"/>
              <a:gd name="connsiteX10" fmla="*/ 2256019 w 3844977"/>
              <a:gd name="connsiteY10" fmla="*/ 97436 h 809469"/>
              <a:gd name="connsiteX11" fmla="*/ 2675744 w 3844977"/>
              <a:gd name="connsiteY11" fmla="*/ 179882 h 809469"/>
              <a:gd name="connsiteX12" fmla="*/ 2885606 w 3844977"/>
              <a:gd name="connsiteY12" fmla="*/ 0 h 809469"/>
              <a:gd name="connsiteX13" fmla="*/ 2990537 w 3844977"/>
              <a:gd name="connsiteY13" fmla="*/ 29981 h 809469"/>
              <a:gd name="connsiteX14" fmla="*/ 3207895 w 3844977"/>
              <a:gd name="connsiteY14" fmla="*/ 74951 h 809469"/>
              <a:gd name="connsiteX15" fmla="*/ 3342806 w 3844977"/>
              <a:gd name="connsiteY15" fmla="*/ 119922 h 809469"/>
              <a:gd name="connsiteX16" fmla="*/ 3575154 w 3844977"/>
              <a:gd name="connsiteY16" fmla="*/ 239843 h 809469"/>
              <a:gd name="connsiteX17" fmla="*/ 3844977 w 3844977"/>
              <a:gd name="connsiteY17" fmla="*/ 794479 h 809469"/>
              <a:gd name="connsiteX18" fmla="*/ 0 w 3844977"/>
              <a:gd name="connsiteY18" fmla="*/ 809469 h 809469"/>
              <a:gd name="connsiteX19" fmla="*/ 29980 w 3844977"/>
              <a:gd name="connsiteY19" fmla="*/ 719528 h 809469"/>
              <a:gd name="connsiteX0" fmla="*/ 74951 w 3889948"/>
              <a:gd name="connsiteY0" fmla="*/ 719528 h 1004341"/>
              <a:gd name="connsiteX1" fmla="*/ 307298 w 3889948"/>
              <a:gd name="connsiteY1" fmla="*/ 502171 h 1004341"/>
              <a:gd name="connsiteX2" fmla="*/ 644577 w 3889948"/>
              <a:gd name="connsiteY2" fmla="*/ 532151 h 1004341"/>
              <a:gd name="connsiteX3" fmla="*/ 876925 w 3889948"/>
              <a:gd name="connsiteY3" fmla="*/ 569627 h 1004341"/>
              <a:gd name="connsiteX4" fmla="*/ 944380 w 3889948"/>
              <a:gd name="connsiteY4" fmla="*/ 569627 h 1004341"/>
              <a:gd name="connsiteX5" fmla="*/ 1259174 w 3889948"/>
              <a:gd name="connsiteY5" fmla="*/ 479686 h 1004341"/>
              <a:gd name="connsiteX6" fmla="*/ 1491521 w 3889948"/>
              <a:gd name="connsiteY6" fmla="*/ 344774 h 1004341"/>
              <a:gd name="connsiteX7" fmla="*/ 1768839 w 3889948"/>
              <a:gd name="connsiteY7" fmla="*/ 299804 h 1004341"/>
              <a:gd name="connsiteX8" fmla="*/ 1978702 w 3889948"/>
              <a:gd name="connsiteY8" fmla="*/ 247338 h 1004341"/>
              <a:gd name="connsiteX9" fmla="*/ 2136098 w 3889948"/>
              <a:gd name="connsiteY9" fmla="*/ 142407 h 1004341"/>
              <a:gd name="connsiteX10" fmla="*/ 2300990 w 3889948"/>
              <a:gd name="connsiteY10" fmla="*/ 97436 h 1004341"/>
              <a:gd name="connsiteX11" fmla="*/ 2720715 w 3889948"/>
              <a:gd name="connsiteY11" fmla="*/ 179882 h 1004341"/>
              <a:gd name="connsiteX12" fmla="*/ 2930577 w 3889948"/>
              <a:gd name="connsiteY12" fmla="*/ 0 h 1004341"/>
              <a:gd name="connsiteX13" fmla="*/ 3035508 w 3889948"/>
              <a:gd name="connsiteY13" fmla="*/ 29981 h 1004341"/>
              <a:gd name="connsiteX14" fmla="*/ 3252866 w 3889948"/>
              <a:gd name="connsiteY14" fmla="*/ 74951 h 1004341"/>
              <a:gd name="connsiteX15" fmla="*/ 3387777 w 3889948"/>
              <a:gd name="connsiteY15" fmla="*/ 119922 h 1004341"/>
              <a:gd name="connsiteX16" fmla="*/ 3620125 w 3889948"/>
              <a:gd name="connsiteY16" fmla="*/ 239843 h 1004341"/>
              <a:gd name="connsiteX17" fmla="*/ 3889948 w 3889948"/>
              <a:gd name="connsiteY17" fmla="*/ 794479 h 1004341"/>
              <a:gd name="connsiteX18" fmla="*/ 0 w 3889948"/>
              <a:gd name="connsiteY18" fmla="*/ 1004341 h 1004341"/>
              <a:gd name="connsiteX19" fmla="*/ 74951 w 3889948"/>
              <a:gd name="connsiteY19" fmla="*/ 719528 h 1004341"/>
              <a:gd name="connsiteX0" fmla="*/ 74951 w 3904938"/>
              <a:gd name="connsiteY0" fmla="*/ 719528 h 1004341"/>
              <a:gd name="connsiteX1" fmla="*/ 307298 w 3904938"/>
              <a:gd name="connsiteY1" fmla="*/ 502171 h 1004341"/>
              <a:gd name="connsiteX2" fmla="*/ 644577 w 3904938"/>
              <a:gd name="connsiteY2" fmla="*/ 532151 h 1004341"/>
              <a:gd name="connsiteX3" fmla="*/ 876925 w 3904938"/>
              <a:gd name="connsiteY3" fmla="*/ 569627 h 1004341"/>
              <a:gd name="connsiteX4" fmla="*/ 944380 w 3904938"/>
              <a:gd name="connsiteY4" fmla="*/ 569627 h 1004341"/>
              <a:gd name="connsiteX5" fmla="*/ 1259174 w 3904938"/>
              <a:gd name="connsiteY5" fmla="*/ 479686 h 1004341"/>
              <a:gd name="connsiteX6" fmla="*/ 1491521 w 3904938"/>
              <a:gd name="connsiteY6" fmla="*/ 344774 h 1004341"/>
              <a:gd name="connsiteX7" fmla="*/ 1768839 w 3904938"/>
              <a:gd name="connsiteY7" fmla="*/ 299804 h 1004341"/>
              <a:gd name="connsiteX8" fmla="*/ 1978702 w 3904938"/>
              <a:gd name="connsiteY8" fmla="*/ 247338 h 1004341"/>
              <a:gd name="connsiteX9" fmla="*/ 2136098 w 3904938"/>
              <a:gd name="connsiteY9" fmla="*/ 142407 h 1004341"/>
              <a:gd name="connsiteX10" fmla="*/ 2300990 w 3904938"/>
              <a:gd name="connsiteY10" fmla="*/ 97436 h 1004341"/>
              <a:gd name="connsiteX11" fmla="*/ 2720715 w 3904938"/>
              <a:gd name="connsiteY11" fmla="*/ 179882 h 1004341"/>
              <a:gd name="connsiteX12" fmla="*/ 2930577 w 3904938"/>
              <a:gd name="connsiteY12" fmla="*/ 0 h 1004341"/>
              <a:gd name="connsiteX13" fmla="*/ 3035508 w 3904938"/>
              <a:gd name="connsiteY13" fmla="*/ 29981 h 1004341"/>
              <a:gd name="connsiteX14" fmla="*/ 3252866 w 3904938"/>
              <a:gd name="connsiteY14" fmla="*/ 74951 h 1004341"/>
              <a:gd name="connsiteX15" fmla="*/ 3387777 w 3904938"/>
              <a:gd name="connsiteY15" fmla="*/ 119922 h 1004341"/>
              <a:gd name="connsiteX16" fmla="*/ 3620125 w 3904938"/>
              <a:gd name="connsiteY16" fmla="*/ 239843 h 1004341"/>
              <a:gd name="connsiteX17" fmla="*/ 3904938 w 3904938"/>
              <a:gd name="connsiteY17" fmla="*/ 989351 h 1004341"/>
              <a:gd name="connsiteX18" fmla="*/ 0 w 3904938"/>
              <a:gd name="connsiteY18" fmla="*/ 1004341 h 1004341"/>
              <a:gd name="connsiteX19" fmla="*/ 74951 w 3904938"/>
              <a:gd name="connsiteY19" fmla="*/ 719528 h 100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04938" h="1004341">
                <a:moveTo>
                  <a:pt x="74951" y="719528"/>
                </a:moveTo>
                <a:lnTo>
                  <a:pt x="307298" y="502171"/>
                </a:lnTo>
                <a:lnTo>
                  <a:pt x="644577" y="532151"/>
                </a:lnTo>
                <a:lnTo>
                  <a:pt x="876925" y="569627"/>
                </a:lnTo>
                <a:lnTo>
                  <a:pt x="944380" y="569627"/>
                </a:lnTo>
                <a:lnTo>
                  <a:pt x="1259174" y="479686"/>
                </a:lnTo>
                <a:lnTo>
                  <a:pt x="1491521" y="344774"/>
                </a:lnTo>
                <a:lnTo>
                  <a:pt x="1768839" y="299804"/>
                </a:lnTo>
                <a:lnTo>
                  <a:pt x="1978702" y="247338"/>
                </a:lnTo>
                <a:lnTo>
                  <a:pt x="2136098" y="142407"/>
                </a:lnTo>
                <a:lnTo>
                  <a:pt x="2300990" y="97436"/>
                </a:lnTo>
                <a:lnTo>
                  <a:pt x="2720715" y="179882"/>
                </a:lnTo>
                <a:lnTo>
                  <a:pt x="2930577" y="0"/>
                </a:lnTo>
                <a:lnTo>
                  <a:pt x="3035508" y="29981"/>
                </a:lnTo>
                <a:lnTo>
                  <a:pt x="3252866" y="74951"/>
                </a:lnTo>
                <a:lnTo>
                  <a:pt x="3387777" y="119922"/>
                </a:lnTo>
                <a:lnTo>
                  <a:pt x="3620125" y="239843"/>
                </a:lnTo>
                <a:lnTo>
                  <a:pt x="3904938" y="989351"/>
                </a:lnTo>
                <a:lnTo>
                  <a:pt x="0" y="1004341"/>
                </a:lnTo>
                <a:lnTo>
                  <a:pt x="74951" y="7195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순서도: 판단 32"/>
          <p:cNvSpPr/>
          <p:nvPr/>
        </p:nvSpPr>
        <p:spPr>
          <a:xfrm>
            <a:off x="2015600" y="3438324"/>
            <a:ext cx="5112568" cy="15121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2054205" y="2133600"/>
            <a:ext cx="5120640" cy="1493520"/>
          </a:xfrm>
          <a:custGeom>
            <a:avLst/>
            <a:gdLst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906780 w 5120640"/>
              <a:gd name="connsiteY7" fmla="*/ 80010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028700 w 5120640"/>
              <a:gd name="connsiteY7" fmla="*/ 77724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3358056 w 5120640"/>
              <a:gd name="connsiteY6" fmla="*/ 455886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0640" h="1493520">
                <a:moveTo>
                  <a:pt x="3040380" y="1371600"/>
                </a:moveTo>
                <a:lnTo>
                  <a:pt x="2560320" y="1493520"/>
                </a:lnTo>
                <a:lnTo>
                  <a:pt x="0" y="746760"/>
                </a:lnTo>
                <a:lnTo>
                  <a:pt x="2567940" y="0"/>
                </a:lnTo>
                <a:lnTo>
                  <a:pt x="5120640" y="754380"/>
                </a:lnTo>
                <a:lnTo>
                  <a:pt x="4732020" y="861060"/>
                </a:lnTo>
                <a:lnTo>
                  <a:pt x="3358056" y="455886"/>
                </a:lnTo>
                <a:lnTo>
                  <a:pt x="1635673" y="958543"/>
                </a:lnTo>
                <a:lnTo>
                  <a:pt x="3040380" y="13716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순서도: 판단 6"/>
          <p:cNvSpPr/>
          <p:nvPr/>
        </p:nvSpPr>
        <p:spPr>
          <a:xfrm>
            <a:off x="2051720" y="4941168"/>
            <a:ext cx="5112568" cy="15121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38"/>
          <p:cNvSpPr/>
          <p:nvPr/>
        </p:nvSpPr>
        <p:spPr>
          <a:xfrm>
            <a:off x="4282440" y="3771900"/>
            <a:ext cx="5288280" cy="1562100"/>
          </a:xfrm>
          <a:custGeom>
            <a:avLst/>
            <a:gdLst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573780 w 4930140"/>
              <a:gd name="connsiteY4" fmla="*/ 128016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840480 w 4930140"/>
              <a:gd name="connsiteY4" fmla="*/ 118872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5151120"/>
              <a:gd name="connsiteY0" fmla="*/ 1874520 h 2247900"/>
              <a:gd name="connsiteX1" fmla="*/ 3078480 w 5151120"/>
              <a:gd name="connsiteY1" fmla="*/ 960120 h 2247900"/>
              <a:gd name="connsiteX2" fmla="*/ 4351020 w 5151120"/>
              <a:gd name="connsiteY2" fmla="*/ 0 h 2247900"/>
              <a:gd name="connsiteX3" fmla="*/ 5151120 w 5151120"/>
              <a:gd name="connsiteY3" fmla="*/ 213360 h 2247900"/>
              <a:gd name="connsiteX4" fmla="*/ 3840480 w 5151120"/>
              <a:gd name="connsiteY4" fmla="*/ 1188720 h 2247900"/>
              <a:gd name="connsiteX5" fmla="*/ 624840 w 5151120"/>
              <a:gd name="connsiteY5" fmla="*/ 2247900 h 2247900"/>
              <a:gd name="connsiteX6" fmla="*/ 0 w 5151120"/>
              <a:gd name="connsiteY6" fmla="*/ 1874520 h 2247900"/>
              <a:gd name="connsiteX0" fmla="*/ 0 w 5151120"/>
              <a:gd name="connsiteY0" fmla="*/ 1874520 h 2141220"/>
              <a:gd name="connsiteX1" fmla="*/ 3078480 w 5151120"/>
              <a:gd name="connsiteY1" fmla="*/ 960120 h 2141220"/>
              <a:gd name="connsiteX2" fmla="*/ 4351020 w 5151120"/>
              <a:gd name="connsiteY2" fmla="*/ 0 h 2141220"/>
              <a:gd name="connsiteX3" fmla="*/ 5151120 w 5151120"/>
              <a:gd name="connsiteY3" fmla="*/ 213360 h 2141220"/>
              <a:gd name="connsiteX4" fmla="*/ 3840480 w 5151120"/>
              <a:gd name="connsiteY4" fmla="*/ 1188720 h 2141220"/>
              <a:gd name="connsiteX5" fmla="*/ 822960 w 5151120"/>
              <a:gd name="connsiteY5" fmla="*/ 2141220 h 2141220"/>
              <a:gd name="connsiteX6" fmla="*/ 0 w 5151120"/>
              <a:gd name="connsiteY6" fmla="*/ 1874520 h 2141220"/>
              <a:gd name="connsiteX0" fmla="*/ 0 w 5288280"/>
              <a:gd name="connsiteY0" fmla="*/ 1874520 h 2141220"/>
              <a:gd name="connsiteX1" fmla="*/ 3078480 w 5288280"/>
              <a:gd name="connsiteY1" fmla="*/ 960120 h 2141220"/>
              <a:gd name="connsiteX2" fmla="*/ 4351020 w 5288280"/>
              <a:gd name="connsiteY2" fmla="*/ 0 h 2141220"/>
              <a:gd name="connsiteX3" fmla="*/ 5288280 w 5288280"/>
              <a:gd name="connsiteY3" fmla="*/ 777240 h 2141220"/>
              <a:gd name="connsiteX4" fmla="*/ 3840480 w 5288280"/>
              <a:gd name="connsiteY4" fmla="*/ 1188720 h 2141220"/>
              <a:gd name="connsiteX5" fmla="*/ 822960 w 5288280"/>
              <a:gd name="connsiteY5" fmla="*/ 2141220 h 2141220"/>
              <a:gd name="connsiteX6" fmla="*/ 0 w 5288280"/>
              <a:gd name="connsiteY6" fmla="*/ 1874520 h 2141220"/>
              <a:gd name="connsiteX0" fmla="*/ 0 w 5288280"/>
              <a:gd name="connsiteY0" fmla="*/ 1295400 h 1562100"/>
              <a:gd name="connsiteX1" fmla="*/ 3078480 w 5288280"/>
              <a:gd name="connsiteY1" fmla="*/ 381000 h 1562100"/>
              <a:gd name="connsiteX2" fmla="*/ 4472940 w 5288280"/>
              <a:gd name="connsiteY2" fmla="*/ 0 h 1562100"/>
              <a:gd name="connsiteX3" fmla="*/ 5288280 w 5288280"/>
              <a:gd name="connsiteY3" fmla="*/ 198120 h 1562100"/>
              <a:gd name="connsiteX4" fmla="*/ 3840480 w 5288280"/>
              <a:gd name="connsiteY4" fmla="*/ 609600 h 1562100"/>
              <a:gd name="connsiteX5" fmla="*/ 822960 w 5288280"/>
              <a:gd name="connsiteY5" fmla="*/ 1562100 h 1562100"/>
              <a:gd name="connsiteX6" fmla="*/ 0 w 5288280"/>
              <a:gd name="connsiteY6" fmla="*/ 1295400 h 1562100"/>
              <a:gd name="connsiteX0" fmla="*/ 0 w 5288280"/>
              <a:gd name="connsiteY0" fmla="*/ 1295400 h 1562100"/>
              <a:gd name="connsiteX1" fmla="*/ 2034540 w 5288280"/>
              <a:gd name="connsiteY1" fmla="*/ 701040 h 1562100"/>
              <a:gd name="connsiteX2" fmla="*/ 3078480 w 5288280"/>
              <a:gd name="connsiteY2" fmla="*/ 381000 h 1562100"/>
              <a:gd name="connsiteX3" fmla="*/ 4472940 w 5288280"/>
              <a:gd name="connsiteY3" fmla="*/ 0 h 1562100"/>
              <a:gd name="connsiteX4" fmla="*/ 5288280 w 5288280"/>
              <a:gd name="connsiteY4" fmla="*/ 198120 h 1562100"/>
              <a:gd name="connsiteX5" fmla="*/ 3840480 w 5288280"/>
              <a:gd name="connsiteY5" fmla="*/ 609600 h 1562100"/>
              <a:gd name="connsiteX6" fmla="*/ 822960 w 5288280"/>
              <a:gd name="connsiteY6" fmla="*/ 1562100 h 1562100"/>
              <a:gd name="connsiteX7" fmla="*/ 0 w 5288280"/>
              <a:gd name="connsiteY7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706880 w 5288280"/>
              <a:gd name="connsiteY2" fmla="*/ 60960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90700 w 5288280"/>
              <a:gd name="connsiteY3" fmla="*/ 62484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8280" h="1562100">
                <a:moveTo>
                  <a:pt x="0" y="1295400"/>
                </a:moveTo>
                <a:cubicBezTo>
                  <a:pt x="419100" y="1170940"/>
                  <a:pt x="922020" y="1038860"/>
                  <a:pt x="1341120" y="914400"/>
                </a:cubicBezTo>
                <a:cubicBezTo>
                  <a:pt x="1680210" y="815340"/>
                  <a:pt x="1744980" y="789940"/>
                  <a:pt x="2034540" y="701040"/>
                </a:cubicBezTo>
                <a:lnTo>
                  <a:pt x="3078480" y="381000"/>
                </a:lnTo>
                <a:lnTo>
                  <a:pt x="4472940" y="0"/>
                </a:lnTo>
                <a:lnTo>
                  <a:pt x="5288280" y="198120"/>
                </a:lnTo>
                <a:lnTo>
                  <a:pt x="3840480" y="609600"/>
                </a:lnTo>
                <a:lnTo>
                  <a:pt x="822960" y="15621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자유형 36"/>
          <p:cNvSpPr/>
          <p:nvPr/>
        </p:nvSpPr>
        <p:spPr>
          <a:xfrm>
            <a:off x="147816" y="377592"/>
            <a:ext cx="5288280" cy="1539240"/>
          </a:xfrm>
          <a:custGeom>
            <a:avLst/>
            <a:gdLst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573780 w 4930140"/>
              <a:gd name="connsiteY4" fmla="*/ 128016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840480 w 4930140"/>
              <a:gd name="connsiteY4" fmla="*/ 118872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5151120"/>
              <a:gd name="connsiteY0" fmla="*/ 1874520 h 2247900"/>
              <a:gd name="connsiteX1" fmla="*/ 3078480 w 5151120"/>
              <a:gd name="connsiteY1" fmla="*/ 960120 h 2247900"/>
              <a:gd name="connsiteX2" fmla="*/ 4351020 w 5151120"/>
              <a:gd name="connsiteY2" fmla="*/ 0 h 2247900"/>
              <a:gd name="connsiteX3" fmla="*/ 5151120 w 5151120"/>
              <a:gd name="connsiteY3" fmla="*/ 213360 h 2247900"/>
              <a:gd name="connsiteX4" fmla="*/ 3840480 w 5151120"/>
              <a:gd name="connsiteY4" fmla="*/ 1188720 h 2247900"/>
              <a:gd name="connsiteX5" fmla="*/ 624840 w 5151120"/>
              <a:gd name="connsiteY5" fmla="*/ 2247900 h 2247900"/>
              <a:gd name="connsiteX6" fmla="*/ 0 w 5151120"/>
              <a:gd name="connsiteY6" fmla="*/ 1874520 h 2247900"/>
              <a:gd name="connsiteX0" fmla="*/ 0 w 5151120"/>
              <a:gd name="connsiteY0" fmla="*/ 1874520 h 2141220"/>
              <a:gd name="connsiteX1" fmla="*/ 3078480 w 5151120"/>
              <a:gd name="connsiteY1" fmla="*/ 960120 h 2141220"/>
              <a:gd name="connsiteX2" fmla="*/ 4351020 w 5151120"/>
              <a:gd name="connsiteY2" fmla="*/ 0 h 2141220"/>
              <a:gd name="connsiteX3" fmla="*/ 5151120 w 5151120"/>
              <a:gd name="connsiteY3" fmla="*/ 213360 h 2141220"/>
              <a:gd name="connsiteX4" fmla="*/ 3840480 w 5151120"/>
              <a:gd name="connsiteY4" fmla="*/ 1188720 h 2141220"/>
              <a:gd name="connsiteX5" fmla="*/ 822960 w 5151120"/>
              <a:gd name="connsiteY5" fmla="*/ 2141220 h 2141220"/>
              <a:gd name="connsiteX6" fmla="*/ 0 w 5151120"/>
              <a:gd name="connsiteY6" fmla="*/ 1874520 h 2141220"/>
              <a:gd name="connsiteX0" fmla="*/ 0 w 5288280"/>
              <a:gd name="connsiteY0" fmla="*/ 1874520 h 2141220"/>
              <a:gd name="connsiteX1" fmla="*/ 3078480 w 5288280"/>
              <a:gd name="connsiteY1" fmla="*/ 960120 h 2141220"/>
              <a:gd name="connsiteX2" fmla="*/ 4351020 w 5288280"/>
              <a:gd name="connsiteY2" fmla="*/ 0 h 2141220"/>
              <a:gd name="connsiteX3" fmla="*/ 5288280 w 5288280"/>
              <a:gd name="connsiteY3" fmla="*/ 777240 h 2141220"/>
              <a:gd name="connsiteX4" fmla="*/ 3840480 w 5288280"/>
              <a:gd name="connsiteY4" fmla="*/ 1188720 h 2141220"/>
              <a:gd name="connsiteX5" fmla="*/ 822960 w 5288280"/>
              <a:gd name="connsiteY5" fmla="*/ 2141220 h 2141220"/>
              <a:gd name="connsiteX6" fmla="*/ 0 w 5288280"/>
              <a:gd name="connsiteY6" fmla="*/ 1874520 h 2141220"/>
              <a:gd name="connsiteX0" fmla="*/ 0 w 5288280"/>
              <a:gd name="connsiteY0" fmla="*/ 1295400 h 1562100"/>
              <a:gd name="connsiteX1" fmla="*/ 3078480 w 5288280"/>
              <a:gd name="connsiteY1" fmla="*/ 381000 h 1562100"/>
              <a:gd name="connsiteX2" fmla="*/ 4472940 w 5288280"/>
              <a:gd name="connsiteY2" fmla="*/ 0 h 1562100"/>
              <a:gd name="connsiteX3" fmla="*/ 5288280 w 5288280"/>
              <a:gd name="connsiteY3" fmla="*/ 198120 h 1562100"/>
              <a:gd name="connsiteX4" fmla="*/ 3840480 w 5288280"/>
              <a:gd name="connsiteY4" fmla="*/ 609600 h 1562100"/>
              <a:gd name="connsiteX5" fmla="*/ 822960 w 5288280"/>
              <a:gd name="connsiteY5" fmla="*/ 1562100 h 1562100"/>
              <a:gd name="connsiteX6" fmla="*/ 0 w 5288280"/>
              <a:gd name="connsiteY6" fmla="*/ 1295400 h 1562100"/>
              <a:gd name="connsiteX0" fmla="*/ 0 w 5288280"/>
              <a:gd name="connsiteY0" fmla="*/ 1295400 h 1562100"/>
              <a:gd name="connsiteX1" fmla="*/ 2034540 w 5288280"/>
              <a:gd name="connsiteY1" fmla="*/ 701040 h 1562100"/>
              <a:gd name="connsiteX2" fmla="*/ 3078480 w 5288280"/>
              <a:gd name="connsiteY2" fmla="*/ 381000 h 1562100"/>
              <a:gd name="connsiteX3" fmla="*/ 4472940 w 5288280"/>
              <a:gd name="connsiteY3" fmla="*/ 0 h 1562100"/>
              <a:gd name="connsiteX4" fmla="*/ 5288280 w 5288280"/>
              <a:gd name="connsiteY4" fmla="*/ 198120 h 1562100"/>
              <a:gd name="connsiteX5" fmla="*/ 3840480 w 5288280"/>
              <a:gd name="connsiteY5" fmla="*/ 609600 h 1562100"/>
              <a:gd name="connsiteX6" fmla="*/ 822960 w 5288280"/>
              <a:gd name="connsiteY6" fmla="*/ 1562100 h 1562100"/>
              <a:gd name="connsiteX7" fmla="*/ 0 w 5288280"/>
              <a:gd name="connsiteY7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706880 w 5288280"/>
              <a:gd name="connsiteY2" fmla="*/ 60960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90700 w 5288280"/>
              <a:gd name="connsiteY3" fmla="*/ 62484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39240"/>
              <a:gd name="connsiteX1" fmla="*/ 1341120 w 5288280"/>
              <a:gd name="connsiteY1" fmla="*/ 914400 h 1539240"/>
              <a:gd name="connsiteX2" fmla="*/ 2034540 w 5288280"/>
              <a:gd name="connsiteY2" fmla="*/ 701040 h 1539240"/>
              <a:gd name="connsiteX3" fmla="*/ 3078480 w 5288280"/>
              <a:gd name="connsiteY3" fmla="*/ 381000 h 1539240"/>
              <a:gd name="connsiteX4" fmla="*/ 4472940 w 5288280"/>
              <a:gd name="connsiteY4" fmla="*/ 0 h 1539240"/>
              <a:gd name="connsiteX5" fmla="*/ 5288280 w 5288280"/>
              <a:gd name="connsiteY5" fmla="*/ 198120 h 1539240"/>
              <a:gd name="connsiteX6" fmla="*/ 3840480 w 5288280"/>
              <a:gd name="connsiteY6" fmla="*/ 609600 h 1539240"/>
              <a:gd name="connsiteX7" fmla="*/ 769620 w 5288280"/>
              <a:gd name="connsiteY7" fmla="*/ 1539240 h 1539240"/>
              <a:gd name="connsiteX8" fmla="*/ 0 w 5288280"/>
              <a:gd name="connsiteY8" fmla="*/ 1295400 h 153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8280" h="1539240">
                <a:moveTo>
                  <a:pt x="0" y="1295400"/>
                </a:moveTo>
                <a:cubicBezTo>
                  <a:pt x="419100" y="1170940"/>
                  <a:pt x="922020" y="1038860"/>
                  <a:pt x="1341120" y="914400"/>
                </a:cubicBezTo>
                <a:cubicBezTo>
                  <a:pt x="1680210" y="815340"/>
                  <a:pt x="1744980" y="789940"/>
                  <a:pt x="2034540" y="701040"/>
                </a:cubicBezTo>
                <a:lnTo>
                  <a:pt x="3078480" y="381000"/>
                </a:lnTo>
                <a:lnTo>
                  <a:pt x="4472940" y="0"/>
                </a:lnTo>
                <a:lnTo>
                  <a:pt x="5288280" y="198120"/>
                </a:lnTo>
                <a:lnTo>
                  <a:pt x="3840480" y="609600"/>
                </a:lnTo>
                <a:lnTo>
                  <a:pt x="769620" y="153924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115616" y="269569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-4.4m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8803" y="134076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616" y="400041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-8.8m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51258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-15m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5228" y="269569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B1F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3122" y="400041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B2F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63122" y="551258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B3F</a:t>
            </a:r>
          </a:p>
        </p:txBody>
      </p:sp>
      <p:sp>
        <p:nvSpPr>
          <p:cNvPr id="23" name="타원 22"/>
          <p:cNvSpPr/>
          <p:nvPr/>
        </p:nvSpPr>
        <p:spPr>
          <a:xfrm>
            <a:off x="5796136" y="2208282"/>
            <a:ext cx="144016" cy="1405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>
            <a:stCxn id="23" idx="4"/>
          </p:cNvCxnSpPr>
          <p:nvPr/>
        </p:nvCxnSpPr>
        <p:spPr>
          <a:xfrm>
            <a:off x="5868144" y="2348880"/>
            <a:ext cx="0" cy="184552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2483768" y="1777462"/>
            <a:ext cx="2692876" cy="79639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4455488" y="1194599"/>
            <a:ext cx="2692876" cy="79639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순서도: 판단 4"/>
          <p:cNvSpPr/>
          <p:nvPr/>
        </p:nvSpPr>
        <p:spPr>
          <a:xfrm>
            <a:off x="2051720" y="836712"/>
            <a:ext cx="5112568" cy="15121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699792" y="140813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1F</a:t>
            </a: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4716016" y="1851660"/>
            <a:ext cx="2355344" cy="71324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0333" y="752112"/>
            <a:ext cx="96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South</a:t>
            </a:r>
            <a:br>
              <a:rPr lang="en-US" altLang="ko-KR" dirty="0" smtClean="0"/>
            </a:br>
            <a:r>
              <a:rPr lang="en-US" altLang="ko-KR" dirty="0" smtClean="0"/>
              <a:t>Ground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52320" y="3906619"/>
            <a:ext cx="96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North</a:t>
            </a:r>
            <a:br>
              <a:rPr lang="en-US" altLang="ko-KR" dirty="0" smtClean="0"/>
            </a:br>
            <a:r>
              <a:rPr lang="en-US" altLang="ko-KR" dirty="0" smtClean="0"/>
              <a:t>Ground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19485" y="2093915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 Axis Hoist</a:t>
            </a:r>
            <a:endParaRPr lang="ko-KR" altLang="en-US" dirty="0"/>
          </a:p>
        </p:txBody>
      </p:sp>
      <p:sp>
        <p:nvSpPr>
          <p:cNvPr id="2" name="타원 1"/>
          <p:cNvSpPr/>
          <p:nvPr/>
        </p:nvSpPr>
        <p:spPr>
          <a:xfrm>
            <a:off x="4299074" y="4304641"/>
            <a:ext cx="503940" cy="139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4788024" y="4460107"/>
            <a:ext cx="503940" cy="139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4852653" y="4129537"/>
            <a:ext cx="503940" cy="139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5367543" y="4266038"/>
            <a:ext cx="503940" cy="1399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42"/>
          <p:cNvSpPr/>
          <p:nvPr/>
        </p:nvSpPr>
        <p:spPr>
          <a:xfrm>
            <a:off x="5593442" y="3796620"/>
            <a:ext cx="723900" cy="883920"/>
          </a:xfrm>
          <a:custGeom>
            <a:avLst/>
            <a:gdLst>
              <a:gd name="connsiteX0" fmla="*/ 0 w 723900"/>
              <a:gd name="connsiteY0" fmla="*/ 883920 h 883920"/>
              <a:gd name="connsiteX1" fmla="*/ 0 w 723900"/>
              <a:gd name="connsiteY1" fmla="*/ 228600 h 883920"/>
              <a:gd name="connsiteX2" fmla="*/ 723900 w 723900"/>
              <a:gd name="connsiteY2" fmla="*/ 0 h 883920"/>
              <a:gd name="connsiteX3" fmla="*/ 708660 w 723900"/>
              <a:gd name="connsiteY3" fmla="*/ 670560 h 883920"/>
              <a:gd name="connsiteX4" fmla="*/ 0 w 723900"/>
              <a:gd name="connsiteY4" fmla="*/ 8839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883920">
                <a:moveTo>
                  <a:pt x="0" y="883920"/>
                </a:moveTo>
                <a:lnTo>
                  <a:pt x="0" y="228600"/>
                </a:lnTo>
                <a:lnTo>
                  <a:pt x="723900" y="0"/>
                </a:lnTo>
                <a:lnTo>
                  <a:pt x="708660" y="670560"/>
                </a:lnTo>
                <a:lnTo>
                  <a:pt x="0" y="8839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 43"/>
          <p:cNvSpPr/>
          <p:nvPr/>
        </p:nvSpPr>
        <p:spPr>
          <a:xfrm>
            <a:off x="5585460" y="3810744"/>
            <a:ext cx="723900" cy="883920"/>
          </a:xfrm>
          <a:custGeom>
            <a:avLst/>
            <a:gdLst>
              <a:gd name="connsiteX0" fmla="*/ 0 w 723900"/>
              <a:gd name="connsiteY0" fmla="*/ 883920 h 883920"/>
              <a:gd name="connsiteX1" fmla="*/ 0 w 723900"/>
              <a:gd name="connsiteY1" fmla="*/ 228600 h 883920"/>
              <a:gd name="connsiteX2" fmla="*/ 723900 w 723900"/>
              <a:gd name="connsiteY2" fmla="*/ 0 h 883920"/>
              <a:gd name="connsiteX3" fmla="*/ 708660 w 723900"/>
              <a:gd name="connsiteY3" fmla="*/ 670560 h 883920"/>
              <a:gd name="connsiteX4" fmla="*/ 0 w 723900"/>
              <a:gd name="connsiteY4" fmla="*/ 8839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883920">
                <a:moveTo>
                  <a:pt x="0" y="883920"/>
                </a:moveTo>
                <a:lnTo>
                  <a:pt x="0" y="228600"/>
                </a:lnTo>
                <a:lnTo>
                  <a:pt x="723900" y="0"/>
                </a:lnTo>
                <a:lnTo>
                  <a:pt x="708660" y="670560"/>
                </a:lnTo>
                <a:lnTo>
                  <a:pt x="0" y="883920"/>
                </a:ln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965453" y="206213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Main Entrance</a:t>
            </a:r>
            <a:endParaRPr lang="ko-KR" altLang="en-US" dirty="0"/>
          </a:p>
        </p:txBody>
      </p:sp>
      <p:cxnSp>
        <p:nvCxnSpPr>
          <p:cNvPr id="47" name="직선 화살표 연결선 46"/>
          <p:cNvCxnSpPr/>
          <p:nvPr/>
        </p:nvCxnSpPr>
        <p:spPr>
          <a:xfrm>
            <a:off x="2027724" y="539572"/>
            <a:ext cx="72008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6206500" y="4653136"/>
            <a:ext cx="720080" cy="288032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55"/>
          <p:cNvGrpSpPr/>
          <p:nvPr/>
        </p:nvGrpSpPr>
        <p:grpSpPr>
          <a:xfrm rot="6571799">
            <a:off x="7520413" y="261460"/>
            <a:ext cx="369012" cy="1584448"/>
            <a:chOff x="9648086" y="879526"/>
            <a:chExt cx="369012" cy="1584448"/>
          </a:xfrm>
        </p:grpSpPr>
        <p:grpSp>
          <p:nvGrpSpPr>
            <p:cNvPr id="24" name="그룹 56"/>
            <p:cNvGrpSpPr/>
            <p:nvPr/>
          </p:nvGrpSpPr>
          <p:grpSpPr>
            <a:xfrm>
              <a:off x="9684568" y="1268760"/>
              <a:ext cx="288032" cy="1195214"/>
              <a:chOff x="-1260648" y="1268760"/>
              <a:chExt cx="288032" cy="1843286"/>
            </a:xfrm>
          </p:grpSpPr>
          <p:sp>
            <p:nvSpPr>
              <p:cNvPr id="59" name="이등변 삼각형 58"/>
              <p:cNvSpPr/>
              <p:nvPr/>
            </p:nvSpPr>
            <p:spPr>
              <a:xfrm>
                <a:off x="-1260648" y="1268760"/>
                <a:ext cx="288032" cy="9144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이등변 삼각형 59"/>
              <p:cNvSpPr/>
              <p:nvPr/>
            </p:nvSpPr>
            <p:spPr>
              <a:xfrm rot="10800000">
                <a:off x="-1260648" y="2197646"/>
                <a:ext cx="288032" cy="9144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9648086" y="8795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N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695546" y="52325"/>
            <a:ext cx="151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IBS CAPP</a:t>
            </a:r>
            <a:endParaRPr lang="ko-KR" altLang="en-US" sz="2000" dirty="0"/>
          </a:p>
        </p:txBody>
      </p:sp>
      <p:cxnSp>
        <p:nvCxnSpPr>
          <p:cNvPr id="62" name="Straight Arrow Connector 3"/>
          <p:cNvCxnSpPr/>
          <p:nvPr/>
        </p:nvCxnSpPr>
        <p:spPr>
          <a:xfrm flipV="1">
            <a:off x="3957145" y="3961801"/>
            <a:ext cx="1653438" cy="523489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43"/>
          <p:cNvCxnSpPr/>
          <p:nvPr/>
        </p:nvCxnSpPr>
        <p:spPr>
          <a:xfrm>
            <a:off x="4035972" y="4280338"/>
            <a:ext cx="1445898" cy="4385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860032" y="393305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62m</a:t>
            </a:r>
            <a:endParaRPr lang="ko-KR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588044" y="431771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28m</a:t>
            </a:r>
            <a:endParaRPr lang="ko-KR" altLang="en-US" dirty="0"/>
          </a:p>
        </p:txBody>
      </p:sp>
      <p:cxnSp>
        <p:nvCxnSpPr>
          <p:cNvPr id="66" name="Straight Arrow Connector 45"/>
          <p:cNvCxnSpPr/>
          <p:nvPr/>
        </p:nvCxnSpPr>
        <p:spPr>
          <a:xfrm flipV="1">
            <a:off x="3101995" y="1592796"/>
            <a:ext cx="24517" cy="4189418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14054" y="475650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15m</a:t>
            </a:r>
            <a:endParaRPr lang="ko-KR" altLang="en-US" dirty="0"/>
          </a:p>
        </p:txBody>
      </p:sp>
      <p:sp>
        <p:nvSpPr>
          <p:cNvPr id="68" name="자유형 67"/>
          <p:cNvSpPr/>
          <p:nvPr/>
        </p:nvSpPr>
        <p:spPr>
          <a:xfrm>
            <a:off x="3685955" y="3875664"/>
            <a:ext cx="3069265" cy="921488"/>
          </a:xfrm>
          <a:custGeom>
            <a:avLst/>
            <a:gdLst>
              <a:gd name="connsiteX0" fmla="*/ 3069265 w 3069265"/>
              <a:gd name="connsiteY0" fmla="*/ 411125 h 921488"/>
              <a:gd name="connsiteX1" fmla="*/ 1715386 w 3069265"/>
              <a:gd name="connsiteY1" fmla="*/ 0 h 921488"/>
              <a:gd name="connsiteX2" fmla="*/ 0 w 3069265"/>
              <a:gd name="connsiteY2" fmla="*/ 503274 h 921488"/>
              <a:gd name="connsiteX3" fmla="*/ 1389321 w 3069265"/>
              <a:gd name="connsiteY3" fmla="*/ 921488 h 921488"/>
              <a:gd name="connsiteX4" fmla="*/ 3069265 w 3069265"/>
              <a:gd name="connsiteY4" fmla="*/ 411125 h 92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65" h="921488">
                <a:moveTo>
                  <a:pt x="3069265" y="411125"/>
                </a:moveTo>
                <a:lnTo>
                  <a:pt x="1715386" y="0"/>
                </a:lnTo>
                <a:lnTo>
                  <a:pt x="0" y="503274"/>
                </a:lnTo>
                <a:lnTo>
                  <a:pt x="1389321" y="921488"/>
                </a:lnTo>
                <a:lnTo>
                  <a:pt x="3069265" y="411125"/>
                </a:lnTo>
                <a:close/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자유형 68"/>
          <p:cNvSpPr/>
          <p:nvPr/>
        </p:nvSpPr>
        <p:spPr>
          <a:xfrm>
            <a:off x="3702021" y="5385734"/>
            <a:ext cx="3069265" cy="921488"/>
          </a:xfrm>
          <a:custGeom>
            <a:avLst/>
            <a:gdLst>
              <a:gd name="connsiteX0" fmla="*/ 3069265 w 3069265"/>
              <a:gd name="connsiteY0" fmla="*/ 411125 h 921488"/>
              <a:gd name="connsiteX1" fmla="*/ 1715386 w 3069265"/>
              <a:gd name="connsiteY1" fmla="*/ 0 h 921488"/>
              <a:gd name="connsiteX2" fmla="*/ 0 w 3069265"/>
              <a:gd name="connsiteY2" fmla="*/ 503274 h 921488"/>
              <a:gd name="connsiteX3" fmla="*/ 1389321 w 3069265"/>
              <a:gd name="connsiteY3" fmla="*/ 921488 h 921488"/>
              <a:gd name="connsiteX4" fmla="*/ 3069265 w 3069265"/>
              <a:gd name="connsiteY4" fmla="*/ 411125 h 92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65" h="921488">
                <a:moveTo>
                  <a:pt x="3069265" y="411125"/>
                </a:moveTo>
                <a:lnTo>
                  <a:pt x="1715386" y="0"/>
                </a:lnTo>
                <a:lnTo>
                  <a:pt x="0" y="503274"/>
                </a:lnTo>
                <a:lnTo>
                  <a:pt x="1389321" y="921488"/>
                </a:lnTo>
                <a:lnTo>
                  <a:pt x="3069265" y="411125"/>
                </a:lnTo>
                <a:close/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7442493" y="5445224"/>
            <a:ext cx="15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(not to scale)</a:t>
            </a:r>
            <a:endParaRPr lang="ko-KR" altLang="en-US" dirty="0"/>
          </a:p>
        </p:txBody>
      </p:sp>
      <p:sp>
        <p:nvSpPr>
          <p:cNvPr id="51" name="자유형 50"/>
          <p:cNvSpPr/>
          <p:nvPr/>
        </p:nvSpPr>
        <p:spPr>
          <a:xfrm>
            <a:off x="3491880" y="6291939"/>
            <a:ext cx="3844977" cy="809469"/>
          </a:xfrm>
          <a:custGeom>
            <a:avLst/>
            <a:gdLst>
              <a:gd name="connsiteX0" fmla="*/ 29980 w 3844977"/>
              <a:gd name="connsiteY0" fmla="*/ 719528 h 809469"/>
              <a:gd name="connsiteX1" fmla="*/ 262327 w 3844977"/>
              <a:gd name="connsiteY1" fmla="*/ 502171 h 809469"/>
              <a:gd name="connsiteX2" fmla="*/ 599606 w 3844977"/>
              <a:gd name="connsiteY2" fmla="*/ 532151 h 809469"/>
              <a:gd name="connsiteX3" fmla="*/ 831954 w 3844977"/>
              <a:gd name="connsiteY3" fmla="*/ 569627 h 809469"/>
              <a:gd name="connsiteX4" fmla="*/ 899409 w 3844977"/>
              <a:gd name="connsiteY4" fmla="*/ 569627 h 809469"/>
              <a:gd name="connsiteX5" fmla="*/ 1214203 w 3844977"/>
              <a:gd name="connsiteY5" fmla="*/ 479686 h 809469"/>
              <a:gd name="connsiteX6" fmla="*/ 1446550 w 3844977"/>
              <a:gd name="connsiteY6" fmla="*/ 344774 h 809469"/>
              <a:gd name="connsiteX7" fmla="*/ 1723868 w 3844977"/>
              <a:gd name="connsiteY7" fmla="*/ 299804 h 809469"/>
              <a:gd name="connsiteX8" fmla="*/ 1933731 w 3844977"/>
              <a:gd name="connsiteY8" fmla="*/ 247338 h 809469"/>
              <a:gd name="connsiteX9" fmla="*/ 2091127 w 3844977"/>
              <a:gd name="connsiteY9" fmla="*/ 142407 h 809469"/>
              <a:gd name="connsiteX10" fmla="*/ 2256019 w 3844977"/>
              <a:gd name="connsiteY10" fmla="*/ 97436 h 809469"/>
              <a:gd name="connsiteX11" fmla="*/ 2675744 w 3844977"/>
              <a:gd name="connsiteY11" fmla="*/ 179882 h 809469"/>
              <a:gd name="connsiteX12" fmla="*/ 2885606 w 3844977"/>
              <a:gd name="connsiteY12" fmla="*/ 0 h 809469"/>
              <a:gd name="connsiteX13" fmla="*/ 2990537 w 3844977"/>
              <a:gd name="connsiteY13" fmla="*/ 29981 h 809469"/>
              <a:gd name="connsiteX14" fmla="*/ 3207895 w 3844977"/>
              <a:gd name="connsiteY14" fmla="*/ 74951 h 809469"/>
              <a:gd name="connsiteX15" fmla="*/ 3342806 w 3844977"/>
              <a:gd name="connsiteY15" fmla="*/ 119922 h 809469"/>
              <a:gd name="connsiteX16" fmla="*/ 3575154 w 3844977"/>
              <a:gd name="connsiteY16" fmla="*/ 239843 h 809469"/>
              <a:gd name="connsiteX17" fmla="*/ 3844977 w 3844977"/>
              <a:gd name="connsiteY17" fmla="*/ 794479 h 809469"/>
              <a:gd name="connsiteX18" fmla="*/ 0 w 3844977"/>
              <a:gd name="connsiteY18" fmla="*/ 809469 h 809469"/>
              <a:gd name="connsiteX19" fmla="*/ 29980 w 3844977"/>
              <a:gd name="connsiteY19" fmla="*/ 719528 h 80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4977" h="809469">
                <a:moveTo>
                  <a:pt x="29980" y="719528"/>
                </a:moveTo>
                <a:lnTo>
                  <a:pt x="262327" y="502171"/>
                </a:lnTo>
                <a:lnTo>
                  <a:pt x="599606" y="532151"/>
                </a:lnTo>
                <a:lnTo>
                  <a:pt x="831954" y="569627"/>
                </a:lnTo>
                <a:lnTo>
                  <a:pt x="899409" y="569627"/>
                </a:lnTo>
                <a:lnTo>
                  <a:pt x="1214203" y="479686"/>
                </a:lnTo>
                <a:lnTo>
                  <a:pt x="1446550" y="344774"/>
                </a:lnTo>
                <a:lnTo>
                  <a:pt x="1723868" y="299804"/>
                </a:lnTo>
                <a:lnTo>
                  <a:pt x="1933731" y="247338"/>
                </a:lnTo>
                <a:lnTo>
                  <a:pt x="2091127" y="142407"/>
                </a:lnTo>
                <a:lnTo>
                  <a:pt x="2256019" y="97436"/>
                </a:lnTo>
                <a:lnTo>
                  <a:pt x="2675744" y="179882"/>
                </a:lnTo>
                <a:lnTo>
                  <a:pt x="2885606" y="0"/>
                </a:lnTo>
                <a:lnTo>
                  <a:pt x="2990537" y="29981"/>
                </a:lnTo>
                <a:lnTo>
                  <a:pt x="3207895" y="74951"/>
                </a:lnTo>
                <a:lnTo>
                  <a:pt x="3342806" y="119922"/>
                </a:lnTo>
                <a:lnTo>
                  <a:pt x="3575154" y="239843"/>
                </a:lnTo>
                <a:lnTo>
                  <a:pt x="3844977" y="794479"/>
                </a:lnTo>
                <a:lnTo>
                  <a:pt x="0" y="809469"/>
                </a:lnTo>
                <a:lnTo>
                  <a:pt x="29980" y="7195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자유형 2"/>
          <p:cNvSpPr/>
          <p:nvPr/>
        </p:nvSpPr>
        <p:spPr>
          <a:xfrm>
            <a:off x="4601980" y="5711252"/>
            <a:ext cx="2563318" cy="914400"/>
          </a:xfrm>
          <a:custGeom>
            <a:avLst/>
            <a:gdLst>
              <a:gd name="connsiteX0" fmla="*/ 0 w 2563318"/>
              <a:gd name="connsiteY0" fmla="*/ 749509 h 914400"/>
              <a:gd name="connsiteX1" fmla="*/ 7495 w 2563318"/>
              <a:gd name="connsiteY1" fmla="*/ 914400 h 914400"/>
              <a:gd name="connsiteX2" fmla="*/ 2563318 w 2563318"/>
              <a:gd name="connsiteY2" fmla="*/ 157397 h 914400"/>
              <a:gd name="connsiteX3" fmla="*/ 2563318 w 2563318"/>
              <a:gd name="connsiteY3" fmla="*/ 0 h 914400"/>
              <a:gd name="connsiteX4" fmla="*/ 0 w 2563318"/>
              <a:gd name="connsiteY4" fmla="*/ 74950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318" h="914400">
                <a:moveTo>
                  <a:pt x="0" y="749509"/>
                </a:moveTo>
                <a:lnTo>
                  <a:pt x="7495" y="914400"/>
                </a:lnTo>
                <a:lnTo>
                  <a:pt x="2563318" y="157397"/>
                </a:lnTo>
                <a:lnTo>
                  <a:pt x="2563318" y="0"/>
                </a:lnTo>
                <a:lnTo>
                  <a:pt x="0" y="7495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자유형 3"/>
          <p:cNvSpPr/>
          <p:nvPr/>
        </p:nvSpPr>
        <p:spPr>
          <a:xfrm>
            <a:off x="2038662" y="5696263"/>
            <a:ext cx="2578308" cy="929390"/>
          </a:xfrm>
          <a:custGeom>
            <a:avLst/>
            <a:gdLst>
              <a:gd name="connsiteX0" fmla="*/ 2563318 w 2578308"/>
              <a:gd name="connsiteY0" fmla="*/ 944381 h 944381"/>
              <a:gd name="connsiteX1" fmla="*/ 2578308 w 2578308"/>
              <a:gd name="connsiteY1" fmla="*/ 771994 h 944381"/>
              <a:gd name="connsiteX2" fmla="*/ 0 w 2578308"/>
              <a:gd name="connsiteY2" fmla="*/ 0 h 944381"/>
              <a:gd name="connsiteX3" fmla="*/ 0 w 2578308"/>
              <a:gd name="connsiteY3" fmla="*/ 157397 h 944381"/>
              <a:gd name="connsiteX4" fmla="*/ 2563318 w 2578308"/>
              <a:gd name="connsiteY4" fmla="*/ 944381 h 9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308" h="944381">
                <a:moveTo>
                  <a:pt x="2563318" y="944381"/>
                </a:moveTo>
                <a:lnTo>
                  <a:pt x="2578308" y="771994"/>
                </a:lnTo>
                <a:lnTo>
                  <a:pt x="0" y="0"/>
                </a:lnTo>
                <a:lnTo>
                  <a:pt x="0" y="157397"/>
                </a:lnTo>
                <a:lnTo>
                  <a:pt x="2563318" y="94438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자유형 5"/>
          <p:cNvSpPr/>
          <p:nvPr/>
        </p:nvSpPr>
        <p:spPr>
          <a:xfrm>
            <a:off x="5156616" y="6393305"/>
            <a:ext cx="277318" cy="359764"/>
          </a:xfrm>
          <a:custGeom>
            <a:avLst/>
            <a:gdLst>
              <a:gd name="connsiteX0" fmla="*/ 0 w 277318"/>
              <a:gd name="connsiteY0" fmla="*/ 74951 h 359764"/>
              <a:gd name="connsiteX1" fmla="*/ 7495 w 277318"/>
              <a:gd name="connsiteY1" fmla="*/ 292308 h 359764"/>
              <a:gd name="connsiteX2" fmla="*/ 89941 w 277318"/>
              <a:gd name="connsiteY2" fmla="*/ 359764 h 359764"/>
              <a:gd name="connsiteX3" fmla="*/ 217358 w 277318"/>
              <a:gd name="connsiteY3" fmla="*/ 344774 h 359764"/>
              <a:gd name="connsiteX4" fmla="*/ 277318 w 277318"/>
              <a:gd name="connsiteY4" fmla="*/ 269823 h 359764"/>
              <a:gd name="connsiteX5" fmla="*/ 262328 w 277318"/>
              <a:gd name="connsiteY5" fmla="*/ 0 h 359764"/>
              <a:gd name="connsiteX6" fmla="*/ 0 w 277318"/>
              <a:gd name="connsiteY6" fmla="*/ 74951 h 35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318" h="359764">
                <a:moveTo>
                  <a:pt x="0" y="74951"/>
                </a:moveTo>
                <a:lnTo>
                  <a:pt x="7495" y="292308"/>
                </a:lnTo>
                <a:lnTo>
                  <a:pt x="89941" y="359764"/>
                </a:lnTo>
                <a:lnTo>
                  <a:pt x="217358" y="344774"/>
                </a:lnTo>
                <a:lnTo>
                  <a:pt x="277318" y="269823"/>
                </a:lnTo>
                <a:lnTo>
                  <a:pt x="262328" y="0"/>
                </a:lnTo>
                <a:lnTo>
                  <a:pt x="0" y="749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5823679" y="6183443"/>
            <a:ext cx="269823" cy="419724"/>
          </a:xfrm>
          <a:custGeom>
            <a:avLst/>
            <a:gdLst>
              <a:gd name="connsiteX0" fmla="*/ 0 w 269823"/>
              <a:gd name="connsiteY0" fmla="*/ 89941 h 419724"/>
              <a:gd name="connsiteX1" fmla="*/ 0 w 269823"/>
              <a:gd name="connsiteY1" fmla="*/ 314793 h 419724"/>
              <a:gd name="connsiteX2" fmla="*/ 52465 w 269823"/>
              <a:gd name="connsiteY2" fmla="*/ 382249 h 419724"/>
              <a:gd name="connsiteX3" fmla="*/ 194872 w 269823"/>
              <a:gd name="connsiteY3" fmla="*/ 419724 h 419724"/>
              <a:gd name="connsiteX4" fmla="*/ 269823 w 269823"/>
              <a:gd name="connsiteY4" fmla="*/ 337278 h 419724"/>
              <a:gd name="connsiteX5" fmla="*/ 269823 w 269823"/>
              <a:gd name="connsiteY5" fmla="*/ 0 h 419724"/>
              <a:gd name="connsiteX6" fmla="*/ 0 w 269823"/>
              <a:gd name="connsiteY6" fmla="*/ 89941 h 41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823" h="419724">
                <a:moveTo>
                  <a:pt x="0" y="89941"/>
                </a:moveTo>
                <a:lnTo>
                  <a:pt x="0" y="314793"/>
                </a:lnTo>
                <a:lnTo>
                  <a:pt x="52465" y="382249"/>
                </a:lnTo>
                <a:lnTo>
                  <a:pt x="194872" y="419724"/>
                </a:lnTo>
                <a:lnTo>
                  <a:pt x="269823" y="337278"/>
                </a:lnTo>
                <a:lnTo>
                  <a:pt x="269823" y="0"/>
                </a:lnTo>
                <a:lnTo>
                  <a:pt x="0" y="8994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 8"/>
          <p:cNvSpPr/>
          <p:nvPr/>
        </p:nvSpPr>
        <p:spPr>
          <a:xfrm>
            <a:off x="6445770" y="5996066"/>
            <a:ext cx="292309" cy="509665"/>
          </a:xfrm>
          <a:custGeom>
            <a:avLst/>
            <a:gdLst>
              <a:gd name="connsiteX0" fmla="*/ 0 w 292309"/>
              <a:gd name="connsiteY0" fmla="*/ 97436 h 509665"/>
              <a:gd name="connsiteX1" fmla="*/ 7496 w 292309"/>
              <a:gd name="connsiteY1" fmla="*/ 344774 h 509665"/>
              <a:gd name="connsiteX2" fmla="*/ 37476 w 292309"/>
              <a:gd name="connsiteY2" fmla="*/ 457200 h 509665"/>
              <a:gd name="connsiteX3" fmla="*/ 149902 w 292309"/>
              <a:gd name="connsiteY3" fmla="*/ 509665 h 509665"/>
              <a:gd name="connsiteX4" fmla="*/ 224853 w 292309"/>
              <a:gd name="connsiteY4" fmla="*/ 479685 h 509665"/>
              <a:gd name="connsiteX5" fmla="*/ 277319 w 292309"/>
              <a:gd name="connsiteY5" fmla="*/ 412229 h 509665"/>
              <a:gd name="connsiteX6" fmla="*/ 292309 w 292309"/>
              <a:gd name="connsiteY6" fmla="*/ 367259 h 509665"/>
              <a:gd name="connsiteX7" fmla="*/ 292309 w 292309"/>
              <a:gd name="connsiteY7" fmla="*/ 0 h 509665"/>
              <a:gd name="connsiteX8" fmla="*/ 0 w 292309"/>
              <a:gd name="connsiteY8" fmla="*/ 97436 h 50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309" h="509665">
                <a:moveTo>
                  <a:pt x="0" y="97436"/>
                </a:moveTo>
                <a:lnTo>
                  <a:pt x="7496" y="344774"/>
                </a:lnTo>
                <a:lnTo>
                  <a:pt x="37476" y="457200"/>
                </a:lnTo>
                <a:lnTo>
                  <a:pt x="149902" y="509665"/>
                </a:lnTo>
                <a:lnTo>
                  <a:pt x="224853" y="479685"/>
                </a:lnTo>
                <a:lnTo>
                  <a:pt x="277319" y="412229"/>
                </a:lnTo>
                <a:lnTo>
                  <a:pt x="292309" y="367259"/>
                </a:lnTo>
                <a:lnTo>
                  <a:pt x="292309" y="0"/>
                </a:lnTo>
                <a:lnTo>
                  <a:pt x="0" y="9743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71"/>
          <p:cNvSpPr txBox="1"/>
          <p:nvPr/>
        </p:nvSpPr>
        <p:spPr>
          <a:xfrm>
            <a:off x="6156176" y="4931844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Heavy Equipment Entrance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32650" y="6354224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</a:t>
            </a:r>
            <a:r>
              <a:rPr lang="en-US" altLang="ko-KR" dirty="0" smtClean="0"/>
              <a:t>edrock</a:t>
            </a:r>
            <a:endParaRPr lang="ko-KR" altLang="en-US" dirty="0"/>
          </a:p>
        </p:txBody>
      </p:sp>
      <p:cxnSp>
        <p:nvCxnSpPr>
          <p:cNvPr id="20" name="직선 화살표 연결선 19"/>
          <p:cNvCxnSpPr/>
          <p:nvPr/>
        </p:nvCxnSpPr>
        <p:spPr>
          <a:xfrm flipV="1">
            <a:off x="2219732" y="5996066"/>
            <a:ext cx="624076" cy="29587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4959" y="6093296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Concrete floor</a:t>
            </a:r>
            <a:br>
              <a:rPr lang="en-US" altLang="ko-KR" dirty="0" smtClean="0"/>
            </a:br>
            <a:r>
              <a:rPr lang="en-US" altLang="ko-KR" dirty="0" smtClean="0"/>
              <a:t>thickness </a:t>
            </a:r>
            <a:r>
              <a:rPr lang="en-US" altLang="ko-KR" dirty="0"/>
              <a:t>&gt;</a:t>
            </a:r>
            <a:r>
              <a:rPr lang="en-US" altLang="ko-KR" dirty="0" smtClean="0"/>
              <a:t> 1.2m</a:t>
            </a:r>
            <a:endParaRPr lang="ko-KR" altLang="en-US" dirty="0"/>
          </a:p>
        </p:txBody>
      </p:sp>
      <p:cxnSp>
        <p:nvCxnSpPr>
          <p:cNvPr id="73" name="직선 화살표 연결선 72"/>
          <p:cNvCxnSpPr>
            <a:stCxn id="74" idx="1"/>
          </p:cNvCxnSpPr>
          <p:nvPr/>
        </p:nvCxnSpPr>
        <p:spPr>
          <a:xfrm flipH="1">
            <a:off x="6623153" y="6171421"/>
            <a:ext cx="520000" cy="232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143153" y="5986755"/>
            <a:ext cx="16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Concrete piles</a:t>
            </a:r>
            <a:endParaRPr lang="ko-KR" altLang="en-US" dirty="0"/>
          </a:p>
        </p:txBody>
      </p:sp>
      <p:cxnSp>
        <p:nvCxnSpPr>
          <p:cNvPr id="75" name="직선 화살표 연결선 74"/>
          <p:cNvCxnSpPr/>
          <p:nvPr/>
        </p:nvCxnSpPr>
        <p:spPr>
          <a:xfrm flipH="1">
            <a:off x="6898872" y="6558197"/>
            <a:ext cx="553447" cy="6745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/>
          <p:cNvCxnSpPr>
            <a:stCxn id="74" idx="1"/>
          </p:cNvCxnSpPr>
          <p:nvPr/>
        </p:nvCxnSpPr>
        <p:spPr>
          <a:xfrm flipH="1">
            <a:off x="5955393" y="6171421"/>
            <a:ext cx="1187760" cy="24504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308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339752" y="-99392"/>
            <a:ext cx="4248472" cy="68407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2339752" y="2433042"/>
            <a:ext cx="4248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2340252" y="3785474"/>
            <a:ext cx="18417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339752" y="5157192"/>
            <a:ext cx="4248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476250" y="2492896"/>
            <a:ext cx="186350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6588224" y="5157192"/>
            <a:ext cx="195570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1043608" y="2132856"/>
            <a:ext cx="100811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6023" y="1628800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Main Entrance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/>
        </p:nvCxnSpPr>
        <p:spPr>
          <a:xfrm>
            <a:off x="2339752" y="1124744"/>
            <a:ext cx="4248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83768" y="1966323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1F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483768" y="335699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B1F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483768" y="46573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B2F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483768" y="615601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B3F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83768" y="69269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F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3707904" y="2433042"/>
            <a:ext cx="2880320" cy="271534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34"/>
          <p:cNvGrpSpPr/>
          <p:nvPr/>
        </p:nvGrpSpPr>
        <p:grpSpPr>
          <a:xfrm rot="5400000">
            <a:off x="7780459" y="-28358"/>
            <a:ext cx="369332" cy="1584288"/>
            <a:chOff x="9647926" y="879686"/>
            <a:chExt cx="369332" cy="1584288"/>
          </a:xfrm>
        </p:grpSpPr>
        <p:grpSp>
          <p:nvGrpSpPr>
            <p:cNvPr id="13" name="그룹 35"/>
            <p:cNvGrpSpPr/>
            <p:nvPr/>
          </p:nvGrpSpPr>
          <p:grpSpPr>
            <a:xfrm>
              <a:off x="9684568" y="1268760"/>
              <a:ext cx="288032" cy="1195214"/>
              <a:chOff x="-1260648" y="1268760"/>
              <a:chExt cx="288032" cy="1843286"/>
            </a:xfrm>
          </p:grpSpPr>
          <p:sp>
            <p:nvSpPr>
              <p:cNvPr id="38" name="이등변 삼각형 37"/>
              <p:cNvSpPr/>
              <p:nvPr/>
            </p:nvSpPr>
            <p:spPr>
              <a:xfrm>
                <a:off x="-1260648" y="1268760"/>
                <a:ext cx="288032" cy="9144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이등변 삼각형 38"/>
              <p:cNvSpPr/>
              <p:nvPr/>
            </p:nvSpPr>
            <p:spPr>
              <a:xfrm rot="10800000">
                <a:off x="-1260648" y="2197646"/>
                <a:ext cx="288032" cy="9144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 rot="16200000">
              <a:off x="9648086" y="8795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N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2339752" y="2492896"/>
            <a:ext cx="4248472" cy="2664296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22344" y="1419930"/>
            <a:ext cx="151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IBS CAPP</a:t>
            </a:r>
            <a:endParaRPr lang="ko-KR" alt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1499005" y="360604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-4.4m</a:t>
            </a:r>
            <a:endParaRPr lang="ko-KR" alt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478085" y="49725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-8.8m</a:t>
            </a:r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531645" y="651605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-15m</a:t>
            </a:r>
            <a:endParaRPr lang="ko-KR" alt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737619" y="218200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0m</a:t>
            </a:r>
            <a:endParaRPr lang="ko-KR" altLang="en-US" dirty="0"/>
          </a:p>
        </p:txBody>
      </p:sp>
      <p:cxnSp>
        <p:nvCxnSpPr>
          <p:cNvPr id="52" name="직선 화살표 연결선 51"/>
          <p:cNvCxnSpPr/>
          <p:nvPr/>
        </p:nvCxnSpPr>
        <p:spPr>
          <a:xfrm>
            <a:off x="6876256" y="4797152"/>
            <a:ext cx="1008112" cy="0"/>
          </a:xfrm>
          <a:prstGeom prst="straightConnector1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38862" y="430208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Equipment Entrance</a:t>
            </a:r>
            <a:endParaRPr lang="ko-KR" altLang="en-US" dirty="0"/>
          </a:p>
        </p:txBody>
      </p:sp>
      <p:sp>
        <p:nvSpPr>
          <p:cNvPr id="54" name="모서리가 둥근 직사각형 53"/>
          <p:cNvSpPr/>
          <p:nvPr/>
        </p:nvSpPr>
        <p:spPr>
          <a:xfrm>
            <a:off x="2370232" y="5440724"/>
            <a:ext cx="845145" cy="7245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Utility</a:t>
            </a:r>
            <a:br>
              <a:rPr lang="en-US" altLang="ko-KR" sz="1100" dirty="0" smtClean="0">
                <a:solidFill>
                  <a:schemeClr val="tx1"/>
                </a:solidFill>
              </a:rPr>
            </a:br>
            <a:r>
              <a:rPr lang="en-US" altLang="ko-KR" sz="1100" dirty="0" smtClean="0">
                <a:solidFill>
                  <a:schemeClr val="tx1"/>
                </a:solidFill>
              </a:rPr>
              <a:t>Pipelines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71360" y="6268670"/>
            <a:ext cx="15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(not to scale)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2852936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RF shields</a:t>
            </a:r>
            <a:endParaRPr lang="ko-KR" altLang="en-US" sz="1400" dirty="0"/>
          </a:p>
        </p:txBody>
      </p:sp>
      <p:sp>
        <p:nvSpPr>
          <p:cNvPr id="24" name="직사각형 23"/>
          <p:cNvSpPr/>
          <p:nvPr/>
        </p:nvSpPr>
        <p:spPr>
          <a:xfrm>
            <a:off x="4137295" y="5157192"/>
            <a:ext cx="630286" cy="158417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923929" y="3320988"/>
            <a:ext cx="1063532" cy="182739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923929" y="5148386"/>
            <a:ext cx="1063532" cy="3688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23930" y="5517232"/>
            <a:ext cx="213365" cy="15282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4774096" y="5517232"/>
            <a:ext cx="213365" cy="15282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260870" y="5148386"/>
            <a:ext cx="383138" cy="14896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433439" y="5157192"/>
            <a:ext cx="630286" cy="158417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5220073" y="3320988"/>
            <a:ext cx="1063532" cy="182739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5220073" y="5148386"/>
            <a:ext cx="1063532" cy="3688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5220074" y="5517232"/>
            <a:ext cx="213365" cy="15282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직사각형 54"/>
          <p:cNvSpPr/>
          <p:nvPr/>
        </p:nvSpPr>
        <p:spPr>
          <a:xfrm>
            <a:off x="6070240" y="5517232"/>
            <a:ext cx="213365" cy="15282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5557014" y="5148386"/>
            <a:ext cx="383138" cy="14896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5661744" y="2564904"/>
            <a:ext cx="137503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3779912" y="2551336"/>
            <a:ext cx="27363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737990" y="2708920"/>
            <a:ext cx="0" cy="113180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57"/>
          <p:cNvGrpSpPr/>
          <p:nvPr/>
        </p:nvGrpSpPr>
        <p:grpSpPr>
          <a:xfrm>
            <a:off x="4276165" y="4725144"/>
            <a:ext cx="322565" cy="1515684"/>
            <a:chOff x="5617587" y="3840723"/>
            <a:chExt cx="322565" cy="1131803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59" name="직사각형 58"/>
            <p:cNvSpPr/>
            <p:nvPr/>
          </p:nvSpPr>
          <p:spPr>
            <a:xfrm>
              <a:off x="5617587" y="3840723"/>
              <a:ext cx="322565" cy="3083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5684804" y="4149080"/>
              <a:ext cx="213825" cy="82344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60"/>
          <p:cNvGrpSpPr/>
          <p:nvPr/>
        </p:nvGrpSpPr>
        <p:grpSpPr>
          <a:xfrm>
            <a:off x="5572617" y="3528046"/>
            <a:ext cx="322565" cy="1515684"/>
            <a:chOff x="5617587" y="3840723"/>
            <a:chExt cx="322565" cy="1131803"/>
          </a:xfr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0" scaled="1"/>
            <a:tileRect/>
          </a:gradFill>
        </p:grpSpPr>
        <p:sp>
          <p:nvSpPr>
            <p:cNvPr id="62" name="직사각형 61"/>
            <p:cNvSpPr/>
            <p:nvPr/>
          </p:nvSpPr>
          <p:spPr>
            <a:xfrm>
              <a:off x="5617587" y="3840723"/>
              <a:ext cx="322565" cy="3083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5684804" y="4149080"/>
              <a:ext cx="213825" cy="82344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4" name="직선 연결선 63"/>
          <p:cNvCxnSpPr/>
          <p:nvPr/>
        </p:nvCxnSpPr>
        <p:spPr>
          <a:xfrm>
            <a:off x="4756433" y="3115743"/>
            <a:ext cx="123573" cy="19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4756433" y="3115743"/>
            <a:ext cx="712563" cy="196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직사각형 66"/>
          <p:cNvSpPr/>
          <p:nvPr/>
        </p:nvSpPr>
        <p:spPr>
          <a:xfrm>
            <a:off x="4267312" y="6638002"/>
            <a:ext cx="376696" cy="1033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>
            <a:off x="5563491" y="6634579"/>
            <a:ext cx="376696" cy="10336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2" name="직선 연결선 71"/>
          <p:cNvCxnSpPr>
            <a:endCxn id="73" idx="1"/>
          </p:cNvCxnSpPr>
          <p:nvPr/>
        </p:nvCxnSpPr>
        <p:spPr>
          <a:xfrm flipV="1">
            <a:off x="5799247" y="5762873"/>
            <a:ext cx="1105394" cy="2237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04641" y="5301208"/>
            <a:ext cx="2305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</a:t>
            </a:r>
            <a:r>
              <a:rPr lang="en-US" altLang="ko-KR" dirty="0" smtClean="0"/>
              <a:t>igh magnetic field </a:t>
            </a:r>
            <a:br>
              <a:rPr lang="en-US" altLang="ko-KR" dirty="0" smtClean="0"/>
            </a:br>
            <a:r>
              <a:rPr lang="en-US" altLang="ko-KR" dirty="0" smtClean="0"/>
              <a:t>&amp; low temperature</a:t>
            </a:r>
            <a:br>
              <a:rPr lang="en-US" altLang="ko-KR" dirty="0" smtClean="0"/>
            </a:br>
            <a:r>
              <a:rPr lang="en-US" altLang="ko-KR" dirty="0" smtClean="0"/>
              <a:t>helium </a:t>
            </a:r>
            <a:r>
              <a:rPr lang="en-US" altLang="ko-KR" dirty="0" err="1" smtClean="0"/>
              <a:t>dewar</a:t>
            </a:r>
            <a:endParaRPr lang="ko-KR" altLang="en-US" dirty="0"/>
          </a:p>
        </p:txBody>
      </p:sp>
      <p:sp>
        <p:nvSpPr>
          <p:cNvPr id="76" name="직사각형 75"/>
          <p:cNvSpPr/>
          <p:nvPr/>
        </p:nvSpPr>
        <p:spPr>
          <a:xfrm>
            <a:off x="4348481" y="5874769"/>
            <a:ext cx="201231" cy="3647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/>
          <p:cNvSpPr/>
          <p:nvPr/>
        </p:nvSpPr>
        <p:spPr>
          <a:xfrm>
            <a:off x="5646130" y="4715107"/>
            <a:ext cx="201231" cy="36475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8" name="직선 연결선 77"/>
          <p:cNvCxnSpPr>
            <a:endCxn id="80" idx="1"/>
          </p:cNvCxnSpPr>
          <p:nvPr/>
        </p:nvCxnSpPr>
        <p:spPr>
          <a:xfrm flipV="1">
            <a:off x="5758048" y="3532366"/>
            <a:ext cx="998768" cy="1264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756816" y="3347700"/>
            <a:ext cx="23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Axion</a:t>
            </a:r>
            <a:r>
              <a:rPr lang="en-US" altLang="ko-KR" dirty="0" smtClean="0"/>
              <a:t> detector cavity</a:t>
            </a:r>
            <a:endParaRPr lang="ko-KR" alt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5767767" y="251618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hoist</a:t>
            </a:r>
            <a:endParaRPr lang="ko-KR" altLang="en-US" dirty="0"/>
          </a:p>
        </p:txBody>
      </p:sp>
      <p:sp>
        <p:nvSpPr>
          <p:cNvPr id="85" name="자유형 84"/>
          <p:cNvSpPr/>
          <p:nvPr/>
        </p:nvSpPr>
        <p:spPr>
          <a:xfrm>
            <a:off x="4459574" y="4271471"/>
            <a:ext cx="277318" cy="457926"/>
          </a:xfrm>
          <a:custGeom>
            <a:avLst/>
            <a:gdLst>
              <a:gd name="connsiteX0" fmla="*/ 277318 w 277318"/>
              <a:gd name="connsiteY0" fmla="*/ 98162 h 457926"/>
              <a:gd name="connsiteX1" fmla="*/ 119921 w 277318"/>
              <a:gd name="connsiteY1" fmla="*/ 23211 h 457926"/>
              <a:gd name="connsiteX2" fmla="*/ 0 w 277318"/>
              <a:gd name="connsiteY2" fmla="*/ 457926 h 45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318" h="457926">
                <a:moveTo>
                  <a:pt x="277318" y="98162"/>
                </a:moveTo>
                <a:cubicBezTo>
                  <a:pt x="221729" y="30706"/>
                  <a:pt x="166141" y="-36750"/>
                  <a:pt x="119921" y="23211"/>
                </a:cubicBezTo>
                <a:cubicBezTo>
                  <a:pt x="73701" y="83172"/>
                  <a:pt x="36850" y="270549"/>
                  <a:pt x="0" y="457926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자유형 85"/>
          <p:cNvSpPr/>
          <p:nvPr/>
        </p:nvSpPr>
        <p:spPr>
          <a:xfrm>
            <a:off x="5366479" y="3429000"/>
            <a:ext cx="292308" cy="685800"/>
          </a:xfrm>
          <a:custGeom>
            <a:avLst/>
            <a:gdLst>
              <a:gd name="connsiteX0" fmla="*/ 0 w 292308"/>
              <a:gd name="connsiteY0" fmla="*/ 610870 h 610870"/>
              <a:gd name="connsiteX1" fmla="*/ 82446 w 292308"/>
              <a:gd name="connsiteY1" fmla="*/ 26253 h 610870"/>
              <a:gd name="connsiteX2" fmla="*/ 292308 w 292308"/>
              <a:gd name="connsiteY2" fmla="*/ 93709 h 61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308" h="610870">
                <a:moveTo>
                  <a:pt x="0" y="610870"/>
                </a:moveTo>
                <a:cubicBezTo>
                  <a:pt x="16864" y="361658"/>
                  <a:pt x="33728" y="112447"/>
                  <a:pt x="82446" y="26253"/>
                </a:cubicBezTo>
                <a:cubicBezTo>
                  <a:pt x="131164" y="-59941"/>
                  <a:pt x="292308" y="93709"/>
                  <a:pt x="292308" y="93709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4716016" y="4111258"/>
            <a:ext cx="271445" cy="9910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직사각형 83"/>
          <p:cNvSpPr/>
          <p:nvPr/>
        </p:nvSpPr>
        <p:spPr>
          <a:xfrm>
            <a:off x="5206679" y="4116576"/>
            <a:ext cx="271445" cy="9910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483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CAPP-Physics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636"/>
            <a:ext cx="9144000" cy="568036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Establish Experimental Particle Physics group.  </a:t>
            </a:r>
            <a:r>
              <a:rPr lang="en-US" u="sng" dirty="0" smtClean="0">
                <a:solidFill>
                  <a:srgbClr val="0000FF"/>
                </a:solidFill>
              </a:rPr>
              <a:t>Physics involvement driven by the interest of CAPP individual scientists.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Involved in important physics questions: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Strong CP problem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Cosmic Frontier (Dark Matter axions)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Particle Physics (most sensitive proton EDM experiment, flavor conserving CP-violation)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Muon g-2; muon to electron conversion (flavor physics)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CAPP Physics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Setup lab for axion dark-matter search at KAIST based on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Field magnets: 25T, 35T,…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R&amp;D towards utilizing high super-conducting cavities with large magnetic fields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Coordinate with ADMX to avoid duplication.  Aim to start taking data within 5-6 years.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Play a leadership role in the Storage Ring Proton EDM experiment at Fermilab and significant roles in the muon g-2/EDM experiments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 rot="16200000" flipH="1">
            <a:off x="7939809" y="5053445"/>
            <a:ext cx="438728" cy="1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5457537" y="5030354"/>
            <a:ext cx="438728" cy="1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1024082" y="5053444"/>
            <a:ext cx="438728" cy="1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5850083" y="3771900"/>
            <a:ext cx="438728" cy="1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1010227" y="3781136"/>
            <a:ext cx="438728" cy="11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03440" y="2914073"/>
            <a:ext cx="1403924" cy="69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2"/>
          </p:cNvCxnSpPr>
          <p:nvPr/>
        </p:nvCxnSpPr>
        <p:spPr>
          <a:xfrm rot="16200000" flipH="1">
            <a:off x="1650999" y="4006274"/>
            <a:ext cx="4248731" cy="23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CAPP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6273" y="1246908"/>
            <a:ext cx="2055091" cy="6465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IBS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38819" y="5140036"/>
            <a:ext cx="2055091" cy="64654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Proton EDM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92073" y="5130800"/>
            <a:ext cx="2055091" cy="64654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Resonators/Quality factors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4565" y="5110018"/>
            <a:ext cx="2055091" cy="11938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2</a:t>
            </a:r>
          </a:p>
          <a:p>
            <a:pPr algn="ctr"/>
            <a:r>
              <a:rPr lang="en-US" dirty="0" smtClean="0"/>
              <a:t>State of the art amplifiers/physical temperature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5123873"/>
            <a:ext cx="2055091" cy="104139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1</a:t>
            </a:r>
          </a:p>
          <a:p>
            <a:pPr algn="ctr"/>
            <a:r>
              <a:rPr lang="en-US" dirty="0" smtClean="0"/>
              <a:t>Axion dark matter experiment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50127" y="2588491"/>
            <a:ext cx="2055091" cy="64654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CAPP Director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78763" y="2588490"/>
            <a:ext cx="2907146" cy="632692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International Advisory Committee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83019" y="3920837"/>
            <a:ext cx="2055091" cy="6465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Technical support team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45511" y="3900055"/>
            <a:ext cx="2055091" cy="646546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Scientific Research Group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9546" y="3913911"/>
            <a:ext cx="2055091" cy="6465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Admninistrative</a:t>
            </a:r>
            <a:r>
              <a:rPr lang="en-US" dirty="0" smtClean="0"/>
              <a:t> support team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246912" y="4826000"/>
            <a:ext cx="690417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37676" y="3567545"/>
            <a:ext cx="4835233" cy="23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enter for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0000FF"/>
                </a:solidFill>
              </a:rPr>
              <a:t>xion and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recision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hysics</a:t>
            </a:r>
            <a:r>
              <a:rPr lang="en-US" sz="4000" dirty="0" smtClean="0">
                <a:solidFill>
                  <a:srgbClr val="0000FF"/>
                </a:solidFill>
              </a:rPr>
              <a:t>  </a:t>
            </a:r>
            <a:r>
              <a:rPr lang="en-US" sz="4000" dirty="0" smtClean="0">
                <a:solidFill>
                  <a:srgbClr val="0000FF"/>
                </a:solidFill>
              </a:rPr>
              <a:t>KAIST</a:t>
            </a:r>
            <a:r>
              <a:rPr lang="en-US" sz="4000" dirty="0" smtClean="0">
                <a:solidFill>
                  <a:srgbClr val="0000FF"/>
                </a:solidFill>
              </a:rPr>
              <a:t>, Daejeon, </a:t>
            </a:r>
            <a:r>
              <a:rPr lang="en-US" sz="4000" dirty="0" smtClean="0">
                <a:solidFill>
                  <a:srgbClr val="0000FF"/>
                </a:solidFill>
              </a:rPr>
              <a:t>Korea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8" name="Picture 7" descr="Korea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94" y="1674091"/>
            <a:ext cx="8622458" cy="447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CAPP Personnel at full capacity</a:t>
            </a:r>
            <a:br>
              <a:rPr lang="en-US" dirty="0" smtClean="0"/>
            </a:br>
            <a:r>
              <a:rPr lang="en-US" sz="4000" dirty="0" smtClean="0"/>
              <a:t>Plus a large number of visiting positions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6" y="1510429"/>
            <a:ext cx="8815532" cy="4887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5636" y="1547090"/>
            <a:ext cx="4675909" cy="369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225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Send me an email when you want to visit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Write down what you want to work 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Develop your ideas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Come and do your experiment (you as PI)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   (Leading to eventual publishable results)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Incentives for teaching Nuclear/Particle </a:t>
            </a:r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hysics/Cosmology at KAIST (need at least six months warning to setup course).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Axion Dark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300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2929FF"/>
                </a:solidFill>
              </a:rPr>
              <a:t>Dark matter: 0.3 GeV/cm</a:t>
            </a:r>
            <a:r>
              <a:rPr lang="en-US" baseline="30000" dirty="0" smtClean="0">
                <a:solidFill>
                  <a:srgbClr val="2929FF"/>
                </a:solidFill>
              </a:rPr>
              <a:t>3</a:t>
            </a:r>
          </a:p>
          <a:p>
            <a:endParaRPr lang="en-US" baseline="30000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Axions in the 2-300μeV range: 10</a:t>
            </a:r>
            <a:r>
              <a:rPr lang="en-US" baseline="30000" dirty="0" smtClean="0">
                <a:solidFill>
                  <a:srgbClr val="2929FF"/>
                </a:solidFill>
              </a:rPr>
              <a:t>12</a:t>
            </a:r>
            <a:r>
              <a:rPr lang="en-US" dirty="0" smtClean="0">
                <a:solidFill>
                  <a:srgbClr val="2929FF"/>
                </a:solidFill>
              </a:rPr>
              <a:t>-10</a:t>
            </a:r>
            <a:r>
              <a:rPr lang="en-US" baseline="30000" dirty="0" smtClean="0">
                <a:solidFill>
                  <a:srgbClr val="2929FF"/>
                </a:solidFill>
              </a:rPr>
              <a:t>14</a:t>
            </a:r>
            <a:r>
              <a:rPr lang="en-US" dirty="0" smtClean="0">
                <a:solidFill>
                  <a:srgbClr val="2929FF"/>
                </a:solidFill>
              </a:rPr>
              <a:t>/cm</a:t>
            </a:r>
            <a:r>
              <a:rPr lang="en-US" baseline="30000" dirty="0" smtClean="0">
                <a:solidFill>
                  <a:srgbClr val="2929FF"/>
                </a:solidFill>
              </a:rPr>
              <a:t>3</a:t>
            </a:r>
            <a:endParaRPr lang="en-US" dirty="0" smtClean="0">
              <a:solidFill>
                <a:srgbClr val="2929FF"/>
              </a:solidFill>
            </a:endParaRPr>
          </a:p>
          <a:p>
            <a:endParaRPr lang="en-US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Lifetime ~7×10</a:t>
            </a:r>
            <a:r>
              <a:rPr lang="en-US" baseline="30000" dirty="0" smtClean="0">
                <a:solidFill>
                  <a:srgbClr val="2929FF"/>
                </a:solidFill>
              </a:rPr>
              <a:t>44</a:t>
            </a:r>
            <a:r>
              <a:rPr lang="en-US" dirty="0" smtClean="0">
                <a:solidFill>
                  <a:srgbClr val="2929FF"/>
                </a:solidFill>
              </a:rPr>
              <a:t>s (100μeV / </a:t>
            </a:r>
            <a:r>
              <a:rPr lang="en-US" i="1" dirty="0" smtClean="0">
                <a:solidFill>
                  <a:srgbClr val="2929FF"/>
                </a:solidFill>
              </a:rPr>
              <a:t>m</a:t>
            </a:r>
            <a:r>
              <a:rPr lang="en-US" i="1" baseline="-25000" dirty="0" smtClean="0">
                <a:solidFill>
                  <a:srgbClr val="2929FF"/>
                </a:solidFill>
              </a:rPr>
              <a:t>a</a:t>
            </a:r>
            <a:r>
              <a:rPr lang="en-US" dirty="0" smtClean="0">
                <a:solidFill>
                  <a:srgbClr val="2929FF"/>
                </a:solidFill>
              </a:rPr>
              <a:t>)</a:t>
            </a:r>
            <a:r>
              <a:rPr lang="en-US" baseline="30000" dirty="0" smtClean="0">
                <a:solidFill>
                  <a:srgbClr val="2929FF"/>
                </a:solidFill>
              </a:rPr>
              <a:t>5</a:t>
            </a:r>
            <a:endParaRPr lang="en-US" dirty="0" smtClean="0">
              <a:solidFill>
                <a:srgbClr val="2929FF"/>
              </a:solidFill>
            </a:endParaRPr>
          </a:p>
          <a:p>
            <a:endParaRPr lang="en-US" dirty="0" smtClean="0">
              <a:solidFill>
                <a:srgbClr val="2929FF"/>
              </a:solidFill>
            </a:endParaRPr>
          </a:p>
          <a:p>
            <a:r>
              <a:rPr lang="en-US" dirty="0" smtClean="0">
                <a:solidFill>
                  <a:srgbClr val="2929FF"/>
                </a:solidFill>
              </a:rPr>
              <a:t>They condense</a:t>
            </a:r>
            <a:r>
              <a:rPr lang="en-US" dirty="0" smtClean="0">
                <a:solidFill>
                  <a:srgbClr val="2929FF"/>
                </a:solidFill>
              </a:rPr>
              <a:t>, </a:t>
            </a:r>
            <a:r>
              <a:rPr lang="en-US" dirty="0" smtClean="0">
                <a:solidFill>
                  <a:srgbClr val="2929FF"/>
                </a:solidFill>
              </a:rPr>
              <a:t>kinetic </a:t>
            </a:r>
            <a:r>
              <a:rPr lang="en-US" dirty="0" smtClean="0">
                <a:solidFill>
                  <a:srgbClr val="2929FF"/>
                </a:solidFill>
              </a:rPr>
              <a:t>energy </a:t>
            </a:r>
            <a:r>
              <a:rPr lang="en-US" dirty="0" smtClean="0">
                <a:solidFill>
                  <a:srgbClr val="2929FF"/>
                </a:solidFill>
              </a:rPr>
              <a:t>~10</a:t>
            </a:r>
            <a:r>
              <a:rPr lang="en-US" baseline="30000" dirty="0" smtClean="0">
                <a:solidFill>
                  <a:srgbClr val="2929FF"/>
                </a:solidFill>
              </a:rPr>
              <a:t>-6</a:t>
            </a:r>
            <a:r>
              <a:rPr lang="en-US" i="1" dirty="0" smtClean="0">
                <a:solidFill>
                  <a:srgbClr val="2929FF"/>
                </a:solidFill>
              </a:rPr>
              <a:t>m</a:t>
            </a:r>
            <a:r>
              <a:rPr lang="en-US" i="1" baseline="-25000" dirty="0" smtClean="0">
                <a:solidFill>
                  <a:srgbClr val="2929FF"/>
                </a:solidFill>
              </a:rPr>
              <a:t>a</a:t>
            </a:r>
            <a:endParaRPr lang="en-US" i="1" dirty="0" smtClean="0">
              <a:solidFill>
                <a:srgbClr val="292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u="sng" dirty="0" smtClean="0"/>
              <a:t>Axion dark detection mechanism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0800"/>
            <a:ext cx="8229600" cy="4805363"/>
          </a:xfrm>
        </p:spPr>
        <p:txBody>
          <a:bodyPr/>
          <a:lstStyle/>
          <a:p>
            <a:r>
              <a:rPr lang="en-US" dirty="0" smtClean="0">
                <a:solidFill>
                  <a:srgbClr val="2929FF"/>
                </a:solidFill>
              </a:rPr>
              <a:t>Sikivie invented a method to detect the “invisible” axions using Primakoff effect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642013"/>
            <a:ext cx="3670300" cy="2387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850" y="2819400"/>
            <a:ext cx="28575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57800"/>
            <a:ext cx="5080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800100"/>
          </a:xfrm>
        </p:spPr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A</a:t>
            </a:r>
            <a:r>
              <a:rPr lang="en-US" dirty="0" smtClean="0"/>
              <a:t>xion </a:t>
            </a:r>
            <a:r>
              <a:rPr lang="en-US" dirty="0" smtClean="0">
                <a:solidFill>
                  <a:srgbClr val="FF3300"/>
                </a:solidFill>
              </a:rPr>
              <a:t>D</a:t>
            </a:r>
            <a:r>
              <a:rPr lang="en-US" dirty="0" smtClean="0"/>
              <a:t>ark </a:t>
            </a:r>
            <a:r>
              <a:rPr lang="en-US" dirty="0" smtClean="0">
                <a:solidFill>
                  <a:srgbClr val="FF3300"/>
                </a:solidFill>
              </a:rPr>
              <a:t>M</a:t>
            </a:r>
            <a:r>
              <a:rPr lang="en-US" dirty="0" smtClean="0"/>
              <a:t>atter </a:t>
            </a:r>
            <a:r>
              <a:rPr lang="en-US" dirty="0" err="1" smtClean="0"/>
              <a:t>e</a:t>
            </a:r>
            <a:r>
              <a:rPr lang="en-US" dirty="0" err="1" smtClean="0">
                <a:solidFill>
                  <a:srgbClr val="FF3300"/>
                </a:solidFill>
              </a:rPr>
              <a:t>X</a:t>
            </a:r>
            <a:r>
              <a:rPr lang="en-US" dirty="0" err="1" smtClean="0"/>
              <a:t>periment</a:t>
            </a:r>
            <a:endParaRPr lang="en-US" dirty="0"/>
          </a:p>
        </p:txBody>
      </p:sp>
      <p:pic>
        <p:nvPicPr>
          <p:cNvPr id="4" name="Picture 3" descr="Screen shot 2012-07-13 at 10.59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64" y="961688"/>
            <a:ext cx="7079923" cy="527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What next? </a:t>
            </a:r>
            <a:r>
              <a:rPr lang="en-US" sz="2800" dirty="0" smtClean="0"/>
              <a:t>Q, B, V, </a:t>
            </a:r>
            <a:r>
              <a:rPr lang="en-US" sz="2800" dirty="0" err="1" smtClean="0"/>
              <a:t>T</a:t>
            </a:r>
            <a:r>
              <a:rPr lang="en-US" sz="2800" baseline="-25000" dirty="0" err="1" smtClean="0"/>
              <a:t>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icrostrip SQUIDs"/>
          <p:cNvPicPr>
            <a:picLocks noChangeAspect="1" noChangeArrowheads="1"/>
          </p:cNvPicPr>
          <p:nvPr/>
        </p:nvPicPr>
        <p:blipFill>
          <a:blip r:embed="rId2" cstate="print"/>
          <a:srcRect b="1349"/>
          <a:stretch>
            <a:fillRect/>
          </a:stretch>
        </p:blipFill>
        <p:spPr bwMode="auto">
          <a:xfrm>
            <a:off x="0" y="1019175"/>
            <a:ext cx="8839200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563" y="1168400"/>
            <a:ext cx="361791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15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Projected coverage in next few years</a:t>
            </a:r>
            <a:endParaRPr lang="en-US" sz="2800" dirty="0"/>
          </a:p>
        </p:txBody>
      </p:sp>
      <p:pic>
        <p:nvPicPr>
          <p:cNvPr id="3" name="Picture 2" descr="Screen shot 2012-07-19 at 6.59.06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161" y="871537"/>
            <a:ext cx="8868177" cy="5377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Axion limits</a:t>
            </a:r>
            <a:endParaRPr lang="en-US" dirty="0"/>
          </a:p>
        </p:txBody>
      </p:sp>
      <p:pic>
        <p:nvPicPr>
          <p:cNvPr id="22" name="Picture 2" descr="E:\2009SPSC_local\Exclusion_KZ_SPSC_Nov2009_2.png"/>
          <p:cNvPicPr>
            <a:picLocks noChangeAspect="1" noChangeArrowheads="1"/>
          </p:cNvPicPr>
          <p:nvPr/>
        </p:nvPicPr>
        <p:blipFill>
          <a:blip r:embed="rId2"/>
          <a:srcRect l="1749" b="3033"/>
          <a:stretch>
            <a:fillRect/>
          </a:stretch>
        </p:blipFill>
        <p:spPr bwMode="auto">
          <a:xfrm>
            <a:off x="939800" y="1054519"/>
            <a:ext cx="7112000" cy="527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</a:t>
            </a:r>
            <a:r>
              <a:rPr lang="en-US" dirty="0" smtClean="0"/>
              <a:t> plan,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Important parameters in the Sikivie method: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V, Q, Noise Temperature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an R&amp;D program for new magnets: goal 25T first, then 35T.  Currently all axion experiments are using &lt;10T.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Based on high </a:t>
            </a:r>
            <a:r>
              <a:rPr lang="en-US" dirty="0" err="1" smtClean="0">
                <a:solidFill>
                  <a:srgbClr val="0000FF"/>
                </a:solidFill>
              </a:rPr>
              <a:t>Tc</a:t>
            </a:r>
            <a:r>
              <a:rPr lang="en-US" dirty="0" smtClean="0">
                <a:solidFill>
                  <a:srgbClr val="0000FF"/>
                </a:solidFill>
              </a:rPr>
              <a:t> cables (Korean companies involved).  Program length is ~5 year, ~$10M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</a:t>
            </a:r>
            <a:r>
              <a:rPr lang="en-US" dirty="0" smtClean="0"/>
              <a:t> plan,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Important parameters in the Sikivie method: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V, Q, Noise Temperature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an R&amp;D program to achieve large Q in the presence of large B-fields.</a:t>
            </a:r>
            <a:r>
              <a:rPr lang="en-US" dirty="0" smtClean="0">
                <a:solidFill>
                  <a:srgbClr val="0000FF"/>
                </a:solidFill>
              </a:rPr>
              <a:t> Presently: Q~10</a:t>
            </a:r>
            <a:r>
              <a:rPr lang="en-US" baseline="30000" dirty="0" smtClean="0">
                <a:solidFill>
                  <a:srgbClr val="0000FF"/>
                </a:solidFill>
              </a:rPr>
              <a:t>5</a:t>
            </a:r>
            <a:r>
              <a:rPr lang="en-US" dirty="0" smtClean="0">
                <a:solidFill>
                  <a:srgbClr val="0000FF"/>
                </a:solidFill>
              </a:rPr>
              <a:t> copper cavities.  Aiming for &gt;10</a:t>
            </a:r>
            <a:r>
              <a:rPr lang="en-US" baseline="30000" dirty="0" smtClean="0">
                <a:solidFill>
                  <a:srgbClr val="0000FF"/>
                </a:solidFill>
              </a:rPr>
              <a:t>6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KAIST is a world renowned Institute in condensed matter physics.  We are planning to invest ~$2M/year.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enter for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0000FF"/>
                </a:solidFill>
              </a:rPr>
              <a:t>xion and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recision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hysics</a:t>
            </a:r>
            <a:r>
              <a:rPr lang="en-US" sz="4000" dirty="0" smtClean="0">
                <a:solidFill>
                  <a:srgbClr val="0000FF"/>
                </a:solidFill>
              </a:rPr>
              <a:t>  </a:t>
            </a:r>
            <a:r>
              <a:rPr lang="en-US" sz="4000" dirty="0" smtClean="0">
                <a:solidFill>
                  <a:srgbClr val="0000FF"/>
                </a:solidFill>
              </a:rPr>
              <a:t>KAIST</a:t>
            </a:r>
            <a:r>
              <a:rPr lang="en-US" sz="4000" dirty="0" smtClean="0">
                <a:solidFill>
                  <a:srgbClr val="0000FF"/>
                </a:solidFill>
              </a:rPr>
              <a:t>, Daejeon, </a:t>
            </a:r>
            <a:r>
              <a:rPr lang="en-US" sz="4000" dirty="0" smtClean="0">
                <a:solidFill>
                  <a:srgbClr val="0000FF"/>
                </a:solidFill>
              </a:rPr>
              <a:t>Korea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8" name="Picture 7" descr="Korea_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94" y="1674091"/>
            <a:ext cx="8622458" cy="4479636"/>
          </a:xfrm>
          <a:prstGeom prst="rect">
            <a:avLst/>
          </a:prstGeom>
        </p:spPr>
      </p:pic>
      <p:pic>
        <p:nvPicPr>
          <p:cNvPr id="9" name="Picture 8" descr="korean_peninsul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15363"/>
            <a:ext cx="10739387" cy="1317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</a:t>
            </a:r>
            <a:r>
              <a:rPr lang="en-US" dirty="0" smtClean="0"/>
              <a:t> plan,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Important parameters in the Sikivie method: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V, Q, Noise Temperature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We have started a development program with KRISS (Korean NIST equivalent) to provide us with (near) quantum noise limited SQUID amplifiers in the 1-10 GHz range.  Evaluate </a:t>
            </a:r>
            <a:r>
              <a:rPr lang="en-US" dirty="0" smtClean="0">
                <a:solidFill>
                  <a:srgbClr val="0000FF"/>
                </a:solidFill>
              </a:rPr>
              <a:t>method for higher frequency.  5 year program.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Physical temperature: aiming for 30mK (QL: 50mK at 1GHz).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kamak_f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4533900"/>
            <a:ext cx="349250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Axion dark matter</a:t>
            </a:r>
            <a:r>
              <a:rPr lang="en-US" dirty="0" smtClean="0"/>
              <a:t> plan, 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Important parameters in the Sikivie method: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V, Q, Noise Temperature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Large volume for low frequencies (e.g., </a:t>
            </a:r>
            <a:r>
              <a:rPr lang="en-US" dirty="0" err="1" smtClean="0">
                <a:solidFill>
                  <a:srgbClr val="0000FF"/>
                </a:solidFill>
              </a:rPr>
              <a:t>T</a:t>
            </a:r>
            <a:r>
              <a:rPr lang="en-US" dirty="0" err="1" smtClean="0">
                <a:solidFill>
                  <a:srgbClr val="0000FF"/>
                </a:solidFill>
              </a:rPr>
              <a:t>okamaks</a:t>
            </a:r>
            <a:r>
              <a:rPr lang="en-US" dirty="0" smtClean="0">
                <a:solidFill>
                  <a:srgbClr val="0000FF"/>
                </a:solidFill>
              </a:rPr>
              <a:t>).  Critical issue is temperature.  Very expensive.  We have started a </a:t>
            </a:r>
            <a:r>
              <a:rPr lang="en-US" dirty="0" smtClean="0">
                <a:solidFill>
                  <a:srgbClr val="0000FF"/>
                </a:solidFill>
              </a:rPr>
              <a:t>group at KAIST to study ways to produce such a system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</p:spPr>
        <p:txBody>
          <a:bodyPr/>
          <a:lstStyle/>
          <a:p>
            <a:r>
              <a:rPr lang="en-US" dirty="0" smtClean="0"/>
              <a:t>Proton EDM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909"/>
            <a:ext cx="9144000" cy="599209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Produce a proposal for Fermilab to do the proton EDM experiment with 10</a:t>
            </a:r>
            <a:r>
              <a:rPr lang="en-US" baseline="30000" dirty="0" smtClean="0">
                <a:solidFill>
                  <a:srgbClr val="0000FF"/>
                </a:solidFill>
              </a:rPr>
              <a:t>-29 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sz="18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err="1" smtClean="0">
                <a:solidFill>
                  <a:srgbClr val="0000FF"/>
                </a:solidFill>
              </a:rPr>
              <a:t>cm</a:t>
            </a:r>
            <a:r>
              <a:rPr lang="en-US" dirty="0" smtClean="0">
                <a:solidFill>
                  <a:srgbClr val="0000FF"/>
                </a:solidFill>
              </a:rPr>
              <a:t> sensitivity (1</a:t>
            </a:r>
            <a:r>
              <a:rPr lang="en-US" baseline="30000" dirty="0" smtClean="0">
                <a:solidFill>
                  <a:srgbClr val="0000FF"/>
                </a:solidFill>
              </a:rPr>
              <a:t>st</a:t>
            </a:r>
            <a:r>
              <a:rPr lang="en-US" dirty="0" smtClean="0">
                <a:solidFill>
                  <a:srgbClr val="0000FF"/>
                </a:solidFill>
              </a:rPr>
              <a:t> stage).  November 2014.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Start developing systems (funding from Korea when needed):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SQUID-based Beam Position Monitors using SQUID technology from KRISS (3fT/√Hz)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Proton EDM polarimeter, high efficiency, low systematic errors (&lt;1ppm systematic errors)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E-field plate development (J-LAB)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Precision tracking (ppb accuracy)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90575"/>
          </a:xfrm>
        </p:spPr>
        <p:txBody>
          <a:bodyPr/>
          <a:lstStyle/>
          <a:p>
            <a:pPr eaLnBrk="1" hangingPunct="1"/>
            <a:r>
              <a:rPr lang="en-US" u="sng" smtClean="0">
                <a:solidFill>
                  <a:srgbClr val="000099"/>
                </a:solidFill>
              </a:rPr>
              <a:t>Physics reach of magic pEDM </a:t>
            </a:r>
            <a:r>
              <a:rPr lang="en-US" sz="2000" smtClean="0">
                <a:solidFill>
                  <a:srgbClr val="FF0000"/>
                </a:solidFill>
              </a:rPr>
              <a:t>(Marciano)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2575" y="4572000"/>
            <a:ext cx="8861425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   The proton EDM at 10</a:t>
            </a:r>
            <a:r>
              <a:rPr lang="en-US" sz="2800" baseline="30000" dirty="0" smtClean="0">
                <a:solidFill>
                  <a:srgbClr val="000099"/>
                </a:solidFill>
              </a:rPr>
              <a:t>-29</a:t>
            </a:r>
            <a:r>
              <a:rPr lang="en-US" sz="2800" dirty="0" smtClean="0">
                <a:solidFill>
                  <a:srgbClr val="000099"/>
                </a:solidFill>
              </a:rPr>
              <a:t>e</a:t>
            </a:r>
            <a:r>
              <a:rPr lang="en-US" sz="2800" dirty="0" smtClean="0">
                <a:solidFill>
                  <a:srgbClr val="000099"/>
                </a:solidFill>
                <a:cs typeface="Times New Roman" charset="0"/>
              </a:rPr>
              <a:t>∙cm has a reach of  </a:t>
            </a:r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&gt;300TeV</a:t>
            </a:r>
            <a:r>
              <a:rPr lang="en-US" sz="2800" dirty="0" smtClean="0">
                <a:solidFill>
                  <a:srgbClr val="000099"/>
                </a:solidFill>
                <a:cs typeface="Times New Roman" charset="0"/>
              </a:rPr>
              <a:t> or, if new physics exists at the LHC scale, </a:t>
            </a:r>
            <a:r>
              <a:rPr lang="en-US" sz="2800" dirty="0" smtClean="0">
                <a:solidFill>
                  <a:srgbClr val="FF0000"/>
                </a:solidFill>
                <a:cs typeface="Times New Roman" charset="0"/>
                <a:sym typeface="Symbol" charset="2"/>
              </a:rPr>
              <a:t>&lt;</a:t>
            </a:r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10</a:t>
            </a:r>
            <a:r>
              <a:rPr lang="en-US" sz="2800" baseline="30000" dirty="0" smtClean="0">
                <a:solidFill>
                  <a:srgbClr val="FF0000"/>
                </a:solidFill>
                <a:cs typeface="Times New Roman" charset="0"/>
              </a:rPr>
              <a:t>-7</a:t>
            </a:r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-10</a:t>
            </a:r>
            <a:r>
              <a:rPr lang="en-US" sz="2800" baseline="30000" dirty="0" smtClean="0">
                <a:solidFill>
                  <a:srgbClr val="FF0000"/>
                </a:solidFill>
                <a:cs typeface="Times New Roman" charset="0"/>
              </a:rPr>
              <a:t>-6</a:t>
            </a:r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 rad</a:t>
            </a:r>
            <a:r>
              <a:rPr lang="en-US" sz="2800" dirty="0" smtClean="0">
                <a:solidFill>
                  <a:srgbClr val="000099"/>
                </a:solidFill>
                <a:cs typeface="Times New Roman" charset="0"/>
              </a:rPr>
              <a:t> CP-violating phase; an unprecedented sensitivity level. 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000099"/>
                </a:solidFill>
                <a:cs typeface="Times New Roman" charset="0"/>
              </a:rPr>
              <a:t>  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The deuteron EDM sensitivity is similar.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228600" y="2466975"/>
            <a:ext cx="84089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SUSY-type new Physics: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33363" y="1604963"/>
            <a:ext cx="8509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99"/>
                </a:solidFill>
                <a:latin typeface="Times New Roman" charset="0"/>
              </a:rPr>
              <a:t>Sensitivity to new contact interaction: 3000 TeV</a:t>
            </a:r>
            <a:endParaRPr lang="en-US" sz="2800" b="1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9400" y="955675"/>
          <a:ext cx="8342313" cy="490538"/>
        </p:xfrm>
        <a:graphic>
          <a:graphicData uri="http://schemas.openxmlformats.org/presentationml/2006/ole">
            <p:oleObj spid="_x0000_s61442" name="Equation" r:id="rId4" imgW="3873240" imgH="228600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8338" y="2998788"/>
          <a:ext cx="7188200" cy="1489075"/>
        </p:xfrm>
        <a:graphic>
          <a:graphicData uri="http://schemas.openxmlformats.org/presentationml/2006/ole">
            <p:oleObj spid="_x0000_s61443" name="Equation" r:id="rId5" imgW="2450880" imgH="507960" progId="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  <p:bldP spid="1030" grpId="0"/>
      <p:bldP spid="10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73753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3"/>
            <a:srcRect b="20786"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Freeform 4"/>
            <p:cNvSpPr>
              <a:spLocks noChangeAspect="1"/>
            </p:cNvSpPr>
            <p:nvPr/>
          </p:nvSpPr>
          <p:spPr bwMode="auto">
            <a:xfrm>
              <a:off x="4433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Freeform 5"/>
            <p:cNvSpPr>
              <a:spLocks noChangeAspect="1"/>
            </p:cNvSpPr>
            <p:nvPr/>
          </p:nvSpPr>
          <p:spPr bwMode="auto">
            <a:xfrm>
              <a:off x="4961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6"/>
            <p:cNvSpPr txBox="1">
              <a:spLocks noChangeArrowheads="1"/>
            </p:cNvSpPr>
            <p:nvPr/>
          </p:nvSpPr>
          <p:spPr bwMode="auto">
            <a:xfrm rot="5471936">
              <a:off x="4428" y="2370"/>
              <a:ext cx="74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>
                  <a:latin typeface="Times New Roman" pitchFamily="18" charset="0"/>
                </a:rPr>
                <a:t>Baryogenises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7" name="Text Box 7"/>
            <p:cNvSpPr txBox="1">
              <a:spLocks noChangeArrowheads="1"/>
            </p:cNvSpPr>
            <p:nvPr/>
          </p:nvSpPr>
          <p:spPr bwMode="auto">
            <a:xfrm rot="5471879">
              <a:off x="3977" y="2451"/>
              <a:ext cx="67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GUT SUSY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8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731" name="Picture 9"/>
          <p:cNvPicPr>
            <a:picLocks noChangeAspect="1" noChangeArrowheads="1"/>
          </p:cNvPicPr>
          <p:nvPr/>
        </p:nvPicPr>
        <p:blipFill>
          <a:blip r:embed="rId4"/>
          <a:srcRect r="38513"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5"/>
          <a:srcRect l="61497"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11"/>
          <p:cNvSpPr>
            <a:spLocks noChangeArrowheads="1"/>
          </p:cNvSpPr>
          <p:nvPr/>
        </p:nvSpPr>
        <p:spPr bwMode="auto">
          <a:xfrm>
            <a:off x="4905375" y="6556375"/>
            <a:ext cx="4238625" cy="301625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40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J.M.Pendlebury and E.A. Hinds, NIMA 440 (2000) 471</a:t>
            </a:r>
          </a:p>
        </p:txBody>
      </p:sp>
      <p:sp>
        <p:nvSpPr>
          <p:cNvPr id="73734" name="AutoShape 12"/>
          <p:cNvSpPr>
            <a:spLocks noChangeArrowheads="1"/>
          </p:cNvSpPr>
          <p:nvPr/>
        </p:nvSpPr>
        <p:spPr bwMode="auto">
          <a:xfrm>
            <a:off x="4311650" y="6316663"/>
            <a:ext cx="751158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i="1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-cm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7450138" y="547688"/>
            <a:ext cx="1295400" cy="547687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000000"/>
                </a:solidFill>
                <a:latin typeface="Cambria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C00000"/>
                </a:solidFill>
                <a:latin typeface="Cambria" pitchFamily="18" charset="0"/>
              </a:rPr>
              <a:t>Red: Electron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28638" y="2330450"/>
            <a:ext cx="99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n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63538" y="3022600"/>
            <a:ext cx="1109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161616"/>
                </a:solidFill>
                <a:latin typeface="Cambria" pitchFamily="18" charset="0"/>
              </a:rPr>
              <a:t>n</a:t>
            </a:r>
            <a:r>
              <a:rPr lang="en-US" sz="2000" i="1" dirty="0">
                <a:solidFill>
                  <a:srgbClr val="161616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73738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Text Box 20"/>
          <p:cNvSpPr txBox="1">
            <a:spLocks noChangeArrowheads="1"/>
          </p:cNvSpPr>
          <p:nvPr/>
        </p:nvSpPr>
        <p:spPr bwMode="auto">
          <a:xfrm>
            <a:off x="1524000" y="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FF"/>
                </a:solidFill>
              </a:rPr>
              <a:t>Sensitivity to Rule on Several New Models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1460500" y="3884613"/>
            <a:ext cx="5867400" cy="0"/>
          </a:xfrm>
          <a:prstGeom prst="line">
            <a:avLst/>
          </a:prstGeom>
          <a:noFill/>
          <a:ln w="25400">
            <a:solidFill>
              <a:srgbClr val="FF0728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28638" y="2667000"/>
            <a:ext cx="981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rgbClr val="FF0000"/>
                </a:solidFill>
                <a:latin typeface="Cambria" pitchFamily="18" charset="0"/>
              </a:rPr>
              <a:t>e</a:t>
            </a:r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52413" y="3675063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FF0728"/>
                </a:solidFill>
                <a:latin typeface="Cambria" pitchFamily="18" charset="0"/>
              </a:rPr>
              <a:t>e</a:t>
            </a:r>
            <a:r>
              <a:rPr lang="en-US" sz="2000" i="1" dirty="0">
                <a:solidFill>
                  <a:srgbClr val="FF0728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460500" y="35496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92088" y="3325813"/>
            <a:ext cx="134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p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, </a:t>
            </a:r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d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724400" y="2438400"/>
            <a:ext cx="241300" cy="215900"/>
          </a:xfrm>
          <a:prstGeom prst="ellipse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4529666" y="2815165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5511800" y="3019425"/>
            <a:ext cx="241300" cy="215900"/>
          </a:xfrm>
          <a:prstGeom prst="ellipse">
            <a:avLst/>
          </a:prstGeom>
          <a:gradFill flip="none" rotWithShape="1">
            <a:gsLst>
              <a:gs pos="43000">
                <a:schemeClr val="accent4">
                  <a:lumMod val="10000"/>
                  <a:alpha val="7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161616"/>
            </a:solidFill>
            <a:prstDash val="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5397500" y="3530600"/>
            <a:ext cx="711200" cy="635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728">
                <a:alpha val="94901"/>
              </a:srgb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695950" y="3479800"/>
            <a:ext cx="482600" cy="152400"/>
          </a:xfrm>
          <a:prstGeom prst="ellipse">
            <a:avLst/>
          </a:prstGeom>
          <a:gradFill flip="none" rotWithShape="1"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1536700" y="3155950"/>
            <a:ext cx="5867400" cy="0"/>
          </a:xfrm>
          <a:prstGeom prst="line">
            <a:avLst/>
          </a:prstGeom>
          <a:noFill/>
          <a:ln w="25400">
            <a:solidFill>
              <a:srgbClr val="161616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31" name="TextBox 30"/>
          <p:cNvSpPr txBox="1"/>
          <p:nvPr/>
        </p:nvSpPr>
        <p:spPr>
          <a:xfrm>
            <a:off x="5505564" y="1193800"/>
            <a:ext cx="3638436" cy="1200328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If found it could explain</a:t>
            </a:r>
          </a:p>
          <a:p>
            <a:r>
              <a:rPr lang="en-US" sz="2400" b="1" dirty="0" smtClean="0">
                <a:solidFill>
                  <a:srgbClr val="009900"/>
                </a:solidFill>
              </a:rPr>
              <a:t>Baryogenesis </a:t>
            </a:r>
          </a:p>
          <a:p>
            <a:r>
              <a:rPr lang="en-US" sz="2400" b="1" dirty="0" smtClean="0">
                <a:solidFill>
                  <a:srgbClr val="009900"/>
                </a:solidFill>
              </a:rPr>
              <a:t>(</a:t>
            </a:r>
            <a:r>
              <a:rPr lang="en-US" sz="2400" b="1" dirty="0" err="1" smtClean="0">
                <a:solidFill>
                  <a:srgbClr val="009900"/>
                </a:solidFill>
              </a:rPr>
              <a:t>p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d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n</a:t>
            </a:r>
            <a:r>
              <a:rPr lang="en-US" sz="2400" b="1" dirty="0" smtClean="0">
                <a:solidFill>
                  <a:srgbClr val="009900"/>
                </a:solidFill>
              </a:rPr>
              <a:t> (or </a:t>
            </a:r>
            <a:r>
              <a:rPr lang="en-US" sz="2400" b="1" baseline="30000" dirty="0" smtClean="0">
                <a:solidFill>
                  <a:srgbClr val="009900"/>
                </a:solidFill>
              </a:rPr>
              <a:t>3</a:t>
            </a:r>
            <a:r>
              <a:rPr lang="en-US" sz="2400" b="1" dirty="0" smtClean="0">
                <a:solidFill>
                  <a:srgbClr val="009900"/>
                </a:solidFill>
              </a:rPr>
              <a:t>He))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5575300"/>
            <a:ext cx="4152699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Much higher physics reach</a:t>
            </a:r>
          </a:p>
          <a:p>
            <a:r>
              <a:rPr lang="en-US" sz="2400" b="1" dirty="0" smtClean="0">
                <a:solidFill>
                  <a:srgbClr val="009900"/>
                </a:solidFill>
              </a:rPr>
              <a:t>than LHC; complementary 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8225" y="4622800"/>
            <a:ext cx="3445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Statistics limited</a:t>
            </a:r>
            <a:endParaRPr lang="en-US" sz="3200" b="1" dirty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273800" y="3810000"/>
            <a:ext cx="482600" cy="152400"/>
          </a:xfrm>
          <a:prstGeom prst="ellipse">
            <a:avLst/>
          </a:prstGeom>
          <a:gradFill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7802" y="3987800"/>
            <a:ext cx="162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Upgrade?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38300" y="38798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0" y="4688417"/>
            <a:ext cx="38523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mbria" pitchFamily="18" charset="0"/>
              </a:rPr>
              <a:t>Electron EDM New Physics reach: 1-3 TeV,</a:t>
            </a: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mbria" pitchFamily="18" charset="0"/>
              </a:rPr>
              <a:t>Gabrielse et al., 2013</a:t>
            </a:r>
            <a:endParaRPr lang="en-US" sz="16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010149" y="2882897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5200649" y="3200398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22" grpId="0" animBg="1"/>
      <p:bldP spid="23" grpId="0"/>
      <p:bldP spid="24" grpId="0"/>
      <p:bldP spid="26" grpId="0" animBg="1"/>
      <p:bldP spid="28" grpId="0"/>
      <p:bldP spid="30" grpId="0" animBg="1"/>
      <p:bldP spid="33" grpId="0" animBg="1"/>
      <p:bldP spid="34" grpId="0" animBg="1"/>
      <p:bldP spid="36" grpId="0" animBg="1"/>
      <p:bldP spid="35" grpId="0" animBg="1"/>
      <p:bldP spid="37" grpId="0" animBg="1"/>
      <p:bldP spid="32" grpId="0" animBg="1"/>
      <p:bldP spid="38" grpId="0"/>
      <p:bldP spid="41" grpId="0" animBg="1"/>
      <p:bldP spid="42" grpId="0"/>
      <p:bldP spid="43" grpId="0" animBg="1"/>
      <p:bldP spid="43" grpId="1" animBg="1"/>
      <p:bldP spid="40" grpId="0"/>
      <p:bldP spid="44" grpId="0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0"/>
            <a:ext cx="5016500" cy="736600"/>
          </a:xfrm>
        </p:spPr>
        <p:txBody>
          <a:bodyPr/>
          <a:lstStyle/>
          <a:p>
            <a:r>
              <a:rPr lang="en-US" sz="4000" dirty="0" smtClean="0"/>
              <a:t>Our proton EDM plan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0900"/>
            <a:ext cx="9144000" cy="6007100"/>
          </a:xfr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</a:rPr>
              <a:t>Develop the following systems (funded by IBS/Korea, COSY/Germany, applying for NSF support, and seek support from DOE-HEP/NP):</a:t>
            </a:r>
          </a:p>
          <a:p>
            <a:endParaRPr lang="en-US" dirty="0" smtClean="0">
              <a:solidFill>
                <a:srgbClr val="003399"/>
              </a:solidFill>
            </a:endParaRP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SQUID-based BPM prototype, includes B-field shielding </a:t>
            </a:r>
            <a:r>
              <a:rPr lang="en-US" sz="2400" dirty="0" smtClean="0">
                <a:solidFill>
                  <a:srgbClr val="FF0000"/>
                </a:solidFill>
              </a:rPr>
              <a:t>(UMass, CAPP/Korea, BNL,…)</a:t>
            </a: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Polarimeter development </a:t>
            </a:r>
            <a:r>
              <a:rPr lang="en-US" sz="2400" dirty="0" smtClean="0">
                <a:solidFill>
                  <a:srgbClr val="FF0000"/>
                </a:solidFill>
              </a:rPr>
              <a:t>(Ind. Univ., CAPP, COSY,…)</a:t>
            </a: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Electric field prototype </a:t>
            </a:r>
            <a:r>
              <a:rPr lang="en-US" sz="2400" dirty="0" smtClean="0">
                <a:solidFill>
                  <a:srgbClr val="FF0000"/>
                </a:solidFill>
              </a:rPr>
              <a:t>(Old Dom. Un. (NSF), JLab,…)</a:t>
            </a: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Study of systematic errors </a:t>
            </a:r>
            <a:r>
              <a:rPr lang="en-US" sz="2400" dirty="0" smtClean="0">
                <a:solidFill>
                  <a:srgbClr val="FF0000"/>
                </a:solidFill>
              </a:rPr>
              <a:t>(BNL, FNAL, Cornell,…)</a:t>
            </a: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Precision beam and spin dynamics simulation </a:t>
            </a:r>
            <a:r>
              <a:rPr lang="en-US" sz="2400" dirty="0" smtClean="0">
                <a:solidFill>
                  <a:srgbClr val="FF0000"/>
                </a:solidFill>
              </a:rPr>
              <a:t>(BNL, CAPP, Cornell, COSY,…)</a:t>
            </a:r>
          </a:p>
          <a:p>
            <a:pPr lvl="1"/>
            <a:r>
              <a:rPr lang="en-US" sz="2400" dirty="0" smtClean="0">
                <a:solidFill>
                  <a:srgbClr val="003399"/>
                </a:solidFill>
              </a:rPr>
              <a:t>Lattice optimization, beam diagnostics </a:t>
            </a:r>
            <a:r>
              <a:rPr lang="en-US" sz="2400" dirty="0" smtClean="0">
                <a:solidFill>
                  <a:srgbClr val="FF0000"/>
                </a:solidFill>
              </a:rPr>
              <a:t>(MSU (NSF),…)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14362"/>
          </a:xfrm>
        </p:spPr>
        <p:txBody>
          <a:bodyPr/>
          <a:lstStyle/>
          <a:p>
            <a:r>
              <a:rPr lang="en-US" sz="4000" dirty="0" smtClean="0"/>
              <a:t>Technically driven pEDM timeline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58800" y="3594100"/>
            <a:ext cx="8331200" cy="396240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Two years system development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One year final ring design</a:t>
            </a:r>
            <a:endParaRPr lang="en-US" dirty="0" smtClean="0">
              <a:solidFill>
                <a:srgbClr val="E51B3D"/>
              </a:solidFill>
            </a:endParaRPr>
          </a:p>
          <a:p>
            <a:r>
              <a:rPr lang="en-US" dirty="0" smtClean="0">
                <a:solidFill>
                  <a:srgbClr val="E51B3D"/>
                </a:solidFill>
              </a:rPr>
              <a:t>Three years beam-line construction and installation</a:t>
            </a:r>
          </a:p>
          <a:p>
            <a:pPr>
              <a:buNone/>
            </a:pPr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E51B3D"/>
              </a:solidFill>
            </a:endParaRPr>
          </a:p>
          <a:p>
            <a:pPr>
              <a:buFontTx/>
              <a:buNone/>
            </a:pPr>
            <a:r>
              <a:rPr lang="en-US" dirty="0" smtClean="0">
                <a:solidFill>
                  <a:srgbClr val="E51B3D"/>
                </a:solidFill>
              </a:rPr>
              <a:t> </a:t>
            </a:r>
            <a:endParaRPr lang="en-US" dirty="0" smtClean="0">
              <a:solidFill>
                <a:srgbClr val="009900"/>
              </a:solidFill>
            </a:endParaRPr>
          </a:p>
        </p:txBody>
      </p:sp>
      <p:sp>
        <p:nvSpPr>
          <p:cNvPr id="108548" name="Line 4"/>
          <p:cNvSpPr>
            <a:spLocks noChangeShapeType="1"/>
          </p:cNvSpPr>
          <p:nvPr/>
        </p:nvSpPr>
        <p:spPr bwMode="auto">
          <a:xfrm>
            <a:off x="295275" y="1254125"/>
            <a:ext cx="80391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4"/>
          <p:cNvGrpSpPr/>
          <p:nvPr/>
        </p:nvGrpSpPr>
        <p:grpSpPr>
          <a:xfrm>
            <a:off x="749300" y="1417108"/>
            <a:ext cx="7632700" cy="1719792"/>
            <a:chOff x="774700" y="1252008"/>
            <a:chExt cx="7632700" cy="1719792"/>
          </a:xfrm>
        </p:grpSpPr>
        <p:sp>
          <p:nvSpPr>
            <p:cNvPr id="108549" name="Text Box 5"/>
            <p:cNvSpPr txBox="1">
              <a:spLocks noChangeArrowheads="1"/>
            </p:cNvSpPr>
            <p:nvPr/>
          </p:nvSpPr>
          <p:spPr bwMode="auto">
            <a:xfrm>
              <a:off x="774700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13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0" name="Text Box 7"/>
            <p:cNvSpPr txBox="1">
              <a:spLocks noChangeArrowheads="1"/>
            </p:cNvSpPr>
            <p:nvPr/>
          </p:nvSpPr>
          <p:spPr bwMode="auto">
            <a:xfrm>
              <a:off x="1565275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14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1" name="Text Box 8"/>
            <p:cNvSpPr txBox="1">
              <a:spLocks noChangeArrowheads="1"/>
            </p:cNvSpPr>
            <p:nvPr/>
          </p:nvSpPr>
          <p:spPr bwMode="auto">
            <a:xfrm>
              <a:off x="2346325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15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2" name="Text Box 9"/>
            <p:cNvSpPr txBox="1">
              <a:spLocks noChangeArrowheads="1"/>
            </p:cNvSpPr>
            <p:nvPr/>
          </p:nvSpPr>
          <p:spPr bwMode="auto">
            <a:xfrm>
              <a:off x="3146425" y="1273175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16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3" name="Text Box 10"/>
            <p:cNvSpPr txBox="1">
              <a:spLocks noChangeArrowheads="1"/>
            </p:cNvSpPr>
            <p:nvPr/>
          </p:nvSpPr>
          <p:spPr bwMode="auto">
            <a:xfrm>
              <a:off x="3917950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17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4" name="Text Box 11"/>
            <p:cNvSpPr txBox="1">
              <a:spLocks noChangeArrowheads="1"/>
            </p:cNvSpPr>
            <p:nvPr/>
          </p:nvSpPr>
          <p:spPr bwMode="auto">
            <a:xfrm>
              <a:off x="4613275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18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5" name="Text Box 12"/>
            <p:cNvSpPr txBox="1">
              <a:spLocks noChangeArrowheads="1"/>
            </p:cNvSpPr>
            <p:nvPr/>
          </p:nvSpPr>
          <p:spPr bwMode="auto">
            <a:xfrm>
              <a:off x="5346700" y="1273175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19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6" name="Text Box 13"/>
            <p:cNvSpPr txBox="1">
              <a:spLocks noChangeArrowheads="1"/>
            </p:cNvSpPr>
            <p:nvPr/>
          </p:nvSpPr>
          <p:spPr bwMode="auto">
            <a:xfrm>
              <a:off x="6108700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20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7" name="Text Box 14"/>
            <p:cNvSpPr txBox="1">
              <a:spLocks noChangeArrowheads="1"/>
            </p:cNvSpPr>
            <p:nvPr/>
          </p:nvSpPr>
          <p:spPr bwMode="auto">
            <a:xfrm>
              <a:off x="6908800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21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8" name="Text Box 15"/>
            <p:cNvSpPr txBox="1">
              <a:spLocks noChangeArrowheads="1"/>
            </p:cNvSpPr>
            <p:nvPr/>
          </p:nvSpPr>
          <p:spPr bwMode="auto">
            <a:xfrm>
              <a:off x="7699375" y="1282700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22</a:t>
              </a:r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108559" name="Line 16"/>
            <p:cNvSpPr>
              <a:spLocks noChangeShapeType="1"/>
            </p:cNvSpPr>
            <p:nvPr/>
          </p:nvSpPr>
          <p:spPr bwMode="auto">
            <a:xfrm>
              <a:off x="6587067" y="1253067"/>
              <a:ext cx="1820333" cy="423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6292323" y="1539345"/>
              <a:ext cx="584200" cy="9525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Arrow 20"/>
            <p:cNvSpPr>
              <a:spLocks noChangeArrowheads="1"/>
            </p:cNvSpPr>
            <p:nvPr/>
          </p:nvSpPr>
          <p:spPr bwMode="auto">
            <a:xfrm>
              <a:off x="3530600" y="1765300"/>
              <a:ext cx="876300" cy="457200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Right Arrow 22"/>
            <p:cNvSpPr>
              <a:spLocks noChangeArrowheads="1"/>
            </p:cNvSpPr>
            <p:nvPr/>
          </p:nvSpPr>
          <p:spPr bwMode="auto">
            <a:xfrm>
              <a:off x="4483099" y="2514600"/>
              <a:ext cx="2103968" cy="457200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E51B3D"/>
            </a:solidFill>
            <a:ln w="9525">
              <a:solidFill>
                <a:srgbClr val="E51B3D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ight Arrow 19"/>
            <p:cNvSpPr>
              <a:spLocks noChangeArrowheads="1"/>
            </p:cNvSpPr>
            <p:nvPr/>
          </p:nvSpPr>
          <p:spPr bwMode="auto">
            <a:xfrm>
              <a:off x="1854200" y="1549400"/>
              <a:ext cx="1701800" cy="457200"/>
            </a:xfrm>
            <a:prstGeom prst="rightArrow">
              <a:avLst>
                <a:gd name="adj1" fmla="val 50000"/>
                <a:gd name="adj2" fmla="val 49992"/>
              </a:avLst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P5 process in the US</a:t>
            </a:r>
            <a:br>
              <a:rPr lang="en-US" dirty="0" smtClean="0"/>
            </a:br>
            <a:r>
              <a:rPr lang="en-US" sz="3200" dirty="0" smtClean="0"/>
              <a:t>(Particle Physics Project Prioritization Panel)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want to contribute:</a:t>
            </a:r>
          </a:p>
          <a:p>
            <a:r>
              <a:rPr lang="en-US" dirty="0" smtClean="0"/>
              <a:t>http://www.usparticlephysics.org/p5/form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6" y="3337214"/>
            <a:ext cx="8750300" cy="29083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Frank Wilczek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3" y="2909455"/>
            <a:ext cx="85725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Emphasis on getting early results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Emphasis on getting best results in long-term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need first results within the first 3-4 years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First major evaluation 4 years from now.  Rigorous, in-depth evaluation.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 every three years.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Korea, KAIST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8636"/>
            <a:ext cx="9144000" cy="529936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Economy is based on technology, exports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They realized they need to invest in long term-basic science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Foreigners are welcome, opening up the society/economy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KAIST President wish list: 10% foreign faculty, 10% women faculty, 10% foreign students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All courses are taught in English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27364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CAPP R&amp;D: collaboration </a:t>
            </a:r>
            <a:r>
              <a:rPr lang="en-US" sz="3600" dirty="0" smtClean="0">
                <a:solidFill>
                  <a:srgbClr val="0000FF"/>
                </a:solidFill>
              </a:rPr>
              <a:t>opportunities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1819"/>
            <a:ext cx="9144000" cy="512618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Superconductivity and B-fields, new </a:t>
            </a:r>
            <a:r>
              <a:rPr lang="en-US" dirty="0" smtClean="0">
                <a:solidFill>
                  <a:srgbClr val="0000FF"/>
                </a:solidFill>
              </a:rPr>
              <a:t>geometries, new techniques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High B-fields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 noise SQUID </a:t>
            </a:r>
            <a:r>
              <a:rPr lang="en-US" dirty="0" smtClean="0">
                <a:solidFill>
                  <a:srgbClr val="0000FF"/>
                </a:solidFill>
              </a:rPr>
              <a:t>amplifiers, low physical temp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Bring your ideas to Korea.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Collaboration with existing/future dark matter experiments (dish antenna?)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6091" y="681180"/>
            <a:ext cx="381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Axion dark matter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27364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CAPP R&amp;D: collaboration </a:t>
            </a:r>
            <a:r>
              <a:rPr lang="en-US" sz="3600" dirty="0" smtClean="0">
                <a:solidFill>
                  <a:srgbClr val="0000FF"/>
                </a:solidFill>
              </a:rPr>
              <a:t>opportunities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5455"/>
            <a:ext cx="9144000" cy="5472545"/>
          </a:xfrm>
        </p:spPr>
        <p:txBody>
          <a:bodyPr/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SQUID-based beam position monitor ~1fT/√Hz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Polarimeter prototype, high rate, low syst. err.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Proposal to FERMILAB in fall 2014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3034" y="1676399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FF0000"/>
                </a:solidFill>
              </a:rPr>
              <a:t>Protons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60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3900"/>
            <a:ext cx="9144000" cy="61341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Axion dark matter experiments are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the highest priority.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CAPP can have a significant role in probing the axion mass range 1-100 </a:t>
            </a:r>
            <a:r>
              <a:rPr lang="en-US" dirty="0" err="1" smtClean="0">
                <a:solidFill>
                  <a:srgbClr val="0000FF"/>
                </a:solidFill>
              </a:rPr>
              <a:t>μeV</a:t>
            </a:r>
            <a:r>
              <a:rPr lang="en-US" dirty="0" smtClean="0">
                <a:solidFill>
                  <a:srgbClr val="0000FF"/>
                </a:solidFill>
              </a:rPr>
              <a:t> and beyond.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Proton EDM: Probe EW-Baryogenesis, high-mass scale New Physics at ~10</a:t>
            </a:r>
            <a:r>
              <a:rPr lang="en-US" baseline="30000" dirty="0" smtClean="0">
                <a:solidFill>
                  <a:srgbClr val="0000FF"/>
                </a:solidFill>
              </a:rPr>
              <a:t>3 </a:t>
            </a:r>
            <a:r>
              <a:rPr lang="en-US" dirty="0" smtClean="0">
                <a:solidFill>
                  <a:srgbClr val="0000FF"/>
                </a:solidFill>
              </a:rPr>
              <a:t>TeV.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Some of the most important physics questions today: 1) What is the Dark Matter? 2) Probe the matter-antimatter asymmetry (Baryogenesis) and Physics Beyond the Standard Model.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70038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1663"/>
          </a:xfrm>
        </p:spPr>
        <p:txBody>
          <a:bodyPr/>
          <a:lstStyle/>
          <a:p>
            <a:r>
              <a:rPr lang="en-US" sz="4000" u="sng" smtClean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Physics strength comparison  </a:t>
            </a:r>
            <a:r>
              <a:rPr lang="en-US" sz="2400" u="sng" smtClean="0">
                <a:solidFill>
                  <a:srgbClr val="E51B3D"/>
                </a:solidFill>
                <a:ea typeface="ＭＳ Ｐゴシック" charset="-128"/>
                <a:cs typeface="ＭＳ Ｐゴシック" charset="-128"/>
              </a:rPr>
              <a:t>(Marciano)</a:t>
            </a:r>
          </a:p>
        </p:txBody>
      </p:sp>
      <p:graphicFrame>
        <p:nvGraphicFramePr>
          <p:cNvPr id="160812" name="Group 44"/>
          <p:cNvGraphicFramePr>
            <a:graphicFrameLocks noGrp="1"/>
          </p:cNvGraphicFramePr>
          <p:nvPr>
            <p:ph sz="half" idx="4294967295"/>
          </p:nvPr>
        </p:nvGraphicFramePr>
        <p:xfrm>
          <a:off x="228600" y="652463"/>
          <a:ext cx="8594725" cy="5993003"/>
        </p:xfrm>
        <a:graphic>
          <a:graphicData uri="http://schemas.openxmlformats.org/drawingml/2006/table">
            <a:tbl>
              <a:tblPr/>
              <a:tblGrid>
                <a:gridCol w="2001838"/>
                <a:gridCol w="2170112"/>
                <a:gridCol w="2346325"/>
                <a:gridCol w="2076450"/>
              </a:tblGrid>
              <a:tr h="920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Current limit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[e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  <a:sym typeface="Symbol" pitchFamily="-111" charset="2"/>
                        </a:rPr>
                        <a:t>cm]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Future goal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Neutron equivalent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Neutron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&lt;1.6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199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Hg atom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1" charset="0"/>
                        <a:ea typeface="ＭＳ Ｐゴシック" pitchFamily="-111" charset="-128"/>
                        <a:cs typeface="ＭＳ Ｐゴシック" pitchFamily="-11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&lt;3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&lt;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-25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1" charset="0"/>
                        <a:ea typeface="ＭＳ Ｐゴシック" pitchFamily="-111" charset="-128"/>
                        <a:cs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129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Xe atom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&lt;6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-29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1" charset="0"/>
                        <a:ea typeface="ＭＳ Ｐゴシック" pitchFamily="-111" charset="-128"/>
                        <a:cs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-25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Deuteron 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1" charset="0"/>
                        <a:ea typeface="ＭＳ Ｐゴシック" pitchFamily="-111" charset="-128"/>
                        <a:cs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3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-29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- 5×10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Proton 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&lt;7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-29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itchFamily="-111" charset="0"/>
                        <a:ea typeface="ＭＳ Ｐゴシック" pitchFamily="-111" charset="-128"/>
                        <a:cs typeface="ＭＳ Ｐゴシック" pitchFamily="-11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Arial" pitchFamily="-111" charset="0"/>
                          <a:cs typeface="Arial" pitchFamily="-111" charset="0"/>
                        </a:rPr>
                        <a:t>-29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11" charset="0"/>
                          <a:ea typeface="ＭＳ Ｐゴシック" pitchFamily="-111" charset="-128"/>
                          <a:cs typeface="ＭＳ Ｐゴシック" pitchFamily="-111" charset="-128"/>
                        </a:rPr>
                        <a:t>-30</a:t>
                      </a:r>
                      <a:endParaRPr kumimoji="0" lang="en-US" sz="2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11" charset="0"/>
                        <a:ea typeface="Arial" pitchFamily="-111" charset="0"/>
                        <a:cs typeface="Arial" pitchFamily="-11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3657600" y="2489994"/>
            <a:ext cx="597694" cy="3364706"/>
            <a:chOff x="3657600" y="2489994"/>
            <a:chExt cx="597694" cy="3364706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2552700" y="4165600"/>
              <a:ext cx="3352800" cy="1588"/>
            </a:xfrm>
            <a:prstGeom prst="line">
              <a:avLst/>
            </a:prstGeom>
            <a:ln w="57150" cap="flat" cmpd="sng" algn="ctr">
              <a:solidFill>
                <a:srgbClr val="E51B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 flipV="1">
              <a:off x="3873500" y="2515394"/>
              <a:ext cx="381794" cy="11906"/>
            </a:xfrm>
            <a:prstGeom prst="line">
              <a:avLst/>
            </a:prstGeom>
            <a:ln w="57150" cap="flat" cmpd="sng" algn="ctr">
              <a:solidFill>
                <a:srgbClr val="E51B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10800000" flipV="1">
              <a:off x="3657600" y="5843588"/>
              <a:ext cx="558800" cy="11112"/>
            </a:xfrm>
            <a:prstGeom prst="straightConnector1">
              <a:avLst/>
            </a:prstGeom>
            <a:ln w="57150" cap="flat" cmpd="sng" algn="ctr">
              <a:solidFill>
                <a:srgbClr val="E51B3D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자유형 59"/>
          <p:cNvSpPr/>
          <p:nvPr/>
        </p:nvSpPr>
        <p:spPr>
          <a:xfrm>
            <a:off x="2695478" y="5846478"/>
            <a:ext cx="3904938" cy="1004341"/>
          </a:xfrm>
          <a:custGeom>
            <a:avLst/>
            <a:gdLst>
              <a:gd name="connsiteX0" fmla="*/ 29980 w 3844977"/>
              <a:gd name="connsiteY0" fmla="*/ 719528 h 809469"/>
              <a:gd name="connsiteX1" fmla="*/ 262327 w 3844977"/>
              <a:gd name="connsiteY1" fmla="*/ 502171 h 809469"/>
              <a:gd name="connsiteX2" fmla="*/ 599606 w 3844977"/>
              <a:gd name="connsiteY2" fmla="*/ 532151 h 809469"/>
              <a:gd name="connsiteX3" fmla="*/ 831954 w 3844977"/>
              <a:gd name="connsiteY3" fmla="*/ 569627 h 809469"/>
              <a:gd name="connsiteX4" fmla="*/ 899409 w 3844977"/>
              <a:gd name="connsiteY4" fmla="*/ 569627 h 809469"/>
              <a:gd name="connsiteX5" fmla="*/ 1214203 w 3844977"/>
              <a:gd name="connsiteY5" fmla="*/ 479686 h 809469"/>
              <a:gd name="connsiteX6" fmla="*/ 1446550 w 3844977"/>
              <a:gd name="connsiteY6" fmla="*/ 344774 h 809469"/>
              <a:gd name="connsiteX7" fmla="*/ 1723868 w 3844977"/>
              <a:gd name="connsiteY7" fmla="*/ 299804 h 809469"/>
              <a:gd name="connsiteX8" fmla="*/ 1933731 w 3844977"/>
              <a:gd name="connsiteY8" fmla="*/ 247338 h 809469"/>
              <a:gd name="connsiteX9" fmla="*/ 2091127 w 3844977"/>
              <a:gd name="connsiteY9" fmla="*/ 142407 h 809469"/>
              <a:gd name="connsiteX10" fmla="*/ 2256019 w 3844977"/>
              <a:gd name="connsiteY10" fmla="*/ 97436 h 809469"/>
              <a:gd name="connsiteX11" fmla="*/ 2675744 w 3844977"/>
              <a:gd name="connsiteY11" fmla="*/ 179882 h 809469"/>
              <a:gd name="connsiteX12" fmla="*/ 2885606 w 3844977"/>
              <a:gd name="connsiteY12" fmla="*/ 0 h 809469"/>
              <a:gd name="connsiteX13" fmla="*/ 2990537 w 3844977"/>
              <a:gd name="connsiteY13" fmla="*/ 29981 h 809469"/>
              <a:gd name="connsiteX14" fmla="*/ 3207895 w 3844977"/>
              <a:gd name="connsiteY14" fmla="*/ 74951 h 809469"/>
              <a:gd name="connsiteX15" fmla="*/ 3342806 w 3844977"/>
              <a:gd name="connsiteY15" fmla="*/ 119922 h 809469"/>
              <a:gd name="connsiteX16" fmla="*/ 3575154 w 3844977"/>
              <a:gd name="connsiteY16" fmla="*/ 239843 h 809469"/>
              <a:gd name="connsiteX17" fmla="*/ 3844977 w 3844977"/>
              <a:gd name="connsiteY17" fmla="*/ 794479 h 809469"/>
              <a:gd name="connsiteX18" fmla="*/ 0 w 3844977"/>
              <a:gd name="connsiteY18" fmla="*/ 809469 h 809469"/>
              <a:gd name="connsiteX19" fmla="*/ 29980 w 3844977"/>
              <a:gd name="connsiteY19" fmla="*/ 719528 h 809469"/>
              <a:gd name="connsiteX0" fmla="*/ 74951 w 3889948"/>
              <a:gd name="connsiteY0" fmla="*/ 719528 h 1004341"/>
              <a:gd name="connsiteX1" fmla="*/ 307298 w 3889948"/>
              <a:gd name="connsiteY1" fmla="*/ 502171 h 1004341"/>
              <a:gd name="connsiteX2" fmla="*/ 644577 w 3889948"/>
              <a:gd name="connsiteY2" fmla="*/ 532151 h 1004341"/>
              <a:gd name="connsiteX3" fmla="*/ 876925 w 3889948"/>
              <a:gd name="connsiteY3" fmla="*/ 569627 h 1004341"/>
              <a:gd name="connsiteX4" fmla="*/ 944380 w 3889948"/>
              <a:gd name="connsiteY4" fmla="*/ 569627 h 1004341"/>
              <a:gd name="connsiteX5" fmla="*/ 1259174 w 3889948"/>
              <a:gd name="connsiteY5" fmla="*/ 479686 h 1004341"/>
              <a:gd name="connsiteX6" fmla="*/ 1491521 w 3889948"/>
              <a:gd name="connsiteY6" fmla="*/ 344774 h 1004341"/>
              <a:gd name="connsiteX7" fmla="*/ 1768839 w 3889948"/>
              <a:gd name="connsiteY7" fmla="*/ 299804 h 1004341"/>
              <a:gd name="connsiteX8" fmla="*/ 1978702 w 3889948"/>
              <a:gd name="connsiteY8" fmla="*/ 247338 h 1004341"/>
              <a:gd name="connsiteX9" fmla="*/ 2136098 w 3889948"/>
              <a:gd name="connsiteY9" fmla="*/ 142407 h 1004341"/>
              <a:gd name="connsiteX10" fmla="*/ 2300990 w 3889948"/>
              <a:gd name="connsiteY10" fmla="*/ 97436 h 1004341"/>
              <a:gd name="connsiteX11" fmla="*/ 2720715 w 3889948"/>
              <a:gd name="connsiteY11" fmla="*/ 179882 h 1004341"/>
              <a:gd name="connsiteX12" fmla="*/ 2930577 w 3889948"/>
              <a:gd name="connsiteY12" fmla="*/ 0 h 1004341"/>
              <a:gd name="connsiteX13" fmla="*/ 3035508 w 3889948"/>
              <a:gd name="connsiteY13" fmla="*/ 29981 h 1004341"/>
              <a:gd name="connsiteX14" fmla="*/ 3252866 w 3889948"/>
              <a:gd name="connsiteY14" fmla="*/ 74951 h 1004341"/>
              <a:gd name="connsiteX15" fmla="*/ 3387777 w 3889948"/>
              <a:gd name="connsiteY15" fmla="*/ 119922 h 1004341"/>
              <a:gd name="connsiteX16" fmla="*/ 3620125 w 3889948"/>
              <a:gd name="connsiteY16" fmla="*/ 239843 h 1004341"/>
              <a:gd name="connsiteX17" fmla="*/ 3889948 w 3889948"/>
              <a:gd name="connsiteY17" fmla="*/ 794479 h 1004341"/>
              <a:gd name="connsiteX18" fmla="*/ 0 w 3889948"/>
              <a:gd name="connsiteY18" fmla="*/ 1004341 h 1004341"/>
              <a:gd name="connsiteX19" fmla="*/ 74951 w 3889948"/>
              <a:gd name="connsiteY19" fmla="*/ 719528 h 1004341"/>
              <a:gd name="connsiteX0" fmla="*/ 74951 w 3904938"/>
              <a:gd name="connsiteY0" fmla="*/ 719528 h 1004341"/>
              <a:gd name="connsiteX1" fmla="*/ 307298 w 3904938"/>
              <a:gd name="connsiteY1" fmla="*/ 502171 h 1004341"/>
              <a:gd name="connsiteX2" fmla="*/ 644577 w 3904938"/>
              <a:gd name="connsiteY2" fmla="*/ 532151 h 1004341"/>
              <a:gd name="connsiteX3" fmla="*/ 876925 w 3904938"/>
              <a:gd name="connsiteY3" fmla="*/ 569627 h 1004341"/>
              <a:gd name="connsiteX4" fmla="*/ 944380 w 3904938"/>
              <a:gd name="connsiteY4" fmla="*/ 569627 h 1004341"/>
              <a:gd name="connsiteX5" fmla="*/ 1259174 w 3904938"/>
              <a:gd name="connsiteY5" fmla="*/ 479686 h 1004341"/>
              <a:gd name="connsiteX6" fmla="*/ 1491521 w 3904938"/>
              <a:gd name="connsiteY6" fmla="*/ 344774 h 1004341"/>
              <a:gd name="connsiteX7" fmla="*/ 1768839 w 3904938"/>
              <a:gd name="connsiteY7" fmla="*/ 299804 h 1004341"/>
              <a:gd name="connsiteX8" fmla="*/ 1978702 w 3904938"/>
              <a:gd name="connsiteY8" fmla="*/ 247338 h 1004341"/>
              <a:gd name="connsiteX9" fmla="*/ 2136098 w 3904938"/>
              <a:gd name="connsiteY9" fmla="*/ 142407 h 1004341"/>
              <a:gd name="connsiteX10" fmla="*/ 2300990 w 3904938"/>
              <a:gd name="connsiteY10" fmla="*/ 97436 h 1004341"/>
              <a:gd name="connsiteX11" fmla="*/ 2720715 w 3904938"/>
              <a:gd name="connsiteY11" fmla="*/ 179882 h 1004341"/>
              <a:gd name="connsiteX12" fmla="*/ 2930577 w 3904938"/>
              <a:gd name="connsiteY12" fmla="*/ 0 h 1004341"/>
              <a:gd name="connsiteX13" fmla="*/ 3035508 w 3904938"/>
              <a:gd name="connsiteY13" fmla="*/ 29981 h 1004341"/>
              <a:gd name="connsiteX14" fmla="*/ 3252866 w 3904938"/>
              <a:gd name="connsiteY14" fmla="*/ 74951 h 1004341"/>
              <a:gd name="connsiteX15" fmla="*/ 3387777 w 3904938"/>
              <a:gd name="connsiteY15" fmla="*/ 119922 h 1004341"/>
              <a:gd name="connsiteX16" fmla="*/ 3620125 w 3904938"/>
              <a:gd name="connsiteY16" fmla="*/ 239843 h 1004341"/>
              <a:gd name="connsiteX17" fmla="*/ 3904938 w 3904938"/>
              <a:gd name="connsiteY17" fmla="*/ 989351 h 1004341"/>
              <a:gd name="connsiteX18" fmla="*/ 0 w 3904938"/>
              <a:gd name="connsiteY18" fmla="*/ 1004341 h 1004341"/>
              <a:gd name="connsiteX19" fmla="*/ 74951 w 3904938"/>
              <a:gd name="connsiteY19" fmla="*/ 719528 h 100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04938" h="1004341">
                <a:moveTo>
                  <a:pt x="74951" y="719528"/>
                </a:moveTo>
                <a:lnTo>
                  <a:pt x="307298" y="502171"/>
                </a:lnTo>
                <a:lnTo>
                  <a:pt x="644577" y="532151"/>
                </a:lnTo>
                <a:lnTo>
                  <a:pt x="876925" y="569627"/>
                </a:lnTo>
                <a:lnTo>
                  <a:pt x="944380" y="569627"/>
                </a:lnTo>
                <a:lnTo>
                  <a:pt x="1259174" y="479686"/>
                </a:lnTo>
                <a:lnTo>
                  <a:pt x="1491521" y="344774"/>
                </a:lnTo>
                <a:lnTo>
                  <a:pt x="1768839" y="299804"/>
                </a:lnTo>
                <a:lnTo>
                  <a:pt x="1978702" y="247338"/>
                </a:lnTo>
                <a:lnTo>
                  <a:pt x="2136098" y="142407"/>
                </a:lnTo>
                <a:lnTo>
                  <a:pt x="2300990" y="97436"/>
                </a:lnTo>
                <a:lnTo>
                  <a:pt x="2720715" y="179882"/>
                </a:lnTo>
                <a:lnTo>
                  <a:pt x="2930577" y="0"/>
                </a:lnTo>
                <a:lnTo>
                  <a:pt x="3035508" y="29981"/>
                </a:lnTo>
                <a:lnTo>
                  <a:pt x="3252866" y="74951"/>
                </a:lnTo>
                <a:lnTo>
                  <a:pt x="3387777" y="119922"/>
                </a:lnTo>
                <a:lnTo>
                  <a:pt x="3620125" y="239843"/>
                </a:lnTo>
                <a:lnTo>
                  <a:pt x="3904938" y="989351"/>
                </a:lnTo>
                <a:lnTo>
                  <a:pt x="0" y="1004341"/>
                </a:lnTo>
                <a:lnTo>
                  <a:pt x="74951" y="7195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60"/>
          <p:cNvSpPr/>
          <p:nvPr/>
        </p:nvSpPr>
        <p:spPr>
          <a:xfrm>
            <a:off x="3491880" y="6291939"/>
            <a:ext cx="3844977" cy="809469"/>
          </a:xfrm>
          <a:custGeom>
            <a:avLst/>
            <a:gdLst>
              <a:gd name="connsiteX0" fmla="*/ 29980 w 3844977"/>
              <a:gd name="connsiteY0" fmla="*/ 719528 h 809469"/>
              <a:gd name="connsiteX1" fmla="*/ 262327 w 3844977"/>
              <a:gd name="connsiteY1" fmla="*/ 502171 h 809469"/>
              <a:gd name="connsiteX2" fmla="*/ 599606 w 3844977"/>
              <a:gd name="connsiteY2" fmla="*/ 532151 h 809469"/>
              <a:gd name="connsiteX3" fmla="*/ 831954 w 3844977"/>
              <a:gd name="connsiteY3" fmla="*/ 569627 h 809469"/>
              <a:gd name="connsiteX4" fmla="*/ 899409 w 3844977"/>
              <a:gd name="connsiteY4" fmla="*/ 569627 h 809469"/>
              <a:gd name="connsiteX5" fmla="*/ 1214203 w 3844977"/>
              <a:gd name="connsiteY5" fmla="*/ 479686 h 809469"/>
              <a:gd name="connsiteX6" fmla="*/ 1446550 w 3844977"/>
              <a:gd name="connsiteY6" fmla="*/ 344774 h 809469"/>
              <a:gd name="connsiteX7" fmla="*/ 1723868 w 3844977"/>
              <a:gd name="connsiteY7" fmla="*/ 299804 h 809469"/>
              <a:gd name="connsiteX8" fmla="*/ 1933731 w 3844977"/>
              <a:gd name="connsiteY8" fmla="*/ 247338 h 809469"/>
              <a:gd name="connsiteX9" fmla="*/ 2091127 w 3844977"/>
              <a:gd name="connsiteY9" fmla="*/ 142407 h 809469"/>
              <a:gd name="connsiteX10" fmla="*/ 2256019 w 3844977"/>
              <a:gd name="connsiteY10" fmla="*/ 97436 h 809469"/>
              <a:gd name="connsiteX11" fmla="*/ 2675744 w 3844977"/>
              <a:gd name="connsiteY11" fmla="*/ 179882 h 809469"/>
              <a:gd name="connsiteX12" fmla="*/ 2885606 w 3844977"/>
              <a:gd name="connsiteY12" fmla="*/ 0 h 809469"/>
              <a:gd name="connsiteX13" fmla="*/ 2990537 w 3844977"/>
              <a:gd name="connsiteY13" fmla="*/ 29981 h 809469"/>
              <a:gd name="connsiteX14" fmla="*/ 3207895 w 3844977"/>
              <a:gd name="connsiteY14" fmla="*/ 74951 h 809469"/>
              <a:gd name="connsiteX15" fmla="*/ 3342806 w 3844977"/>
              <a:gd name="connsiteY15" fmla="*/ 119922 h 809469"/>
              <a:gd name="connsiteX16" fmla="*/ 3575154 w 3844977"/>
              <a:gd name="connsiteY16" fmla="*/ 239843 h 809469"/>
              <a:gd name="connsiteX17" fmla="*/ 3844977 w 3844977"/>
              <a:gd name="connsiteY17" fmla="*/ 794479 h 809469"/>
              <a:gd name="connsiteX18" fmla="*/ 0 w 3844977"/>
              <a:gd name="connsiteY18" fmla="*/ 809469 h 809469"/>
              <a:gd name="connsiteX19" fmla="*/ 29980 w 3844977"/>
              <a:gd name="connsiteY19" fmla="*/ 719528 h 80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44977" h="809469">
                <a:moveTo>
                  <a:pt x="29980" y="719528"/>
                </a:moveTo>
                <a:lnTo>
                  <a:pt x="262327" y="502171"/>
                </a:lnTo>
                <a:lnTo>
                  <a:pt x="599606" y="532151"/>
                </a:lnTo>
                <a:lnTo>
                  <a:pt x="831954" y="569627"/>
                </a:lnTo>
                <a:lnTo>
                  <a:pt x="899409" y="569627"/>
                </a:lnTo>
                <a:lnTo>
                  <a:pt x="1214203" y="479686"/>
                </a:lnTo>
                <a:lnTo>
                  <a:pt x="1446550" y="344774"/>
                </a:lnTo>
                <a:lnTo>
                  <a:pt x="1723868" y="299804"/>
                </a:lnTo>
                <a:lnTo>
                  <a:pt x="1933731" y="247338"/>
                </a:lnTo>
                <a:lnTo>
                  <a:pt x="2091127" y="142407"/>
                </a:lnTo>
                <a:lnTo>
                  <a:pt x="2256019" y="97436"/>
                </a:lnTo>
                <a:lnTo>
                  <a:pt x="2675744" y="179882"/>
                </a:lnTo>
                <a:lnTo>
                  <a:pt x="2885606" y="0"/>
                </a:lnTo>
                <a:lnTo>
                  <a:pt x="2990537" y="29981"/>
                </a:lnTo>
                <a:lnTo>
                  <a:pt x="3207895" y="74951"/>
                </a:lnTo>
                <a:lnTo>
                  <a:pt x="3342806" y="119922"/>
                </a:lnTo>
                <a:lnTo>
                  <a:pt x="3575154" y="239843"/>
                </a:lnTo>
                <a:lnTo>
                  <a:pt x="3844977" y="794479"/>
                </a:lnTo>
                <a:lnTo>
                  <a:pt x="0" y="809469"/>
                </a:lnTo>
                <a:lnTo>
                  <a:pt x="29980" y="71952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61"/>
          <p:cNvSpPr/>
          <p:nvPr/>
        </p:nvSpPr>
        <p:spPr>
          <a:xfrm>
            <a:off x="5156616" y="6393305"/>
            <a:ext cx="277318" cy="359764"/>
          </a:xfrm>
          <a:custGeom>
            <a:avLst/>
            <a:gdLst>
              <a:gd name="connsiteX0" fmla="*/ 0 w 277318"/>
              <a:gd name="connsiteY0" fmla="*/ 74951 h 359764"/>
              <a:gd name="connsiteX1" fmla="*/ 7495 w 277318"/>
              <a:gd name="connsiteY1" fmla="*/ 292308 h 359764"/>
              <a:gd name="connsiteX2" fmla="*/ 89941 w 277318"/>
              <a:gd name="connsiteY2" fmla="*/ 359764 h 359764"/>
              <a:gd name="connsiteX3" fmla="*/ 217358 w 277318"/>
              <a:gd name="connsiteY3" fmla="*/ 344774 h 359764"/>
              <a:gd name="connsiteX4" fmla="*/ 277318 w 277318"/>
              <a:gd name="connsiteY4" fmla="*/ 269823 h 359764"/>
              <a:gd name="connsiteX5" fmla="*/ 262328 w 277318"/>
              <a:gd name="connsiteY5" fmla="*/ 0 h 359764"/>
              <a:gd name="connsiteX6" fmla="*/ 0 w 277318"/>
              <a:gd name="connsiteY6" fmla="*/ 74951 h 35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318" h="359764">
                <a:moveTo>
                  <a:pt x="0" y="74951"/>
                </a:moveTo>
                <a:lnTo>
                  <a:pt x="7495" y="292308"/>
                </a:lnTo>
                <a:lnTo>
                  <a:pt x="89941" y="359764"/>
                </a:lnTo>
                <a:lnTo>
                  <a:pt x="217358" y="344774"/>
                </a:lnTo>
                <a:lnTo>
                  <a:pt x="277318" y="269823"/>
                </a:lnTo>
                <a:lnTo>
                  <a:pt x="262328" y="0"/>
                </a:lnTo>
                <a:lnTo>
                  <a:pt x="0" y="7495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자유형 62"/>
          <p:cNvSpPr/>
          <p:nvPr/>
        </p:nvSpPr>
        <p:spPr>
          <a:xfrm>
            <a:off x="5823679" y="6183443"/>
            <a:ext cx="269823" cy="419724"/>
          </a:xfrm>
          <a:custGeom>
            <a:avLst/>
            <a:gdLst>
              <a:gd name="connsiteX0" fmla="*/ 0 w 269823"/>
              <a:gd name="connsiteY0" fmla="*/ 89941 h 419724"/>
              <a:gd name="connsiteX1" fmla="*/ 0 w 269823"/>
              <a:gd name="connsiteY1" fmla="*/ 314793 h 419724"/>
              <a:gd name="connsiteX2" fmla="*/ 52465 w 269823"/>
              <a:gd name="connsiteY2" fmla="*/ 382249 h 419724"/>
              <a:gd name="connsiteX3" fmla="*/ 194872 w 269823"/>
              <a:gd name="connsiteY3" fmla="*/ 419724 h 419724"/>
              <a:gd name="connsiteX4" fmla="*/ 269823 w 269823"/>
              <a:gd name="connsiteY4" fmla="*/ 337278 h 419724"/>
              <a:gd name="connsiteX5" fmla="*/ 269823 w 269823"/>
              <a:gd name="connsiteY5" fmla="*/ 0 h 419724"/>
              <a:gd name="connsiteX6" fmla="*/ 0 w 269823"/>
              <a:gd name="connsiteY6" fmla="*/ 89941 h 41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823" h="419724">
                <a:moveTo>
                  <a:pt x="0" y="89941"/>
                </a:moveTo>
                <a:lnTo>
                  <a:pt x="0" y="314793"/>
                </a:lnTo>
                <a:lnTo>
                  <a:pt x="52465" y="382249"/>
                </a:lnTo>
                <a:lnTo>
                  <a:pt x="194872" y="419724"/>
                </a:lnTo>
                <a:lnTo>
                  <a:pt x="269823" y="337278"/>
                </a:lnTo>
                <a:lnTo>
                  <a:pt x="269823" y="0"/>
                </a:lnTo>
                <a:lnTo>
                  <a:pt x="0" y="8994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자유형 63"/>
          <p:cNvSpPr/>
          <p:nvPr/>
        </p:nvSpPr>
        <p:spPr>
          <a:xfrm>
            <a:off x="6445770" y="5996066"/>
            <a:ext cx="292309" cy="509665"/>
          </a:xfrm>
          <a:custGeom>
            <a:avLst/>
            <a:gdLst>
              <a:gd name="connsiteX0" fmla="*/ 0 w 292309"/>
              <a:gd name="connsiteY0" fmla="*/ 97436 h 509665"/>
              <a:gd name="connsiteX1" fmla="*/ 7496 w 292309"/>
              <a:gd name="connsiteY1" fmla="*/ 344774 h 509665"/>
              <a:gd name="connsiteX2" fmla="*/ 37476 w 292309"/>
              <a:gd name="connsiteY2" fmla="*/ 457200 h 509665"/>
              <a:gd name="connsiteX3" fmla="*/ 149902 w 292309"/>
              <a:gd name="connsiteY3" fmla="*/ 509665 h 509665"/>
              <a:gd name="connsiteX4" fmla="*/ 224853 w 292309"/>
              <a:gd name="connsiteY4" fmla="*/ 479685 h 509665"/>
              <a:gd name="connsiteX5" fmla="*/ 277319 w 292309"/>
              <a:gd name="connsiteY5" fmla="*/ 412229 h 509665"/>
              <a:gd name="connsiteX6" fmla="*/ 292309 w 292309"/>
              <a:gd name="connsiteY6" fmla="*/ 367259 h 509665"/>
              <a:gd name="connsiteX7" fmla="*/ 292309 w 292309"/>
              <a:gd name="connsiteY7" fmla="*/ 0 h 509665"/>
              <a:gd name="connsiteX8" fmla="*/ 0 w 292309"/>
              <a:gd name="connsiteY8" fmla="*/ 97436 h 50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309" h="509665">
                <a:moveTo>
                  <a:pt x="0" y="97436"/>
                </a:moveTo>
                <a:lnTo>
                  <a:pt x="7496" y="344774"/>
                </a:lnTo>
                <a:lnTo>
                  <a:pt x="37476" y="457200"/>
                </a:lnTo>
                <a:lnTo>
                  <a:pt x="149902" y="509665"/>
                </a:lnTo>
                <a:lnTo>
                  <a:pt x="224853" y="479685"/>
                </a:lnTo>
                <a:lnTo>
                  <a:pt x="277319" y="412229"/>
                </a:lnTo>
                <a:lnTo>
                  <a:pt x="292309" y="367259"/>
                </a:lnTo>
                <a:lnTo>
                  <a:pt x="292309" y="0"/>
                </a:lnTo>
                <a:lnTo>
                  <a:pt x="0" y="9743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432650" y="6354224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</a:t>
            </a:r>
            <a:r>
              <a:rPr lang="en-US" altLang="ko-KR" dirty="0" smtClean="0"/>
              <a:t>edrock</a:t>
            </a:r>
            <a:endParaRPr lang="ko-KR" alt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14959" y="6093296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Concrete floor</a:t>
            </a:r>
            <a:br>
              <a:rPr lang="en-US" altLang="ko-KR" dirty="0" smtClean="0"/>
            </a:br>
            <a:r>
              <a:rPr lang="en-US" altLang="ko-KR" dirty="0" smtClean="0"/>
              <a:t>thickness </a:t>
            </a:r>
            <a:r>
              <a:rPr lang="en-US" altLang="ko-KR" dirty="0"/>
              <a:t>&gt;</a:t>
            </a:r>
            <a:r>
              <a:rPr lang="en-US" altLang="ko-KR" dirty="0" smtClean="0"/>
              <a:t> 1.2m</a:t>
            </a:r>
            <a:endParaRPr lang="ko-KR" altLang="en-US" dirty="0"/>
          </a:p>
        </p:txBody>
      </p:sp>
      <p:cxnSp>
        <p:nvCxnSpPr>
          <p:cNvPr id="68" name="직선 화살표 연결선 67"/>
          <p:cNvCxnSpPr>
            <a:stCxn id="69" idx="1"/>
          </p:cNvCxnSpPr>
          <p:nvPr/>
        </p:nvCxnSpPr>
        <p:spPr>
          <a:xfrm flipH="1">
            <a:off x="6623153" y="6171421"/>
            <a:ext cx="520000" cy="2326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43153" y="5986755"/>
            <a:ext cx="166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Concrete piles</a:t>
            </a:r>
            <a:endParaRPr lang="ko-KR" altLang="en-US" dirty="0"/>
          </a:p>
        </p:txBody>
      </p:sp>
      <p:cxnSp>
        <p:nvCxnSpPr>
          <p:cNvPr id="70" name="직선 화살표 연결선 69"/>
          <p:cNvCxnSpPr/>
          <p:nvPr/>
        </p:nvCxnSpPr>
        <p:spPr>
          <a:xfrm flipH="1">
            <a:off x="6898872" y="6558197"/>
            <a:ext cx="553447" cy="6745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화살표 연결선 70"/>
          <p:cNvCxnSpPr>
            <a:stCxn id="69" idx="1"/>
          </p:cNvCxnSpPr>
          <p:nvPr/>
        </p:nvCxnSpPr>
        <p:spPr>
          <a:xfrm flipH="1">
            <a:off x="5955393" y="6171421"/>
            <a:ext cx="1187760" cy="24504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자유형 7"/>
          <p:cNvSpPr/>
          <p:nvPr/>
        </p:nvSpPr>
        <p:spPr>
          <a:xfrm>
            <a:off x="2013945" y="3438324"/>
            <a:ext cx="5120640" cy="1493520"/>
          </a:xfrm>
          <a:custGeom>
            <a:avLst/>
            <a:gdLst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906780 w 5120640"/>
              <a:gd name="connsiteY7" fmla="*/ 80010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028700 w 5120640"/>
              <a:gd name="connsiteY7" fmla="*/ 77724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3358056 w 5120640"/>
              <a:gd name="connsiteY6" fmla="*/ 455886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0640" h="1493520">
                <a:moveTo>
                  <a:pt x="3040380" y="1371600"/>
                </a:moveTo>
                <a:lnTo>
                  <a:pt x="2560320" y="1493520"/>
                </a:lnTo>
                <a:lnTo>
                  <a:pt x="0" y="746760"/>
                </a:lnTo>
                <a:lnTo>
                  <a:pt x="2567940" y="0"/>
                </a:lnTo>
                <a:lnTo>
                  <a:pt x="5120640" y="754380"/>
                </a:lnTo>
                <a:lnTo>
                  <a:pt x="4732020" y="861060"/>
                </a:lnTo>
                <a:lnTo>
                  <a:pt x="3358056" y="455886"/>
                </a:lnTo>
                <a:lnTo>
                  <a:pt x="1635673" y="958543"/>
                </a:lnTo>
                <a:lnTo>
                  <a:pt x="3040380" y="13716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자유형 36"/>
          <p:cNvSpPr/>
          <p:nvPr/>
        </p:nvSpPr>
        <p:spPr>
          <a:xfrm>
            <a:off x="147816" y="377592"/>
            <a:ext cx="5288280" cy="1539240"/>
          </a:xfrm>
          <a:custGeom>
            <a:avLst/>
            <a:gdLst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573780 w 4930140"/>
              <a:gd name="connsiteY4" fmla="*/ 128016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840480 w 4930140"/>
              <a:gd name="connsiteY4" fmla="*/ 118872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5151120"/>
              <a:gd name="connsiteY0" fmla="*/ 1874520 h 2247900"/>
              <a:gd name="connsiteX1" fmla="*/ 3078480 w 5151120"/>
              <a:gd name="connsiteY1" fmla="*/ 960120 h 2247900"/>
              <a:gd name="connsiteX2" fmla="*/ 4351020 w 5151120"/>
              <a:gd name="connsiteY2" fmla="*/ 0 h 2247900"/>
              <a:gd name="connsiteX3" fmla="*/ 5151120 w 5151120"/>
              <a:gd name="connsiteY3" fmla="*/ 213360 h 2247900"/>
              <a:gd name="connsiteX4" fmla="*/ 3840480 w 5151120"/>
              <a:gd name="connsiteY4" fmla="*/ 1188720 h 2247900"/>
              <a:gd name="connsiteX5" fmla="*/ 624840 w 5151120"/>
              <a:gd name="connsiteY5" fmla="*/ 2247900 h 2247900"/>
              <a:gd name="connsiteX6" fmla="*/ 0 w 5151120"/>
              <a:gd name="connsiteY6" fmla="*/ 1874520 h 2247900"/>
              <a:gd name="connsiteX0" fmla="*/ 0 w 5151120"/>
              <a:gd name="connsiteY0" fmla="*/ 1874520 h 2141220"/>
              <a:gd name="connsiteX1" fmla="*/ 3078480 w 5151120"/>
              <a:gd name="connsiteY1" fmla="*/ 960120 h 2141220"/>
              <a:gd name="connsiteX2" fmla="*/ 4351020 w 5151120"/>
              <a:gd name="connsiteY2" fmla="*/ 0 h 2141220"/>
              <a:gd name="connsiteX3" fmla="*/ 5151120 w 5151120"/>
              <a:gd name="connsiteY3" fmla="*/ 213360 h 2141220"/>
              <a:gd name="connsiteX4" fmla="*/ 3840480 w 5151120"/>
              <a:gd name="connsiteY4" fmla="*/ 1188720 h 2141220"/>
              <a:gd name="connsiteX5" fmla="*/ 822960 w 5151120"/>
              <a:gd name="connsiteY5" fmla="*/ 2141220 h 2141220"/>
              <a:gd name="connsiteX6" fmla="*/ 0 w 5151120"/>
              <a:gd name="connsiteY6" fmla="*/ 1874520 h 2141220"/>
              <a:gd name="connsiteX0" fmla="*/ 0 w 5288280"/>
              <a:gd name="connsiteY0" fmla="*/ 1874520 h 2141220"/>
              <a:gd name="connsiteX1" fmla="*/ 3078480 w 5288280"/>
              <a:gd name="connsiteY1" fmla="*/ 960120 h 2141220"/>
              <a:gd name="connsiteX2" fmla="*/ 4351020 w 5288280"/>
              <a:gd name="connsiteY2" fmla="*/ 0 h 2141220"/>
              <a:gd name="connsiteX3" fmla="*/ 5288280 w 5288280"/>
              <a:gd name="connsiteY3" fmla="*/ 777240 h 2141220"/>
              <a:gd name="connsiteX4" fmla="*/ 3840480 w 5288280"/>
              <a:gd name="connsiteY4" fmla="*/ 1188720 h 2141220"/>
              <a:gd name="connsiteX5" fmla="*/ 822960 w 5288280"/>
              <a:gd name="connsiteY5" fmla="*/ 2141220 h 2141220"/>
              <a:gd name="connsiteX6" fmla="*/ 0 w 5288280"/>
              <a:gd name="connsiteY6" fmla="*/ 1874520 h 2141220"/>
              <a:gd name="connsiteX0" fmla="*/ 0 w 5288280"/>
              <a:gd name="connsiteY0" fmla="*/ 1295400 h 1562100"/>
              <a:gd name="connsiteX1" fmla="*/ 3078480 w 5288280"/>
              <a:gd name="connsiteY1" fmla="*/ 381000 h 1562100"/>
              <a:gd name="connsiteX2" fmla="*/ 4472940 w 5288280"/>
              <a:gd name="connsiteY2" fmla="*/ 0 h 1562100"/>
              <a:gd name="connsiteX3" fmla="*/ 5288280 w 5288280"/>
              <a:gd name="connsiteY3" fmla="*/ 198120 h 1562100"/>
              <a:gd name="connsiteX4" fmla="*/ 3840480 w 5288280"/>
              <a:gd name="connsiteY4" fmla="*/ 609600 h 1562100"/>
              <a:gd name="connsiteX5" fmla="*/ 822960 w 5288280"/>
              <a:gd name="connsiteY5" fmla="*/ 1562100 h 1562100"/>
              <a:gd name="connsiteX6" fmla="*/ 0 w 5288280"/>
              <a:gd name="connsiteY6" fmla="*/ 1295400 h 1562100"/>
              <a:gd name="connsiteX0" fmla="*/ 0 w 5288280"/>
              <a:gd name="connsiteY0" fmla="*/ 1295400 h 1562100"/>
              <a:gd name="connsiteX1" fmla="*/ 2034540 w 5288280"/>
              <a:gd name="connsiteY1" fmla="*/ 701040 h 1562100"/>
              <a:gd name="connsiteX2" fmla="*/ 3078480 w 5288280"/>
              <a:gd name="connsiteY2" fmla="*/ 381000 h 1562100"/>
              <a:gd name="connsiteX3" fmla="*/ 4472940 w 5288280"/>
              <a:gd name="connsiteY3" fmla="*/ 0 h 1562100"/>
              <a:gd name="connsiteX4" fmla="*/ 5288280 w 5288280"/>
              <a:gd name="connsiteY4" fmla="*/ 198120 h 1562100"/>
              <a:gd name="connsiteX5" fmla="*/ 3840480 w 5288280"/>
              <a:gd name="connsiteY5" fmla="*/ 609600 h 1562100"/>
              <a:gd name="connsiteX6" fmla="*/ 822960 w 5288280"/>
              <a:gd name="connsiteY6" fmla="*/ 1562100 h 1562100"/>
              <a:gd name="connsiteX7" fmla="*/ 0 w 5288280"/>
              <a:gd name="connsiteY7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706880 w 5288280"/>
              <a:gd name="connsiteY2" fmla="*/ 60960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90700 w 5288280"/>
              <a:gd name="connsiteY3" fmla="*/ 62484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39240"/>
              <a:gd name="connsiteX1" fmla="*/ 1341120 w 5288280"/>
              <a:gd name="connsiteY1" fmla="*/ 914400 h 1539240"/>
              <a:gd name="connsiteX2" fmla="*/ 2034540 w 5288280"/>
              <a:gd name="connsiteY2" fmla="*/ 701040 h 1539240"/>
              <a:gd name="connsiteX3" fmla="*/ 3078480 w 5288280"/>
              <a:gd name="connsiteY3" fmla="*/ 381000 h 1539240"/>
              <a:gd name="connsiteX4" fmla="*/ 4472940 w 5288280"/>
              <a:gd name="connsiteY4" fmla="*/ 0 h 1539240"/>
              <a:gd name="connsiteX5" fmla="*/ 5288280 w 5288280"/>
              <a:gd name="connsiteY5" fmla="*/ 198120 h 1539240"/>
              <a:gd name="connsiteX6" fmla="*/ 3840480 w 5288280"/>
              <a:gd name="connsiteY6" fmla="*/ 609600 h 1539240"/>
              <a:gd name="connsiteX7" fmla="*/ 769620 w 5288280"/>
              <a:gd name="connsiteY7" fmla="*/ 1539240 h 1539240"/>
              <a:gd name="connsiteX8" fmla="*/ 0 w 5288280"/>
              <a:gd name="connsiteY8" fmla="*/ 1295400 h 153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8280" h="1539240">
                <a:moveTo>
                  <a:pt x="0" y="1295400"/>
                </a:moveTo>
                <a:cubicBezTo>
                  <a:pt x="419100" y="1170940"/>
                  <a:pt x="922020" y="1038860"/>
                  <a:pt x="1341120" y="914400"/>
                </a:cubicBezTo>
                <a:cubicBezTo>
                  <a:pt x="1680210" y="815340"/>
                  <a:pt x="1744980" y="789940"/>
                  <a:pt x="2034540" y="701040"/>
                </a:cubicBezTo>
                <a:lnTo>
                  <a:pt x="3078480" y="381000"/>
                </a:lnTo>
                <a:lnTo>
                  <a:pt x="4472940" y="0"/>
                </a:lnTo>
                <a:lnTo>
                  <a:pt x="5288280" y="198120"/>
                </a:lnTo>
                <a:lnTo>
                  <a:pt x="3840480" y="609600"/>
                </a:lnTo>
                <a:lnTo>
                  <a:pt x="769620" y="153924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순서도: 판단 6"/>
          <p:cNvSpPr/>
          <p:nvPr/>
        </p:nvSpPr>
        <p:spPr>
          <a:xfrm>
            <a:off x="2051720" y="4941168"/>
            <a:ext cx="5112568" cy="15121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2049780" y="2133600"/>
            <a:ext cx="5120640" cy="1493520"/>
          </a:xfrm>
          <a:custGeom>
            <a:avLst/>
            <a:gdLst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906780 w 5120640"/>
              <a:gd name="connsiteY7" fmla="*/ 80010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028700 w 5120640"/>
              <a:gd name="connsiteY7" fmla="*/ 777240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2743200 w 5120640"/>
              <a:gd name="connsiteY6" fmla="*/ 266700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  <a:gd name="connsiteX0" fmla="*/ 3040380 w 5120640"/>
              <a:gd name="connsiteY0" fmla="*/ 1371600 h 1493520"/>
              <a:gd name="connsiteX1" fmla="*/ 2560320 w 5120640"/>
              <a:gd name="connsiteY1" fmla="*/ 1493520 h 1493520"/>
              <a:gd name="connsiteX2" fmla="*/ 0 w 5120640"/>
              <a:gd name="connsiteY2" fmla="*/ 746760 h 1493520"/>
              <a:gd name="connsiteX3" fmla="*/ 2567940 w 5120640"/>
              <a:gd name="connsiteY3" fmla="*/ 0 h 1493520"/>
              <a:gd name="connsiteX4" fmla="*/ 5120640 w 5120640"/>
              <a:gd name="connsiteY4" fmla="*/ 754380 h 1493520"/>
              <a:gd name="connsiteX5" fmla="*/ 4732020 w 5120640"/>
              <a:gd name="connsiteY5" fmla="*/ 861060 h 1493520"/>
              <a:gd name="connsiteX6" fmla="*/ 3358056 w 5120640"/>
              <a:gd name="connsiteY6" fmla="*/ 455886 h 1493520"/>
              <a:gd name="connsiteX7" fmla="*/ 1635673 w 5120640"/>
              <a:gd name="connsiteY7" fmla="*/ 958543 h 1493520"/>
              <a:gd name="connsiteX8" fmla="*/ 3040380 w 5120640"/>
              <a:gd name="connsiteY8" fmla="*/ 137160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0640" h="1493520">
                <a:moveTo>
                  <a:pt x="3040380" y="1371600"/>
                </a:moveTo>
                <a:lnTo>
                  <a:pt x="2560320" y="1493520"/>
                </a:lnTo>
                <a:lnTo>
                  <a:pt x="0" y="746760"/>
                </a:lnTo>
                <a:lnTo>
                  <a:pt x="2567940" y="0"/>
                </a:lnTo>
                <a:lnTo>
                  <a:pt x="5120640" y="754380"/>
                </a:lnTo>
                <a:lnTo>
                  <a:pt x="4732020" y="861060"/>
                </a:lnTo>
                <a:lnTo>
                  <a:pt x="3358056" y="455886"/>
                </a:lnTo>
                <a:lnTo>
                  <a:pt x="1635673" y="958543"/>
                </a:lnTo>
                <a:lnTo>
                  <a:pt x="3040380" y="13716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115616" y="269569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-4.4m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8803" y="134076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0m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5616" y="400041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-8.8m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551258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-15m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5228" y="269569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B1F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3122" y="400041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B2F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63122" y="551258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B3F</a:t>
            </a:r>
          </a:p>
        </p:txBody>
      </p:sp>
      <p:sp>
        <p:nvSpPr>
          <p:cNvPr id="20" name="자유형 19"/>
          <p:cNvSpPr/>
          <p:nvPr/>
        </p:nvSpPr>
        <p:spPr>
          <a:xfrm>
            <a:off x="4282440" y="3771900"/>
            <a:ext cx="5288280" cy="1562100"/>
          </a:xfrm>
          <a:custGeom>
            <a:avLst/>
            <a:gdLst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573780 w 4930140"/>
              <a:gd name="connsiteY4" fmla="*/ 128016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4930140"/>
              <a:gd name="connsiteY0" fmla="*/ 1874520 h 2247900"/>
              <a:gd name="connsiteX1" fmla="*/ 3078480 w 4930140"/>
              <a:gd name="connsiteY1" fmla="*/ 960120 h 2247900"/>
              <a:gd name="connsiteX2" fmla="*/ 4351020 w 4930140"/>
              <a:gd name="connsiteY2" fmla="*/ 0 h 2247900"/>
              <a:gd name="connsiteX3" fmla="*/ 4930140 w 4930140"/>
              <a:gd name="connsiteY3" fmla="*/ 175260 h 2247900"/>
              <a:gd name="connsiteX4" fmla="*/ 3840480 w 4930140"/>
              <a:gd name="connsiteY4" fmla="*/ 1188720 h 2247900"/>
              <a:gd name="connsiteX5" fmla="*/ 624840 w 4930140"/>
              <a:gd name="connsiteY5" fmla="*/ 2247900 h 2247900"/>
              <a:gd name="connsiteX6" fmla="*/ 0 w 4930140"/>
              <a:gd name="connsiteY6" fmla="*/ 1874520 h 2247900"/>
              <a:gd name="connsiteX0" fmla="*/ 0 w 5151120"/>
              <a:gd name="connsiteY0" fmla="*/ 1874520 h 2247900"/>
              <a:gd name="connsiteX1" fmla="*/ 3078480 w 5151120"/>
              <a:gd name="connsiteY1" fmla="*/ 960120 h 2247900"/>
              <a:gd name="connsiteX2" fmla="*/ 4351020 w 5151120"/>
              <a:gd name="connsiteY2" fmla="*/ 0 h 2247900"/>
              <a:gd name="connsiteX3" fmla="*/ 5151120 w 5151120"/>
              <a:gd name="connsiteY3" fmla="*/ 213360 h 2247900"/>
              <a:gd name="connsiteX4" fmla="*/ 3840480 w 5151120"/>
              <a:gd name="connsiteY4" fmla="*/ 1188720 h 2247900"/>
              <a:gd name="connsiteX5" fmla="*/ 624840 w 5151120"/>
              <a:gd name="connsiteY5" fmla="*/ 2247900 h 2247900"/>
              <a:gd name="connsiteX6" fmla="*/ 0 w 5151120"/>
              <a:gd name="connsiteY6" fmla="*/ 1874520 h 2247900"/>
              <a:gd name="connsiteX0" fmla="*/ 0 w 5151120"/>
              <a:gd name="connsiteY0" fmla="*/ 1874520 h 2141220"/>
              <a:gd name="connsiteX1" fmla="*/ 3078480 w 5151120"/>
              <a:gd name="connsiteY1" fmla="*/ 960120 h 2141220"/>
              <a:gd name="connsiteX2" fmla="*/ 4351020 w 5151120"/>
              <a:gd name="connsiteY2" fmla="*/ 0 h 2141220"/>
              <a:gd name="connsiteX3" fmla="*/ 5151120 w 5151120"/>
              <a:gd name="connsiteY3" fmla="*/ 213360 h 2141220"/>
              <a:gd name="connsiteX4" fmla="*/ 3840480 w 5151120"/>
              <a:gd name="connsiteY4" fmla="*/ 1188720 h 2141220"/>
              <a:gd name="connsiteX5" fmla="*/ 822960 w 5151120"/>
              <a:gd name="connsiteY5" fmla="*/ 2141220 h 2141220"/>
              <a:gd name="connsiteX6" fmla="*/ 0 w 5151120"/>
              <a:gd name="connsiteY6" fmla="*/ 1874520 h 2141220"/>
              <a:gd name="connsiteX0" fmla="*/ 0 w 5288280"/>
              <a:gd name="connsiteY0" fmla="*/ 1874520 h 2141220"/>
              <a:gd name="connsiteX1" fmla="*/ 3078480 w 5288280"/>
              <a:gd name="connsiteY1" fmla="*/ 960120 h 2141220"/>
              <a:gd name="connsiteX2" fmla="*/ 4351020 w 5288280"/>
              <a:gd name="connsiteY2" fmla="*/ 0 h 2141220"/>
              <a:gd name="connsiteX3" fmla="*/ 5288280 w 5288280"/>
              <a:gd name="connsiteY3" fmla="*/ 777240 h 2141220"/>
              <a:gd name="connsiteX4" fmla="*/ 3840480 w 5288280"/>
              <a:gd name="connsiteY4" fmla="*/ 1188720 h 2141220"/>
              <a:gd name="connsiteX5" fmla="*/ 822960 w 5288280"/>
              <a:gd name="connsiteY5" fmla="*/ 2141220 h 2141220"/>
              <a:gd name="connsiteX6" fmla="*/ 0 w 5288280"/>
              <a:gd name="connsiteY6" fmla="*/ 1874520 h 2141220"/>
              <a:gd name="connsiteX0" fmla="*/ 0 w 5288280"/>
              <a:gd name="connsiteY0" fmla="*/ 1295400 h 1562100"/>
              <a:gd name="connsiteX1" fmla="*/ 3078480 w 5288280"/>
              <a:gd name="connsiteY1" fmla="*/ 381000 h 1562100"/>
              <a:gd name="connsiteX2" fmla="*/ 4472940 w 5288280"/>
              <a:gd name="connsiteY2" fmla="*/ 0 h 1562100"/>
              <a:gd name="connsiteX3" fmla="*/ 5288280 w 5288280"/>
              <a:gd name="connsiteY3" fmla="*/ 198120 h 1562100"/>
              <a:gd name="connsiteX4" fmla="*/ 3840480 w 5288280"/>
              <a:gd name="connsiteY4" fmla="*/ 609600 h 1562100"/>
              <a:gd name="connsiteX5" fmla="*/ 822960 w 5288280"/>
              <a:gd name="connsiteY5" fmla="*/ 1562100 h 1562100"/>
              <a:gd name="connsiteX6" fmla="*/ 0 w 5288280"/>
              <a:gd name="connsiteY6" fmla="*/ 1295400 h 1562100"/>
              <a:gd name="connsiteX0" fmla="*/ 0 w 5288280"/>
              <a:gd name="connsiteY0" fmla="*/ 1295400 h 1562100"/>
              <a:gd name="connsiteX1" fmla="*/ 2034540 w 5288280"/>
              <a:gd name="connsiteY1" fmla="*/ 701040 h 1562100"/>
              <a:gd name="connsiteX2" fmla="*/ 3078480 w 5288280"/>
              <a:gd name="connsiteY2" fmla="*/ 381000 h 1562100"/>
              <a:gd name="connsiteX3" fmla="*/ 4472940 w 5288280"/>
              <a:gd name="connsiteY3" fmla="*/ 0 h 1562100"/>
              <a:gd name="connsiteX4" fmla="*/ 5288280 w 5288280"/>
              <a:gd name="connsiteY4" fmla="*/ 198120 h 1562100"/>
              <a:gd name="connsiteX5" fmla="*/ 3840480 w 5288280"/>
              <a:gd name="connsiteY5" fmla="*/ 609600 h 1562100"/>
              <a:gd name="connsiteX6" fmla="*/ 822960 w 5288280"/>
              <a:gd name="connsiteY6" fmla="*/ 1562100 h 1562100"/>
              <a:gd name="connsiteX7" fmla="*/ 0 w 5288280"/>
              <a:gd name="connsiteY7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2034540 w 5288280"/>
              <a:gd name="connsiteY2" fmla="*/ 701040 h 1562100"/>
              <a:gd name="connsiteX3" fmla="*/ 3078480 w 5288280"/>
              <a:gd name="connsiteY3" fmla="*/ 381000 h 1562100"/>
              <a:gd name="connsiteX4" fmla="*/ 4472940 w 5288280"/>
              <a:gd name="connsiteY4" fmla="*/ 0 h 1562100"/>
              <a:gd name="connsiteX5" fmla="*/ 5288280 w 5288280"/>
              <a:gd name="connsiteY5" fmla="*/ 198120 h 1562100"/>
              <a:gd name="connsiteX6" fmla="*/ 3840480 w 5288280"/>
              <a:gd name="connsiteY6" fmla="*/ 609600 h 1562100"/>
              <a:gd name="connsiteX7" fmla="*/ 822960 w 5288280"/>
              <a:gd name="connsiteY7" fmla="*/ 1562100 h 1562100"/>
              <a:gd name="connsiteX8" fmla="*/ 0 w 5288280"/>
              <a:gd name="connsiteY8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706880 w 5288280"/>
              <a:gd name="connsiteY2" fmla="*/ 609600 h 1562100"/>
              <a:gd name="connsiteX3" fmla="*/ 2034540 w 5288280"/>
              <a:gd name="connsiteY3" fmla="*/ 701040 h 1562100"/>
              <a:gd name="connsiteX4" fmla="*/ 3078480 w 5288280"/>
              <a:gd name="connsiteY4" fmla="*/ 381000 h 1562100"/>
              <a:gd name="connsiteX5" fmla="*/ 4472940 w 5288280"/>
              <a:gd name="connsiteY5" fmla="*/ 0 h 1562100"/>
              <a:gd name="connsiteX6" fmla="*/ 5288280 w 5288280"/>
              <a:gd name="connsiteY6" fmla="*/ 198120 h 1562100"/>
              <a:gd name="connsiteX7" fmla="*/ 3840480 w 5288280"/>
              <a:gd name="connsiteY7" fmla="*/ 609600 h 1562100"/>
              <a:gd name="connsiteX8" fmla="*/ 822960 w 5288280"/>
              <a:gd name="connsiteY8" fmla="*/ 1562100 h 1562100"/>
              <a:gd name="connsiteX9" fmla="*/ 0 w 5288280"/>
              <a:gd name="connsiteY9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203960 w 5288280"/>
              <a:gd name="connsiteY2" fmla="*/ 80010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06880 w 5288280"/>
              <a:gd name="connsiteY3" fmla="*/ 60960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  <a:gd name="connsiteX0" fmla="*/ 0 w 5288280"/>
              <a:gd name="connsiteY0" fmla="*/ 1295400 h 1562100"/>
              <a:gd name="connsiteX1" fmla="*/ 1341120 w 5288280"/>
              <a:gd name="connsiteY1" fmla="*/ 914400 h 1562100"/>
              <a:gd name="connsiteX2" fmla="*/ 1074420 w 5288280"/>
              <a:gd name="connsiteY2" fmla="*/ 853440 h 1562100"/>
              <a:gd name="connsiteX3" fmla="*/ 1790700 w 5288280"/>
              <a:gd name="connsiteY3" fmla="*/ 624840 h 1562100"/>
              <a:gd name="connsiteX4" fmla="*/ 2034540 w 5288280"/>
              <a:gd name="connsiteY4" fmla="*/ 701040 h 1562100"/>
              <a:gd name="connsiteX5" fmla="*/ 3078480 w 5288280"/>
              <a:gd name="connsiteY5" fmla="*/ 381000 h 1562100"/>
              <a:gd name="connsiteX6" fmla="*/ 4472940 w 5288280"/>
              <a:gd name="connsiteY6" fmla="*/ 0 h 1562100"/>
              <a:gd name="connsiteX7" fmla="*/ 5288280 w 5288280"/>
              <a:gd name="connsiteY7" fmla="*/ 198120 h 1562100"/>
              <a:gd name="connsiteX8" fmla="*/ 3840480 w 5288280"/>
              <a:gd name="connsiteY8" fmla="*/ 609600 h 1562100"/>
              <a:gd name="connsiteX9" fmla="*/ 822960 w 5288280"/>
              <a:gd name="connsiteY9" fmla="*/ 1562100 h 1562100"/>
              <a:gd name="connsiteX10" fmla="*/ 0 w 5288280"/>
              <a:gd name="connsiteY10" fmla="*/ 12954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280" h="1562100">
                <a:moveTo>
                  <a:pt x="0" y="1295400"/>
                </a:moveTo>
                <a:cubicBezTo>
                  <a:pt x="419100" y="1170940"/>
                  <a:pt x="922020" y="1038860"/>
                  <a:pt x="1341120" y="914400"/>
                </a:cubicBezTo>
                <a:cubicBezTo>
                  <a:pt x="1021080" y="844550"/>
                  <a:pt x="1303020" y="911860"/>
                  <a:pt x="1074420" y="853440"/>
                </a:cubicBezTo>
                <a:cubicBezTo>
                  <a:pt x="1424940" y="695960"/>
                  <a:pt x="1703070" y="638810"/>
                  <a:pt x="1790700" y="624840"/>
                </a:cubicBezTo>
                <a:lnTo>
                  <a:pt x="2034540" y="701040"/>
                </a:lnTo>
                <a:lnTo>
                  <a:pt x="3078480" y="381000"/>
                </a:lnTo>
                <a:lnTo>
                  <a:pt x="4472940" y="0"/>
                </a:lnTo>
                <a:lnTo>
                  <a:pt x="5288280" y="198120"/>
                </a:lnTo>
                <a:lnTo>
                  <a:pt x="3840480" y="609600"/>
                </a:lnTo>
                <a:lnTo>
                  <a:pt x="822960" y="15621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5796136" y="2208282"/>
            <a:ext cx="144016" cy="1405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연결선 24"/>
          <p:cNvCxnSpPr>
            <a:stCxn id="23" idx="4"/>
          </p:cNvCxnSpPr>
          <p:nvPr/>
        </p:nvCxnSpPr>
        <p:spPr>
          <a:xfrm>
            <a:off x="5868144" y="2348880"/>
            <a:ext cx="0" cy="202087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2483768" y="1777462"/>
            <a:ext cx="2692876" cy="79639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4455488" y="1194599"/>
            <a:ext cx="2692876" cy="79639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순서도: 판단 4"/>
          <p:cNvSpPr/>
          <p:nvPr/>
        </p:nvSpPr>
        <p:spPr>
          <a:xfrm>
            <a:off x="2051720" y="836712"/>
            <a:ext cx="5112568" cy="1512168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699792" y="140813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1F</a:t>
            </a: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4716016" y="1851660"/>
            <a:ext cx="2355344" cy="71324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0333" y="752112"/>
            <a:ext cx="96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South</a:t>
            </a:r>
            <a:br>
              <a:rPr lang="en-US" altLang="ko-KR" dirty="0" smtClean="0"/>
            </a:br>
            <a:r>
              <a:rPr lang="en-US" altLang="ko-KR" dirty="0" smtClean="0"/>
              <a:t>Ground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52320" y="3906619"/>
            <a:ext cx="96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North</a:t>
            </a:r>
            <a:br>
              <a:rPr lang="en-US" altLang="ko-KR" dirty="0" smtClean="0"/>
            </a:br>
            <a:r>
              <a:rPr lang="en-US" altLang="ko-KR" dirty="0" smtClean="0"/>
              <a:t>Ground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19485" y="2093915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3 Axis Hoist</a:t>
            </a:r>
            <a:endParaRPr lang="ko-KR" altLang="en-US" dirty="0"/>
          </a:p>
        </p:txBody>
      </p:sp>
      <p:grpSp>
        <p:nvGrpSpPr>
          <p:cNvPr id="2" name="그룹 26"/>
          <p:cNvGrpSpPr/>
          <p:nvPr/>
        </p:nvGrpSpPr>
        <p:grpSpPr>
          <a:xfrm rot="6571799">
            <a:off x="7520413" y="261460"/>
            <a:ext cx="369012" cy="1584448"/>
            <a:chOff x="9648086" y="879526"/>
            <a:chExt cx="369012" cy="1584448"/>
          </a:xfrm>
        </p:grpSpPr>
        <p:grpSp>
          <p:nvGrpSpPr>
            <p:cNvPr id="6" name="그룹 28"/>
            <p:cNvGrpSpPr/>
            <p:nvPr/>
          </p:nvGrpSpPr>
          <p:grpSpPr>
            <a:xfrm>
              <a:off x="9684568" y="1268760"/>
              <a:ext cx="288032" cy="1195214"/>
              <a:chOff x="-1260648" y="1268760"/>
              <a:chExt cx="288032" cy="1843286"/>
            </a:xfrm>
          </p:grpSpPr>
          <p:sp>
            <p:nvSpPr>
              <p:cNvPr id="35" name="이등변 삼각형 34"/>
              <p:cNvSpPr/>
              <p:nvPr/>
            </p:nvSpPr>
            <p:spPr>
              <a:xfrm>
                <a:off x="-1260648" y="1268760"/>
                <a:ext cx="288032" cy="9144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이등변 삼각형 35"/>
              <p:cNvSpPr/>
              <p:nvPr/>
            </p:nvSpPr>
            <p:spPr>
              <a:xfrm rot="10800000">
                <a:off x="-1260648" y="2197646"/>
                <a:ext cx="288032" cy="9144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9648086" y="879526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FF0000"/>
                  </a:solidFill>
                </a:rPr>
                <a:t>N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자유형 37"/>
          <p:cNvSpPr/>
          <p:nvPr/>
        </p:nvSpPr>
        <p:spPr>
          <a:xfrm>
            <a:off x="5593442" y="3796620"/>
            <a:ext cx="723900" cy="883920"/>
          </a:xfrm>
          <a:custGeom>
            <a:avLst/>
            <a:gdLst>
              <a:gd name="connsiteX0" fmla="*/ 0 w 723900"/>
              <a:gd name="connsiteY0" fmla="*/ 883920 h 883920"/>
              <a:gd name="connsiteX1" fmla="*/ 0 w 723900"/>
              <a:gd name="connsiteY1" fmla="*/ 228600 h 883920"/>
              <a:gd name="connsiteX2" fmla="*/ 723900 w 723900"/>
              <a:gd name="connsiteY2" fmla="*/ 0 h 883920"/>
              <a:gd name="connsiteX3" fmla="*/ 708660 w 723900"/>
              <a:gd name="connsiteY3" fmla="*/ 670560 h 883920"/>
              <a:gd name="connsiteX4" fmla="*/ 0 w 723900"/>
              <a:gd name="connsiteY4" fmla="*/ 8839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883920">
                <a:moveTo>
                  <a:pt x="0" y="883920"/>
                </a:moveTo>
                <a:lnTo>
                  <a:pt x="0" y="228600"/>
                </a:lnTo>
                <a:lnTo>
                  <a:pt x="723900" y="0"/>
                </a:lnTo>
                <a:lnTo>
                  <a:pt x="708660" y="670560"/>
                </a:lnTo>
                <a:lnTo>
                  <a:pt x="0" y="8839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자유형 38"/>
          <p:cNvSpPr/>
          <p:nvPr/>
        </p:nvSpPr>
        <p:spPr>
          <a:xfrm>
            <a:off x="5593442" y="3803124"/>
            <a:ext cx="723900" cy="883920"/>
          </a:xfrm>
          <a:custGeom>
            <a:avLst/>
            <a:gdLst>
              <a:gd name="connsiteX0" fmla="*/ 0 w 723900"/>
              <a:gd name="connsiteY0" fmla="*/ 883920 h 883920"/>
              <a:gd name="connsiteX1" fmla="*/ 0 w 723900"/>
              <a:gd name="connsiteY1" fmla="*/ 228600 h 883920"/>
              <a:gd name="connsiteX2" fmla="*/ 723900 w 723900"/>
              <a:gd name="connsiteY2" fmla="*/ 0 h 883920"/>
              <a:gd name="connsiteX3" fmla="*/ 708660 w 723900"/>
              <a:gd name="connsiteY3" fmla="*/ 670560 h 883920"/>
              <a:gd name="connsiteX4" fmla="*/ 0 w 723900"/>
              <a:gd name="connsiteY4" fmla="*/ 88392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883920">
                <a:moveTo>
                  <a:pt x="0" y="883920"/>
                </a:moveTo>
                <a:lnTo>
                  <a:pt x="0" y="228600"/>
                </a:lnTo>
                <a:lnTo>
                  <a:pt x="723900" y="0"/>
                </a:lnTo>
                <a:lnTo>
                  <a:pt x="708660" y="670560"/>
                </a:lnTo>
                <a:lnTo>
                  <a:pt x="0" y="883920"/>
                </a:lnTo>
                <a:close/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6695546" y="52325"/>
            <a:ext cx="151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IBS Physics</a:t>
            </a:r>
            <a:endParaRPr lang="ko-KR" alt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965453" y="206213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Main Entrance</a:t>
            </a:r>
            <a:endParaRPr lang="ko-KR" altLang="en-US" dirty="0"/>
          </a:p>
        </p:txBody>
      </p:sp>
      <p:cxnSp>
        <p:nvCxnSpPr>
          <p:cNvPr id="3" name="직선 화살표 연결선 2"/>
          <p:cNvCxnSpPr/>
          <p:nvPr/>
        </p:nvCxnSpPr>
        <p:spPr>
          <a:xfrm>
            <a:off x="2027724" y="539572"/>
            <a:ext cx="720080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/>
          <p:nvPr/>
        </p:nvCxnSpPr>
        <p:spPr>
          <a:xfrm>
            <a:off x="6206500" y="4653136"/>
            <a:ext cx="720080" cy="288032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56176" y="4931844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Heavy Equipment Entrance</a:t>
            </a:r>
            <a:endParaRPr lang="ko-KR" alt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957145" y="3961801"/>
            <a:ext cx="1653438" cy="523489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035972" y="4280338"/>
            <a:ext cx="1445898" cy="438594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8585" y="392442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62m</a:t>
            </a:r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88044" y="431771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28m</a:t>
            </a:r>
            <a:endParaRPr lang="ko-KR" altLang="en-US" dirty="0"/>
          </a:p>
        </p:txBody>
      </p:sp>
      <p:cxnSp>
        <p:nvCxnSpPr>
          <p:cNvPr id="46" name="Straight Arrow Connector 45"/>
          <p:cNvCxnSpPr>
            <a:endCxn id="16" idx="3"/>
          </p:cNvCxnSpPr>
          <p:nvPr/>
        </p:nvCxnSpPr>
        <p:spPr>
          <a:xfrm flipV="1">
            <a:off x="3101995" y="1592796"/>
            <a:ext cx="24517" cy="4189418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714054" y="475650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15m</a:t>
            </a:r>
            <a:endParaRPr lang="ko-KR" altLang="en-US" dirty="0"/>
          </a:p>
        </p:txBody>
      </p:sp>
      <p:sp>
        <p:nvSpPr>
          <p:cNvPr id="58" name="자유형 57"/>
          <p:cNvSpPr/>
          <p:nvPr/>
        </p:nvSpPr>
        <p:spPr>
          <a:xfrm>
            <a:off x="3702021" y="5385734"/>
            <a:ext cx="3069265" cy="921488"/>
          </a:xfrm>
          <a:custGeom>
            <a:avLst/>
            <a:gdLst>
              <a:gd name="connsiteX0" fmla="*/ 3069265 w 3069265"/>
              <a:gd name="connsiteY0" fmla="*/ 411125 h 921488"/>
              <a:gd name="connsiteX1" fmla="*/ 1715386 w 3069265"/>
              <a:gd name="connsiteY1" fmla="*/ 0 h 921488"/>
              <a:gd name="connsiteX2" fmla="*/ 0 w 3069265"/>
              <a:gd name="connsiteY2" fmla="*/ 503274 h 921488"/>
              <a:gd name="connsiteX3" fmla="*/ 1389321 w 3069265"/>
              <a:gd name="connsiteY3" fmla="*/ 921488 h 921488"/>
              <a:gd name="connsiteX4" fmla="*/ 3069265 w 3069265"/>
              <a:gd name="connsiteY4" fmla="*/ 411125 h 92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65" h="921488">
                <a:moveTo>
                  <a:pt x="3069265" y="411125"/>
                </a:moveTo>
                <a:lnTo>
                  <a:pt x="1715386" y="0"/>
                </a:lnTo>
                <a:lnTo>
                  <a:pt x="0" y="503274"/>
                </a:lnTo>
                <a:lnTo>
                  <a:pt x="1389321" y="921488"/>
                </a:lnTo>
                <a:lnTo>
                  <a:pt x="3069265" y="411125"/>
                </a:lnTo>
                <a:close/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4601980" y="5711252"/>
            <a:ext cx="2563318" cy="914400"/>
          </a:xfrm>
          <a:custGeom>
            <a:avLst/>
            <a:gdLst>
              <a:gd name="connsiteX0" fmla="*/ 0 w 2563318"/>
              <a:gd name="connsiteY0" fmla="*/ 749509 h 914400"/>
              <a:gd name="connsiteX1" fmla="*/ 7495 w 2563318"/>
              <a:gd name="connsiteY1" fmla="*/ 914400 h 914400"/>
              <a:gd name="connsiteX2" fmla="*/ 2563318 w 2563318"/>
              <a:gd name="connsiteY2" fmla="*/ 157397 h 914400"/>
              <a:gd name="connsiteX3" fmla="*/ 2563318 w 2563318"/>
              <a:gd name="connsiteY3" fmla="*/ 0 h 914400"/>
              <a:gd name="connsiteX4" fmla="*/ 0 w 2563318"/>
              <a:gd name="connsiteY4" fmla="*/ 749509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3318" h="914400">
                <a:moveTo>
                  <a:pt x="0" y="749509"/>
                </a:moveTo>
                <a:lnTo>
                  <a:pt x="7495" y="914400"/>
                </a:lnTo>
                <a:lnTo>
                  <a:pt x="2563318" y="157397"/>
                </a:lnTo>
                <a:lnTo>
                  <a:pt x="2563318" y="0"/>
                </a:lnTo>
                <a:lnTo>
                  <a:pt x="0" y="7495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자유형 55"/>
          <p:cNvSpPr/>
          <p:nvPr/>
        </p:nvSpPr>
        <p:spPr>
          <a:xfrm>
            <a:off x="2038662" y="5696263"/>
            <a:ext cx="2578308" cy="929390"/>
          </a:xfrm>
          <a:custGeom>
            <a:avLst/>
            <a:gdLst>
              <a:gd name="connsiteX0" fmla="*/ 2563318 w 2578308"/>
              <a:gd name="connsiteY0" fmla="*/ 944381 h 944381"/>
              <a:gd name="connsiteX1" fmla="*/ 2578308 w 2578308"/>
              <a:gd name="connsiteY1" fmla="*/ 771994 h 944381"/>
              <a:gd name="connsiteX2" fmla="*/ 0 w 2578308"/>
              <a:gd name="connsiteY2" fmla="*/ 0 h 944381"/>
              <a:gd name="connsiteX3" fmla="*/ 0 w 2578308"/>
              <a:gd name="connsiteY3" fmla="*/ 157397 h 944381"/>
              <a:gd name="connsiteX4" fmla="*/ 2563318 w 2578308"/>
              <a:gd name="connsiteY4" fmla="*/ 944381 h 94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308" h="944381">
                <a:moveTo>
                  <a:pt x="2563318" y="944381"/>
                </a:moveTo>
                <a:lnTo>
                  <a:pt x="2578308" y="771994"/>
                </a:lnTo>
                <a:lnTo>
                  <a:pt x="0" y="0"/>
                </a:lnTo>
                <a:lnTo>
                  <a:pt x="0" y="157397"/>
                </a:lnTo>
                <a:lnTo>
                  <a:pt x="2563318" y="94438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/>
          <p:cNvSpPr txBox="1"/>
          <p:nvPr/>
        </p:nvSpPr>
        <p:spPr>
          <a:xfrm>
            <a:off x="7442493" y="5445224"/>
            <a:ext cx="15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(not to scale)</a:t>
            </a:r>
            <a:endParaRPr lang="ko-KR" altLang="en-US" dirty="0"/>
          </a:p>
        </p:txBody>
      </p:sp>
      <p:cxnSp>
        <p:nvCxnSpPr>
          <p:cNvPr id="66" name="직선 화살표 연결선 65"/>
          <p:cNvCxnSpPr/>
          <p:nvPr/>
        </p:nvCxnSpPr>
        <p:spPr>
          <a:xfrm flipV="1">
            <a:off x="2219732" y="5996066"/>
            <a:ext cx="624076" cy="29587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87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Axion dark-matter limits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545909" y="754870"/>
            <a:ext cx="7833003" cy="5853920"/>
            <a:chOff x="545909" y="754870"/>
            <a:chExt cx="7833003" cy="585392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2854" t="24987" r="25340" b="24983"/>
            <a:stretch>
              <a:fillRect/>
            </a:stretch>
          </p:blipFill>
          <p:spPr bwMode="auto">
            <a:xfrm>
              <a:off x="545909" y="754870"/>
              <a:ext cx="7833003" cy="585392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359012" y="2769694"/>
              <a:ext cx="75417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HEMT</a:t>
              </a:r>
            </a:p>
            <a:p>
              <a:pPr algn="ctr"/>
              <a:r>
                <a:rPr lang="en-US" sz="1600" i="1" dirty="0" smtClean="0"/>
                <a:t>&lt;2004</a:t>
              </a:r>
              <a:endParaRPr lang="en-US" sz="16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_name_in_Korean_2014-02-21 18.01.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Korean Alphabet (</a:t>
            </a:r>
            <a:r>
              <a:rPr lang="en-US" sz="4000" dirty="0" smtClean="0">
                <a:solidFill>
                  <a:srgbClr val="0000FF"/>
                </a:solidFill>
              </a:rPr>
              <a:t>Hangul, 1443AD)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52455"/>
            <a:ext cx="9144000" cy="280554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24 characters, consonants and vowels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Easy to read, understand short sentences, orient yourself at public places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ard to understand complicated sentences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Many people understand English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09" y="1223195"/>
            <a:ext cx="8024091" cy="2690713"/>
          </a:xfrm>
          <a:prstGeom prst="rect">
            <a:avLst/>
          </a:prstGeom>
        </p:spPr>
      </p:pic>
      <p:pic>
        <p:nvPicPr>
          <p:cNvPr id="5" name="Picture 4" descr="KAIS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1205346"/>
            <a:ext cx="31369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35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</a:t>
            </a:r>
            <a:r>
              <a:rPr lang="en-US" sz="4000" dirty="0" smtClean="0">
                <a:solidFill>
                  <a:srgbClr val="0000FF"/>
                </a:solidFill>
              </a:rPr>
              <a:t>enter for </a:t>
            </a:r>
            <a:r>
              <a:rPr lang="en-US" sz="4000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>
                <a:solidFill>
                  <a:srgbClr val="0000FF"/>
                </a:solidFill>
              </a:rPr>
              <a:t>xion and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recision </a:t>
            </a:r>
            <a:r>
              <a:rPr lang="en-US" sz="4000" dirty="0" smtClean="0">
                <a:solidFill>
                  <a:srgbClr val="FF0000"/>
                </a:solidFill>
              </a:rPr>
              <a:t>P</a:t>
            </a:r>
            <a:r>
              <a:rPr lang="en-US" sz="4000" dirty="0" smtClean="0">
                <a:solidFill>
                  <a:srgbClr val="0000FF"/>
                </a:solidFill>
              </a:rPr>
              <a:t>hysics Research: CAPP/IBS at KAIST, Korea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0"/>
            <a:ext cx="9144000" cy="3048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Four groups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15 </a:t>
            </a:r>
            <a:r>
              <a:rPr lang="en-US" dirty="0" smtClean="0">
                <a:solidFill>
                  <a:srgbClr val="0000FF"/>
                </a:solidFill>
              </a:rPr>
              <a:t>research fellows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~20 graduate students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10 </a:t>
            </a:r>
            <a:r>
              <a:rPr lang="en-US" dirty="0" smtClean="0">
                <a:solidFill>
                  <a:srgbClr val="0000FF"/>
                </a:solidFill>
              </a:rPr>
              <a:t>junior/senior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staff members, Visitors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Engineers, Technicians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 new building at KAIST funded by IBS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40854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CAPP’s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 space at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KAIST (CAPP is a “green-field” center)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 descr="4314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679" r="-21679"/>
          <a:stretch>
            <a:fillRect/>
          </a:stretch>
        </p:blipFill>
        <p:spPr>
          <a:xfrm>
            <a:off x="-280211" y="1600200"/>
            <a:ext cx="10091434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7186C-EE55-44D9-8D67-B19B2E88EE89}" type="slidenum">
              <a:rPr lang="en-US" altLang="ko-KR" smtClean="0"/>
              <a:pPr>
                <a:defRPr/>
              </a:pPr>
              <a:t>7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0960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CAPP’s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 space at KAIST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7186C-EE55-44D9-8D67-B19B2E88EE89}" type="slidenum">
              <a:rPr lang="en-US" altLang="ko-KR" smtClean="0"/>
              <a:pPr>
                <a:defRPr/>
              </a:pPr>
              <a:t>8</a:t>
            </a:fld>
            <a:endParaRPr lang="en-US" altLang="ko-KR"/>
          </a:p>
        </p:txBody>
      </p:sp>
      <p:pic>
        <p:nvPicPr>
          <p:cNvPr id="7" name="Content Placeholder 6" descr="4315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>
          <a:xfrm>
            <a:off x="-304800" y="1066800"/>
            <a:ext cx="9892262" cy="544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7186C-EE55-44D9-8D67-B19B2E88EE89}" type="slidenum">
              <a:rPr lang="en-US" altLang="ko-KR" smtClean="0"/>
              <a:pPr>
                <a:defRPr/>
              </a:pPr>
              <a:t>9</a:t>
            </a:fld>
            <a:endParaRPr lang="en-US" altLang="ko-KR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65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1" y="1166091"/>
            <a:ext cx="5842000" cy="1050636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CAPP’s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building location at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KAIST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4179455" y="2459182"/>
            <a:ext cx="727364" cy="28863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6430818" y="3489036"/>
            <a:ext cx="2713182" cy="105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Physics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MS PGothic" pitchFamily="34" charset="-128"/>
                <a:cs typeface="MS PGothic" pitchFamily="34" charset="-128"/>
              </a:rPr>
              <a:t>building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4699001" y="3985492"/>
            <a:ext cx="1941947" cy="70196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104363</TotalTime>
  <Words>2022</Words>
  <Application>Microsoft Macintosh PowerPoint</Application>
  <PresentationFormat>On-screen Show (4:3)</PresentationFormat>
  <Paragraphs>342</Paragraphs>
  <Slides>46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Default Design</vt:lpstr>
      <vt:lpstr>Equation</vt:lpstr>
      <vt:lpstr>Center for Axion and Precision Physics Research: CAPP/IBS at KAIST, Korea</vt:lpstr>
      <vt:lpstr>Center for Axion and Precision Physics  KAIST, Daejeon, Korea</vt:lpstr>
      <vt:lpstr>Center for Axion and Precision Physics  KAIST, Daejeon, Korea</vt:lpstr>
      <vt:lpstr>Korea, KAIST</vt:lpstr>
      <vt:lpstr>Korean Alphabet (Hangul, 1443AD)</vt:lpstr>
      <vt:lpstr>Center for Axion and Precision Physics Research: CAPP/IBS at KAIST, Korea</vt:lpstr>
      <vt:lpstr>CAPP’s lab space at KAIST (CAPP is a “green-field” center)</vt:lpstr>
      <vt:lpstr>CAPP’s lab space at KAIST</vt:lpstr>
      <vt:lpstr>CAPP’s New building location at KAIST</vt:lpstr>
      <vt:lpstr>CAPP’s New building at KAIST</vt:lpstr>
      <vt:lpstr>Slide 11</vt:lpstr>
      <vt:lpstr>Slide 12</vt:lpstr>
      <vt:lpstr>Slide 13</vt:lpstr>
      <vt:lpstr>Slide 14</vt:lpstr>
      <vt:lpstr>Slide 15</vt:lpstr>
      <vt:lpstr>Slide 16</vt:lpstr>
      <vt:lpstr>CAPP-Physics</vt:lpstr>
      <vt:lpstr>CAPP Physics plan</vt:lpstr>
      <vt:lpstr>CAPP Structure</vt:lpstr>
      <vt:lpstr>CAPP Personnel at full capacity Plus a large number of visiting positions</vt:lpstr>
      <vt:lpstr>Visitors</vt:lpstr>
      <vt:lpstr>Axion Dark matter</vt:lpstr>
      <vt:lpstr>Axion dark detection mechanism</vt:lpstr>
      <vt:lpstr>Axion Dark Matter eXperiment</vt:lpstr>
      <vt:lpstr>What next? Q, B, V, TNoise</vt:lpstr>
      <vt:lpstr>Projected coverage in next few years</vt:lpstr>
      <vt:lpstr>Axion limits</vt:lpstr>
      <vt:lpstr>Axion dark matter plan, 1</vt:lpstr>
      <vt:lpstr>Axion dark matter plan, 2</vt:lpstr>
      <vt:lpstr>Axion dark matter plan, 3</vt:lpstr>
      <vt:lpstr>Axion dark matter plan, 4</vt:lpstr>
      <vt:lpstr>Proton EDM plan</vt:lpstr>
      <vt:lpstr>Physics reach of magic pEDM (Marciano)</vt:lpstr>
      <vt:lpstr>Slide 34</vt:lpstr>
      <vt:lpstr>Our proton EDM plan</vt:lpstr>
      <vt:lpstr>Technically driven pEDM timeline</vt:lpstr>
      <vt:lpstr>P5 process in the US (Particle Physics Project Prioritization Panel)</vt:lpstr>
      <vt:lpstr>Frank Wilczek</vt:lpstr>
      <vt:lpstr>Time Matters</vt:lpstr>
      <vt:lpstr>CAPP R&amp;D: collaboration opportunities</vt:lpstr>
      <vt:lpstr>CAPP R&amp;D: collaboration opportunities</vt:lpstr>
      <vt:lpstr>Summary</vt:lpstr>
      <vt:lpstr>Extra slides</vt:lpstr>
      <vt:lpstr>Physics strength comparison  (Marciano)</vt:lpstr>
      <vt:lpstr>Slide 45</vt:lpstr>
      <vt:lpstr>Axion dark-matter limits</vt:lpstr>
    </vt:vector>
  </TitlesOfParts>
  <Manager/>
  <Company>BNL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 Review</dc:title>
  <dc:subject/>
  <dc:creator>Yannis Semertzidis</dc:creator>
  <cp:keywords/>
  <dc:description/>
  <cp:lastModifiedBy>BNL</cp:lastModifiedBy>
  <cp:revision>2363</cp:revision>
  <cp:lastPrinted>2013-11-08T08:05:17Z</cp:lastPrinted>
  <dcterms:created xsi:type="dcterms:W3CDTF">2014-02-24T16:53:14Z</dcterms:created>
  <dcterms:modified xsi:type="dcterms:W3CDTF">2014-02-27T06:51:52Z</dcterms:modified>
  <cp:category/>
</cp:coreProperties>
</file>