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63" r:id="rId2"/>
    <p:sldId id="276" r:id="rId3"/>
    <p:sldId id="290" r:id="rId4"/>
    <p:sldId id="277" r:id="rId5"/>
    <p:sldId id="275" r:id="rId6"/>
    <p:sldId id="282" r:id="rId7"/>
    <p:sldId id="268" r:id="rId8"/>
    <p:sldId id="284" r:id="rId9"/>
    <p:sldId id="285" r:id="rId10"/>
    <p:sldId id="287" r:id="rId11"/>
    <p:sldId id="288" r:id="rId12"/>
    <p:sldId id="283" r:id="rId13"/>
    <p:sldId id="267" r:id="rId14"/>
    <p:sldId id="266" r:id="rId15"/>
    <p:sldId id="279" r:id="rId16"/>
    <p:sldId id="278" r:id="rId17"/>
    <p:sldId id="272" r:id="rId18"/>
    <p:sldId id="274" r:id="rId19"/>
    <p:sldId id="273" r:id="rId20"/>
    <p:sldId id="280" r:id="rId21"/>
    <p:sldId id="271" r:id="rId22"/>
    <p:sldId id="270" r:id="rId23"/>
    <p:sldId id="291" r:id="rId24"/>
    <p:sldId id="289" r:id="rId25"/>
    <p:sldId id="281" r:id="rId26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9E9F"/>
    <a:srgbClr val="FFFFFF"/>
    <a:srgbClr val="DDDDDD"/>
    <a:srgbClr val="00A5EB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24" autoAdjust="0"/>
    <p:restoredTop sz="94822" autoAdjust="0"/>
  </p:normalViewPr>
  <p:slideViewPr>
    <p:cSldViewPr snapToGrid="0">
      <p:cViewPr varScale="1">
        <p:scale>
          <a:sx n="130" d="100"/>
          <a:sy n="130" d="100"/>
        </p:scale>
        <p:origin x="-1428" y="-84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36858A-39C2-4BA9-B2EA-2EBB3C5D7C04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34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40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79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34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28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62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38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59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8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327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6059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smtClean="0">
                <a:solidFill>
                  <a:schemeClr val="bg2"/>
                </a:solidFill>
              </a:rPr>
              <a:t>Lutz </a:t>
            </a:r>
            <a:r>
              <a:rPr lang="en-GB" sz="900" b="1" dirty="0" err="1" smtClean="0">
                <a:solidFill>
                  <a:schemeClr val="bg2"/>
                </a:solidFill>
              </a:rPr>
              <a:t>Winkelmann</a:t>
            </a:r>
            <a:r>
              <a:rPr lang="en-GB" sz="900" b="1" baseline="0" dirty="0" smtClean="0">
                <a:solidFill>
                  <a:schemeClr val="bg2"/>
                </a:solidFill>
              </a:rPr>
              <a:t> </a:t>
            </a:r>
            <a:r>
              <a:rPr lang="en-GB" sz="900" dirty="0" smtClean="0">
                <a:solidFill>
                  <a:schemeClr val="bg2"/>
                </a:solidFill>
              </a:rPr>
              <a:t>|  XFEL </a:t>
            </a:r>
            <a:r>
              <a:rPr lang="en-GB" sz="900" dirty="0" err="1" smtClean="0">
                <a:solidFill>
                  <a:schemeClr val="bg2"/>
                </a:solidFill>
              </a:rPr>
              <a:t>beamline</a:t>
            </a:r>
            <a:r>
              <a:rPr lang="en-GB" sz="900" baseline="0" dirty="0" smtClean="0">
                <a:solidFill>
                  <a:schemeClr val="bg2"/>
                </a:solidFill>
              </a:rPr>
              <a:t> development</a:t>
            </a:r>
            <a:r>
              <a:rPr lang="en-GB" sz="900" dirty="0" smtClean="0">
                <a:solidFill>
                  <a:schemeClr val="bg2"/>
                </a:solidFill>
              </a:rPr>
              <a:t>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dirty="0" smtClean="0">
                <a:solidFill>
                  <a:schemeClr val="bg2"/>
                </a:solidFill>
              </a:rPr>
              <a:t>21.02.2014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b="1" dirty="0">
                <a:solidFill>
                  <a:schemeClr val="bg2"/>
                </a:solidFill>
              </a:rPr>
              <a:t>Page </a:t>
            </a:r>
            <a:fld id="{ABA098E9-E6EE-44BF-9612-6777A6DF1330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‹Nr.›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bi-berlin.de/de/research/projects/4-1/subprojects/UP1/Laser_and_gun.sw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XFEL </a:t>
            </a:r>
            <a:r>
              <a:rPr lang="de-DE" dirty="0" err="1" smtClean="0"/>
              <a:t>beamline</a:t>
            </a:r>
            <a:r>
              <a:rPr lang="de-DE" dirty="0" smtClean="0"/>
              <a:t> </a:t>
            </a:r>
            <a:r>
              <a:rPr lang="de-DE" dirty="0" err="1" smtClean="0"/>
              <a:t>development</a:t>
            </a:r>
            <a:endParaRPr lang="de-DE" dirty="0"/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4646613" y="4356100"/>
            <a:ext cx="4165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dirty="0" smtClean="0">
                <a:solidFill>
                  <a:srgbClr val="00A5EB"/>
                </a:solidFill>
              </a:rPr>
              <a:t>Lutz Winkelmann</a:t>
            </a:r>
            <a:endParaRPr lang="de-DE" dirty="0">
              <a:solidFill>
                <a:srgbClr val="00A5EB"/>
              </a:solidFill>
            </a:endParaRPr>
          </a:p>
          <a:p>
            <a:r>
              <a:rPr lang="de-DE" dirty="0"/>
              <a:t>XFEL </a:t>
            </a:r>
            <a:r>
              <a:rPr lang="de-DE" dirty="0" err="1" smtClean="0"/>
              <a:t>beamline</a:t>
            </a:r>
            <a:r>
              <a:rPr lang="de-DE" dirty="0" smtClean="0"/>
              <a:t> </a:t>
            </a:r>
            <a:r>
              <a:rPr lang="de-DE" dirty="0" err="1" smtClean="0"/>
              <a:t>development</a:t>
            </a:r>
            <a:endParaRPr lang="de-DE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63" y="948912"/>
            <a:ext cx="4687888" cy="533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Route in XFEL </a:t>
            </a:r>
            <a:r>
              <a:rPr lang="de-DE" dirty="0" err="1"/>
              <a:t>building</a:t>
            </a:r>
            <a:r>
              <a:rPr lang="de-DE" dirty="0"/>
              <a:t> </a:t>
            </a:r>
            <a:r>
              <a:rPr lang="de-DE" dirty="0" smtClean="0"/>
              <a:t>–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reality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4445000" y="1244600"/>
            <a:ext cx="0" cy="31940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Ellipse 4"/>
          <p:cNvSpPr/>
          <p:nvPr/>
        </p:nvSpPr>
        <p:spPr bwMode="auto">
          <a:xfrm>
            <a:off x="4384675" y="1184275"/>
            <a:ext cx="120650" cy="12065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4102100" y="1828800"/>
            <a:ext cx="282575" cy="635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4197350" y="1892300"/>
            <a:ext cx="101600" cy="12065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4105275" y="2012950"/>
            <a:ext cx="282575" cy="635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4102100" y="2076449"/>
            <a:ext cx="282575" cy="2195627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4102099" y="4591659"/>
            <a:ext cx="282575" cy="126645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4095940" y="4884267"/>
            <a:ext cx="282575" cy="1401059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Gerade Verbindung 15"/>
          <p:cNvCxnSpPr/>
          <p:nvPr/>
        </p:nvCxnSpPr>
        <p:spPr bwMode="auto">
          <a:xfrm>
            <a:off x="3726892" y="1276350"/>
            <a:ext cx="0" cy="31940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Ellipse 16"/>
          <p:cNvSpPr/>
          <p:nvPr/>
        </p:nvSpPr>
        <p:spPr bwMode="auto">
          <a:xfrm>
            <a:off x="3666567" y="1179450"/>
            <a:ext cx="120650" cy="1206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Gerade Verbindung 17"/>
          <p:cNvCxnSpPr>
            <a:endCxn id="5" idx="2"/>
          </p:cNvCxnSpPr>
          <p:nvPr/>
        </p:nvCxnSpPr>
        <p:spPr bwMode="auto">
          <a:xfrm>
            <a:off x="3726892" y="1244600"/>
            <a:ext cx="65778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4611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LW\XFEL\Injector Beamline\Pictures\IMG_20140211_0935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4" t="32218" r="33269"/>
          <a:stretch/>
        </p:blipFill>
        <p:spPr bwMode="auto">
          <a:xfrm>
            <a:off x="2641600" y="911415"/>
            <a:ext cx="4000500" cy="513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Route in XFEL </a:t>
            </a:r>
            <a:r>
              <a:rPr lang="de-DE" dirty="0" err="1"/>
              <a:t>building</a:t>
            </a:r>
            <a:r>
              <a:rPr lang="de-DE" dirty="0"/>
              <a:t> </a:t>
            </a:r>
            <a:r>
              <a:rPr lang="de-DE" dirty="0" smtClean="0"/>
              <a:t>–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reality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4544924" y="2532076"/>
            <a:ext cx="0" cy="293237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Ellipse 4"/>
          <p:cNvSpPr/>
          <p:nvPr/>
        </p:nvSpPr>
        <p:spPr bwMode="auto">
          <a:xfrm>
            <a:off x="4484599" y="2471751"/>
            <a:ext cx="120650" cy="12065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4197350" y="2873375"/>
            <a:ext cx="282575" cy="635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4292600" y="2936875"/>
            <a:ext cx="101600" cy="12065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4200525" y="3057525"/>
            <a:ext cx="282575" cy="635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4197350" y="3121024"/>
            <a:ext cx="282575" cy="2930335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Gerade Verbindung 15"/>
          <p:cNvCxnSpPr/>
          <p:nvPr/>
        </p:nvCxnSpPr>
        <p:spPr bwMode="auto">
          <a:xfrm>
            <a:off x="4133165" y="2532076"/>
            <a:ext cx="0" cy="293237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Ellipse 16"/>
          <p:cNvSpPr/>
          <p:nvPr/>
        </p:nvSpPr>
        <p:spPr bwMode="auto">
          <a:xfrm>
            <a:off x="4072840" y="2471751"/>
            <a:ext cx="120650" cy="1206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Gerade Verbindung 13"/>
          <p:cNvCxnSpPr>
            <a:endCxn id="5" idx="2"/>
          </p:cNvCxnSpPr>
          <p:nvPr/>
        </p:nvCxnSpPr>
        <p:spPr bwMode="auto">
          <a:xfrm flipV="1">
            <a:off x="4156254" y="2532076"/>
            <a:ext cx="328345" cy="10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8154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Route in XFEL </a:t>
            </a:r>
            <a:r>
              <a:rPr lang="de-DE" dirty="0" err="1"/>
              <a:t>building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gun</a:t>
            </a:r>
            <a:r>
              <a:rPr lang="de-DE" dirty="0"/>
              <a:t> </a:t>
            </a:r>
            <a:r>
              <a:rPr lang="de-DE" dirty="0" err="1"/>
              <a:t>section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" y="1014896"/>
            <a:ext cx="8140066" cy="472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90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Lengths</a:t>
            </a:r>
            <a:r>
              <a:rPr lang="de-DE" dirty="0" smtClean="0"/>
              <a:t> in XFEL </a:t>
            </a:r>
            <a:r>
              <a:rPr lang="de-DE" dirty="0" err="1" smtClean="0"/>
              <a:t>building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gun</a:t>
            </a:r>
            <a:endParaRPr lang="de-DE" dirty="0"/>
          </a:p>
        </p:txBody>
      </p:sp>
      <p:pic>
        <p:nvPicPr>
          <p:cNvPr id="2050" name="Picture 2" descr="H:\LW\BeamLine\Beam Line Length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1" y="1131270"/>
            <a:ext cx="8592288" cy="459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44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Concepts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beamline</a:t>
            </a:r>
            <a:r>
              <a:rPr lang="de-DE" dirty="0" smtClean="0"/>
              <a:t> </a:t>
            </a:r>
            <a:r>
              <a:rPr lang="de-DE" dirty="0" err="1" smtClean="0"/>
              <a:t>optical</a:t>
            </a:r>
            <a:r>
              <a:rPr lang="de-DE" dirty="0" smtClean="0"/>
              <a:t> </a:t>
            </a:r>
            <a:r>
              <a:rPr lang="de-DE" dirty="0" err="1" smtClean="0"/>
              <a:t>setup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264" y="835770"/>
            <a:ext cx="7020000" cy="131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Concepts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beamline</a:t>
            </a:r>
            <a:r>
              <a:rPr lang="de-DE" dirty="0" smtClean="0"/>
              <a:t> </a:t>
            </a:r>
            <a:r>
              <a:rPr lang="de-DE" dirty="0" err="1" smtClean="0"/>
              <a:t>optical</a:t>
            </a:r>
            <a:r>
              <a:rPr lang="de-DE" dirty="0" smtClean="0"/>
              <a:t> </a:t>
            </a:r>
            <a:r>
              <a:rPr lang="de-DE" dirty="0" err="1" smtClean="0"/>
              <a:t>setup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630" y="839736"/>
            <a:ext cx="7020000" cy="132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1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Concepts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beamline</a:t>
            </a:r>
            <a:r>
              <a:rPr lang="de-DE" dirty="0" smtClean="0"/>
              <a:t> </a:t>
            </a:r>
            <a:r>
              <a:rPr lang="de-DE" dirty="0" err="1" smtClean="0"/>
              <a:t>optical</a:t>
            </a:r>
            <a:r>
              <a:rPr lang="de-DE" dirty="0" smtClean="0"/>
              <a:t> </a:t>
            </a:r>
            <a:r>
              <a:rPr lang="de-DE" dirty="0" err="1" smtClean="0"/>
              <a:t>setup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630" y="799378"/>
            <a:ext cx="8292804" cy="543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64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Concepts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beamline</a:t>
            </a:r>
            <a:r>
              <a:rPr lang="de-DE" dirty="0" smtClean="0"/>
              <a:t> </a:t>
            </a:r>
            <a:r>
              <a:rPr lang="de-DE" dirty="0" err="1" smtClean="0"/>
              <a:t>optical</a:t>
            </a:r>
            <a:r>
              <a:rPr lang="de-DE" dirty="0" smtClean="0"/>
              <a:t> </a:t>
            </a:r>
            <a:r>
              <a:rPr lang="de-DE" dirty="0" err="1" smtClean="0"/>
              <a:t>setup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209" y="799378"/>
            <a:ext cx="7289995" cy="543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99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ZEMAX – </a:t>
            </a:r>
            <a:r>
              <a:rPr lang="de-DE" dirty="0" err="1" smtClean="0"/>
              <a:t>modeling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beamline</a:t>
            </a:r>
            <a:r>
              <a:rPr lang="de-DE" dirty="0" smtClean="0"/>
              <a:t> – </a:t>
            </a:r>
            <a:r>
              <a:rPr lang="de-DE" dirty="0" err="1" smtClean="0"/>
              <a:t>sequential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32586"/>
            <a:ext cx="7200000" cy="181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30433"/>
            <a:ext cx="7200000" cy="243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914400" y="783223"/>
            <a:ext cx="3698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Surface</a:t>
            </a:r>
            <a:r>
              <a:rPr lang="de-DE" dirty="0" smtClean="0"/>
              <a:t> </a:t>
            </a:r>
            <a:r>
              <a:rPr lang="de-DE" dirty="0" err="1" smtClean="0"/>
              <a:t>definition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optical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914400" y="2938475"/>
            <a:ext cx="6253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Function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merit</a:t>
            </a:r>
            <a:r>
              <a:rPr lang="de-DE" dirty="0" smtClean="0"/>
              <a:t> </a:t>
            </a:r>
            <a:r>
              <a:rPr lang="de-DE" dirty="0" err="1" smtClean="0"/>
              <a:t>definition</a:t>
            </a:r>
            <a:r>
              <a:rPr lang="de-DE" dirty="0" smtClean="0"/>
              <a:t> – </a:t>
            </a:r>
          </a:p>
          <a:p>
            <a:r>
              <a:rPr lang="de-DE" dirty="0" err="1" smtClean="0"/>
              <a:t>optimize</a:t>
            </a:r>
            <a:r>
              <a:rPr lang="de-DE" dirty="0" smtClean="0"/>
              <a:t> </a:t>
            </a:r>
            <a:r>
              <a:rPr lang="de-DE" dirty="0" err="1" smtClean="0"/>
              <a:t>positiuon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lenses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beam </a:t>
            </a:r>
            <a:r>
              <a:rPr lang="de-DE" dirty="0" err="1" smtClean="0"/>
              <a:t>waist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radius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curvature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234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ZEMAX – </a:t>
            </a:r>
            <a:r>
              <a:rPr lang="de-DE" dirty="0" err="1" smtClean="0"/>
              <a:t>sequential</a:t>
            </a:r>
            <a:r>
              <a:rPr lang="de-DE" dirty="0" smtClean="0"/>
              <a:t> </a:t>
            </a:r>
            <a:r>
              <a:rPr lang="de-DE" dirty="0" err="1" smtClean="0"/>
              <a:t>optical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1" y="3894819"/>
            <a:ext cx="2879251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0" y="1245508"/>
            <a:ext cx="2879251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132" y="1245508"/>
            <a:ext cx="2879251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131" y="3894819"/>
            <a:ext cx="2879251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3894819"/>
            <a:ext cx="2879251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616" y="1245508"/>
            <a:ext cx="2879251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5514" y="3501926"/>
            <a:ext cx="2874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w</a:t>
            </a:r>
            <a:r>
              <a:rPr lang="de-DE" dirty="0" err="1" smtClean="0"/>
              <a:t>aist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SHG </a:t>
            </a:r>
            <a:r>
              <a:rPr lang="de-DE" dirty="0" err="1" smtClean="0"/>
              <a:t>and</a:t>
            </a:r>
            <a:r>
              <a:rPr lang="de-DE" dirty="0" smtClean="0"/>
              <a:t> FHG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357142" y="3501926"/>
            <a:ext cx="2193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position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aperture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309361" y="3491032"/>
            <a:ext cx="2435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image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aperture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gun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64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2575" y="2006601"/>
            <a:ext cx="8520113" cy="2527300"/>
          </a:xfrm>
        </p:spPr>
        <p:txBody>
          <a:bodyPr/>
          <a:lstStyle/>
          <a:p>
            <a:r>
              <a:rPr lang="en-US" sz="2800" dirty="0" smtClean="0"/>
              <a:t>Injector laser setup  and characteristics</a:t>
            </a:r>
          </a:p>
          <a:p>
            <a:r>
              <a:rPr lang="en-US" sz="2800" dirty="0" smtClean="0"/>
              <a:t>Route of the </a:t>
            </a:r>
            <a:r>
              <a:rPr lang="en-US" sz="2800" dirty="0" err="1" smtClean="0"/>
              <a:t>beamline</a:t>
            </a:r>
            <a:endParaRPr lang="en-US" sz="2800" dirty="0" smtClean="0"/>
          </a:p>
          <a:p>
            <a:r>
              <a:rPr lang="en-US" sz="2800" dirty="0" smtClean="0"/>
              <a:t>Concepts for the injector laser </a:t>
            </a:r>
            <a:r>
              <a:rPr lang="en-US" sz="2800" dirty="0" err="1" smtClean="0"/>
              <a:t>beamline</a:t>
            </a:r>
            <a:endParaRPr lang="en-US" sz="2800" dirty="0" smtClean="0"/>
          </a:p>
          <a:p>
            <a:r>
              <a:rPr lang="en-US" sz="2800" dirty="0" smtClean="0"/>
              <a:t>Results from optical </a:t>
            </a:r>
            <a:r>
              <a:rPr lang="en-US" sz="2800" dirty="0" smtClean="0"/>
              <a:t>simulations</a:t>
            </a:r>
          </a:p>
          <a:p>
            <a:r>
              <a:rPr lang="en-US" sz="2800" dirty="0" smtClean="0"/>
              <a:t>Diagnostics at laser room and gun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736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Evolution </a:t>
            </a:r>
            <a:r>
              <a:rPr lang="de-DE" dirty="0" err="1" smtClean="0"/>
              <a:t>of</a:t>
            </a:r>
            <a:r>
              <a:rPr lang="de-DE" dirty="0" smtClean="0"/>
              <a:t> beam </a:t>
            </a:r>
            <a:r>
              <a:rPr lang="de-DE" dirty="0" err="1" smtClean="0"/>
              <a:t>profile</a:t>
            </a:r>
            <a:r>
              <a:rPr lang="de-DE" dirty="0" smtClean="0"/>
              <a:t> </a:t>
            </a:r>
            <a:r>
              <a:rPr lang="de-DE" dirty="0" err="1" smtClean="0"/>
              <a:t>along</a:t>
            </a:r>
            <a:r>
              <a:rPr lang="de-DE" dirty="0" smtClean="0"/>
              <a:t> z-</a:t>
            </a:r>
            <a:r>
              <a:rPr lang="de-DE" dirty="0" err="1" smtClean="0"/>
              <a:t>axis</a:t>
            </a:r>
            <a:r>
              <a:rPr lang="de-DE" dirty="0" smtClean="0"/>
              <a:t> </a:t>
            </a:r>
            <a:r>
              <a:rPr lang="de-DE" dirty="0" err="1" smtClean="0"/>
              <a:t>downstream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4f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51" y="1565275"/>
            <a:ext cx="1530485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634" y="1565275"/>
            <a:ext cx="1530485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119" y="1565275"/>
            <a:ext cx="1530485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604" y="1565275"/>
            <a:ext cx="1530485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89" y="1565275"/>
            <a:ext cx="1530485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51" y="2871787"/>
            <a:ext cx="1530485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636" y="2871787"/>
            <a:ext cx="1530485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121" y="2871787"/>
            <a:ext cx="1530485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603" y="2871787"/>
            <a:ext cx="1530485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89" y="2871787"/>
            <a:ext cx="1530485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51" y="4178299"/>
            <a:ext cx="1530485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633" y="4178299"/>
            <a:ext cx="1530485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121" y="4178299"/>
            <a:ext cx="1530485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602" y="4178299"/>
            <a:ext cx="1530485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87" y="4178299"/>
            <a:ext cx="1530485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86" y="3816128"/>
            <a:ext cx="5048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206" y="3851385"/>
            <a:ext cx="344561" cy="34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636" y="4349360"/>
            <a:ext cx="344561" cy="34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50" y="5067040"/>
            <a:ext cx="344561" cy="34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002" y="4890918"/>
            <a:ext cx="344561" cy="34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331" y="3968933"/>
            <a:ext cx="344561" cy="34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620" y="2699506"/>
            <a:ext cx="344561" cy="34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867613" y="3714365"/>
            <a:ext cx="1426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photocathode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66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ZEMAX non-</a:t>
            </a:r>
            <a:r>
              <a:rPr lang="de-DE" dirty="0" err="1" smtClean="0"/>
              <a:t>sequential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beamline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125" y="828675"/>
            <a:ext cx="3648164" cy="520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333874" y="1504950"/>
            <a:ext cx="196399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 smtClean="0"/>
              <a:t>position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aperture</a:t>
            </a:r>
            <a:endParaRPr lang="de-DE" dirty="0"/>
          </a:p>
        </p:txBody>
      </p:sp>
      <p:cxnSp>
        <p:nvCxnSpPr>
          <p:cNvPr id="5" name="Gerade Verbindung mit Pfeil 4"/>
          <p:cNvCxnSpPr>
            <a:stCxn id="3" idx="1"/>
          </p:cNvCxnSpPr>
          <p:nvPr/>
        </p:nvCxnSpPr>
        <p:spPr bwMode="auto">
          <a:xfrm flipH="1">
            <a:off x="4171950" y="1674227"/>
            <a:ext cx="161924" cy="2974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feld 8"/>
          <p:cNvSpPr txBox="1"/>
          <p:nvPr/>
        </p:nvSpPr>
        <p:spPr>
          <a:xfrm>
            <a:off x="5576238" y="2249881"/>
            <a:ext cx="213552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 smtClean="0"/>
              <a:t>lens</a:t>
            </a:r>
            <a:r>
              <a:rPr lang="de-DE" dirty="0" smtClean="0"/>
              <a:t> 1 in </a:t>
            </a:r>
            <a:r>
              <a:rPr lang="de-DE" dirty="0" err="1" smtClean="0"/>
              <a:t>media</a:t>
            </a:r>
            <a:r>
              <a:rPr lang="de-DE" dirty="0" smtClean="0"/>
              <a:t> </a:t>
            </a:r>
            <a:r>
              <a:rPr lang="de-DE" dirty="0" err="1" smtClean="0"/>
              <a:t>shaft</a:t>
            </a:r>
            <a:endParaRPr lang="de-DE" dirty="0"/>
          </a:p>
        </p:txBody>
      </p:sp>
      <p:cxnSp>
        <p:nvCxnSpPr>
          <p:cNvPr id="10" name="Gerade Verbindung mit Pfeil 9"/>
          <p:cNvCxnSpPr>
            <a:stCxn id="9" idx="1"/>
          </p:cNvCxnSpPr>
          <p:nvPr/>
        </p:nvCxnSpPr>
        <p:spPr bwMode="auto">
          <a:xfrm flipH="1" flipV="1">
            <a:off x="5062118" y="2249882"/>
            <a:ext cx="514120" cy="1692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feld 11"/>
          <p:cNvSpPr txBox="1"/>
          <p:nvPr/>
        </p:nvSpPr>
        <p:spPr>
          <a:xfrm>
            <a:off x="5413289" y="4788256"/>
            <a:ext cx="26228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 smtClean="0"/>
              <a:t>lens</a:t>
            </a:r>
            <a:r>
              <a:rPr lang="de-DE" dirty="0" smtClean="0"/>
              <a:t> 2 in experimental hall</a:t>
            </a:r>
            <a:endParaRPr lang="de-DE" dirty="0"/>
          </a:p>
        </p:txBody>
      </p:sp>
      <p:cxnSp>
        <p:nvCxnSpPr>
          <p:cNvPr id="13" name="Gerade Verbindung mit Pfeil 12"/>
          <p:cNvCxnSpPr>
            <a:stCxn id="12" idx="1"/>
          </p:cNvCxnSpPr>
          <p:nvPr/>
        </p:nvCxnSpPr>
        <p:spPr bwMode="auto">
          <a:xfrm flipH="1">
            <a:off x="5251365" y="4957533"/>
            <a:ext cx="161924" cy="2974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feld 13"/>
          <p:cNvSpPr txBox="1"/>
          <p:nvPr/>
        </p:nvSpPr>
        <p:spPr>
          <a:xfrm>
            <a:off x="783126" y="1385560"/>
            <a:ext cx="161133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harmonic</a:t>
            </a:r>
            <a:endParaRPr lang="de-DE" dirty="0"/>
          </a:p>
        </p:txBody>
      </p:sp>
      <p:cxnSp>
        <p:nvCxnSpPr>
          <p:cNvPr id="15" name="Gerade Verbindung mit Pfeil 14"/>
          <p:cNvCxnSpPr>
            <a:stCxn id="14" idx="3"/>
          </p:cNvCxnSpPr>
          <p:nvPr/>
        </p:nvCxnSpPr>
        <p:spPr bwMode="auto">
          <a:xfrm flipV="1">
            <a:off x="2394465" y="1258215"/>
            <a:ext cx="560876" cy="2966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feld 17"/>
          <p:cNvSpPr txBox="1"/>
          <p:nvPr/>
        </p:nvSpPr>
        <p:spPr>
          <a:xfrm>
            <a:off x="1425202" y="2249882"/>
            <a:ext cx="256672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Beam </a:t>
            </a:r>
            <a:r>
              <a:rPr lang="de-DE" dirty="0" err="1" smtClean="0"/>
              <a:t>expander</a:t>
            </a:r>
            <a:r>
              <a:rPr lang="de-DE" dirty="0" smtClean="0"/>
              <a:t> </a:t>
            </a:r>
            <a:r>
              <a:rPr lang="de-DE" dirty="0" err="1" smtClean="0"/>
              <a:t>telescope</a:t>
            </a:r>
            <a:endParaRPr lang="de-DE" dirty="0"/>
          </a:p>
        </p:txBody>
      </p:sp>
      <p:cxnSp>
        <p:nvCxnSpPr>
          <p:cNvPr id="19" name="Gerade Verbindung mit Pfeil 18"/>
          <p:cNvCxnSpPr>
            <a:stCxn id="18" idx="0"/>
          </p:cNvCxnSpPr>
          <p:nvPr/>
        </p:nvCxnSpPr>
        <p:spPr bwMode="auto">
          <a:xfrm flipV="1">
            <a:off x="2708566" y="1554837"/>
            <a:ext cx="1014871" cy="6950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804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ZEMAX non-</a:t>
            </a:r>
            <a:r>
              <a:rPr lang="de-DE" dirty="0" err="1"/>
              <a:t>sequential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beamline</a:t>
            </a:r>
            <a:endParaRPr lang="de-DE" dirty="0"/>
          </a:p>
        </p:txBody>
      </p:sp>
      <p:pic>
        <p:nvPicPr>
          <p:cNvPr id="5122" name="Picture 2" descr="H:\LW\BeamLine\input beam from FH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660" y="1231426"/>
            <a:ext cx="238407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:\LW\BeamLine\before BW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081" y="1231426"/>
            <a:ext cx="2410527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:\LW\BeamLine\After BW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70" y="3790654"/>
            <a:ext cx="241062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:\LW\BeamLine\After first 4f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760" y="3796781"/>
            <a:ext cx="237345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:\LW\BeamLine\after second 4f on cathod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784" y="3795305"/>
            <a:ext cx="241579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86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Beam </a:t>
            </a:r>
            <a:r>
              <a:rPr lang="de-DE" dirty="0" err="1" smtClean="0"/>
              <a:t>diagnostics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 – </a:t>
            </a:r>
            <a:r>
              <a:rPr lang="de-DE" dirty="0" err="1" smtClean="0"/>
              <a:t>laser</a:t>
            </a:r>
            <a:r>
              <a:rPr lang="de-DE" dirty="0" smtClean="0"/>
              <a:t> </a:t>
            </a:r>
            <a:r>
              <a:rPr lang="de-DE" dirty="0" err="1" smtClean="0"/>
              <a:t>room</a:t>
            </a:r>
            <a:r>
              <a:rPr lang="de-DE" dirty="0" smtClean="0"/>
              <a:t> UG5</a:t>
            </a:r>
            <a:endParaRPr lang="de-DE" dirty="0"/>
          </a:p>
        </p:txBody>
      </p:sp>
      <p:pic>
        <p:nvPicPr>
          <p:cNvPr id="68" name="Picture 3" descr="Layout2bForPresentation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460" y="1012985"/>
            <a:ext cx="4026542" cy="5089321"/>
          </a:xfrm>
          <a:prstGeom prst="rect">
            <a:avLst/>
          </a:prstGeom>
        </p:spPr>
      </p:pic>
      <p:sp>
        <p:nvSpPr>
          <p:cNvPr id="69" name="TextBox 40"/>
          <p:cNvSpPr txBox="1"/>
          <p:nvPr/>
        </p:nvSpPr>
        <p:spPr>
          <a:xfrm>
            <a:off x="360450" y="1901947"/>
            <a:ext cx="1590036" cy="584776"/>
          </a:xfrm>
          <a:prstGeom prst="rect">
            <a:avLst/>
          </a:prstGeom>
          <a:solidFill>
            <a:srgbClr val="3D55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Beam pointing</a:t>
            </a:r>
          </a:p>
          <a:p>
            <a:pPr algn="ctr"/>
            <a:r>
              <a:rPr lang="en-US" sz="1600" dirty="0" smtClean="0"/>
              <a:t>stabilization</a:t>
            </a:r>
            <a:endParaRPr lang="en-US" sz="1600" dirty="0"/>
          </a:p>
        </p:txBody>
      </p:sp>
      <p:sp>
        <p:nvSpPr>
          <p:cNvPr id="70" name="TextBox 42"/>
          <p:cNvSpPr txBox="1"/>
          <p:nvPr/>
        </p:nvSpPr>
        <p:spPr>
          <a:xfrm>
            <a:off x="360450" y="3538292"/>
            <a:ext cx="1590000" cy="584776"/>
          </a:xfrm>
          <a:prstGeom prst="rect">
            <a:avLst/>
          </a:prstGeom>
          <a:solidFill>
            <a:srgbClr val="F36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Single pulse</a:t>
            </a:r>
          </a:p>
          <a:p>
            <a:pPr algn="ctr"/>
            <a:r>
              <a:rPr lang="en-US" sz="1600" dirty="0" smtClean="0"/>
              <a:t>energy</a:t>
            </a:r>
            <a:endParaRPr lang="en-US" sz="1600" dirty="0"/>
          </a:p>
        </p:txBody>
      </p:sp>
      <p:sp>
        <p:nvSpPr>
          <p:cNvPr id="71" name="TextBox 44"/>
          <p:cNvSpPr txBox="1"/>
          <p:nvPr/>
        </p:nvSpPr>
        <p:spPr>
          <a:xfrm>
            <a:off x="360450" y="3151448"/>
            <a:ext cx="1590000" cy="338554"/>
          </a:xfrm>
          <a:prstGeom prst="rect">
            <a:avLst/>
          </a:prstGeom>
          <a:solidFill>
            <a:srgbClr val="FA5D3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Beam shape</a:t>
            </a:r>
            <a:endParaRPr lang="en-US" sz="1600" dirty="0"/>
          </a:p>
        </p:txBody>
      </p:sp>
      <p:sp>
        <p:nvSpPr>
          <p:cNvPr id="72" name="TextBox 46"/>
          <p:cNvSpPr txBox="1"/>
          <p:nvPr/>
        </p:nvSpPr>
        <p:spPr>
          <a:xfrm>
            <a:off x="360450" y="2535551"/>
            <a:ext cx="1590000" cy="584776"/>
          </a:xfrm>
          <a:prstGeom prst="rect">
            <a:avLst/>
          </a:prstGeom>
          <a:solidFill>
            <a:srgbClr val="00BE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Average</a:t>
            </a:r>
          </a:p>
          <a:p>
            <a:pPr algn="ctr"/>
            <a:r>
              <a:rPr lang="en-US" sz="1600" dirty="0" smtClean="0"/>
              <a:t>power</a:t>
            </a:r>
            <a:endParaRPr lang="en-US" sz="1600" dirty="0"/>
          </a:p>
        </p:txBody>
      </p:sp>
      <p:sp>
        <p:nvSpPr>
          <p:cNvPr id="73" name="TextBox 47"/>
          <p:cNvSpPr txBox="1"/>
          <p:nvPr/>
        </p:nvSpPr>
        <p:spPr>
          <a:xfrm>
            <a:off x="1195255" y="807462"/>
            <a:ext cx="16372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Diagnostics</a:t>
            </a:r>
          </a:p>
          <a:p>
            <a:r>
              <a:rPr lang="en-US" sz="2400" b="1" u="sng" dirty="0" smtClean="0"/>
              <a:t>&amp; controls</a:t>
            </a:r>
            <a:endParaRPr lang="en-US" sz="2400" b="1" u="sng" dirty="0"/>
          </a:p>
        </p:txBody>
      </p:sp>
      <p:sp>
        <p:nvSpPr>
          <p:cNvPr id="74" name="Rectangle 48"/>
          <p:cNvSpPr/>
          <p:nvPr/>
        </p:nvSpPr>
        <p:spPr>
          <a:xfrm>
            <a:off x="7492849" y="3453701"/>
            <a:ext cx="230841" cy="224567"/>
          </a:xfrm>
          <a:prstGeom prst="rect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49"/>
          <p:cNvSpPr/>
          <p:nvPr/>
        </p:nvSpPr>
        <p:spPr>
          <a:xfrm>
            <a:off x="7779728" y="3453701"/>
            <a:ext cx="230841" cy="224567"/>
          </a:xfrm>
          <a:prstGeom prst="rect">
            <a:avLst/>
          </a:prstGeom>
          <a:solidFill>
            <a:srgbClr val="00BE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50"/>
          <p:cNvSpPr/>
          <p:nvPr/>
        </p:nvSpPr>
        <p:spPr>
          <a:xfrm>
            <a:off x="8077909" y="3453701"/>
            <a:ext cx="230841" cy="224567"/>
          </a:xfrm>
          <a:prstGeom prst="rect">
            <a:avLst/>
          </a:prstGeom>
          <a:solidFill>
            <a:srgbClr val="FA5D3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51"/>
          <p:cNvSpPr/>
          <p:nvPr/>
        </p:nvSpPr>
        <p:spPr>
          <a:xfrm>
            <a:off x="7323863" y="2836677"/>
            <a:ext cx="230841" cy="224567"/>
          </a:xfrm>
          <a:prstGeom prst="rect">
            <a:avLst/>
          </a:prstGeom>
          <a:solidFill>
            <a:srgbClr val="F36A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52"/>
          <p:cNvSpPr/>
          <p:nvPr/>
        </p:nvSpPr>
        <p:spPr>
          <a:xfrm>
            <a:off x="7962489" y="3988332"/>
            <a:ext cx="230841" cy="224567"/>
          </a:xfrm>
          <a:prstGeom prst="rect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53"/>
          <p:cNvSpPr/>
          <p:nvPr/>
        </p:nvSpPr>
        <p:spPr>
          <a:xfrm>
            <a:off x="8249368" y="3988332"/>
            <a:ext cx="230841" cy="224567"/>
          </a:xfrm>
          <a:prstGeom prst="rect">
            <a:avLst/>
          </a:prstGeom>
          <a:solidFill>
            <a:srgbClr val="00BE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54"/>
          <p:cNvSpPr/>
          <p:nvPr/>
        </p:nvSpPr>
        <p:spPr>
          <a:xfrm>
            <a:off x="8547549" y="3988332"/>
            <a:ext cx="230841" cy="224567"/>
          </a:xfrm>
          <a:prstGeom prst="rect">
            <a:avLst/>
          </a:prstGeom>
          <a:solidFill>
            <a:srgbClr val="FA5D3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55"/>
          <p:cNvSpPr/>
          <p:nvPr/>
        </p:nvSpPr>
        <p:spPr>
          <a:xfrm>
            <a:off x="4901745" y="2297822"/>
            <a:ext cx="230841" cy="224567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56"/>
          <p:cNvSpPr/>
          <p:nvPr/>
        </p:nvSpPr>
        <p:spPr>
          <a:xfrm>
            <a:off x="4901745" y="2000216"/>
            <a:ext cx="230841" cy="224567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59"/>
          <p:cNvSpPr txBox="1"/>
          <p:nvPr/>
        </p:nvSpPr>
        <p:spPr>
          <a:xfrm>
            <a:off x="2114090" y="3141412"/>
            <a:ext cx="1590055" cy="58477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Laser energy/power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4" name="TextBox 61"/>
          <p:cNvSpPr txBox="1"/>
          <p:nvPr/>
        </p:nvSpPr>
        <p:spPr>
          <a:xfrm>
            <a:off x="2114110" y="3758436"/>
            <a:ext cx="1590036" cy="584776"/>
          </a:xfrm>
          <a:prstGeom prst="rect">
            <a:avLst/>
          </a:prstGeom>
          <a:solidFill>
            <a:srgbClr val="8787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Waist/Caustic/M</a:t>
            </a:r>
            <a:r>
              <a:rPr lang="en-US" sz="1600" baseline="30000" dirty="0" smtClean="0"/>
              <a:t>2</a:t>
            </a:r>
            <a:endParaRPr lang="en-US" sz="1600" baseline="30000" dirty="0"/>
          </a:p>
        </p:txBody>
      </p:sp>
      <p:sp>
        <p:nvSpPr>
          <p:cNvPr id="85" name="Rectangle 62"/>
          <p:cNvSpPr/>
          <p:nvPr/>
        </p:nvSpPr>
        <p:spPr>
          <a:xfrm>
            <a:off x="5221963" y="1685053"/>
            <a:ext cx="230841" cy="224567"/>
          </a:xfrm>
          <a:prstGeom prst="rect">
            <a:avLst/>
          </a:prstGeom>
          <a:solidFill>
            <a:srgbClr val="8787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64"/>
          <p:cNvSpPr txBox="1"/>
          <p:nvPr/>
        </p:nvSpPr>
        <p:spPr>
          <a:xfrm>
            <a:off x="2114110" y="2529567"/>
            <a:ext cx="1590036" cy="584776"/>
          </a:xfrm>
          <a:prstGeom prst="rect">
            <a:avLst/>
          </a:prstGeom>
          <a:solidFill>
            <a:srgbClr val="6F00C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Pulse duration</a:t>
            </a:r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shape</a:t>
            </a:r>
          </a:p>
        </p:txBody>
      </p:sp>
      <p:sp>
        <p:nvSpPr>
          <p:cNvPr id="87" name="Rectangle 65"/>
          <p:cNvSpPr/>
          <p:nvPr/>
        </p:nvSpPr>
        <p:spPr>
          <a:xfrm>
            <a:off x="4987507" y="1371304"/>
            <a:ext cx="230841" cy="224567"/>
          </a:xfrm>
          <a:prstGeom prst="rect">
            <a:avLst/>
          </a:prstGeom>
          <a:solidFill>
            <a:srgbClr val="6F00C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69"/>
          <p:cNvSpPr txBox="1"/>
          <p:nvPr/>
        </p:nvSpPr>
        <p:spPr>
          <a:xfrm>
            <a:off x="360450" y="4162786"/>
            <a:ext cx="1590036" cy="5847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Beam</a:t>
            </a:r>
          </a:p>
          <a:p>
            <a:pPr algn="ctr"/>
            <a:r>
              <a:rPr lang="en-US" sz="1600" dirty="0" smtClean="0"/>
              <a:t>diameter</a:t>
            </a:r>
          </a:p>
        </p:txBody>
      </p:sp>
      <p:sp>
        <p:nvSpPr>
          <p:cNvPr id="89" name="Rectangle 70"/>
          <p:cNvSpPr/>
          <p:nvPr/>
        </p:nvSpPr>
        <p:spPr>
          <a:xfrm>
            <a:off x="7323863" y="4670458"/>
            <a:ext cx="230841" cy="224567"/>
          </a:xfrm>
          <a:prstGeom prst="rect">
            <a:avLst/>
          </a:prstGeom>
          <a:solidFill>
            <a:srgbClr val="8EB4E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72"/>
          <p:cNvSpPr txBox="1"/>
          <p:nvPr/>
        </p:nvSpPr>
        <p:spPr>
          <a:xfrm>
            <a:off x="2114146" y="1901947"/>
            <a:ext cx="1590000" cy="584776"/>
          </a:xfrm>
          <a:prstGeom prst="rect">
            <a:avLst/>
          </a:prstGeom>
          <a:solidFill>
            <a:srgbClr val="0058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Pulse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delay</a:t>
            </a:r>
          </a:p>
        </p:txBody>
      </p:sp>
      <p:sp>
        <p:nvSpPr>
          <p:cNvPr id="91" name="Rectangle 73"/>
          <p:cNvSpPr/>
          <p:nvPr/>
        </p:nvSpPr>
        <p:spPr>
          <a:xfrm>
            <a:off x="6626000" y="5139330"/>
            <a:ext cx="230841" cy="224567"/>
          </a:xfrm>
          <a:prstGeom prst="rect">
            <a:avLst/>
          </a:prstGeom>
          <a:solidFill>
            <a:srgbClr val="0058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77"/>
          <p:cNvSpPr txBox="1"/>
          <p:nvPr/>
        </p:nvSpPr>
        <p:spPr>
          <a:xfrm>
            <a:off x="6775277" y="1630070"/>
            <a:ext cx="11007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Occasional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use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93" name="Picture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626000" y="1332303"/>
            <a:ext cx="207891" cy="119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Beam </a:t>
            </a:r>
            <a:r>
              <a:rPr lang="de-DE" dirty="0" err="1" smtClean="0"/>
              <a:t>diagnostics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 –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gun</a:t>
            </a:r>
            <a:endParaRPr lang="de-DE" dirty="0"/>
          </a:p>
        </p:txBody>
      </p:sp>
      <p:pic>
        <p:nvPicPr>
          <p:cNvPr id="94" name="Picture 2" descr="Layout2forPresent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012" y="896545"/>
            <a:ext cx="5796791" cy="4566845"/>
          </a:xfrm>
          <a:prstGeom prst="rect">
            <a:avLst/>
          </a:prstGeom>
        </p:spPr>
      </p:pic>
      <p:sp>
        <p:nvSpPr>
          <p:cNvPr id="95" name="TextBox 18"/>
          <p:cNvSpPr txBox="1"/>
          <p:nvPr/>
        </p:nvSpPr>
        <p:spPr>
          <a:xfrm>
            <a:off x="326659" y="928563"/>
            <a:ext cx="16372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Diagnostics</a:t>
            </a:r>
          </a:p>
          <a:p>
            <a:r>
              <a:rPr lang="en-US" sz="2400" b="1" u="sng" dirty="0" smtClean="0"/>
              <a:t>&amp; controls</a:t>
            </a:r>
          </a:p>
        </p:txBody>
      </p:sp>
      <p:sp>
        <p:nvSpPr>
          <p:cNvPr id="96" name="Rectangle 30"/>
          <p:cNvSpPr/>
          <p:nvPr/>
        </p:nvSpPr>
        <p:spPr>
          <a:xfrm>
            <a:off x="2505822" y="5033721"/>
            <a:ext cx="230841" cy="224567"/>
          </a:xfrm>
          <a:prstGeom prst="rect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31"/>
          <p:cNvSpPr/>
          <p:nvPr/>
        </p:nvSpPr>
        <p:spPr>
          <a:xfrm>
            <a:off x="2773642" y="5033721"/>
            <a:ext cx="230841" cy="224567"/>
          </a:xfrm>
          <a:prstGeom prst="rect">
            <a:avLst/>
          </a:prstGeom>
          <a:solidFill>
            <a:srgbClr val="00BE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32"/>
          <p:cNvSpPr/>
          <p:nvPr/>
        </p:nvSpPr>
        <p:spPr>
          <a:xfrm>
            <a:off x="3041462" y="5033721"/>
            <a:ext cx="230841" cy="224567"/>
          </a:xfrm>
          <a:prstGeom prst="rect">
            <a:avLst/>
          </a:prstGeom>
          <a:solidFill>
            <a:srgbClr val="FA5D3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33"/>
          <p:cNvSpPr/>
          <p:nvPr/>
        </p:nvSpPr>
        <p:spPr>
          <a:xfrm>
            <a:off x="7065290" y="4351425"/>
            <a:ext cx="230841" cy="224567"/>
          </a:xfrm>
          <a:prstGeom prst="rect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34"/>
          <p:cNvSpPr/>
          <p:nvPr/>
        </p:nvSpPr>
        <p:spPr>
          <a:xfrm>
            <a:off x="7333110" y="4351425"/>
            <a:ext cx="230841" cy="224567"/>
          </a:xfrm>
          <a:prstGeom prst="rect">
            <a:avLst/>
          </a:prstGeom>
          <a:solidFill>
            <a:srgbClr val="00BE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35"/>
          <p:cNvSpPr/>
          <p:nvPr/>
        </p:nvSpPr>
        <p:spPr>
          <a:xfrm>
            <a:off x="7600930" y="4351425"/>
            <a:ext cx="230841" cy="224567"/>
          </a:xfrm>
          <a:prstGeom prst="rect">
            <a:avLst/>
          </a:prstGeom>
          <a:solidFill>
            <a:srgbClr val="FA5D3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36"/>
          <p:cNvSpPr/>
          <p:nvPr/>
        </p:nvSpPr>
        <p:spPr>
          <a:xfrm>
            <a:off x="3004483" y="3204083"/>
            <a:ext cx="230841" cy="224567"/>
          </a:xfrm>
          <a:prstGeom prst="rect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37"/>
          <p:cNvSpPr/>
          <p:nvPr/>
        </p:nvSpPr>
        <p:spPr>
          <a:xfrm>
            <a:off x="5936983" y="4975107"/>
            <a:ext cx="230841" cy="224567"/>
          </a:xfrm>
          <a:prstGeom prst="rect">
            <a:avLst/>
          </a:prstGeom>
          <a:solidFill>
            <a:srgbClr val="F36A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21"/>
          <p:cNvSpPr txBox="1"/>
          <p:nvPr/>
        </p:nvSpPr>
        <p:spPr>
          <a:xfrm>
            <a:off x="360414" y="2026749"/>
            <a:ext cx="1590036" cy="584776"/>
          </a:xfrm>
          <a:prstGeom prst="rect">
            <a:avLst/>
          </a:prstGeom>
          <a:solidFill>
            <a:srgbClr val="3D55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Beam pointing</a:t>
            </a:r>
          </a:p>
          <a:p>
            <a:pPr algn="ctr"/>
            <a:r>
              <a:rPr lang="en-US" sz="1600" dirty="0" smtClean="0"/>
              <a:t>stabilization</a:t>
            </a:r>
            <a:endParaRPr lang="en-US" sz="1600" dirty="0"/>
          </a:p>
        </p:txBody>
      </p:sp>
      <p:sp>
        <p:nvSpPr>
          <p:cNvPr id="105" name="TextBox 22"/>
          <p:cNvSpPr txBox="1"/>
          <p:nvPr/>
        </p:nvSpPr>
        <p:spPr>
          <a:xfrm>
            <a:off x="360414" y="3663094"/>
            <a:ext cx="1590000" cy="584776"/>
          </a:xfrm>
          <a:prstGeom prst="rect">
            <a:avLst/>
          </a:prstGeom>
          <a:solidFill>
            <a:srgbClr val="F36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Single pulse</a:t>
            </a:r>
          </a:p>
          <a:p>
            <a:pPr algn="ctr"/>
            <a:r>
              <a:rPr lang="en-US" sz="1600" dirty="0" smtClean="0"/>
              <a:t>energy</a:t>
            </a:r>
            <a:endParaRPr lang="en-US" sz="1600" dirty="0"/>
          </a:p>
        </p:txBody>
      </p:sp>
      <p:sp>
        <p:nvSpPr>
          <p:cNvPr id="106" name="TextBox 23"/>
          <p:cNvSpPr txBox="1"/>
          <p:nvPr/>
        </p:nvSpPr>
        <p:spPr>
          <a:xfrm>
            <a:off x="360414" y="3276250"/>
            <a:ext cx="1590000" cy="338554"/>
          </a:xfrm>
          <a:prstGeom prst="rect">
            <a:avLst/>
          </a:prstGeom>
          <a:solidFill>
            <a:srgbClr val="FA5D3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Beam shape</a:t>
            </a:r>
            <a:endParaRPr lang="en-US" sz="1600" dirty="0"/>
          </a:p>
        </p:txBody>
      </p:sp>
      <p:sp>
        <p:nvSpPr>
          <p:cNvPr id="107" name="TextBox 26"/>
          <p:cNvSpPr txBox="1"/>
          <p:nvPr/>
        </p:nvSpPr>
        <p:spPr>
          <a:xfrm>
            <a:off x="360414" y="2660353"/>
            <a:ext cx="1590000" cy="584776"/>
          </a:xfrm>
          <a:prstGeom prst="rect">
            <a:avLst/>
          </a:prstGeom>
          <a:solidFill>
            <a:srgbClr val="00BE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Average</a:t>
            </a:r>
          </a:p>
          <a:p>
            <a:pPr algn="ctr"/>
            <a:r>
              <a:rPr lang="en-US" sz="1600" dirty="0" smtClean="0"/>
              <a:t>power</a:t>
            </a:r>
            <a:endParaRPr lang="en-US" sz="1600" dirty="0"/>
          </a:p>
        </p:txBody>
      </p:sp>
      <p:sp>
        <p:nvSpPr>
          <p:cNvPr id="109" name="Inhaltsplatzhalter 2"/>
          <p:cNvSpPr>
            <a:spLocks noGrp="1"/>
          </p:cNvSpPr>
          <p:nvPr>
            <p:ph idx="1"/>
          </p:nvPr>
        </p:nvSpPr>
        <p:spPr>
          <a:xfrm>
            <a:off x="92480" y="5109921"/>
            <a:ext cx="6575019" cy="1586154"/>
          </a:xfrm>
        </p:spPr>
        <p:txBody>
          <a:bodyPr/>
          <a:lstStyle/>
          <a:p>
            <a:r>
              <a:rPr lang="de-DE" sz="1200" b="1" dirty="0" smtClean="0"/>
              <a:t>FLASH: </a:t>
            </a:r>
          </a:p>
          <a:p>
            <a:pPr lvl="1"/>
            <a:r>
              <a:rPr lang="de-DE" sz="1100" dirty="0" err="1" smtClean="0"/>
              <a:t>Fused</a:t>
            </a:r>
            <a:r>
              <a:rPr lang="de-DE" sz="1100" dirty="0" smtClean="0"/>
              <a:t> </a:t>
            </a:r>
            <a:r>
              <a:rPr lang="de-DE" sz="1100" dirty="0" err="1" smtClean="0"/>
              <a:t>silica</a:t>
            </a:r>
            <a:r>
              <a:rPr lang="de-DE" sz="1100" dirty="0" smtClean="0"/>
              <a:t> </a:t>
            </a:r>
            <a:r>
              <a:rPr lang="de-DE" sz="1100" dirty="0" err="1" smtClean="0"/>
              <a:t>plate</a:t>
            </a:r>
            <a:r>
              <a:rPr lang="de-DE" sz="1100" dirty="0" smtClean="0"/>
              <a:t> </a:t>
            </a:r>
            <a:r>
              <a:rPr lang="de-DE" sz="1100" dirty="0" err="1" smtClean="0"/>
              <a:t>can</a:t>
            </a:r>
            <a:r>
              <a:rPr lang="de-DE" sz="1100" dirty="0" smtClean="0"/>
              <a:t> </a:t>
            </a:r>
            <a:r>
              <a:rPr lang="de-DE" sz="1100" dirty="0" err="1" smtClean="0"/>
              <a:t>be</a:t>
            </a:r>
            <a:r>
              <a:rPr lang="de-DE" sz="1100" dirty="0" smtClean="0"/>
              <a:t> </a:t>
            </a:r>
            <a:r>
              <a:rPr lang="de-DE" sz="1100" dirty="0" err="1" smtClean="0"/>
              <a:t>moved</a:t>
            </a:r>
            <a:r>
              <a:rPr lang="de-DE" sz="1100" dirty="0" smtClean="0"/>
              <a:t> </a:t>
            </a:r>
            <a:r>
              <a:rPr lang="de-DE" sz="1100" dirty="0" err="1" smtClean="0"/>
              <a:t>into</a:t>
            </a:r>
            <a:r>
              <a:rPr lang="de-DE" sz="1100" dirty="0" smtClean="0"/>
              <a:t> </a:t>
            </a:r>
            <a:r>
              <a:rPr lang="de-DE" sz="1100" dirty="0" err="1" smtClean="0"/>
              <a:t>the</a:t>
            </a:r>
            <a:r>
              <a:rPr lang="de-DE" sz="1100" dirty="0" smtClean="0"/>
              <a:t> beam, </a:t>
            </a:r>
            <a:r>
              <a:rPr lang="de-DE" sz="1100" dirty="0" err="1" smtClean="0"/>
              <a:t>has</a:t>
            </a:r>
            <a:r>
              <a:rPr lang="de-DE" sz="1100" dirty="0" smtClean="0"/>
              <a:t> </a:t>
            </a:r>
            <a:r>
              <a:rPr lang="de-DE" sz="1100" dirty="0" err="1" smtClean="0"/>
              <a:t>to</a:t>
            </a:r>
            <a:r>
              <a:rPr lang="de-DE" sz="1100" dirty="0" smtClean="0"/>
              <a:t> </a:t>
            </a:r>
            <a:r>
              <a:rPr lang="de-DE" sz="1100" dirty="0" err="1" smtClean="0"/>
              <a:t>be</a:t>
            </a:r>
            <a:r>
              <a:rPr lang="de-DE" sz="1100" dirty="0" smtClean="0"/>
              <a:t> </a:t>
            </a:r>
            <a:r>
              <a:rPr lang="de-DE" sz="1100" dirty="0" err="1" smtClean="0"/>
              <a:t>removed</a:t>
            </a:r>
            <a:r>
              <a:rPr lang="de-DE" sz="1100" dirty="0" smtClean="0"/>
              <a:t> </a:t>
            </a:r>
            <a:r>
              <a:rPr lang="de-DE" sz="1100" dirty="0" err="1" smtClean="0"/>
              <a:t>when</a:t>
            </a:r>
            <a:r>
              <a:rPr lang="de-DE" sz="1100" dirty="0" smtClean="0"/>
              <a:t> </a:t>
            </a:r>
            <a:r>
              <a:rPr lang="de-DE" sz="1100" dirty="0" err="1" smtClean="0"/>
              <a:t>operated</a:t>
            </a:r>
            <a:endParaRPr lang="de-DE" sz="1100" dirty="0" smtClean="0"/>
          </a:p>
          <a:p>
            <a:r>
              <a:rPr lang="de-DE" sz="1200" b="1" dirty="0" smtClean="0"/>
              <a:t>XFEL: </a:t>
            </a:r>
          </a:p>
          <a:p>
            <a:pPr lvl="1"/>
            <a:r>
              <a:rPr lang="de-DE" sz="1050" dirty="0" err="1" smtClean="0"/>
              <a:t>Leakage</a:t>
            </a:r>
            <a:r>
              <a:rPr lang="de-DE" sz="1050" dirty="0" smtClean="0"/>
              <a:t> </a:t>
            </a:r>
            <a:r>
              <a:rPr lang="de-DE" sz="1050" dirty="0" err="1" smtClean="0"/>
              <a:t>port</a:t>
            </a:r>
            <a:r>
              <a:rPr lang="de-DE" sz="1050" dirty="0" smtClean="0"/>
              <a:t> </a:t>
            </a:r>
            <a:r>
              <a:rPr lang="de-DE" sz="1050" dirty="0" err="1" smtClean="0"/>
              <a:t>for</a:t>
            </a:r>
            <a:r>
              <a:rPr lang="de-DE" sz="1050" dirty="0" smtClean="0"/>
              <a:t> beam </a:t>
            </a:r>
            <a:r>
              <a:rPr lang="de-DE" sz="1050" dirty="0" err="1" smtClean="0"/>
              <a:t>diagnostics</a:t>
            </a:r>
            <a:r>
              <a:rPr lang="de-DE" sz="1050" dirty="0" smtClean="0"/>
              <a:t> (PD </a:t>
            </a:r>
            <a:r>
              <a:rPr lang="de-DE" sz="1050" dirty="0" err="1" smtClean="0"/>
              <a:t>and</a:t>
            </a:r>
            <a:r>
              <a:rPr lang="de-DE" sz="1050" dirty="0" smtClean="0"/>
              <a:t> </a:t>
            </a:r>
            <a:r>
              <a:rPr lang="de-DE" sz="1050" dirty="0" err="1" smtClean="0"/>
              <a:t>first</a:t>
            </a:r>
            <a:r>
              <a:rPr lang="de-DE" sz="1050" dirty="0" smtClean="0"/>
              <a:t> CCD)</a:t>
            </a:r>
          </a:p>
          <a:p>
            <a:pPr lvl="1"/>
            <a:r>
              <a:rPr lang="de-DE" sz="1050" dirty="0" smtClean="0"/>
              <a:t>Virtual </a:t>
            </a:r>
            <a:r>
              <a:rPr lang="de-DE" sz="1050" dirty="0" err="1" smtClean="0"/>
              <a:t>cathode</a:t>
            </a:r>
            <a:r>
              <a:rPr lang="de-DE" sz="1050" dirty="0" smtClean="0"/>
              <a:t> (CCD </a:t>
            </a:r>
            <a:r>
              <a:rPr lang="de-DE" sz="1050" dirty="0" err="1" smtClean="0"/>
              <a:t>camera</a:t>
            </a:r>
            <a:r>
              <a:rPr lang="de-DE" sz="1050" dirty="0" smtClean="0"/>
              <a:t> </a:t>
            </a:r>
            <a:r>
              <a:rPr lang="de-DE" sz="1050" dirty="0" err="1" smtClean="0"/>
              <a:t>at</a:t>
            </a:r>
            <a:r>
              <a:rPr lang="de-DE" sz="1050" dirty="0" smtClean="0"/>
              <a:t> </a:t>
            </a:r>
            <a:r>
              <a:rPr lang="de-DE" sz="1050" dirty="0" err="1" smtClean="0"/>
              <a:t>optical</a:t>
            </a:r>
            <a:r>
              <a:rPr lang="de-DE" sz="1050" dirty="0" smtClean="0"/>
              <a:t> </a:t>
            </a:r>
            <a:r>
              <a:rPr lang="de-DE" sz="1050" dirty="0" err="1" smtClean="0"/>
              <a:t>path</a:t>
            </a:r>
            <a:r>
              <a:rPr lang="de-DE" sz="1050" dirty="0" smtClean="0"/>
              <a:t> </a:t>
            </a:r>
            <a:r>
              <a:rPr lang="de-DE" sz="1050" dirty="0" err="1" smtClean="0"/>
              <a:t>position</a:t>
            </a:r>
            <a:r>
              <a:rPr lang="de-DE" sz="1050" dirty="0" smtClean="0"/>
              <a:t> </a:t>
            </a:r>
            <a:r>
              <a:rPr lang="de-DE" sz="1050" dirty="0" err="1" smtClean="0"/>
              <a:t>of</a:t>
            </a:r>
            <a:r>
              <a:rPr lang="de-DE" sz="1050" dirty="0" smtClean="0"/>
              <a:t> </a:t>
            </a:r>
            <a:r>
              <a:rPr lang="de-DE" sz="1050" dirty="0" err="1" smtClean="0"/>
              <a:t>photocathode</a:t>
            </a:r>
            <a:r>
              <a:rPr lang="de-DE" sz="1050" dirty="0" smtClean="0"/>
              <a:t>)  - beam </a:t>
            </a:r>
            <a:r>
              <a:rPr lang="de-DE" sz="1050" dirty="0" err="1" smtClean="0"/>
              <a:t>taken</a:t>
            </a:r>
            <a:r>
              <a:rPr lang="de-DE" sz="1050" dirty="0" smtClean="0"/>
              <a:t> </a:t>
            </a:r>
            <a:r>
              <a:rPr lang="de-DE" sz="1050" dirty="0" err="1" smtClean="0"/>
              <a:t>from</a:t>
            </a:r>
            <a:r>
              <a:rPr lang="de-DE" sz="1050" dirty="0" smtClean="0"/>
              <a:t> </a:t>
            </a:r>
            <a:r>
              <a:rPr lang="de-DE" sz="1050" dirty="0" err="1" smtClean="0"/>
              <a:t>input</a:t>
            </a:r>
            <a:r>
              <a:rPr lang="de-DE" sz="1050" dirty="0" smtClean="0"/>
              <a:t> </a:t>
            </a:r>
            <a:r>
              <a:rPr lang="de-DE" sz="1050" dirty="0" err="1" smtClean="0"/>
              <a:t>window</a:t>
            </a:r>
            <a:r>
              <a:rPr lang="de-DE" sz="1050" dirty="0" smtClean="0"/>
              <a:t> </a:t>
            </a:r>
            <a:r>
              <a:rPr lang="de-DE" sz="1050" dirty="0" err="1" smtClean="0"/>
              <a:t>to</a:t>
            </a:r>
            <a:r>
              <a:rPr lang="de-DE" sz="1050" dirty="0" smtClean="0"/>
              <a:t> </a:t>
            </a:r>
            <a:r>
              <a:rPr lang="de-DE" sz="1050" dirty="0" err="1" smtClean="0"/>
              <a:t>gun</a:t>
            </a:r>
            <a:endParaRPr lang="de-DE" sz="1050" dirty="0" smtClean="0"/>
          </a:p>
        </p:txBody>
      </p:sp>
    </p:spTree>
    <p:extLst>
      <p:ext uri="{BB962C8B-B14F-4D97-AF65-F5344CB8AC3E}">
        <p14:creationId xmlns:p14="http://schemas.microsoft.com/office/powerpoint/2010/main" val="104726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Clear </a:t>
            </a:r>
            <a:r>
              <a:rPr lang="de-DE" dirty="0" err="1" smtClean="0"/>
              <a:t>descission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optics</a:t>
            </a:r>
            <a:r>
              <a:rPr lang="de-DE" dirty="0" smtClean="0"/>
              <a:t> </a:t>
            </a:r>
            <a:r>
              <a:rPr lang="de-DE" dirty="0" err="1" smtClean="0"/>
              <a:t>selection</a:t>
            </a:r>
            <a:r>
              <a:rPr lang="de-DE" dirty="0" smtClean="0"/>
              <a:t> </a:t>
            </a:r>
            <a:r>
              <a:rPr lang="de-DE" dirty="0" err="1" smtClean="0"/>
              <a:t>depends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possibilities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extra </a:t>
            </a:r>
            <a:r>
              <a:rPr lang="de-DE" dirty="0" err="1" smtClean="0"/>
              <a:t>room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gun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endParaRPr lang="de-DE" dirty="0" smtClean="0"/>
          </a:p>
          <a:p>
            <a:r>
              <a:rPr lang="de-DE" dirty="0" err="1" smtClean="0"/>
              <a:t>Quotes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lenses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mirrors</a:t>
            </a:r>
            <a:r>
              <a:rPr lang="de-DE" dirty="0" smtClean="0"/>
              <a:t> </a:t>
            </a:r>
            <a:r>
              <a:rPr lang="de-DE" dirty="0" err="1" smtClean="0"/>
              <a:t>allready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endParaRPr lang="de-DE" dirty="0" smtClean="0"/>
          </a:p>
          <a:p>
            <a:r>
              <a:rPr lang="de-DE" dirty="0" smtClean="0"/>
              <a:t>SLAC beam </a:t>
            </a:r>
            <a:r>
              <a:rPr lang="de-DE" dirty="0" err="1" smtClean="0"/>
              <a:t>expander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favourable</a:t>
            </a:r>
            <a:r>
              <a:rPr lang="de-DE" dirty="0" smtClean="0"/>
              <a:t> (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focus</a:t>
            </a:r>
            <a:r>
              <a:rPr lang="de-DE" dirty="0" smtClean="0"/>
              <a:t>)</a:t>
            </a:r>
            <a:endParaRPr lang="de-DE" dirty="0"/>
          </a:p>
          <a:p>
            <a:r>
              <a:rPr lang="de-DE" dirty="0" smtClean="0"/>
              <a:t>XFEL </a:t>
            </a:r>
            <a:r>
              <a:rPr lang="de-DE" dirty="0" err="1" smtClean="0"/>
              <a:t>building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not fit </a:t>
            </a:r>
            <a:r>
              <a:rPr lang="de-DE" dirty="0" err="1" smtClean="0"/>
              <a:t>to</a:t>
            </a:r>
            <a:r>
              <a:rPr lang="de-DE" dirty="0" smtClean="0"/>
              <a:t> CAD </a:t>
            </a:r>
            <a:r>
              <a:rPr lang="de-DE" dirty="0" err="1" smtClean="0"/>
              <a:t>model</a:t>
            </a:r>
            <a:endParaRPr lang="de-DE" dirty="0" smtClean="0"/>
          </a:p>
          <a:p>
            <a:r>
              <a:rPr lang="de-DE" dirty="0" err="1" smtClean="0"/>
              <a:t>Diagnostics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currently</a:t>
            </a:r>
            <a:r>
              <a:rPr lang="de-DE" dirty="0" smtClean="0"/>
              <a:t> </a:t>
            </a:r>
            <a:r>
              <a:rPr lang="de-DE" dirty="0" err="1" smtClean="0"/>
              <a:t>sortet</a:t>
            </a:r>
            <a:r>
              <a:rPr lang="de-DE" dirty="0" smtClean="0"/>
              <a:t> out – plan so </a:t>
            </a:r>
            <a:r>
              <a:rPr lang="de-DE" dirty="0" err="1" smtClean="0"/>
              <a:t>far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Photo</a:t>
            </a:r>
            <a:r>
              <a:rPr lang="de-DE" dirty="0" smtClean="0"/>
              <a:t> </a:t>
            </a:r>
            <a:r>
              <a:rPr lang="de-DE" dirty="0" err="1" smtClean="0"/>
              <a:t>diodes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/>
              <a:t> </a:t>
            </a:r>
            <a:r>
              <a:rPr lang="de-DE" dirty="0" err="1" smtClean="0"/>
              <a:t>single</a:t>
            </a:r>
            <a:r>
              <a:rPr lang="de-DE" dirty="0" smtClean="0"/>
              <a:t> pulse </a:t>
            </a:r>
            <a:r>
              <a:rPr lang="de-DE" dirty="0" err="1" smtClean="0"/>
              <a:t>monitoring</a:t>
            </a:r>
            <a:endParaRPr lang="de-DE" dirty="0" smtClean="0"/>
          </a:p>
          <a:p>
            <a:pPr lvl="1"/>
            <a:r>
              <a:rPr lang="de-DE" dirty="0" smtClean="0"/>
              <a:t>CCD-</a:t>
            </a:r>
            <a:r>
              <a:rPr lang="de-DE" dirty="0" err="1" smtClean="0"/>
              <a:t>cameras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diagnosis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auto</a:t>
            </a:r>
            <a:r>
              <a:rPr lang="de-DE" dirty="0"/>
              <a:t>-</a:t>
            </a:r>
            <a:r>
              <a:rPr lang="de-DE" dirty="0" err="1" smtClean="0"/>
              <a:t>alignment</a:t>
            </a:r>
            <a:endParaRPr lang="de-DE" dirty="0" smtClean="0"/>
          </a:p>
          <a:p>
            <a:pPr lvl="1"/>
            <a:r>
              <a:rPr lang="de-DE" dirty="0" smtClean="0"/>
              <a:t>UV </a:t>
            </a:r>
            <a:r>
              <a:rPr lang="de-DE" dirty="0" err="1" smtClean="0"/>
              <a:t>cross-correlator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pulse </a:t>
            </a:r>
            <a:r>
              <a:rPr lang="de-DE" dirty="0" err="1" smtClean="0"/>
              <a:t>length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, </a:t>
            </a:r>
            <a:r>
              <a:rPr lang="de-DE" dirty="0" err="1" smtClean="0"/>
              <a:t>needs</a:t>
            </a:r>
            <a:r>
              <a:rPr lang="de-DE" dirty="0" smtClean="0"/>
              <a:t> </a:t>
            </a:r>
            <a:r>
              <a:rPr lang="de-DE" dirty="0" err="1" smtClean="0"/>
              <a:t>full</a:t>
            </a:r>
            <a:r>
              <a:rPr lang="de-DE" dirty="0" smtClean="0"/>
              <a:t> power </a:t>
            </a:r>
            <a:r>
              <a:rPr lang="de-DE" dirty="0" err="1" smtClean="0"/>
              <a:t>laser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endParaRPr lang="de-DE" dirty="0" smtClean="0"/>
          </a:p>
          <a:p>
            <a:pPr lvl="1"/>
            <a:r>
              <a:rPr lang="de-DE" dirty="0" smtClean="0"/>
              <a:t>Optional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debugging</a:t>
            </a:r>
            <a:r>
              <a:rPr lang="de-DE" dirty="0" smtClean="0"/>
              <a:t>: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meter</a:t>
            </a:r>
            <a:r>
              <a:rPr lang="de-DE" dirty="0" smtClean="0"/>
              <a:t>, power </a:t>
            </a:r>
            <a:r>
              <a:rPr lang="de-DE" dirty="0" err="1" smtClean="0"/>
              <a:t>meter</a:t>
            </a:r>
            <a:r>
              <a:rPr lang="de-DE" dirty="0" smtClean="0"/>
              <a:t>, beam </a:t>
            </a:r>
            <a:r>
              <a:rPr lang="de-DE" dirty="0" err="1" smtClean="0"/>
              <a:t>waist</a:t>
            </a:r>
            <a:r>
              <a:rPr lang="de-DE" dirty="0" smtClean="0"/>
              <a:t> </a:t>
            </a:r>
            <a:r>
              <a:rPr lang="de-DE" dirty="0" err="1" smtClean="0"/>
              <a:t>analyser</a:t>
            </a:r>
            <a:endParaRPr lang="de-DE" dirty="0" smtClean="0"/>
          </a:p>
          <a:p>
            <a:r>
              <a:rPr lang="de-DE" dirty="0" smtClean="0"/>
              <a:t>Plan </a:t>
            </a:r>
            <a:r>
              <a:rPr lang="de-DE" dirty="0" err="1" smtClean="0"/>
              <a:t>for</a:t>
            </a:r>
            <a:r>
              <a:rPr lang="de-DE" dirty="0" smtClean="0"/>
              <a:t> auto-</a:t>
            </a:r>
            <a:r>
              <a:rPr lang="de-DE" dirty="0" err="1" smtClean="0"/>
              <a:t>alignment</a:t>
            </a:r>
            <a:r>
              <a:rPr lang="de-DE" dirty="0" smtClean="0"/>
              <a:t> </a:t>
            </a:r>
            <a:r>
              <a:rPr lang="de-DE" dirty="0" err="1" smtClean="0"/>
              <a:t>loop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DOOCS </a:t>
            </a:r>
            <a:r>
              <a:rPr lang="de-DE" dirty="0" err="1" smtClean="0"/>
              <a:t>interfacing</a:t>
            </a:r>
            <a:endParaRPr lang="de-DE" dirty="0" smtClean="0"/>
          </a:p>
          <a:p>
            <a:r>
              <a:rPr lang="de-DE" dirty="0" smtClean="0"/>
              <a:t>DOOCS </a:t>
            </a:r>
            <a:r>
              <a:rPr lang="de-DE" dirty="0" err="1" smtClean="0"/>
              <a:t>interfaces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all </a:t>
            </a:r>
            <a:r>
              <a:rPr lang="de-DE" dirty="0" err="1" smtClean="0"/>
              <a:t>diagnostic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67472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Injector</a:t>
            </a:r>
            <a:r>
              <a:rPr lang="de-DE" dirty="0" smtClean="0"/>
              <a:t> </a:t>
            </a:r>
            <a:r>
              <a:rPr lang="de-DE" dirty="0" err="1" smtClean="0"/>
              <a:t>laser</a:t>
            </a:r>
            <a:r>
              <a:rPr lang="de-DE" dirty="0" smtClean="0"/>
              <a:t> </a:t>
            </a:r>
            <a:r>
              <a:rPr lang="de-DE" dirty="0" err="1" smtClean="0"/>
              <a:t>setup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characteristics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9" y="762943"/>
            <a:ext cx="6040436" cy="533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6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Injector</a:t>
            </a:r>
            <a:r>
              <a:rPr lang="de-DE" dirty="0" smtClean="0"/>
              <a:t> </a:t>
            </a:r>
            <a:r>
              <a:rPr lang="de-DE" dirty="0" err="1" smtClean="0"/>
              <a:t>laser</a:t>
            </a:r>
            <a:r>
              <a:rPr lang="de-DE" dirty="0" smtClean="0"/>
              <a:t> </a:t>
            </a:r>
            <a:r>
              <a:rPr lang="de-DE" dirty="0" err="1" smtClean="0"/>
              <a:t>setup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characteristics</a:t>
            </a:r>
            <a:endParaRPr lang="de-DE" dirty="0"/>
          </a:p>
        </p:txBody>
      </p:sp>
      <p:pic>
        <p:nvPicPr>
          <p:cNvPr id="3074" name="Picture 2" descr="http://www.mbi-berlin.de/de/research/projects/1-02/subprojects/2_short_pulse/UP2-4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111" y="3534030"/>
            <a:ext cx="1695450" cy="1314451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mbi-berlin.de/de/research/projects/1-02/subprojects/2_short_pulse/UP2-4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83" y="926693"/>
            <a:ext cx="2175540" cy="168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911822" y="4998181"/>
            <a:ext cx="3068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2700 </a:t>
            </a:r>
            <a:r>
              <a:rPr lang="de-DE" dirty="0" err="1" smtClean="0"/>
              <a:t>pulses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4.5MHz in XFEL</a:t>
            </a:r>
            <a:endParaRPr lang="de-DE" dirty="0"/>
          </a:p>
        </p:txBody>
      </p:sp>
      <p:pic>
        <p:nvPicPr>
          <p:cNvPr id="7" name="Picture 4" descr="http://www.mbi-berlin.de/de/research/projects/1-02/subprojects/2_short_pulse/UP2-4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557" y="926693"/>
            <a:ext cx="2175540" cy="168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Gerade Verbindung mit Pfeil 10"/>
          <p:cNvCxnSpPr/>
          <p:nvPr/>
        </p:nvCxnSpPr>
        <p:spPr bwMode="auto">
          <a:xfrm>
            <a:off x="446567" y="2920444"/>
            <a:ext cx="8052391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14"/>
          <p:cNvCxnSpPr/>
          <p:nvPr/>
        </p:nvCxnSpPr>
        <p:spPr bwMode="auto">
          <a:xfrm>
            <a:off x="730683" y="2807030"/>
            <a:ext cx="0" cy="26226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17"/>
          <p:cNvCxnSpPr/>
          <p:nvPr/>
        </p:nvCxnSpPr>
        <p:spPr bwMode="auto">
          <a:xfrm>
            <a:off x="2492143" y="2789310"/>
            <a:ext cx="0" cy="26226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18"/>
          <p:cNvCxnSpPr/>
          <p:nvPr/>
        </p:nvCxnSpPr>
        <p:spPr bwMode="auto">
          <a:xfrm>
            <a:off x="5377111" y="2789310"/>
            <a:ext cx="0" cy="26226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19"/>
          <p:cNvCxnSpPr/>
          <p:nvPr/>
        </p:nvCxnSpPr>
        <p:spPr bwMode="auto">
          <a:xfrm>
            <a:off x="7106673" y="2807029"/>
            <a:ext cx="0" cy="26226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feld 15"/>
          <p:cNvSpPr txBox="1"/>
          <p:nvPr/>
        </p:nvSpPr>
        <p:spPr>
          <a:xfrm>
            <a:off x="971310" y="3027612"/>
            <a:ext cx="1144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0.6 – 1 </a:t>
            </a:r>
            <a:r>
              <a:rPr lang="de-DE" dirty="0" err="1" smtClean="0"/>
              <a:t>ms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5686894" y="3080774"/>
            <a:ext cx="1144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0.6 – 1 </a:t>
            </a:r>
            <a:r>
              <a:rPr lang="de-DE" dirty="0" err="1" smtClean="0"/>
              <a:t>ms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534685" y="3080774"/>
            <a:ext cx="938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99.X </a:t>
            </a:r>
            <a:r>
              <a:rPr lang="de-DE" dirty="0" err="1" smtClean="0"/>
              <a:t>ms</a:t>
            </a:r>
            <a:endParaRPr lang="de-DE" dirty="0"/>
          </a:p>
        </p:txBody>
      </p:sp>
      <p:sp>
        <p:nvSpPr>
          <p:cNvPr id="17" name="Rechteck 16"/>
          <p:cNvSpPr/>
          <p:nvPr/>
        </p:nvSpPr>
        <p:spPr bwMode="auto">
          <a:xfrm>
            <a:off x="2729023" y="926693"/>
            <a:ext cx="2442534" cy="158971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5514753" y="1552388"/>
            <a:ext cx="304800" cy="808074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5" name="Gerade Verbindung 24"/>
          <p:cNvCxnSpPr/>
          <p:nvPr/>
        </p:nvCxnSpPr>
        <p:spPr bwMode="auto">
          <a:xfrm flipH="1">
            <a:off x="5377111" y="2360462"/>
            <a:ext cx="137642" cy="117356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26"/>
          <p:cNvCxnSpPr/>
          <p:nvPr/>
        </p:nvCxnSpPr>
        <p:spPr bwMode="auto">
          <a:xfrm>
            <a:off x="5819553" y="2360462"/>
            <a:ext cx="1253008" cy="117356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Inhaltsplatzhalter 2"/>
          <p:cNvSpPr>
            <a:spLocks noGrp="1"/>
          </p:cNvSpPr>
          <p:nvPr>
            <p:ph idx="1"/>
          </p:nvPr>
        </p:nvSpPr>
        <p:spPr>
          <a:xfrm>
            <a:off x="329709" y="3534030"/>
            <a:ext cx="4324867" cy="1633428"/>
          </a:xfrm>
        </p:spPr>
        <p:txBody>
          <a:bodyPr/>
          <a:lstStyle/>
          <a:p>
            <a:r>
              <a:rPr lang="de-DE" sz="1400" dirty="0" smtClean="0"/>
              <a:t>Pulse </a:t>
            </a:r>
            <a:r>
              <a:rPr lang="de-DE" sz="1400" dirty="0" err="1" smtClean="0"/>
              <a:t>trains</a:t>
            </a:r>
            <a:r>
              <a:rPr lang="de-DE" sz="1400" dirty="0" smtClean="0"/>
              <a:t> (</a:t>
            </a:r>
            <a:r>
              <a:rPr lang="de-DE" sz="1400" dirty="0" err="1" smtClean="0"/>
              <a:t>bursts</a:t>
            </a:r>
            <a:r>
              <a:rPr lang="de-DE" sz="1400" dirty="0" smtClean="0"/>
              <a:t>)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ps</a:t>
            </a:r>
            <a:r>
              <a:rPr lang="de-DE" sz="1400" dirty="0" smtClean="0"/>
              <a:t>-pulses</a:t>
            </a:r>
          </a:p>
          <a:p>
            <a:r>
              <a:rPr lang="de-DE" sz="1400" dirty="0" smtClean="0"/>
              <a:t>Single pulse </a:t>
            </a:r>
            <a:r>
              <a:rPr lang="de-DE" sz="1400" dirty="0" err="1" smtClean="0"/>
              <a:t>duration</a:t>
            </a:r>
            <a:r>
              <a:rPr lang="de-DE" sz="1400" dirty="0" smtClean="0"/>
              <a:t> 3-12 </a:t>
            </a:r>
            <a:r>
              <a:rPr lang="de-DE" sz="1400" dirty="0" err="1" smtClean="0"/>
              <a:t>ps</a:t>
            </a:r>
            <a:endParaRPr lang="de-DE" sz="1400" dirty="0" smtClean="0"/>
          </a:p>
          <a:p>
            <a:r>
              <a:rPr lang="de-DE" sz="1400" dirty="0" smtClean="0"/>
              <a:t>Repetition rate </a:t>
            </a:r>
            <a:r>
              <a:rPr lang="de-DE" sz="1400" dirty="0" err="1" smtClean="0"/>
              <a:t>for</a:t>
            </a:r>
            <a:r>
              <a:rPr lang="de-DE" sz="1400" dirty="0" smtClean="0"/>
              <a:t> XFEL </a:t>
            </a:r>
            <a:r>
              <a:rPr lang="de-DE" sz="1400" dirty="0" err="1" smtClean="0"/>
              <a:t>up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4.5 MHz</a:t>
            </a:r>
          </a:p>
          <a:p>
            <a:r>
              <a:rPr lang="de-DE" sz="1400" dirty="0" smtClean="0"/>
              <a:t>Burst </a:t>
            </a:r>
            <a:r>
              <a:rPr lang="de-DE" sz="1400" dirty="0" err="1" smtClean="0"/>
              <a:t>repetition</a:t>
            </a:r>
            <a:r>
              <a:rPr lang="de-DE" sz="1400" dirty="0" smtClean="0"/>
              <a:t> rate 10 Hz</a:t>
            </a:r>
          </a:p>
          <a:p>
            <a:r>
              <a:rPr lang="de-DE" sz="1400" dirty="0" smtClean="0"/>
              <a:t>Pulse </a:t>
            </a:r>
            <a:r>
              <a:rPr lang="de-DE" sz="1400" dirty="0" err="1" smtClean="0"/>
              <a:t>energy</a:t>
            </a:r>
            <a:r>
              <a:rPr lang="de-DE" sz="1400" dirty="0" smtClean="0"/>
              <a:t> 3-4 µJ </a:t>
            </a:r>
            <a:r>
              <a:rPr lang="de-DE" sz="1400" dirty="0" err="1" smtClean="0"/>
              <a:t>at</a:t>
            </a:r>
            <a:r>
              <a:rPr lang="de-DE" sz="1400" dirty="0" smtClean="0"/>
              <a:t> 257 </a:t>
            </a:r>
            <a:r>
              <a:rPr lang="de-DE" sz="1400" dirty="0" err="1" smtClean="0"/>
              <a:t>nm</a:t>
            </a:r>
            <a:r>
              <a:rPr lang="de-DE" sz="1400" dirty="0" smtClean="0"/>
              <a:t> (</a:t>
            </a:r>
            <a:r>
              <a:rPr lang="de-DE" sz="1400" dirty="0" err="1" smtClean="0"/>
              <a:t>fourth</a:t>
            </a:r>
            <a:r>
              <a:rPr lang="de-DE" sz="1400" dirty="0" smtClean="0"/>
              <a:t> </a:t>
            </a:r>
            <a:r>
              <a:rPr lang="de-DE" sz="1400" dirty="0" err="1" smtClean="0"/>
              <a:t>harmonic</a:t>
            </a:r>
            <a:r>
              <a:rPr lang="de-DE" sz="1400" dirty="0" smtClean="0"/>
              <a:t>)</a:t>
            </a:r>
            <a:endParaRPr lang="de-DE" sz="1400" dirty="0"/>
          </a:p>
        </p:txBody>
      </p:sp>
      <p:sp>
        <p:nvSpPr>
          <p:cNvPr id="28" name="Textfeld 27"/>
          <p:cNvSpPr txBox="1"/>
          <p:nvPr/>
        </p:nvSpPr>
        <p:spPr>
          <a:xfrm>
            <a:off x="368175" y="5621739"/>
            <a:ext cx="8023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Laser </a:t>
            </a:r>
            <a:r>
              <a:rPr lang="de-DE" sz="1400" dirty="0" err="1" smtClean="0"/>
              <a:t>setup</a:t>
            </a:r>
            <a:r>
              <a:rPr lang="de-DE" sz="1400" dirty="0"/>
              <a:t>: </a:t>
            </a:r>
            <a:r>
              <a:rPr lang="de-DE" sz="1400" dirty="0">
                <a:hlinkClick r:id="rId4"/>
              </a:rPr>
              <a:t>http://</a:t>
            </a:r>
            <a:r>
              <a:rPr lang="de-DE" sz="1400" dirty="0" smtClean="0">
                <a:hlinkClick r:id="rId4"/>
              </a:rPr>
              <a:t>www.mbi-berlin.de/de/research/projects/4-1/subprojects/UP1/Laser_and_gun.swf</a:t>
            </a:r>
            <a:endParaRPr lang="de-DE" sz="1400" dirty="0" smtClean="0"/>
          </a:p>
          <a:p>
            <a:endParaRPr lang="de-DE" sz="1400" dirty="0"/>
          </a:p>
        </p:txBody>
      </p:sp>
      <p:sp>
        <p:nvSpPr>
          <p:cNvPr id="5" name="Textfeld 4"/>
          <p:cNvSpPr txBox="1"/>
          <p:nvPr/>
        </p:nvSpPr>
        <p:spPr>
          <a:xfrm>
            <a:off x="1059696" y="1126541"/>
            <a:ext cx="1089964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2700 </a:t>
            </a:r>
            <a:r>
              <a:rPr lang="de-DE" sz="1200" dirty="0" err="1" smtClean="0">
                <a:solidFill>
                  <a:schemeClr val="bg1"/>
                </a:solidFill>
              </a:rPr>
              <a:t>pulses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714344" y="1126541"/>
            <a:ext cx="1089964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2700 </a:t>
            </a:r>
            <a:r>
              <a:rPr lang="de-DE" sz="1200" dirty="0" err="1" smtClean="0">
                <a:solidFill>
                  <a:schemeClr val="bg1"/>
                </a:solidFill>
              </a:rPr>
              <a:t>pulses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054360" y="3529091"/>
            <a:ext cx="495649" cy="21544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</a:rPr>
              <a:t>222 </a:t>
            </a:r>
            <a:r>
              <a:rPr lang="de-DE" sz="800" dirty="0" err="1" smtClean="0">
                <a:solidFill>
                  <a:schemeClr val="bg1"/>
                </a:solidFill>
              </a:rPr>
              <a:t>ns</a:t>
            </a:r>
            <a:endParaRPr lang="de-DE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85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Route in XFEL </a:t>
            </a:r>
            <a:r>
              <a:rPr lang="de-DE" dirty="0" err="1" smtClean="0"/>
              <a:t>building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gun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8" y="1162816"/>
            <a:ext cx="5103812" cy="481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77973" y="1337846"/>
            <a:ext cx="1850186" cy="33855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/>
              <a:t>l</a:t>
            </a:r>
            <a:r>
              <a:rPr lang="de-DE" dirty="0" err="1" smtClean="0"/>
              <a:t>aser</a:t>
            </a:r>
            <a:r>
              <a:rPr lang="de-DE" dirty="0" smtClean="0"/>
              <a:t> </a:t>
            </a:r>
            <a:r>
              <a:rPr lang="de-DE" dirty="0" err="1" smtClean="0"/>
              <a:t>room</a:t>
            </a:r>
            <a:r>
              <a:rPr lang="de-DE" dirty="0" smtClean="0"/>
              <a:t> in UG5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77973" y="6252577"/>
            <a:ext cx="2031325" cy="33855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/>
              <a:t>g</a:t>
            </a:r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XFEL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7645400" y="3403600"/>
            <a:ext cx="1245854" cy="33855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/>
              <a:t>m</a:t>
            </a:r>
            <a:r>
              <a:rPr lang="de-DE" dirty="0" err="1" smtClean="0"/>
              <a:t>edia</a:t>
            </a:r>
            <a:r>
              <a:rPr lang="de-DE" dirty="0" smtClean="0"/>
              <a:t> </a:t>
            </a:r>
            <a:r>
              <a:rPr lang="de-DE" dirty="0" err="1" smtClean="0"/>
              <a:t>shaft</a:t>
            </a:r>
            <a:endParaRPr lang="de-DE" dirty="0"/>
          </a:p>
        </p:txBody>
      </p:sp>
      <p:cxnSp>
        <p:nvCxnSpPr>
          <p:cNvPr id="8" name="Gerade Verbindung mit Pfeil 7"/>
          <p:cNvCxnSpPr>
            <a:stCxn id="6" idx="1"/>
          </p:cNvCxnSpPr>
          <p:nvPr/>
        </p:nvCxnSpPr>
        <p:spPr bwMode="auto">
          <a:xfrm flipH="1" flipV="1">
            <a:off x="6032500" y="3403601"/>
            <a:ext cx="1612900" cy="1692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mit Pfeil 11"/>
          <p:cNvCxnSpPr>
            <a:stCxn id="4" idx="3"/>
          </p:cNvCxnSpPr>
          <p:nvPr/>
        </p:nvCxnSpPr>
        <p:spPr bwMode="auto">
          <a:xfrm>
            <a:off x="2028159" y="1507123"/>
            <a:ext cx="1489741" cy="16927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mit Pfeil 13"/>
          <p:cNvCxnSpPr>
            <a:stCxn id="5" idx="3"/>
          </p:cNvCxnSpPr>
          <p:nvPr/>
        </p:nvCxnSpPr>
        <p:spPr bwMode="auto">
          <a:xfrm flipV="1">
            <a:off x="2209298" y="5283200"/>
            <a:ext cx="838702" cy="11386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20"/>
          <p:cNvCxnSpPr/>
          <p:nvPr/>
        </p:nvCxnSpPr>
        <p:spPr bwMode="auto">
          <a:xfrm>
            <a:off x="3517900" y="1866900"/>
            <a:ext cx="15875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23"/>
          <p:cNvCxnSpPr/>
          <p:nvPr/>
        </p:nvCxnSpPr>
        <p:spPr bwMode="auto">
          <a:xfrm>
            <a:off x="5105400" y="1866900"/>
            <a:ext cx="0" cy="3200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25"/>
          <p:cNvCxnSpPr/>
          <p:nvPr/>
        </p:nvCxnSpPr>
        <p:spPr bwMode="auto">
          <a:xfrm flipH="1">
            <a:off x="3860800" y="5067300"/>
            <a:ext cx="1244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27"/>
          <p:cNvCxnSpPr/>
          <p:nvPr/>
        </p:nvCxnSpPr>
        <p:spPr bwMode="auto">
          <a:xfrm>
            <a:off x="3860800" y="5067300"/>
            <a:ext cx="0" cy="3429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29"/>
          <p:cNvCxnSpPr/>
          <p:nvPr/>
        </p:nvCxnSpPr>
        <p:spPr bwMode="auto">
          <a:xfrm flipH="1">
            <a:off x="3517900" y="5410200"/>
            <a:ext cx="3429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feld 30"/>
          <p:cNvSpPr txBox="1"/>
          <p:nvPr/>
        </p:nvSpPr>
        <p:spPr>
          <a:xfrm>
            <a:off x="7353300" y="1778000"/>
            <a:ext cx="1015021" cy="33855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 smtClean="0"/>
              <a:t>beamline</a:t>
            </a:r>
            <a:endParaRPr lang="de-DE" dirty="0"/>
          </a:p>
        </p:txBody>
      </p:sp>
      <p:cxnSp>
        <p:nvCxnSpPr>
          <p:cNvPr id="1025" name="Gerade Verbindung mit Pfeil 1024"/>
          <p:cNvCxnSpPr>
            <a:stCxn id="31" idx="1"/>
          </p:cNvCxnSpPr>
          <p:nvPr/>
        </p:nvCxnSpPr>
        <p:spPr bwMode="auto">
          <a:xfrm flipH="1">
            <a:off x="5207000" y="1947277"/>
            <a:ext cx="2146300" cy="7070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9232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Route in XFEL </a:t>
            </a:r>
            <a:r>
              <a:rPr lang="de-DE" dirty="0" err="1"/>
              <a:t>building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gun</a:t>
            </a:r>
            <a:r>
              <a:rPr lang="de-DE" dirty="0"/>
              <a:t> </a:t>
            </a:r>
            <a:r>
              <a:rPr lang="de-DE" dirty="0" err="1"/>
              <a:t>section</a:t>
            </a:r>
            <a:endParaRPr lang="de-D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737" y="933450"/>
            <a:ext cx="4532940" cy="522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Gerade Verbindung 8"/>
          <p:cNvCxnSpPr/>
          <p:nvPr/>
        </p:nvCxnSpPr>
        <p:spPr bwMode="auto">
          <a:xfrm>
            <a:off x="5264150" y="1727200"/>
            <a:ext cx="184150" cy="952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>
            <a:off x="5448300" y="1822450"/>
            <a:ext cx="0" cy="31178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11"/>
          <p:cNvCxnSpPr/>
          <p:nvPr/>
        </p:nvCxnSpPr>
        <p:spPr bwMode="auto">
          <a:xfrm flipH="1" flipV="1">
            <a:off x="5324475" y="4876800"/>
            <a:ext cx="123825" cy="635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0758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Lengths</a:t>
            </a:r>
            <a:r>
              <a:rPr lang="de-DE" dirty="0"/>
              <a:t> in XFEL </a:t>
            </a:r>
            <a:r>
              <a:rPr lang="de-DE" dirty="0" err="1"/>
              <a:t>building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 smtClean="0"/>
              <a:t>gun</a:t>
            </a:r>
            <a:r>
              <a:rPr lang="de-DE" dirty="0" smtClean="0"/>
              <a:t> – Old </a:t>
            </a:r>
            <a:r>
              <a:rPr lang="de-DE" dirty="0" err="1" smtClean="0"/>
              <a:t>concept</a:t>
            </a:r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2" y="947759"/>
            <a:ext cx="7980362" cy="509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77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Route in XFEL </a:t>
            </a:r>
            <a:r>
              <a:rPr lang="de-DE" dirty="0" err="1"/>
              <a:t>building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gun</a:t>
            </a:r>
            <a:r>
              <a:rPr lang="de-DE" dirty="0"/>
              <a:t> </a:t>
            </a:r>
            <a:r>
              <a:rPr lang="de-DE" dirty="0" err="1"/>
              <a:t>section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1263979"/>
            <a:ext cx="5688012" cy="436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Gerade Verbindung 4"/>
          <p:cNvCxnSpPr/>
          <p:nvPr/>
        </p:nvCxnSpPr>
        <p:spPr bwMode="auto">
          <a:xfrm flipH="1">
            <a:off x="4813300" y="2406650"/>
            <a:ext cx="1447800" cy="2476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 flipH="1">
            <a:off x="4110039" y="2692400"/>
            <a:ext cx="521492" cy="76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10"/>
          <p:cNvCxnSpPr/>
          <p:nvPr/>
        </p:nvCxnSpPr>
        <p:spPr bwMode="auto">
          <a:xfrm>
            <a:off x="4133850" y="2768600"/>
            <a:ext cx="0" cy="7302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1554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Route in XFEL </a:t>
            </a:r>
            <a:r>
              <a:rPr lang="de-DE" dirty="0" err="1"/>
              <a:t>building</a:t>
            </a:r>
            <a:r>
              <a:rPr lang="de-DE" dirty="0"/>
              <a:t> </a:t>
            </a:r>
            <a:r>
              <a:rPr lang="de-DE" dirty="0" smtClean="0"/>
              <a:t>–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reality</a:t>
            </a:r>
            <a:endParaRPr lang="de-DE" dirty="0"/>
          </a:p>
        </p:txBody>
      </p:sp>
      <p:pic>
        <p:nvPicPr>
          <p:cNvPr id="3074" name="Picture 2" descr="D:\LW\XFEL\Injector Beamline\Pictures\IMG_20140211_0933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657" y="1409700"/>
            <a:ext cx="6036736" cy="452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Gerade Verbindung 8"/>
          <p:cNvCxnSpPr/>
          <p:nvPr/>
        </p:nvCxnSpPr>
        <p:spPr bwMode="auto">
          <a:xfrm flipH="1">
            <a:off x="4254500" y="3111500"/>
            <a:ext cx="1009650" cy="431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>
            <a:off x="5264150" y="3111500"/>
            <a:ext cx="44695" cy="28257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652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Vorlage_en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PPT-Vorlage_en</Template>
  <TotalTime>0</TotalTime>
  <Words>508</Words>
  <Application>Microsoft Office PowerPoint</Application>
  <PresentationFormat>Bildschirmpräsentation (4:3)</PresentationFormat>
  <Paragraphs>105</Paragraphs>
  <Slides>25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PPT-Vorlage_en</vt:lpstr>
      <vt:lpstr>XFEL beamline development</vt:lpstr>
      <vt:lpstr>Outline</vt:lpstr>
      <vt:lpstr>Injector laser setup and characteristics</vt:lpstr>
      <vt:lpstr>Injector laser setup and characteristics</vt:lpstr>
      <vt:lpstr>Route in XFEL building to the gun section</vt:lpstr>
      <vt:lpstr>Route in XFEL building to the gun section</vt:lpstr>
      <vt:lpstr>Lengths in XFEL building to gun – Old concept</vt:lpstr>
      <vt:lpstr>Route in XFEL building to the gun section</vt:lpstr>
      <vt:lpstr>Route in XFEL building – model to reality</vt:lpstr>
      <vt:lpstr>Route in XFEL building – model to reality</vt:lpstr>
      <vt:lpstr>Route in XFEL building – model to reality</vt:lpstr>
      <vt:lpstr>Route in XFEL building to the gun section</vt:lpstr>
      <vt:lpstr>Lengths in XFEL building to gun</vt:lpstr>
      <vt:lpstr>Concepts for beamline optical setup</vt:lpstr>
      <vt:lpstr>Concepts for beamline optical setup</vt:lpstr>
      <vt:lpstr>Concepts for beamline optical setup</vt:lpstr>
      <vt:lpstr>Concepts for beamline optical setup</vt:lpstr>
      <vt:lpstr>ZEMAX – modeling the beamline – sequential mode</vt:lpstr>
      <vt:lpstr>ZEMAX – sequential optical system</vt:lpstr>
      <vt:lpstr>Evolution of beam profile along z-axis downstream of 4f</vt:lpstr>
      <vt:lpstr>ZEMAX non-sequential model of the beamline</vt:lpstr>
      <vt:lpstr>ZEMAX non-sequential model of the beamline</vt:lpstr>
      <vt:lpstr>Beam diagnostics and control – laser room UG5</vt:lpstr>
      <vt:lpstr>Beam diagnostics and control – at gun</vt:lpstr>
      <vt:lpstr>Summary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XFEL laser beam line and diagnostics</dc:title>
  <dc:creator>Winkelmann, Lutz</dc:creator>
  <cp:lastModifiedBy>Winkelmann, Lutz</cp:lastModifiedBy>
  <cp:revision>39</cp:revision>
  <dcterms:created xsi:type="dcterms:W3CDTF">2013-12-13T08:25:49Z</dcterms:created>
  <dcterms:modified xsi:type="dcterms:W3CDTF">2014-02-21T09:04:44Z</dcterms:modified>
</cp:coreProperties>
</file>