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0" r:id="rId3"/>
    <p:sldId id="268" r:id="rId4"/>
    <p:sldId id="283" r:id="rId5"/>
    <p:sldId id="284" r:id="rId6"/>
    <p:sldId id="285" r:id="rId7"/>
    <p:sldId id="286" r:id="rId8"/>
    <p:sldId id="281" r:id="rId9"/>
  </p:sldIdLst>
  <p:sldSz cx="9144000" cy="6858000" type="screen4x3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accent2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9AFF"/>
    <a:srgbClr val="FFE9E9"/>
    <a:srgbClr val="CCFFFF"/>
    <a:srgbClr val="FFFF00"/>
    <a:srgbClr val="00FF00"/>
    <a:srgbClr val="0000FF"/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25" autoAdjust="0"/>
  </p:normalViewPr>
  <p:slideViewPr>
    <p:cSldViewPr>
      <p:cViewPr>
        <p:scale>
          <a:sx n="90" d="100"/>
          <a:sy n="90" d="100"/>
        </p:scale>
        <p:origin x="-1632" y="-22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60" y="-102"/>
      </p:cViewPr>
      <p:guideLst>
        <p:guide orient="horz" pos="3108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7100A413-48E2-C245-B723-F5228DB2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56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41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687888"/>
            <a:ext cx="4946650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4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425E9CE-6890-134B-80CD-DB7BD0760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5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E3635D-3580-FB4D-8AF5-4082ED37637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23DB-21B0-2744-ADB6-B2B0C6FE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3A47-1EA8-E946-90BE-C0017049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4763" y="-100013"/>
            <a:ext cx="2103437" cy="6500813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8" y="-100013"/>
            <a:ext cx="6162675" cy="6500813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686E1-A393-4E41-A13B-FD94F26B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688" y="-100013"/>
            <a:ext cx="7772400" cy="841376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9624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3810000" cy="2438400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AD0C0-F4A4-6847-975F-6DEC2E0A3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F2EB-1ED2-7C4C-8E9A-C52A289CD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F074-2C75-1C49-B219-0B0AC1E8F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5F69-DD88-5F40-988A-20E536B3F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32F8D-EC18-134A-B7FB-40FB0EA5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DA9F-9CE7-3546-AC96-B444B5C8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3989-7EEC-B14F-8D2D-9E7C7030B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F83D1-9359-D64B-B6C7-4BF10F178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4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EF072-B656-0A45-A624-72299E76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Uni_PowerPoint-Master_E1_RGB30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42888"/>
            <a:ext cx="91567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8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-100013"/>
            <a:ext cx="7772400" cy="8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656388"/>
            <a:ext cx="3743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656388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3463" y="6656388"/>
            <a:ext cx="1149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bg1"/>
                </a:solidFill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956F380-8809-C94B-A4C5-1556E616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TextBox 2"/>
          <p:cNvSpPr txBox="1">
            <a:spLocks noChangeArrowheads="1"/>
          </p:cNvSpPr>
          <p:nvPr userDrawn="1"/>
        </p:nvSpPr>
        <p:spPr bwMode="auto">
          <a:xfrm>
            <a:off x="368300" y="635000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2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034" name="Picture 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2188" r="26340"/>
          <a:stretch>
            <a:fillRect/>
          </a:stretch>
        </p:blipFill>
        <p:spPr bwMode="auto">
          <a:xfrm>
            <a:off x="-15875" y="-171450"/>
            <a:ext cx="5556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Times New Roman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44"/>
          <a:stretch/>
        </p:blipFill>
        <p:spPr bwMode="auto">
          <a:xfrm>
            <a:off x="-10563" y="-189437"/>
            <a:ext cx="9479107" cy="7110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20" y="5733256"/>
            <a:ext cx="9108504" cy="108012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endParaRPr lang="en-US" sz="14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+mn-cs"/>
              </a:rPr>
              <a:t>Ulrich Parzefall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bg1"/>
                </a:solidFill>
                <a:cs typeface="+mn-cs"/>
              </a:rPr>
              <a:t> University of Freiburg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bg1"/>
              </a:solidFill>
              <a:cs typeface="+mn-cs"/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en-US" sz="1400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043608" y="211360"/>
            <a:ext cx="8280920" cy="21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Arial"/>
                <a:cs typeface="Arial"/>
              </a:rPr>
              <a:t>Lessons learned: what we dare not discuss in public</a:t>
            </a:r>
            <a:endParaRPr lang="en-US" sz="40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of the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6408712" cy="5029200"/>
          </a:xfrm>
        </p:spPr>
        <p:txBody>
          <a:bodyPr/>
          <a:lstStyle/>
          <a:p>
            <a:r>
              <a:rPr lang="en-US" dirty="0" smtClean="0"/>
              <a:t>“Though shalt keep it simple”</a:t>
            </a:r>
          </a:p>
          <a:p>
            <a:r>
              <a:rPr lang="en-US" dirty="0" smtClean="0"/>
              <a:t>Integration by design</a:t>
            </a:r>
          </a:p>
          <a:p>
            <a:r>
              <a:rPr lang="en-US" dirty="0" smtClean="0"/>
              <a:t>Plan QA at design stage</a:t>
            </a:r>
          </a:p>
          <a:p>
            <a:r>
              <a:rPr lang="en-US" dirty="0" smtClean="0"/>
              <a:t>Design with industry, using standard </a:t>
            </a:r>
            <a:br>
              <a:rPr lang="en-US" dirty="0" smtClean="0"/>
            </a:br>
            <a:r>
              <a:rPr lang="en-US" dirty="0" smtClean="0"/>
              <a:t>design rules (esp. Hybrids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Avoid single-vendor solutions</a:t>
            </a:r>
          </a:p>
          <a:p>
            <a:r>
              <a:rPr lang="en-US" dirty="0"/>
              <a:t>Tight tolerances </a:t>
            </a:r>
            <a:r>
              <a:rPr lang="en-US" dirty="0" smtClean="0"/>
              <a:t>need proper justification </a:t>
            </a:r>
          </a:p>
          <a:p>
            <a:r>
              <a:rPr lang="en-US" dirty="0"/>
              <a:t>Plan </a:t>
            </a:r>
            <a:r>
              <a:rPr lang="en-US" dirty="0" smtClean="0"/>
              <a:t>services carefully. Must include </a:t>
            </a:r>
            <a:r>
              <a:rPr lang="en-US" dirty="0"/>
              <a:t>planning </a:t>
            </a:r>
            <a:r>
              <a:rPr lang="en-US" dirty="0" smtClean="0"/>
              <a:t>for installation (limited access (space and time)). </a:t>
            </a:r>
          </a:p>
          <a:p>
            <a:pPr lvl="0"/>
            <a:r>
              <a:rPr lang="en-US" dirty="0"/>
              <a:t>If your readout system has a bottleneck in it, it is much better if it is OFF detector rather than ON detector.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96" y="980728"/>
            <a:ext cx="2743800" cy="2736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102" t="18072" r="32052" b="14683"/>
          <a:stretch/>
        </p:blipFill>
        <p:spPr>
          <a:xfrm>
            <a:off x="6948264" y="3861048"/>
            <a:ext cx="2019421" cy="261096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804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not a proper presentation</a:t>
            </a:r>
          </a:p>
          <a:p>
            <a:r>
              <a:rPr lang="en-US" dirty="0" smtClean="0"/>
              <a:t>Merely a kick-start for discussions</a:t>
            </a:r>
          </a:p>
          <a:p>
            <a:endParaRPr lang="en-US" dirty="0"/>
          </a:p>
          <a:p>
            <a:r>
              <a:rPr lang="en-US" dirty="0" smtClean="0"/>
              <a:t>List of items where we might bend the rules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Single-Vendor-Items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Si-Strip Sensors </a:t>
            </a:r>
          </a:p>
          <a:p>
            <a:pPr lvl="1"/>
            <a:r>
              <a:rPr lang="en-US" dirty="0" smtClean="0"/>
              <a:t>We did depend on HPK for many years, and still do</a:t>
            </a:r>
          </a:p>
          <a:p>
            <a:pPr lvl="1"/>
            <a:r>
              <a:rPr lang="en-US" dirty="0" smtClean="0"/>
              <a:t>At present we try to find 1-2 additional suppliers </a:t>
            </a:r>
            <a:br>
              <a:rPr lang="en-US" dirty="0" smtClean="0"/>
            </a:br>
            <a:r>
              <a:rPr lang="en-US" dirty="0" smtClean="0"/>
              <a:t>(Infineon + X + …..)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success unclear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Single-Vendor-Items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Hybrids</a:t>
            </a:r>
          </a:p>
          <a:p>
            <a:pPr lvl="1"/>
            <a:r>
              <a:rPr lang="en-US" dirty="0" smtClean="0"/>
              <a:t>Can be tricky, CMS design seems to not have much choice</a:t>
            </a:r>
          </a:p>
          <a:p>
            <a:pPr lvl="1"/>
            <a:endParaRPr lang="en-US" dirty="0"/>
          </a:p>
          <a:p>
            <a:r>
              <a:rPr lang="en-US" dirty="0" smtClean="0"/>
              <a:t>Glues</a:t>
            </a:r>
          </a:p>
          <a:p>
            <a:pPr lvl="1"/>
            <a:r>
              <a:rPr lang="en-US" dirty="0" smtClean="0"/>
              <a:t>How many conductive glue choices do we have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/ 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German </a:t>
            </a:r>
            <a:r>
              <a:rPr lang="en-US" dirty="0" err="1" smtClean="0"/>
              <a:t>Endcap</a:t>
            </a:r>
            <a:r>
              <a:rPr lang="en-US" dirty="0" smtClean="0"/>
              <a:t>: </a:t>
            </a:r>
          </a:p>
          <a:p>
            <a:r>
              <a:rPr lang="en-US" dirty="0" smtClean="0"/>
              <a:t>3 sites produce modules</a:t>
            </a:r>
          </a:p>
          <a:p>
            <a:r>
              <a:rPr lang="en-US" dirty="0" smtClean="0"/>
              <a:t>2 sites mount modules on the Petal core</a:t>
            </a:r>
          </a:p>
          <a:p>
            <a:endParaRPr lang="en-US" dirty="0"/>
          </a:p>
          <a:p>
            <a:r>
              <a:rPr lang="en-US" dirty="0" smtClean="0"/>
              <a:t>DESY Z will produce 2000 modules and ship them to DESY HH for mounting on core</a:t>
            </a:r>
          </a:p>
          <a:p>
            <a:r>
              <a:rPr lang="en-US" dirty="0" smtClean="0"/>
              <a:t>Lots of testing, packing, shipping…</a:t>
            </a:r>
          </a:p>
          <a:p>
            <a:endParaRPr lang="en-US" dirty="0" smtClean="0"/>
          </a:p>
          <a:p>
            <a:r>
              <a:rPr lang="en-US" dirty="0" smtClean="0"/>
              <a:t>Could there be a simpler solution 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4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2EB-1ED2-7C4C-8E9A-C52A289CD9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4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Key Lessons  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92" y="908720"/>
            <a:ext cx="7558608" cy="5029200"/>
          </a:xfrm>
        </p:spPr>
        <p:txBody>
          <a:bodyPr/>
          <a:lstStyle/>
          <a:p>
            <a:pPr>
              <a:buClr>
                <a:schemeClr val="bg1"/>
              </a:buClr>
              <a:defRPr/>
            </a:pPr>
            <a:endParaRPr lang="en-US" sz="1800" dirty="0" smtClean="0"/>
          </a:p>
          <a:p>
            <a:pPr>
              <a:buClr>
                <a:schemeClr val="bg1"/>
              </a:buClr>
              <a:defRPr/>
            </a:pPr>
            <a:r>
              <a:rPr lang="en-US" dirty="0" err="1" smtClean="0"/>
              <a:t>Nnn</a:t>
            </a:r>
            <a:endParaRPr lang="en-US" dirty="0" smtClean="0"/>
          </a:p>
          <a:p>
            <a:pPr>
              <a:buClr>
                <a:schemeClr val="bg1"/>
              </a:buClr>
              <a:defRPr/>
            </a:pPr>
            <a:endParaRPr lang="en-US" dirty="0" smtClean="0"/>
          </a:p>
          <a:p>
            <a:pPr lvl="1">
              <a:buClr>
                <a:schemeClr val="bg1"/>
              </a:buClr>
              <a:defRPr/>
            </a:pPr>
            <a:endParaRPr lang="en-US" dirty="0" smtClean="0"/>
          </a:p>
          <a:p>
            <a:pPr>
              <a:buClr>
                <a:schemeClr val="bg1"/>
              </a:buClr>
              <a:defRPr/>
            </a:pPr>
            <a:endParaRPr lang="en-US" dirty="0" smtClean="0"/>
          </a:p>
          <a:p>
            <a:pPr>
              <a:buClr>
                <a:schemeClr val="bg1"/>
              </a:buClr>
              <a:defRPr/>
            </a:pPr>
            <a:endParaRPr lang="en-US" dirty="0" smtClean="0"/>
          </a:p>
          <a:p>
            <a:pPr>
              <a:buClr>
                <a:schemeClr val="bg1"/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Lessons applied - What we dare not discuss.  8th HHA Annual Meeting, December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Ulrich Parzefall, University of Freiburg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FF49B-2814-A14C-A283-3C6F949B78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093296"/>
            <a:ext cx="648072" cy="648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6237312"/>
            <a:ext cx="504056" cy="42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630932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_DELPHI_Template">
  <a:themeElements>
    <a:clrScheme name="AA_DELPHI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A_DELPHI_Template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AA_DELPHI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_DELPHI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_DELPHI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Settings\parzefal\Application Data\Microsoft\Templates\AA_DELPHI_Template.pot</Template>
  <TotalTime>72613</TotalTime>
  <Words>342</Words>
  <Application>Microsoft Macintosh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AA_DELPHI_Template</vt:lpstr>
      <vt:lpstr>PowerPoint Presentation</vt:lpstr>
      <vt:lpstr>The Rules of the Game</vt:lpstr>
      <vt:lpstr>Introduction</vt:lpstr>
      <vt:lpstr>Single-Vendor-Items </vt:lpstr>
      <vt:lpstr>Single-Vendor-Items </vt:lpstr>
      <vt:lpstr>Logistics / Shipping</vt:lpstr>
      <vt:lpstr>PowerPoint Presentation</vt:lpstr>
      <vt:lpstr>The Key Lessons  -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Measurements at CERN From LEP2 to LHCb</dc:title>
  <dc:creator>parzefal</dc:creator>
  <cp:lastModifiedBy>Ulrich Parzefall</cp:lastModifiedBy>
  <cp:revision>676</cp:revision>
  <dcterms:created xsi:type="dcterms:W3CDTF">2002-12-13T08:54:57Z</dcterms:created>
  <dcterms:modified xsi:type="dcterms:W3CDTF">2014-12-01T08:22:38Z</dcterms:modified>
</cp:coreProperties>
</file>