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63" r:id="rId2"/>
    <p:sldId id="391" r:id="rId3"/>
    <p:sldId id="393" r:id="rId4"/>
    <p:sldId id="400" r:id="rId5"/>
    <p:sldId id="394" r:id="rId6"/>
    <p:sldId id="395" r:id="rId7"/>
    <p:sldId id="396" r:id="rId8"/>
    <p:sldId id="397" r:id="rId9"/>
    <p:sldId id="399" r:id="rId10"/>
    <p:sldId id="401" r:id="rId11"/>
    <p:sldId id="358" r:id="rId12"/>
    <p:sldId id="361" r:id="rId13"/>
    <p:sldId id="392" r:id="rId14"/>
    <p:sldId id="402" r:id="rId15"/>
    <p:sldId id="368" r:id="rId16"/>
    <p:sldId id="372" r:id="rId17"/>
    <p:sldId id="387" r:id="rId18"/>
    <p:sldId id="349" r:id="rId19"/>
    <p:sldId id="370" r:id="rId20"/>
    <p:sldId id="377" r:id="rId21"/>
    <p:sldId id="354" r:id="rId22"/>
    <p:sldId id="355" r:id="rId23"/>
    <p:sldId id="376" r:id="rId24"/>
    <p:sldId id="384" r:id="rId25"/>
    <p:sldId id="385" r:id="rId26"/>
    <p:sldId id="386" r:id="rId27"/>
    <p:sldId id="403" r:id="rId28"/>
  </p:sldIdLst>
  <p:sldSz cx="9144000" cy="6858000" type="screen4x3"/>
  <p:notesSz cx="6662738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9933"/>
    <a:srgbClr val="0000CC"/>
    <a:srgbClr val="FFFF66"/>
    <a:srgbClr val="99CCFF"/>
    <a:srgbClr val="FFFFFF"/>
    <a:srgbClr val="003300"/>
    <a:srgbClr val="66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126" autoAdjust="0"/>
    <p:restoredTop sz="94790" autoAdjust="0"/>
  </p:normalViewPr>
  <p:slideViewPr>
    <p:cSldViewPr snapToGrid="0">
      <p:cViewPr>
        <p:scale>
          <a:sx n="90" d="100"/>
          <a:sy n="90" d="100"/>
        </p:scale>
        <p:origin x="-2244" y="-894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127"/>
        <p:guide pos="209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678217-49F0-4727-9BD7-814564AAB169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F97A327D-B07A-47C3-8831-AA1ED1B11FFF}">
      <dgm:prSet phldrT="[Text]" custT="1"/>
      <dgm:spPr>
        <a:xfrm>
          <a:off x="281547" y="1229479"/>
          <a:ext cx="1947477" cy="822737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800" b="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European Research Council (ERC)</a:t>
          </a:r>
          <a:endParaRPr lang="de-DE" sz="1800" b="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gm:t>
    </dgm:pt>
    <dgm:pt modelId="{E9837554-3CA2-4316-A053-B03641D2B7C9}" type="parTrans" cxnId="{054A5046-6591-408A-A929-B52A6B2393D4}">
      <dgm:prSet/>
      <dgm:spPr/>
      <dgm:t>
        <a:bodyPr/>
        <a:lstStyle/>
        <a:p>
          <a:endParaRPr lang="de-DE"/>
        </a:p>
      </dgm:t>
    </dgm:pt>
    <dgm:pt modelId="{93642636-2C8B-43A7-9856-15F7FB7FAC04}" type="sibTrans" cxnId="{054A5046-6591-408A-A929-B52A6B2393D4}">
      <dgm:prSet/>
      <dgm:spPr/>
      <dgm:t>
        <a:bodyPr/>
        <a:lstStyle/>
        <a:p>
          <a:endParaRPr lang="de-DE"/>
        </a:p>
      </dgm:t>
    </dgm:pt>
    <dgm:pt modelId="{D4B0F9C2-1F34-4773-BC4F-3B95C7275102}">
      <dgm:prSet phldrT="[Text]" custT="1"/>
      <dgm:spPr>
        <a:xfrm>
          <a:off x="2693905" y="0"/>
          <a:ext cx="3029039" cy="5405361"/>
        </a:xfrm>
        <a:solidFill>
          <a:srgbClr val="4BACC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de-DE" sz="1800" b="1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Societal Challenges</a:t>
          </a:r>
          <a:endParaRPr lang="de-DE" sz="1800" b="1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gm:t>
    </dgm:pt>
    <dgm:pt modelId="{F656D3BA-AAF7-4ABA-AE18-00B23F5CF5C4}" type="parTrans" cxnId="{927DC9CB-C9AC-447B-A3A3-0F86F2EB7920}">
      <dgm:prSet/>
      <dgm:spPr/>
      <dgm:t>
        <a:bodyPr/>
        <a:lstStyle/>
        <a:p>
          <a:endParaRPr lang="de-DE"/>
        </a:p>
      </dgm:t>
    </dgm:pt>
    <dgm:pt modelId="{CF335314-3025-43C6-8CCC-7592B33CCD6B}" type="sibTrans" cxnId="{927DC9CB-C9AC-447B-A3A3-0F86F2EB7920}">
      <dgm:prSet/>
      <dgm:spPr/>
      <dgm:t>
        <a:bodyPr/>
        <a:lstStyle/>
        <a:p>
          <a:endParaRPr lang="de-DE"/>
        </a:p>
      </dgm:t>
    </dgm:pt>
    <dgm:pt modelId="{EA656D7C-EFF8-49BA-99B2-720D638134A2}">
      <dgm:prSet phldrT="[Text]" custT="1"/>
      <dgm:spPr>
        <a:xfrm>
          <a:off x="3015434" y="1245121"/>
          <a:ext cx="2453111" cy="532248"/>
        </a:xfrm>
        <a:solidFill>
          <a:srgbClr val="4BACC6">
            <a:hueOff val="-3311292"/>
            <a:satOff val="13270"/>
            <a:lumOff val="2876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600" b="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Health, demographic change</a:t>
          </a:r>
          <a:endParaRPr lang="de-DE" sz="1600" b="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gm:t>
    </dgm:pt>
    <dgm:pt modelId="{46F7F8C3-BDA6-4361-A4CA-863392F1B2AA}" type="parTrans" cxnId="{C6AA2438-1CE2-455E-8CCA-A51D3728C4B7}">
      <dgm:prSet/>
      <dgm:spPr/>
      <dgm:t>
        <a:bodyPr/>
        <a:lstStyle/>
        <a:p>
          <a:endParaRPr lang="de-DE"/>
        </a:p>
      </dgm:t>
    </dgm:pt>
    <dgm:pt modelId="{1267D20A-84FE-4832-B57F-3E9B8D710715}" type="sibTrans" cxnId="{C6AA2438-1CE2-455E-8CCA-A51D3728C4B7}">
      <dgm:prSet/>
      <dgm:spPr/>
      <dgm:t>
        <a:bodyPr/>
        <a:lstStyle/>
        <a:p>
          <a:endParaRPr lang="de-DE"/>
        </a:p>
      </dgm:t>
    </dgm:pt>
    <dgm:pt modelId="{E056388A-2690-4169-A88A-C68A5763A2B7}">
      <dgm:prSet custT="1"/>
      <dgm:spPr>
        <a:xfrm>
          <a:off x="281547" y="2213332"/>
          <a:ext cx="1947477" cy="1118730"/>
        </a:xfrm>
        <a:solidFill>
          <a:srgbClr val="4BACC6">
            <a:hueOff val="-827823"/>
            <a:satOff val="3318"/>
            <a:lumOff val="719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800" b="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Future and Emerging Technologies (FET)</a:t>
          </a:r>
          <a:endParaRPr lang="en-GB" sz="1800" b="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gm:t>
    </dgm:pt>
    <dgm:pt modelId="{B9D60337-2920-4588-A9BB-98EBE5A14DA7}" type="parTrans" cxnId="{6BC2468E-0708-4263-97D8-60F729614E81}">
      <dgm:prSet/>
      <dgm:spPr/>
      <dgm:t>
        <a:bodyPr/>
        <a:lstStyle/>
        <a:p>
          <a:endParaRPr lang="de-DE"/>
        </a:p>
      </dgm:t>
    </dgm:pt>
    <dgm:pt modelId="{0E68B2DF-DCE2-41D3-AD3A-96A8A697C26E}" type="sibTrans" cxnId="{6BC2468E-0708-4263-97D8-60F729614E81}">
      <dgm:prSet/>
      <dgm:spPr/>
      <dgm:t>
        <a:bodyPr/>
        <a:lstStyle/>
        <a:p>
          <a:endParaRPr lang="de-DE"/>
        </a:p>
      </dgm:t>
    </dgm:pt>
    <dgm:pt modelId="{5CF78929-590A-4F5A-A139-09F2802731F6}">
      <dgm:prSet custT="1"/>
      <dgm:spPr>
        <a:xfrm>
          <a:off x="253951" y="4222335"/>
          <a:ext cx="2002671" cy="638191"/>
        </a:xfrm>
        <a:solidFill>
          <a:srgbClr val="4BACC6">
            <a:hueOff val="-2483469"/>
            <a:satOff val="9953"/>
            <a:lumOff val="215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800" b="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Research infrastructures</a:t>
          </a:r>
          <a:endParaRPr lang="en-GB" sz="1800" b="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gm:t>
    </dgm:pt>
    <dgm:pt modelId="{0A87A92E-B4B4-4C88-AF1D-E9A967E6BA44}" type="parTrans" cxnId="{DA97068C-9992-417A-BCC2-942D1B5C42EA}">
      <dgm:prSet/>
      <dgm:spPr/>
      <dgm:t>
        <a:bodyPr/>
        <a:lstStyle/>
        <a:p>
          <a:endParaRPr lang="de-DE"/>
        </a:p>
      </dgm:t>
    </dgm:pt>
    <dgm:pt modelId="{2C45073C-B01E-484B-83E7-EAB5EB5F0D18}" type="sibTrans" cxnId="{DA97068C-9992-417A-BCC2-942D1B5C42EA}">
      <dgm:prSet/>
      <dgm:spPr/>
      <dgm:t>
        <a:bodyPr/>
        <a:lstStyle/>
        <a:p>
          <a:endParaRPr lang="de-DE"/>
        </a:p>
      </dgm:t>
    </dgm:pt>
    <dgm:pt modelId="{75E3AC55-B980-416F-9420-721A5382EDF6}">
      <dgm:prSet custT="1"/>
      <dgm:spPr>
        <a:xfrm>
          <a:off x="2978605" y="1863825"/>
          <a:ext cx="2526770" cy="511248"/>
        </a:xfrm>
        <a:solidFill>
          <a:srgbClr val="4BACC6">
            <a:hueOff val="-4139115"/>
            <a:satOff val="16588"/>
            <a:lumOff val="3595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600" dirty="0" smtClean="0">
              <a:solidFill>
                <a:schemeClr val="tx1"/>
              </a:solidFill>
              <a:latin typeface="+mn-lt"/>
            </a:rPr>
            <a:t>Food security, water</a:t>
          </a:r>
          <a:endParaRPr lang="en-GB" sz="1600" b="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D75E079A-5241-47E7-A85D-17CFF5FADAF1}" type="parTrans" cxnId="{5DE46EF5-803A-4EB9-A2FF-FE8E8B752D43}">
      <dgm:prSet/>
      <dgm:spPr/>
      <dgm:t>
        <a:bodyPr/>
        <a:lstStyle/>
        <a:p>
          <a:endParaRPr lang="de-DE"/>
        </a:p>
      </dgm:t>
    </dgm:pt>
    <dgm:pt modelId="{01455759-A951-4EF1-BA1C-DD8160AD64B4}" type="sibTrans" cxnId="{5DE46EF5-803A-4EB9-A2FF-FE8E8B752D43}">
      <dgm:prSet/>
      <dgm:spPr/>
      <dgm:t>
        <a:bodyPr/>
        <a:lstStyle/>
        <a:p>
          <a:endParaRPr lang="de-DE"/>
        </a:p>
      </dgm:t>
    </dgm:pt>
    <dgm:pt modelId="{89EF081D-8653-4885-B734-9E38A14813D4}">
      <dgm:prSet custT="1"/>
      <dgm:spPr>
        <a:xfrm>
          <a:off x="2945841" y="2446807"/>
          <a:ext cx="2526770" cy="518316"/>
        </a:xfrm>
        <a:solidFill>
          <a:srgbClr val="4BACC6">
            <a:hueOff val="-4966938"/>
            <a:satOff val="19906"/>
            <a:lumOff val="4314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600" b="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Secure, clean and efficient energy</a:t>
          </a:r>
          <a:endParaRPr lang="en-GB" sz="1600" b="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gm:t>
    </dgm:pt>
    <dgm:pt modelId="{B9EB3DC6-64FA-4C8D-AD34-6CF780A1EC4E}" type="parTrans" cxnId="{8C34B84D-F781-47A7-A002-55D6C2E64B7E}">
      <dgm:prSet/>
      <dgm:spPr/>
      <dgm:t>
        <a:bodyPr/>
        <a:lstStyle/>
        <a:p>
          <a:endParaRPr lang="de-DE"/>
        </a:p>
      </dgm:t>
    </dgm:pt>
    <dgm:pt modelId="{5FC9010F-51FC-4A29-BA78-F87164F50270}" type="sibTrans" cxnId="{8C34B84D-F781-47A7-A002-55D6C2E64B7E}">
      <dgm:prSet/>
      <dgm:spPr/>
      <dgm:t>
        <a:bodyPr/>
        <a:lstStyle/>
        <a:p>
          <a:endParaRPr lang="de-DE"/>
        </a:p>
      </dgm:t>
    </dgm:pt>
    <dgm:pt modelId="{4023068C-7DC2-4E64-8F4B-5BC9250E4CCF}">
      <dgm:prSet custT="1"/>
      <dgm:spPr>
        <a:xfrm>
          <a:off x="2945841" y="3039695"/>
          <a:ext cx="2526770" cy="615180"/>
        </a:xfrm>
        <a:solidFill>
          <a:srgbClr val="4BACC6">
            <a:hueOff val="-5794761"/>
            <a:satOff val="23223"/>
            <a:lumOff val="5033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600" b="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Smart, green and integrated transport</a:t>
          </a:r>
          <a:endParaRPr lang="en-GB" sz="1600" b="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gm:t>
    </dgm:pt>
    <dgm:pt modelId="{9D5FA1BB-20CE-415A-9CC8-C78EC659F3A9}" type="parTrans" cxnId="{27A456DB-1B5B-48C6-836A-375D5BD58EF1}">
      <dgm:prSet/>
      <dgm:spPr/>
      <dgm:t>
        <a:bodyPr/>
        <a:lstStyle/>
        <a:p>
          <a:endParaRPr lang="de-DE"/>
        </a:p>
      </dgm:t>
    </dgm:pt>
    <dgm:pt modelId="{FA147668-AEB9-4A4F-837A-C99BC48628D3}" type="sibTrans" cxnId="{27A456DB-1B5B-48C6-836A-375D5BD58EF1}">
      <dgm:prSet/>
      <dgm:spPr/>
      <dgm:t>
        <a:bodyPr/>
        <a:lstStyle/>
        <a:p>
          <a:endParaRPr lang="de-DE"/>
        </a:p>
      </dgm:t>
    </dgm:pt>
    <dgm:pt modelId="{7D6F8243-05C3-41AC-B325-6AAA48F4B365}">
      <dgm:prSet custT="1"/>
      <dgm:spPr>
        <a:xfrm>
          <a:off x="2945851" y="4591812"/>
          <a:ext cx="2526750" cy="541991"/>
        </a:xfrm>
        <a:solidFill>
          <a:srgbClr val="4BACC6">
            <a:hueOff val="-7450407"/>
            <a:satOff val="29858"/>
            <a:lumOff val="6471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600" b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Inclusive, innovative and </a:t>
          </a:r>
          <a:r>
            <a:rPr lang="en-GB" sz="1600" dirty="0" smtClean="0">
              <a:solidFill>
                <a:schemeClr val="tx1"/>
              </a:solidFill>
            </a:rPr>
            <a:t>reflective </a:t>
          </a:r>
          <a:r>
            <a:rPr lang="en-GB" sz="1600" b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societies </a:t>
          </a:r>
          <a:endParaRPr lang="en-GB" sz="1600" b="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D12B7E6A-DE29-4A03-A968-11B93DA766D2}" type="parTrans" cxnId="{32BC0083-E198-4867-B72F-68036C580075}">
      <dgm:prSet/>
      <dgm:spPr/>
      <dgm:t>
        <a:bodyPr/>
        <a:lstStyle/>
        <a:p>
          <a:endParaRPr lang="de-DE"/>
        </a:p>
      </dgm:t>
    </dgm:pt>
    <dgm:pt modelId="{31395614-E4F5-4D2D-9D16-0987784180DC}" type="sibTrans" cxnId="{32BC0083-E198-4867-B72F-68036C580075}">
      <dgm:prSet/>
      <dgm:spPr/>
      <dgm:t>
        <a:bodyPr/>
        <a:lstStyle/>
        <a:p>
          <a:endParaRPr lang="de-DE"/>
        </a:p>
      </dgm:t>
    </dgm:pt>
    <dgm:pt modelId="{0647E0D8-49E1-4378-BC20-A69A569C5B04}">
      <dgm:prSet custT="1"/>
      <dgm:spPr>
        <a:xfrm>
          <a:off x="2945851" y="3718458"/>
          <a:ext cx="2526750" cy="738392"/>
        </a:xfrm>
        <a:solidFill>
          <a:srgbClr val="4BACC6">
            <a:hueOff val="-6622584"/>
            <a:satOff val="26541"/>
            <a:lumOff val="5752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600" b="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Climate action, resource efficiency &amp; raw materials</a:t>
          </a:r>
          <a:endParaRPr lang="en-GB" sz="1600" b="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gm:t>
    </dgm:pt>
    <dgm:pt modelId="{DBDFF5A8-FF21-4FDF-B25B-FA9974CB4196}" type="sibTrans" cxnId="{BEA6B5F2-0CEE-4B91-A600-DC33C4B2CD9C}">
      <dgm:prSet/>
      <dgm:spPr/>
      <dgm:t>
        <a:bodyPr/>
        <a:lstStyle/>
        <a:p>
          <a:endParaRPr lang="de-DE"/>
        </a:p>
      </dgm:t>
    </dgm:pt>
    <dgm:pt modelId="{4FC26A87-A9CF-4F21-B4B4-71E69B9C970E}" type="parTrans" cxnId="{BEA6B5F2-0CEE-4B91-A600-DC33C4B2CD9C}">
      <dgm:prSet/>
      <dgm:spPr/>
      <dgm:t>
        <a:bodyPr/>
        <a:lstStyle/>
        <a:p>
          <a:endParaRPr lang="de-DE"/>
        </a:p>
      </dgm:t>
    </dgm:pt>
    <dgm:pt modelId="{777CDD47-14F9-4515-809A-FA148A14DAED}">
      <dgm:prSet custT="1"/>
      <dgm:spPr>
        <a:xfrm>
          <a:off x="253951" y="3456386"/>
          <a:ext cx="2002671" cy="638191"/>
        </a:xfrm>
        <a:solidFill>
          <a:srgbClr val="4BACC6">
            <a:hueOff val="-1655646"/>
            <a:satOff val="6635"/>
            <a:lumOff val="1438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de-DE" sz="1700" b="0" dirty="0" smtClean="0">
              <a:solidFill>
                <a:schemeClr val="tx1"/>
              </a:solidFill>
            </a:rPr>
            <a:t>Marie Sk</a:t>
          </a:r>
          <a:r>
            <a:rPr lang="de-DE" sz="1700" b="0" dirty="0" smtClean="0">
              <a:solidFill>
                <a:schemeClr val="tx1"/>
              </a:solidFill>
              <a:cs typeface="Arial"/>
            </a:rPr>
            <a:t>łodowska Curie Actions</a:t>
          </a:r>
          <a:r>
            <a:rPr lang="en-GB" sz="1700" b="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 </a:t>
          </a:r>
          <a:endParaRPr lang="en-GB" sz="1700" b="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EAF065C8-7D6F-4383-95EE-9F0CE5FEF70E}" type="parTrans" cxnId="{721330AF-9A09-4E93-BA48-803CD6F93570}">
      <dgm:prSet/>
      <dgm:spPr/>
      <dgm:t>
        <a:bodyPr/>
        <a:lstStyle/>
        <a:p>
          <a:endParaRPr lang="de-DE"/>
        </a:p>
      </dgm:t>
    </dgm:pt>
    <dgm:pt modelId="{8CE82C00-9FE6-479C-A1A2-1BCF9CCE8B5D}" type="sibTrans" cxnId="{721330AF-9A09-4E93-BA48-803CD6F93570}">
      <dgm:prSet/>
      <dgm:spPr/>
      <dgm:t>
        <a:bodyPr/>
        <a:lstStyle/>
        <a:p>
          <a:endParaRPr lang="de-DE"/>
        </a:p>
      </dgm:t>
    </dgm:pt>
    <dgm:pt modelId="{7AE03C89-9E69-4A68-BA2A-D78C38E676C8}">
      <dgm:prSet custT="1"/>
      <dgm:spPr>
        <a:xfrm>
          <a:off x="2945851" y="4591812"/>
          <a:ext cx="2526750" cy="541991"/>
        </a:xfrm>
        <a:solidFill>
          <a:srgbClr val="4BACC6">
            <a:hueOff val="-7450407"/>
            <a:satOff val="29858"/>
            <a:lumOff val="6471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600" dirty="0" smtClean="0">
              <a:solidFill>
                <a:schemeClr val="tx1"/>
              </a:solidFill>
              <a:latin typeface="+mn-lt"/>
            </a:rPr>
            <a:t>Protecting freedom and security</a:t>
          </a:r>
          <a:endParaRPr lang="en-GB" sz="1600" b="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E115CE17-9D3F-4150-BD2F-7BB9DD82DB57}" type="parTrans" cxnId="{97EDACF8-7ED5-4E5D-8C48-0857FAE57AB9}">
      <dgm:prSet/>
      <dgm:spPr/>
      <dgm:t>
        <a:bodyPr/>
        <a:lstStyle/>
        <a:p>
          <a:endParaRPr lang="de-DE"/>
        </a:p>
      </dgm:t>
    </dgm:pt>
    <dgm:pt modelId="{A060FD98-823B-4146-9D75-4D531FC8DE2E}" type="sibTrans" cxnId="{97EDACF8-7ED5-4E5D-8C48-0857FAE57AB9}">
      <dgm:prSet/>
      <dgm:spPr/>
      <dgm:t>
        <a:bodyPr/>
        <a:lstStyle/>
        <a:p>
          <a:endParaRPr lang="de-DE"/>
        </a:p>
      </dgm:t>
    </dgm:pt>
    <dgm:pt modelId="{27E001F7-4FF7-4325-B9F4-C917059D2A21}">
      <dgm:prSet custT="1"/>
      <dgm:spPr>
        <a:xfrm>
          <a:off x="253951" y="4222335"/>
          <a:ext cx="2002671" cy="638191"/>
        </a:xfr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gm:spPr>
      <dgm:t>
        <a:bodyPr/>
        <a:lstStyle/>
        <a:p>
          <a:r>
            <a:rPr lang="de-DE" sz="1600" b="1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Industrial Leadership</a:t>
          </a:r>
          <a:endParaRPr lang="en-GB" sz="1600" b="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gm:t>
    </dgm:pt>
    <dgm:pt modelId="{E4A2AEBE-0600-49C9-9AB0-EFF5B2ADFE77}" type="parTrans" cxnId="{6423C0C8-8EF8-4208-9991-609DF40A4384}">
      <dgm:prSet/>
      <dgm:spPr/>
      <dgm:t>
        <a:bodyPr/>
        <a:lstStyle/>
        <a:p>
          <a:endParaRPr lang="de-DE"/>
        </a:p>
      </dgm:t>
    </dgm:pt>
    <dgm:pt modelId="{4D0C5410-8116-4D19-9FAD-C4FFD4FF68E7}" type="sibTrans" cxnId="{6423C0C8-8EF8-4208-9991-609DF40A4384}">
      <dgm:prSet/>
      <dgm:spPr/>
      <dgm:t>
        <a:bodyPr/>
        <a:lstStyle/>
        <a:p>
          <a:endParaRPr lang="de-DE"/>
        </a:p>
      </dgm:t>
    </dgm:pt>
    <dgm:pt modelId="{A72D597F-ACFB-450F-992E-1DE319643FF9}">
      <dgm:prSet custT="1"/>
      <dgm:spPr>
        <a:xfrm>
          <a:off x="253951" y="4222335"/>
          <a:ext cx="2002671" cy="638191"/>
        </a:xfrm>
        <a:solidFill>
          <a:srgbClr val="4BACC6">
            <a:hueOff val="-2483469"/>
            <a:satOff val="9953"/>
            <a:lumOff val="215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+mn-lt"/>
            </a:rPr>
            <a:t>Leadership in enabling and industrial technologies</a:t>
          </a:r>
          <a:endParaRPr lang="de-DE" sz="1800" b="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CE0EE15D-BB7C-4D90-9DB1-2B8787D62ABF}" type="parTrans" cxnId="{08467329-6FB5-43F2-98FB-B841E239980C}">
      <dgm:prSet/>
      <dgm:spPr/>
      <dgm:t>
        <a:bodyPr/>
        <a:lstStyle/>
        <a:p>
          <a:endParaRPr lang="de-DE"/>
        </a:p>
      </dgm:t>
    </dgm:pt>
    <dgm:pt modelId="{43F01664-92BD-4053-B3B5-BD9447515756}" type="sibTrans" cxnId="{08467329-6FB5-43F2-98FB-B841E239980C}">
      <dgm:prSet/>
      <dgm:spPr/>
      <dgm:t>
        <a:bodyPr/>
        <a:lstStyle/>
        <a:p>
          <a:endParaRPr lang="de-DE"/>
        </a:p>
      </dgm:t>
    </dgm:pt>
    <dgm:pt modelId="{656A5D93-8262-4B8A-BFD2-D02564724972}">
      <dgm:prSet custT="1"/>
      <dgm:spPr>
        <a:xfrm>
          <a:off x="253951" y="4222335"/>
          <a:ext cx="2002671" cy="638191"/>
        </a:xfrm>
        <a:solidFill>
          <a:srgbClr val="4BACC6">
            <a:hueOff val="-2483469"/>
            <a:satOff val="9953"/>
            <a:lumOff val="215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800" b="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Access to risk finance</a:t>
          </a:r>
          <a:endParaRPr lang="en-GB" sz="1800" b="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gm:t>
    </dgm:pt>
    <dgm:pt modelId="{1F7EE8CE-9094-4F32-AE06-9636EA421433}" type="parTrans" cxnId="{9D3E43F9-7250-40BB-BA05-0B44F4C33DB3}">
      <dgm:prSet/>
      <dgm:spPr/>
      <dgm:t>
        <a:bodyPr/>
        <a:lstStyle/>
        <a:p>
          <a:endParaRPr lang="de-DE"/>
        </a:p>
      </dgm:t>
    </dgm:pt>
    <dgm:pt modelId="{5B7D59B7-9773-4ED5-8B2A-3A2F92186130}" type="sibTrans" cxnId="{9D3E43F9-7250-40BB-BA05-0B44F4C33DB3}">
      <dgm:prSet/>
      <dgm:spPr/>
      <dgm:t>
        <a:bodyPr/>
        <a:lstStyle/>
        <a:p>
          <a:endParaRPr lang="de-DE"/>
        </a:p>
      </dgm:t>
    </dgm:pt>
    <dgm:pt modelId="{316D6D35-A723-47BF-B7E7-98AB117A9415}">
      <dgm:prSet custT="1"/>
      <dgm:spPr>
        <a:xfrm>
          <a:off x="253951" y="4222335"/>
          <a:ext cx="2002671" cy="638191"/>
        </a:xfrm>
        <a:solidFill>
          <a:srgbClr val="4BACC6">
            <a:hueOff val="-2483469"/>
            <a:satOff val="9953"/>
            <a:lumOff val="2157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800" b="0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Support innovation in SMEs</a:t>
          </a:r>
          <a:endParaRPr lang="en-GB" sz="1800" b="0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gm:t>
    </dgm:pt>
    <dgm:pt modelId="{D1D06D8E-9EEB-4BF8-B6CE-F480FCF54BF4}" type="parTrans" cxnId="{C669C7F6-5E64-4F93-87E5-20CE94B15C0B}">
      <dgm:prSet/>
      <dgm:spPr/>
      <dgm:t>
        <a:bodyPr/>
        <a:lstStyle/>
        <a:p>
          <a:endParaRPr lang="de-DE"/>
        </a:p>
      </dgm:t>
    </dgm:pt>
    <dgm:pt modelId="{D0602472-C4A6-430E-B34F-75F0D63E6C3C}" type="sibTrans" cxnId="{C669C7F6-5E64-4F93-87E5-20CE94B15C0B}">
      <dgm:prSet/>
      <dgm:spPr/>
      <dgm:t>
        <a:bodyPr/>
        <a:lstStyle/>
        <a:p>
          <a:endParaRPr lang="de-DE"/>
        </a:p>
      </dgm:t>
    </dgm:pt>
    <dgm:pt modelId="{774C566C-C02A-401E-9C5A-3D21A91D4289}">
      <dgm:prSet phldrT="[Text]" custT="1"/>
      <dgm:spPr>
        <a:xfrm>
          <a:off x="3617" y="0"/>
          <a:ext cx="2503338" cy="5405361"/>
        </a:xfrm>
        <a:solidFill>
          <a:srgbClr val="4BACC6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r>
            <a:rPr lang="de-DE" sz="1800" b="1" dirty="0" smtClean="0">
              <a:solidFill>
                <a:sysClr val="windowText" lastClr="000000"/>
              </a:solidFill>
              <a:latin typeface="+mn-lt"/>
              <a:ea typeface="+mn-ea"/>
              <a:cs typeface="+mn-cs"/>
            </a:rPr>
            <a:t>Excellent Science</a:t>
          </a:r>
          <a:endParaRPr lang="de-DE" sz="1800" b="1" dirty="0">
            <a:solidFill>
              <a:sysClr val="windowText" lastClr="000000"/>
            </a:solidFill>
            <a:latin typeface="+mn-lt"/>
            <a:ea typeface="+mn-ea"/>
            <a:cs typeface="+mn-cs"/>
          </a:endParaRPr>
        </a:p>
      </dgm:t>
    </dgm:pt>
    <dgm:pt modelId="{E94FD76E-5F59-49C4-9211-E8F1D9B957AE}" type="sibTrans" cxnId="{91F3B6D2-EC75-4707-8752-8ED663D76D64}">
      <dgm:prSet/>
      <dgm:spPr/>
      <dgm:t>
        <a:bodyPr/>
        <a:lstStyle/>
        <a:p>
          <a:endParaRPr lang="de-DE"/>
        </a:p>
      </dgm:t>
    </dgm:pt>
    <dgm:pt modelId="{AAF66D48-4321-4710-BC08-97651CA16AA6}" type="parTrans" cxnId="{91F3B6D2-EC75-4707-8752-8ED663D76D64}">
      <dgm:prSet/>
      <dgm:spPr/>
      <dgm:t>
        <a:bodyPr/>
        <a:lstStyle/>
        <a:p>
          <a:endParaRPr lang="de-DE"/>
        </a:p>
      </dgm:t>
    </dgm:pt>
    <dgm:pt modelId="{461EBDE5-5095-4C18-8D45-F78E4F7FB5F4}" type="pres">
      <dgm:prSet presAssocID="{1B678217-49F0-4727-9BD7-814564AAB16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79FA5973-859F-4758-BD1A-081EB4A64038}" type="pres">
      <dgm:prSet presAssocID="{774C566C-C02A-401E-9C5A-3D21A91D4289}" presName="compNode" presStyleCnt="0"/>
      <dgm:spPr/>
      <dgm:t>
        <a:bodyPr/>
        <a:lstStyle/>
        <a:p>
          <a:endParaRPr lang="de-DE"/>
        </a:p>
      </dgm:t>
    </dgm:pt>
    <dgm:pt modelId="{EA41438A-8669-4B5C-BA60-6C214B202551}" type="pres">
      <dgm:prSet presAssocID="{774C566C-C02A-401E-9C5A-3D21A91D4289}" presName="aNode" presStyleLbl="bgShp" presStyleIdx="0" presStyleCnt="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de-DE"/>
        </a:p>
      </dgm:t>
    </dgm:pt>
    <dgm:pt modelId="{710D1E96-A5A8-421A-AAD0-8E43A2EA4D57}" type="pres">
      <dgm:prSet presAssocID="{774C566C-C02A-401E-9C5A-3D21A91D4289}" presName="textNode" presStyleLbl="bgShp" presStyleIdx="0" presStyleCnt="3"/>
      <dgm:spPr/>
      <dgm:t>
        <a:bodyPr/>
        <a:lstStyle/>
        <a:p>
          <a:endParaRPr lang="de-DE"/>
        </a:p>
      </dgm:t>
    </dgm:pt>
    <dgm:pt modelId="{C3030C5F-E584-4693-AECE-FF9135409AC9}" type="pres">
      <dgm:prSet presAssocID="{774C566C-C02A-401E-9C5A-3D21A91D4289}" presName="compChildNode" presStyleCnt="0"/>
      <dgm:spPr/>
      <dgm:t>
        <a:bodyPr/>
        <a:lstStyle/>
        <a:p>
          <a:endParaRPr lang="de-DE"/>
        </a:p>
      </dgm:t>
    </dgm:pt>
    <dgm:pt modelId="{67A34B15-1321-4A7F-8195-C68EE372B28E}" type="pres">
      <dgm:prSet presAssocID="{774C566C-C02A-401E-9C5A-3D21A91D4289}" presName="theInnerList" presStyleCnt="0"/>
      <dgm:spPr/>
      <dgm:t>
        <a:bodyPr/>
        <a:lstStyle/>
        <a:p>
          <a:endParaRPr lang="de-DE"/>
        </a:p>
      </dgm:t>
    </dgm:pt>
    <dgm:pt modelId="{AB898825-40AA-4139-A651-79FFA6CDFCD1}" type="pres">
      <dgm:prSet presAssocID="{F97A327D-B07A-47C3-8831-AA1ED1B11FFF}" presName="childNode" presStyleLbl="node1" presStyleIdx="0" presStyleCnt="14" custScaleX="97244" custScaleY="128917" custLinFactY="-46144" custLinFactNeighborY="-1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de-DE"/>
        </a:p>
      </dgm:t>
    </dgm:pt>
    <dgm:pt modelId="{639BD644-E587-41A8-BBC2-ED6C130C72C0}" type="pres">
      <dgm:prSet presAssocID="{F97A327D-B07A-47C3-8831-AA1ED1B11FFF}" presName="aSpace2" presStyleCnt="0"/>
      <dgm:spPr/>
      <dgm:t>
        <a:bodyPr/>
        <a:lstStyle/>
        <a:p>
          <a:endParaRPr lang="de-DE"/>
        </a:p>
      </dgm:t>
    </dgm:pt>
    <dgm:pt modelId="{00DE0CD1-CFE7-4B04-ACC9-EBB7003532D3}" type="pres">
      <dgm:prSet presAssocID="{E056388A-2690-4169-A88A-C68A5763A2B7}" presName="childNode" presStyleLbl="node1" presStyleIdx="1" presStyleCnt="14" custScaleX="97244" custScaleY="175297" custLinFactY="-36283" custLinFactNeighborY="-1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de-DE"/>
        </a:p>
      </dgm:t>
    </dgm:pt>
    <dgm:pt modelId="{23BF4E02-691B-41D4-9622-24586BB6F5C6}" type="pres">
      <dgm:prSet presAssocID="{E056388A-2690-4169-A88A-C68A5763A2B7}" presName="aSpace2" presStyleCnt="0"/>
      <dgm:spPr/>
      <dgm:t>
        <a:bodyPr/>
        <a:lstStyle/>
        <a:p>
          <a:endParaRPr lang="de-DE"/>
        </a:p>
      </dgm:t>
    </dgm:pt>
    <dgm:pt modelId="{90E27215-E170-41F5-8AED-D8B624EDB74B}" type="pres">
      <dgm:prSet presAssocID="{777CDD47-14F9-4515-809A-FA148A14DAED}" presName="childNode" presStyleLbl="node1" presStyleIdx="2" presStyleCnt="14" custLinFactY="-32187" custLinFactNeighborY="-1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de-DE"/>
        </a:p>
      </dgm:t>
    </dgm:pt>
    <dgm:pt modelId="{FE07D477-655A-437E-A618-4BCF5E0E3C82}" type="pres">
      <dgm:prSet presAssocID="{777CDD47-14F9-4515-809A-FA148A14DAED}" presName="aSpace2" presStyleCnt="0"/>
      <dgm:spPr/>
      <dgm:t>
        <a:bodyPr/>
        <a:lstStyle/>
        <a:p>
          <a:endParaRPr lang="de-DE"/>
        </a:p>
      </dgm:t>
    </dgm:pt>
    <dgm:pt modelId="{C72FE60E-F6CF-42A0-8E60-9944D139D686}" type="pres">
      <dgm:prSet presAssocID="{5CF78929-590A-4F5A-A139-09F2802731F6}" presName="childNode" presStyleLbl="node1" presStyleIdx="3" presStyleCnt="14" custLinFactY="-25975" custLinFactNeighborY="-1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de-DE"/>
        </a:p>
      </dgm:t>
    </dgm:pt>
    <dgm:pt modelId="{64B9313F-ED9A-4AD7-A741-D70410ABE200}" type="pres">
      <dgm:prSet presAssocID="{774C566C-C02A-401E-9C5A-3D21A91D4289}" presName="aSpace" presStyleCnt="0"/>
      <dgm:spPr/>
      <dgm:t>
        <a:bodyPr/>
        <a:lstStyle/>
        <a:p>
          <a:endParaRPr lang="de-DE"/>
        </a:p>
      </dgm:t>
    </dgm:pt>
    <dgm:pt modelId="{A89BB645-B43B-43BD-B608-CA93D6867CC7}" type="pres">
      <dgm:prSet presAssocID="{27E001F7-4FF7-4325-B9F4-C917059D2A21}" presName="compNode" presStyleCnt="0"/>
      <dgm:spPr/>
    </dgm:pt>
    <dgm:pt modelId="{421295F7-8900-4781-970B-DE3678A717ED}" type="pres">
      <dgm:prSet presAssocID="{27E001F7-4FF7-4325-B9F4-C917059D2A21}" presName="aNode" presStyleLbl="bgShp" presStyleIdx="1" presStyleCnt="3" custScaleY="99361" custLinFactNeighborX="-185" custLinFactNeighborY="4386"/>
      <dgm:spPr/>
      <dgm:t>
        <a:bodyPr/>
        <a:lstStyle/>
        <a:p>
          <a:endParaRPr lang="de-DE"/>
        </a:p>
      </dgm:t>
    </dgm:pt>
    <dgm:pt modelId="{D1AA6AA0-CCC4-40F9-891D-4821C3D171CA}" type="pres">
      <dgm:prSet presAssocID="{27E001F7-4FF7-4325-B9F4-C917059D2A21}" presName="textNode" presStyleLbl="bgShp" presStyleIdx="1" presStyleCnt="3"/>
      <dgm:spPr/>
      <dgm:t>
        <a:bodyPr/>
        <a:lstStyle/>
        <a:p>
          <a:endParaRPr lang="de-DE"/>
        </a:p>
      </dgm:t>
    </dgm:pt>
    <dgm:pt modelId="{CD49582B-565C-4D0A-A430-EDA9482617F7}" type="pres">
      <dgm:prSet presAssocID="{27E001F7-4FF7-4325-B9F4-C917059D2A21}" presName="compChildNode" presStyleCnt="0"/>
      <dgm:spPr/>
    </dgm:pt>
    <dgm:pt modelId="{F3ED561B-E4BF-4456-9B01-F45143472ABB}" type="pres">
      <dgm:prSet presAssocID="{27E001F7-4FF7-4325-B9F4-C917059D2A21}" presName="theInnerList" presStyleCnt="0"/>
      <dgm:spPr/>
    </dgm:pt>
    <dgm:pt modelId="{AFFB17F4-CE0A-450B-9729-923A4E1FDD9F}" type="pres">
      <dgm:prSet presAssocID="{A72D597F-ACFB-450F-992E-1DE319643FF9}" presName="childNode" presStyleLbl="node1" presStyleIdx="4" presStyleCnt="14" custLinFactY="-20642" custLinFactNeighborY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B6A7159-33E1-40BD-9318-817DF97C1557}" type="pres">
      <dgm:prSet presAssocID="{A72D597F-ACFB-450F-992E-1DE319643FF9}" presName="aSpace2" presStyleCnt="0"/>
      <dgm:spPr/>
    </dgm:pt>
    <dgm:pt modelId="{185C9BC4-AD82-4144-82EB-B84E43CC53A2}" type="pres">
      <dgm:prSet presAssocID="{656A5D93-8262-4B8A-BFD2-D02564724972}" presName="childNode" presStyleLbl="node1" presStyleIdx="5" presStyleCnt="14" custLinFactY="-10214" custLinFactNeighborY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CAEA8B7-A658-40EF-B087-86AD46D46731}" type="pres">
      <dgm:prSet presAssocID="{656A5D93-8262-4B8A-BFD2-D02564724972}" presName="aSpace2" presStyleCnt="0"/>
      <dgm:spPr/>
    </dgm:pt>
    <dgm:pt modelId="{DA2C7EE5-D44A-4374-9410-730B7F1E5BBE}" type="pres">
      <dgm:prSet presAssocID="{316D6D35-A723-47BF-B7E7-98AB117A9415}" presName="childNode" presStyleLbl="node1" presStyleIdx="6" presStyleCnt="14" custLinFactY="-9266" custLinFactNeighborY="-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E99D713-AFFD-463D-88E6-0DC9358467C5}" type="pres">
      <dgm:prSet presAssocID="{27E001F7-4FF7-4325-B9F4-C917059D2A21}" presName="aSpace" presStyleCnt="0"/>
      <dgm:spPr/>
    </dgm:pt>
    <dgm:pt modelId="{245C5CBF-7631-4082-A2A7-6AD83D7893DC}" type="pres">
      <dgm:prSet presAssocID="{D4B0F9C2-1F34-4773-BC4F-3B95C7275102}" presName="compNode" presStyleCnt="0"/>
      <dgm:spPr/>
      <dgm:t>
        <a:bodyPr/>
        <a:lstStyle/>
        <a:p>
          <a:endParaRPr lang="de-DE"/>
        </a:p>
      </dgm:t>
    </dgm:pt>
    <dgm:pt modelId="{AFD7C37A-E0CF-4999-92A9-C02F83812030}" type="pres">
      <dgm:prSet presAssocID="{D4B0F9C2-1F34-4773-BC4F-3B95C7275102}" presName="aNode" presStyleLbl="bgShp" presStyleIdx="2" presStyleCnt="3" custScaleX="121000" custLinFactNeighborX="-32" custLinFactNeighborY="-18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de-DE"/>
        </a:p>
      </dgm:t>
    </dgm:pt>
    <dgm:pt modelId="{54D3F93B-4980-4985-BC73-13F115CB9269}" type="pres">
      <dgm:prSet presAssocID="{D4B0F9C2-1F34-4773-BC4F-3B95C7275102}" presName="textNode" presStyleLbl="bgShp" presStyleIdx="2" presStyleCnt="3"/>
      <dgm:spPr/>
      <dgm:t>
        <a:bodyPr/>
        <a:lstStyle/>
        <a:p>
          <a:endParaRPr lang="de-DE"/>
        </a:p>
      </dgm:t>
    </dgm:pt>
    <dgm:pt modelId="{F7B62331-611A-42EF-A506-5AF0224C2CD7}" type="pres">
      <dgm:prSet presAssocID="{D4B0F9C2-1F34-4773-BC4F-3B95C7275102}" presName="compChildNode" presStyleCnt="0"/>
      <dgm:spPr/>
      <dgm:t>
        <a:bodyPr/>
        <a:lstStyle/>
        <a:p>
          <a:endParaRPr lang="de-DE"/>
        </a:p>
      </dgm:t>
    </dgm:pt>
    <dgm:pt modelId="{7B654876-5A59-4487-ACE5-0252C153E39E}" type="pres">
      <dgm:prSet presAssocID="{D4B0F9C2-1F34-4773-BC4F-3B95C7275102}" presName="theInnerList" presStyleCnt="0"/>
      <dgm:spPr/>
      <dgm:t>
        <a:bodyPr/>
        <a:lstStyle/>
        <a:p>
          <a:endParaRPr lang="de-DE"/>
        </a:p>
      </dgm:t>
    </dgm:pt>
    <dgm:pt modelId="{ECBB1981-9537-411C-9E18-2050E629C17F}" type="pres">
      <dgm:prSet presAssocID="{EA656D7C-EFF8-49BA-99B2-720D638134A2}" presName="childNode" presStyleLbl="node1" presStyleIdx="7" presStyleCnt="14" custScaleX="147450" custScaleY="656615" custLinFactY="-436358" custLinFactNeighborX="916" custLinFactNeighborY="-5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de-DE"/>
        </a:p>
      </dgm:t>
    </dgm:pt>
    <dgm:pt modelId="{1B759DC6-DF47-48EB-9D82-E77C9C589983}" type="pres">
      <dgm:prSet presAssocID="{EA656D7C-EFF8-49BA-99B2-720D638134A2}" presName="aSpace2" presStyleCnt="0"/>
      <dgm:spPr/>
      <dgm:t>
        <a:bodyPr/>
        <a:lstStyle/>
        <a:p>
          <a:endParaRPr lang="de-DE"/>
        </a:p>
      </dgm:t>
    </dgm:pt>
    <dgm:pt modelId="{A310C614-3612-498D-8D05-13E95F74FA68}" type="pres">
      <dgm:prSet presAssocID="{75E3AC55-B980-416F-9420-721A5382EDF6}" presName="childNode" presStyleLbl="node1" presStyleIdx="8" presStyleCnt="14" custScaleX="147450" custScaleY="578956" custLinFactY="-372482" custLinFactNeighborX="196" custLinFactNeighborY="-4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de-DE"/>
        </a:p>
      </dgm:t>
    </dgm:pt>
    <dgm:pt modelId="{A64B1998-D577-41EE-AAF3-4F0C9A085926}" type="pres">
      <dgm:prSet presAssocID="{75E3AC55-B980-416F-9420-721A5382EDF6}" presName="aSpace2" presStyleCnt="0"/>
      <dgm:spPr/>
      <dgm:t>
        <a:bodyPr/>
        <a:lstStyle/>
        <a:p>
          <a:endParaRPr lang="de-DE"/>
        </a:p>
      </dgm:t>
    </dgm:pt>
    <dgm:pt modelId="{DBB4B7CD-6F61-486B-876D-BB9848A1688B}" type="pres">
      <dgm:prSet presAssocID="{89EF081D-8653-4885-B734-9E38A14813D4}" presName="childNode" presStyleLbl="node1" presStyleIdx="9" presStyleCnt="14" custScaleX="147450" custScaleY="821854" custLinFactY="-300000" custLinFactNeighborY="-30108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de-DE"/>
        </a:p>
      </dgm:t>
    </dgm:pt>
    <dgm:pt modelId="{4360C66A-0222-4FF9-BEFE-977F1EE00BFE}" type="pres">
      <dgm:prSet presAssocID="{89EF081D-8653-4885-B734-9E38A14813D4}" presName="aSpace2" presStyleCnt="0"/>
      <dgm:spPr/>
      <dgm:t>
        <a:bodyPr/>
        <a:lstStyle/>
        <a:p>
          <a:endParaRPr lang="de-DE"/>
        </a:p>
      </dgm:t>
    </dgm:pt>
    <dgm:pt modelId="{CFC16B3E-EDDE-4458-A8E4-C0612F79FB5F}" type="pres">
      <dgm:prSet presAssocID="{4023068C-7DC2-4E64-8F4B-5BC9250E4CCF}" presName="childNode" presStyleLbl="node1" presStyleIdx="10" presStyleCnt="14" custScaleX="147451" custScaleY="846296" custLinFactY="-208391" custLinFactNeighborY="-3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de-DE"/>
        </a:p>
      </dgm:t>
    </dgm:pt>
    <dgm:pt modelId="{C19942DA-BEB8-4DA3-9A52-71DF4D045D68}" type="pres">
      <dgm:prSet presAssocID="{4023068C-7DC2-4E64-8F4B-5BC9250E4CCF}" presName="aSpace2" presStyleCnt="0"/>
      <dgm:spPr/>
      <dgm:t>
        <a:bodyPr/>
        <a:lstStyle/>
        <a:p>
          <a:endParaRPr lang="de-DE"/>
        </a:p>
      </dgm:t>
    </dgm:pt>
    <dgm:pt modelId="{D00AB609-80BF-417B-8DB0-AAFDB2EDEE22}" type="pres">
      <dgm:prSet presAssocID="{0647E0D8-49E1-4378-BC20-A69A569C5B04}" presName="childNode" presStyleLbl="node1" presStyleIdx="11" presStyleCnt="14" custScaleX="147451" custScaleY="1012075" custLinFactY="-147790" custLinFactNeighborY="-2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de-DE"/>
        </a:p>
      </dgm:t>
    </dgm:pt>
    <dgm:pt modelId="{631F06A5-B0D7-46CC-B149-7E3DC15AFF3E}" type="pres">
      <dgm:prSet presAssocID="{0647E0D8-49E1-4378-BC20-A69A569C5B04}" presName="aSpace2" presStyleCnt="0"/>
      <dgm:spPr/>
      <dgm:t>
        <a:bodyPr/>
        <a:lstStyle/>
        <a:p>
          <a:endParaRPr lang="de-DE"/>
        </a:p>
      </dgm:t>
    </dgm:pt>
    <dgm:pt modelId="{6F1B8F07-8EB5-4056-A999-1318B1D8ED26}" type="pres">
      <dgm:prSet presAssocID="{7D6F8243-05C3-41AC-B325-6AAA48F4B365}" presName="childNode" presStyleLbl="node1" presStyleIdx="12" presStyleCnt="14" custScaleX="147450" custScaleY="767950" custLinFactY="-89657" custLinFactNeighborY="-10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de-DE"/>
        </a:p>
      </dgm:t>
    </dgm:pt>
    <dgm:pt modelId="{5A954481-7E69-4BC8-918B-E5F52692F1B1}" type="pres">
      <dgm:prSet presAssocID="{7D6F8243-05C3-41AC-B325-6AAA48F4B365}" presName="aSpace2" presStyleCnt="0"/>
      <dgm:spPr/>
    </dgm:pt>
    <dgm:pt modelId="{E447BF26-B92B-4306-B088-6AAEBFD73908}" type="pres">
      <dgm:prSet presAssocID="{7AE03C89-9E69-4A68-BA2A-D78C38E676C8}" presName="childNode" presStyleLbl="node1" presStyleIdx="13" presStyleCnt="14" custScaleX="147359" custScaleY="90176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C5E6BFD-5659-4A28-ACBD-7C2F4AADD76B}" type="presOf" srcId="{D4B0F9C2-1F34-4773-BC4F-3B95C7275102}" destId="{AFD7C37A-E0CF-4999-92A9-C02F83812030}" srcOrd="0" destOrd="0" presId="urn:microsoft.com/office/officeart/2005/8/layout/lProcess2"/>
    <dgm:cxn modelId="{054A5046-6591-408A-A929-B52A6B2393D4}" srcId="{774C566C-C02A-401E-9C5A-3D21A91D4289}" destId="{F97A327D-B07A-47C3-8831-AA1ED1B11FFF}" srcOrd="0" destOrd="0" parTransId="{E9837554-3CA2-4316-A053-B03641D2B7C9}" sibTransId="{93642636-2C8B-43A7-9856-15F7FB7FAC04}"/>
    <dgm:cxn modelId="{6BC2468E-0708-4263-97D8-60F729614E81}" srcId="{774C566C-C02A-401E-9C5A-3D21A91D4289}" destId="{E056388A-2690-4169-A88A-C68A5763A2B7}" srcOrd="1" destOrd="0" parTransId="{B9D60337-2920-4588-A9BB-98EBE5A14DA7}" sibTransId="{0E68B2DF-DCE2-41D3-AD3A-96A8A697C26E}"/>
    <dgm:cxn modelId="{97EDACF8-7ED5-4E5D-8C48-0857FAE57AB9}" srcId="{D4B0F9C2-1F34-4773-BC4F-3B95C7275102}" destId="{7AE03C89-9E69-4A68-BA2A-D78C38E676C8}" srcOrd="6" destOrd="0" parTransId="{E115CE17-9D3F-4150-BD2F-7BB9DD82DB57}" sibTransId="{A060FD98-823B-4146-9D75-4D531FC8DE2E}"/>
    <dgm:cxn modelId="{BEA6B5F2-0CEE-4B91-A600-DC33C4B2CD9C}" srcId="{D4B0F9C2-1F34-4773-BC4F-3B95C7275102}" destId="{0647E0D8-49E1-4378-BC20-A69A569C5B04}" srcOrd="4" destOrd="0" parTransId="{4FC26A87-A9CF-4F21-B4B4-71E69B9C970E}" sibTransId="{DBDFF5A8-FF21-4FDF-B25B-FA9974CB4196}"/>
    <dgm:cxn modelId="{91F3B6D2-EC75-4707-8752-8ED663D76D64}" srcId="{1B678217-49F0-4727-9BD7-814564AAB169}" destId="{774C566C-C02A-401E-9C5A-3D21A91D4289}" srcOrd="0" destOrd="0" parTransId="{AAF66D48-4321-4710-BC08-97651CA16AA6}" sibTransId="{E94FD76E-5F59-49C4-9211-E8F1D9B957AE}"/>
    <dgm:cxn modelId="{32BC0083-E198-4867-B72F-68036C580075}" srcId="{D4B0F9C2-1F34-4773-BC4F-3B95C7275102}" destId="{7D6F8243-05C3-41AC-B325-6AAA48F4B365}" srcOrd="5" destOrd="0" parTransId="{D12B7E6A-DE29-4A03-A968-11B93DA766D2}" sibTransId="{31395614-E4F5-4D2D-9D16-0987784180DC}"/>
    <dgm:cxn modelId="{1FFEAF27-D162-4FD2-9699-15EBA9686FBD}" type="presOf" srcId="{777CDD47-14F9-4515-809A-FA148A14DAED}" destId="{90E27215-E170-41F5-8AED-D8B624EDB74B}" srcOrd="0" destOrd="0" presId="urn:microsoft.com/office/officeart/2005/8/layout/lProcess2"/>
    <dgm:cxn modelId="{185A8097-050B-4963-AE12-AB3D3B1876F4}" type="presOf" srcId="{7AE03C89-9E69-4A68-BA2A-D78C38E676C8}" destId="{E447BF26-B92B-4306-B088-6AAEBFD73908}" srcOrd="0" destOrd="0" presId="urn:microsoft.com/office/officeart/2005/8/layout/lProcess2"/>
    <dgm:cxn modelId="{CA1A41DC-D440-416C-8A9E-B2A7077F0A06}" type="presOf" srcId="{656A5D93-8262-4B8A-BFD2-D02564724972}" destId="{185C9BC4-AD82-4144-82EB-B84E43CC53A2}" srcOrd="0" destOrd="0" presId="urn:microsoft.com/office/officeart/2005/8/layout/lProcess2"/>
    <dgm:cxn modelId="{9D3E43F9-7250-40BB-BA05-0B44F4C33DB3}" srcId="{27E001F7-4FF7-4325-B9F4-C917059D2A21}" destId="{656A5D93-8262-4B8A-BFD2-D02564724972}" srcOrd="1" destOrd="0" parTransId="{1F7EE8CE-9094-4F32-AE06-9636EA421433}" sibTransId="{5B7D59B7-9773-4ED5-8B2A-3A2F92186130}"/>
    <dgm:cxn modelId="{6423C0C8-8EF8-4208-9991-609DF40A4384}" srcId="{1B678217-49F0-4727-9BD7-814564AAB169}" destId="{27E001F7-4FF7-4325-B9F4-C917059D2A21}" srcOrd="1" destOrd="0" parTransId="{E4A2AEBE-0600-49C9-9AB0-EFF5B2ADFE77}" sibTransId="{4D0C5410-8116-4D19-9FAD-C4FFD4FF68E7}"/>
    <dgm:cxn modelId="{70AA7FC6-E3F8-4A2B-BB00-7161DB927AA1}" type="presOf" srcId="{1B678217-49F0-4727-9BD7-814564AAB169}" destId="{461EBDE5-5095-4C18-8D45-F78E4F7FB5F4}" srcOrd="0" destOrd="0" presId="urn:microsoft.com/office/officeart/2005/8/layout/lProcess2"/>
    <dgm:cxn modelId="{59E0D739-2F1C-4D5C-9693-D838C144B3F6}" type="presOf" srcId="{774C566C-C02A-401E-9C5A-3D21A91D4289}" destId="{710D1E96-A5A8-421A-AAD0-8E43A2EA4D57}" srcOrd="1" destOrd="0" presId="urn:microsoft.com/office/officeart/2005/8/layout/lProcess2"/>
    <dgm:cxn modelId="{24AFF3F0-8145-4FEE-9763-EA144EACADED}" type="presOf" srcId="{F97A327D-B07A-47C3-8831-AA1ED1B11FFF}" destId="{AB898825-40AA-4139-A651-79FFA6CDFCD1}" srcOrd="0" destOrd="0" presId="urn:microsoft.com/office/officeart/2005/8/layout/lProcess2"/>
    <dgm:cxn modelId="{8848B7BA-F87B-441F-8688-2D7948F1F244}" type="presOf" srcId="{4023068C-7DC2-4E64-8F4B-5BC9250E4CCF}" destId="{CFC16B3E-EDDE-4458-A8E4-C0612F79FB5F}" srcOrd="0" destOrd="0" presId="urn:microsoft.com/office/officeart/2005/8/layout/lProcess2"/>
    <dgm:cxn modelId="{AB4489FC-6AE1-49C0-8B9A-5311663829FA}" type="presOf" srcId="{27E001F7-4FF7-4325-B9F4-C917059D2A21}" destId="{D1AA6AA0-CCC4-40F9-891D-4821C3D171CA}" srcOrd="1" destOrd="0" presId="urn:microsoft.com/office/officeart/2005/8/layout/lProcess2"/>
    <dgm:cxn modelId="{A337A7EA-A903-4C29-95C0-55333EC3DD02}" type="presOf" srcId="{EA656D7C-EFF8-49BA-99B2-720D638134A2}" destId="{ECBB1981-9537-411C-9E18-2050E629C17F}" srcOrd="0" destOrd="0" presId="urn:microsoft.com/office/officeart/2005/8/layout/lProcess2"/>
    <dgm:cxn modelId="{A6481718-7573-4D3B-A878-2DCE3BEE4DC6}" type="presOf" srcId="{5CF78929-590A-4F5A-A139-09F2802731F6}" destId="{C72FE60E-F6CF-42A0-8E60-9944D139D686}" srcOrd="0" destOrd="0" presId="urn:microsoft.com/office/officeart/2005/8/layout/lProcess2"/>
    <dgm:cxn modelId="{5DE46EF5-803A-4EB9-A2FF-FE8E8B752D43}" srcId="{D4B0F9C2-1F34-4773-BC4F-3B95C7275102}" destId="{75E3AC55-B980-416F-9420-721A5382EDF6}" srcOrd="1" destOrd="0" parTransId="{D75E079A-5241-47E7-A85D-17CFF5FADAF1}" sibTransId="{01455759-A951-4EF1-BA1C-DD8160AD64B4}"/>
    <dgm:cxn modelId="{27A456DB-1B5B-48C6-836A-375D5BD58EF1}" srcId="{D4B0F9C2-1F34-4773-BC4F-3B95C7275102}" destId="{4023068C-7DC2-4E64-8F4B-5BC9250E4CCF}" srcOrd="3" destOrd="0" parTransId="{9D5FA1BB-20CE-415A-9CC8-C78EC659F3A9}" sibTransId="{FA147668-AEB9-4A4F-837A-C99BC48628D3}"/>
    <dgm:cxn modelId="{8F22B654-A803-4485-9D3E-39E8E0A0B6BE}" type="presOf" srcId="{27E001F7-4FF7-4325-B9F4-C917059D2A21}" destId="{421295F7-8900-4781-970B-DE3678A717ED}" srcOrd="0" destOrd="0" presId="urn:microsoft.com/office/officeart/2005/8/layout/lProcess2"/>
    <dgm:cxn modelId="{0522FEF4-27A2-4438-A0CC-31EE23558BDE}" type="presOf" srcId="{774C566C-C02A-401E-9C5A-3D21A91D4289}" destId="{EA41438A-8669-4B5C-BA60-6C214B202551}" srcOrd="0" destOrd="0" presId="urn:microsoft.com/office/officeart/2005/8/layout/lProcess2"/>
    <dgm:cxn modelId="{927DC9CB-C9AC-447B-A3A3-0F86F2EB7920}" srcId="{1B678217-49F0-4727-9BD7-814564AAB169}" destId="{D4B0F9C2-1F34-4773-BC4F-3B95C7275102}" srcOrd="2" destOrd="0" parTransId="{F656D3BA-AAF7-4ABA-AE18-00B23F5CF5C4}" sibTransId="{CF335314-3025-43C6-8CCC-7592B33CCD6B}"/>
    <dgm:cxn modelId="{721330AF-9A09-4E93-BA48-803CD6F93570}" srcId="{774C566C-C02A-401E-9C5A-3D21A91D4289}" destId="{777CDD47-14F9-4515-809A-FA148A14DAED}" srcOrd="2" destOrd="0" parTransId="{EAF065C8-7D6F-4383-95EE-9F0CE5FEF70E}" sibTransId="{8CE82C00-9FE6-479C-A1A2-1BCF9CCE8B5D}"/>
    <dgm:cxn modelId="{6523C268-C321-4012-8209-953BA27EA5AC}" type="presOf" srcId="{A72D597F-ACFB-450F-992E-1DE319643FF9}" destId="{AFFB17F4-CE0A-450B-9729-923A4E1FDD9F}" srcOrd="0" destOrd="0" presId="urn:microsoft.com/office/officeart/2005/8/layout/lProcess2"/>
    <dgm:cxn modelId="{FDBCD184-7632-4040-8556-641BFFE5705B}" type="presOf" srcId="{316D6D35-A723-47BF-B7E7-98AB117A9415}" destId="{DA2C7EE5-D44A-4374-9410-730B7F1E5BBE}" srcOrd="0" destOrd="0" presId="urn:microsoft.com/office/officeart/2005/8/layout/lProcess2"/>
    <dgm:cxn modelId="{DA97068C-9992-417A-BCC2-942D1B5C42EA}" srcId="{774C566C-C02A-401E-9C5A-3D21A91D4289}" destId="{5CF78929-590A-4F5A-A139-09F2802731F6}" srcOrd="3" destOrd="0" parTransId="{0A87A92E-B4B4-4C88-AF1D-E9A967E6BA44}" sibTransId="{2C45073C-B01E-484B-83E7-EAB5EB5F0D18}"/>
    <dgm:cxn modelId="{C6AA2438-1CE2-455E-8CCA-A51D3728C4B7}" srcId="{D4B0F9C2-1F34-4773-BC4F-3B95C7275102}" destId="{EA656D7C-EFF8-49BA-99B2-720D638134A2}" srcOrd="0" destOrd="0" parTransId="{46F7F8C3-BDA6-4361-A4CA-863392F1B2AA}" sibTransId="{1267D20A-84FE-4832-B57F-3E9B8D710715}"/>
    <dgm:cxn modelId="{6573073E-4EF6-467A-8A4B-97002717EB71}" type="presOf" srcId="{E056388A-2690-4169-A88A-C68A5763A2B7}" destId="{00DE0CD1-CFE7-4B04-ACC9-EBB7003532D3}" srcOrd="0" destOrd="0" presId="urn:microsoft.com/office/officeart/2005/8/layout/lProcess2"/>
    <dgm:cxn modelId="{8C34B84D-F781-47A7-A002-55D6C2E64B7E}" srcId="{D4B0F9C2-1F34-4773-BC4F-3B95C7275102}" destId="{89EF081D-8653-4885-B734-9E38A14813D4}" srcOrd="2" destOrd="0" parTransId="{B9EB3DC6-64FA-4C8D-AD34-6CF780A1EC4E}" sibTransId="{5FC9010F-51FC-4A29-BA78-F87164F50270}"/>
    <dgm:cxn modelId="{08467329-6FB5-43F2-98FB-B841E239980C}" srcId="{27E001F7-4FF7-4325-B9F4-C917059D2A21}" destId="{A72D597F-ACFB-450F-992E-1DE319643FF9}" srcOrd="0" destOrd="0" parTransId="{CE0EE15D-BB7C-4D90-9DB1-2B8787D62ABF}" sibTransId="{43F01664-92BD-4053-B3B5-BD9447515756}"/>
    <dgm:cxn modelId="{FF1141EC-1D75-4786-A99C-9DA8F875D3D1}" type="presOf" srcId="{7D6F8243-05C3-41AC-B325-6AAA48F4B365}" destId="{6F1B8F07-8EB5-4056-A999-1318B1D8ED26}" srcOrd="0" destOrd="0" presId="urn:microsoft.com/office/officeart/2005/8/layout/lProcess2"/>
    <dgm:cxn modelId="{C669C7F6-5E64-4F93-87E5-20CE94B15C0B}" srcId="{27E001F7-4FF7-4325-B9F4-C917059D2A21}" destId="{316D6D35-A723-47BF-B7E7-98AB117A9415}" srcOrd="2" destOrd="0" parTransId="{D1D06D8E-9EEB-4BF8-B6CE-F480FCF54BF4}" sibTransId="{D0602472-C4A6-430E-B34F-75F0D63E6C3C}"/>
    <dgm:cxn modelId="{07686697-433C-4EC6-91A1-34DE35BB66FE}" type="presOf" srcId="{D4B0F9C2-1F34-4773-BC4F-3B95C7275102}" destId="{54D3F93B-4980-4985-BC73-13F115CB9269}" srcOrd="1" destOrd="0" presId="urn:microsoft.com/office/officeart/2005/8/layout/lProcess2"/>
    <dgm:cxn modelId="{D15DF179-ECAB-41AA-92C1-197819AC2F0D}" type="presOf" srcId="{89EF081D-8653-4885-B734-9E38A14813D4}" destId="{DBB4B7CD-6F61-486B-876D-BB9848A1688B}" srcOrd="0" destOrd="0" presId="urn:microsoft.com/office/officeart/2005/8/layout/lProcess2"/>
    <dgm:cxn modelId="{A8F13F6A-4F49-4D3E-9660-02A03DFB6C7B}" type="presOf" srcId="{75E3AC55-B980-416F-9420-721A5382EDF6}" destId="{A310C614-3612-498D-8D05-13E95F74FA68}" srcOrd="0" destOrd="0" presId="urn:microsoft.com/office/officeart/2005/8/layout/lProcess2"/>
    <dgm:cxn modelId="{136E1095-3678-457A-A0E5-1A929B06D1DD}" type="presOf" srcId="{0647E0D8-49E1-4378-BC20-A69A569C5B04}" destId="{D00AB609-80BF-417B-8DB0-AAFDB2EDEE22}" srcOrd="0" destOrd="0" presId="urn:microsoft.com/office/officeart/2005/8/layout/lProcess2"/>
    <dgm:cxn modelId="{7B893D81-7FD9-42C3-A5C0-286A0D4B86CB}" type="presParOf" srcId="{461EBDE5-5095-4C18-8D45-F78E4F7FB5F4}" destId="{79FA5973-859F-4758-BD1A-081EB4A64038}" srcOrd="0" destOrd="0" presId="urn:microsoft.com/office/officeart/2005/8/layout/lProcess2"/>
    <dgm:cxn modelId="{23995BA8-079D-4041-8D80-8E1777B5A256}" type="presParOf" srcId="{79FA5973-859F-4758-BD1A-081EB4A64038}" destId="{EA41438A-8669-4B5C-BA60-6C214B202551}" srcOrd="0" destOrd="0" presId="urn:microsoft.com/office/officeart/2005/8/layout/lProcess2"/>
    <dgm:cxn modelId="{77B7802D-EBE7-4137-8454-FF7E0BF8E7E6}" type="presParOf" srcId="{79FA5973-859F-4758-BD1A-081EB4A64038}" destId="{710D1E96-A5A8-421A-AAD0-8E43A2EA4D57}" srcOrd="1" destOrd="0" presId="urn:microsoft.com/office/officeart/2005/8/layout/lProcess2"/>
    <dgm:cxn modelId="{E5F8A98F-4BD4-451B-B014-FB1281E0F93C}" type="presParOf" srcId="{79FA5973-859F-4758-BD1A-081EB4A64038}" destId="{C3030C5F-E584-4693-AECE-FF9135409AC9}" srcOrd="2" destOrd="0" presId="urn:microsoft.com/office/officeart/2005/8/layout/lProcess2"/>
    <dgm:cxn modelId="{494BC28F-2D15-4A59-A8F3-3079B3777EA9}" type="presParOf" srcId="{C3030C5F-E584-4693-AECE-FF9135409AC9}" destId="{67A34B15-1321-4A7F-8195-C68EE372B28E}" srcOrd="0" destOrd="0" presId="urn:microsoft.com/office/officeart/2005/8/layout/lProcess2"/>
    <dgm:cxn modelId="{06C893EB-CD5F-46D3-8922-DD831943F8D8}" type="presParOf" srcId="{67A34B15-1321-4A7F-8195-C68EE372B28E}" destId="{AB898825-40AA-4139-A651-79FFA6CDFCD1}" srcOrd="0" destOrd="0" presId="urn:microsoft.com/office/officeart/2005/8/layout/lProcess2"/>
    <dgm:cxn modelId="{1A9D58A8-AFBE-46F4-B899-0EB34EE4E5BB}" type="presParOf" srcId="{67A34B15-1321-4A7F-8195-C68EE372B28E}" destId="{639BD644-E587-41A8-BBC2-ED6C130C72C0}" srcOrd="1" destOrd="0" presId="urn:microsoft.com/office/officeart/2005/8/layout/lProcess2"/>
    <dgm:cxn modelId="{6108A162-0271-4178-863F-1D8F536758AC}" type="presParOf" srcId="{67A34B15-1321-4A7F-8195-C68EE372B28E}" destId="{00DE0CD1-CFE7-4B04-ACC9-EBB7003532D3}" srcOrd="2" destOrd="0" presId="urn:microsoft.com/office/officeart/2005/8/layout/lProcess2"/>
    <dgm:cxn modelId="{33F8784E-3FB5-46CC-BA0B-02C384977412}" type="presParOf" srcId="{67A34B15-1321-4A7F-8195-C68EE372B28E}" destId="{23BF4E02-691B-41D4-9622-24586BB6F5C6}" srcOrd="3" destOrd="0" presId="urn:microsoft.com/office/officeart/2005/8/layout/lProcess2"/>
    <dgm:cxn modelId="{3411AA45-DA7B-4672-BCE3-A1C01208E369}" type="presParOf" srcId="{67A34B15-1321-4A7F-8195-C68EE372B28E}" destId="{90E27215-E170-41F5-8AED-D8B624EDB74B}" srcOrd="4" destOrd="0" presId="urn:microsoft.com/office/officeart/2005/8/layout/lProcess2"/>
    <dgm:cxn modelId="{F0100E4A-BA72-45AC-95ED-6AC080BE0165}" type="presParOf" srcId="{67A34B15-1321-4A7F-8195-C68EE372B28E}" destId="{FE07D477-655A-437E-A618-4BCF5E0E3C82}" srcOrd="5" destOrd="0" presId="urn:microsoft.com/office/officeart/2005/8/layout/lProcess2"/>
    <dgm:cxn modelId="{1BD5E6F4-F847-4967-918E-609CFBFB0A66}" type="presParOf" srcId="{67A34B15-1321-4A7F-8195-C68EE372B28E}" destId="{C72FE60E-F6CF-42A0-8E60-9944D139D686}" srcOrd="6" destOrd="0" presId="urn:microsoft.com/office/officeart/2005/8/layout/lProcess2"/>
    <dgm:cxn modelId="{CE2C161B-F059-46D1-B459-F5DAD24E7B0F}" type="presParOf" srcId="{461EBDE5-5095-4C18-8D45-F78E4F7FB5F4}" destId="{64B9313F-ED9A-4AD7-A741-D70410ABE200}" srcOrd="1" destOrd="0" presId="urn:microsoft.com/office/officeart/2005/8/layout/lProcess2"/>
    <dgm:cxn modelId="{3BA5BBF2-F9AA-455D-902D-B82E2ECB697E}" type="presParOf" srcId="{461EBDE5-5095-4C18-8D45-F78E4F7FB5F4}" destId="{A89BB645-B43B-43BD-B608-CA93D6867CC7}" srcOrd="2" destOrd="0" presId="urn:microsoft.com/office/officeart/2005/8/layout/lProcess2"/>
    <dgm:cxn modelId="{6CEE39BD-AA85-47EF-A7D8-78E07A63B6CE}" type="presParOf" srcId="{A89BB645-B43B-43BD-B608-CA93D6867CC7}" destId="{421295F7-8900-4781-970B-DE3678A717ED}" srcOrd="0" destOrd="0" presId="urn:microsoft.com/office/officeart/2005/8/layout/lProcess2"/>
    <dgm:cxn modelId="{460BF80D-EF42-49ED-B7CD-846C593636A7}" type="presParOf" srcId="{A89BB645-B43B-43BD-B608-CA93D6867CC7}" destId="{D1AA6AA0-CCC4-40F9-891D-4821C3D171CA}" srcOrd="1" destOrd="0" presId="urn:microsoft.com/office/officeart/2005/8/layout/lProcess2"/>
    <dgm:cxn modelId="{C4EF26D5-E037-470B-8FC8-356C868C4772}" type="presParOf" srcId="{A89BB645-B43B-43BD-B608-CA93D6867CC7}" destId="{CD49582B-565C-4D0A-A430-EDA9482617F7}" srcOrd="2" destOrd="0" presId="urn:microsoft.com/office/officeart/2005/8/layout/lProcess2"/>
    <dgm:cxn modelId="{17729FD0-34A5-46A7-B9B7-F93955873D01}" type="presParOf" srcId="{CD49582B-565C-4D0A-A430-EDA9482617F7}" destId="{F3ED561B-E4BF-4456-9B01-F45143472ABB}" srcOrd="0" destOrd="0" presId="urn:microsoft.com/office/officeart/2005/8/layout/lProcess2"/>
    <dgm:cxn modelId="{23B5F3E2-2D5D-41A4-9AD5-15987CCA9737}" type="presParOf" srcId="{F3ED561B-E4BF-4456-9B01-F45143472ABB}" destId="{AFFB17F4-CE0A-450B-9729-923A4E1FDD9F}" srcOrd="0" destOrd="0" presId="urn:microsoft.com/office/officeart/2005/8/layout/lProcess2"/>
    <dgm:cxn modelId="{54F92784-E9A6-4393-8E06-0EE16A3EB1B5}" type="presParOf" srcId="{F3ED561B-E4BF-4456-9B01-F45143472ABB}" destId="{0B6A7159-33E1-40BD-9318-817DF97C1557}" srcOrd="1" destOrd="0" presId="urn:microsoft.com/office/officeart/2005/8/layout/lProcess2"/>
    <dgm:cxn modelId="{38F52766-6B78-4399-A9F6-4E3523BFB3AB}" type="presParOf" srcId="{F3ED561B-E4BF-4456-9B01-F45143472ABB}" destId="{185C9BC4-AD82-4144-82EB-B84E43CC53A2}" srcOrd="2" destOrd="0" presId="urn:microsoft.com/office/officeart/2005/8/layout/lProcess2"/>
    <dgm:cxn modelId="{F4936B19-71B2-4E90-BB72-AEB52D93D66F}" type="presParOf" srcId="{F3ED561B-E4BF-4456-9B01-F45143472ABB}" destId="{9CAEA8B7-A658-40EF-B087-86AD46D46731}" srcOrd="3" destOrd="0" presId="urn:microsoft.com/office/officeart/2005/8/layout/lProcess2"/>
    <dgm:cxn modelId="{EB35FF15-FE19-4D1A-BF28-4AFFD8586EA6}" type="presParOf" srcId="{F3ED561B-E4BF-4456-9B01-F45143472ABB}" destId="{DA2C7EE5-D44A-4374-9410-730B7F1E5BBE}" srcOrd="4" destOrd="0" presId="urn:microsoft.com/office/officeart/2005/8/layout/lProcess2"/>
    <dgm:cxn modelId="{FE39D642-DB1C-427A-81A3-46380C6D2ED4}" type="presParOf" srcId="{461EBDE5-5095-4C18-8D45-F78E4F7FB5F4}" destId="{6E99D713-AFFD-463D-88E6-0DC9358467C5}" srcOrd="3" destOrd="0" presId="urn:microsoft.com/office/officeart/2005/8/layout/lProcess2"/>
    <dgm:cxn modelId="{A1DD05AB-778B-42A6-AF34-FBB4247075C9}" type="presParOf" srcId="{461EBDE5-5095-4C18-8D45-F78E4F7FB5F4}" destId="{245C5CBF-7631-4082-A2A7-6AD83D7893DC}" srcOrd="4" destOrd="0" presId="urn:microsoft.com/office/officeart/2005/8/layout/lProcess2"/>
    <dgm:cxn modelId="{BAA0875C-E6AE-48ED-8468-EF35108AC9B0}" type="presParOf" srcId="{245C5CBF-7631-4082-A2A7-6AD83D7893DC}" destId="{AFD7C37A-E0CF-4999-92A9-C02F83812030}" srcOrd="0" destOrd="0" presId="urn:microsoft.com/office/officeart/2005/8/layout/lProcess2"/>
    <dgm:cxn modelId="{73866A72-6695-431A-8CB0-F752D16A9A11}" type="presParOf" srcId="{245C5CBF-7631-4082-A2A7-6AD83D7893DC}" destId="{54D3F93B-4980-4985-BC73-13F115CB9269}" srcOrd="1" destOrd="0" presId="urn:microsoft.com/office/officeart/2005/8/layout/lProcess2"/>
    <dgm:cxn modelId="{B8DA76FD-BB56-4132-96EB-76F02688ECAF}" type="presParOf" srcId="{245C5CBF-7631-4082-A2A7-6AD83D7893DC}" destId="{F7B62331-611A-42EF-A506-5AF0224C2CD7}" srcOrd="2" destOrd="0" presId="urn:microsoft.com/office/officeart/2005/8/layout/lProcess2"/>
    <dgm:cxn modelId="{134B9F21-1BAD-45A9-9E6A-3F6D11E924F5}" type="presParOf" srcId="{F7B62331-611A-42EF-A506-5AF0224C2CD7}" destId="{7B654876-5A59-4487-ACE5-0252C153E39E}" srcOrd="0" destOrd="0" presId="urn:microsoft.com/office/officeart/2005/8/layout/lProcess2"/>
    <dgm:cxn modelId="{D46EDBD3-1152-43C6-A51E-1E0D14BA85B5}" type="presParOf" srcId="{7B654876-5A59-4487-ACE5-0252C153E39E}" destId="{ECBB1981-9537-411C-9E18-2050E629C17F}" srcOrd="0" destOrd="0" presId="urn:microsoft.com/office/officeart/2005/8/layout/lProcess2"/>
    <dgm:cxn modelId="{6762DD54-A1EC-40DA-B52B-A15037F7ACF1}" type="presParOf" srcId="{7B654876-5A59-4487-ACE5-0252C153E39E}" destId="{1B759DC6-DF47-48EB-9D82-E77C9C589983}" srcOrd="1" destOrd="0" presId="urn:microsoft.com/office/officeart/2005/8/layout/lProcess2"/>
    <dgm:cxn modelId="{6CEE7CE7-7706-43D9-B05B-256461C9E650}" type="presParOf" srcId="{7B654876-5A59-4487-ACE5-0252C153E39E}" destId="{A310C614-3612-498D-8D05-13E95F74FA68}" srcOrd="2" destOrd="0" presId="urn:microsoft.com/office/officeart/2005/8/layout/lProcess2"/>
    <dgm:cxn modelId="{75D05C08-4E7F-4946-8779-B23BDC383325}" type="presParOf" srcId="{7B654876-5A59-4487-ACE5-0252C153E39E}" destId="{A64B1998-D577-41EE-AAF3-4F0C9A085926}" srcOrd="3" destOrd="0" presId="urn:microsoft.com/office/officeart/2005/8/layout/lProcess2"/>
    <dgm:cxn modelId="{134E80B8-00FE-4EE3-B74E-23DB4BDC48FE}" type="presParOf" srcId="{7B654876-5A59-4487-ACE5-0252C153E39E}" destId="{DBB4B7CD-6F61-486B-876D-BB9848A1688B}" srcOrd="4" destOrd="0" presId="urn:microsoft.com/office/officeart/2005/8/layout/lProcess2"/>
    <dgm:cxn modelId="{6B14E2C2-A71C-408D-8C5C-481114423C23}" type="presParOf" srcId="{7B654876-5A59-4487-ACE5-0252C153E39E}" destId="{4360C66A-0222-4FF9-BEFE-977F1EE00BFE}" srcOrd="5" destOrd="0" presId="urn:microsoft.com/office/officeart/2005/8/layout/lProcess2"/>
    <dgm:cxn modelId="{F3F08BF4-F279-44A5-8F4C-9414941A62E8}" type="presParOf" srcId="{7B654876-5A59-4487-ACE5-0252C153E39E}" destId="{CFC16B3E-EDDE-4458-A8E4-C0612F79FB5F}" srcOrd="6" destOrd="0" presId="urn:microsoft.com/office/officeart/2005/8/layout/lProcess2"/>
    <dgm:cxn modelId="{2C737818-B258-46F6-B4C1-B0387C0680C4}" type="presParOf" srcId="{7B654876-5A59-4487-ACE5-0252C153E39E}" destId="{C19942DA-BEB8-4DA3-9A52-71DF4D045D68}" srcOrd="7" destOrd="0" presId="urn:microsoft.com/office/officeart/2005/8/layout/lProcess2"/>
    <dgm:cxn modelId="{19CBD70A-A2A9-46A8-9993-E6C4DBD23894}" type="presParOf" srcId="{7B654876-5A59-4487-ACE5-0252C153E39E}" destId="{D00AB609-80BF-417B-8DB0-AAFDB2EDEE22}" srcOrd="8" destOrd="0" presId="urn:microsoft.com/office/officeart/2005/8/layout/lProcess2"/>
    <dgm:cxn modelId="{1423B3D5-A7AE-4280-9D32-D86C4322DDEB}" type="presParOf" srcId="{7B654876-5A59-4487-ACE5-0252C153E39E}" destId="{631F06A5-B0D7-46CC-B149-7E3DC15AFF3E}" srcOrd="9" destOrd="0" presId="urn:microsoft.com/office/officeart/2005/8/layout/lProcess2"/>
    <dgm:cxn modelId="{B4729E91-FD52-4B6A-9E2D-2B5914940F23}" type="presParOf" srcId="{7B654876-5A59-4487-ACE5-0252C153E39E}" destId="{6F1B8F07-8EB5-4056-A999-1318B1D8ED26}" srcOrd="10" destOrd="0" presId="urn:microsoft.com/office/officeart/2005/8/layout/lProcess2"/>
    <dgm:cxn modelId="{B6F48FD3-0654-428C-AAD0-D8432CA30C33}" type="presParOf" srcId="{7B654876-5A59-4487-ACE5-0252C153E39E}" destId="{5A954481-7E69-4BC8-918B-E5F52692F1B1}" srcOrd="11" destOrd="0" presId="urn:microsoft.com/office/officeart/2005/8/layout/lProcess2"/>
    <dgm:cxn modelId="{E62FB3A7-E92E-440C-BC6B-D4E4CAC4F6E0}" type="presParOf" srcId="{7B654876-5A59-4487-ACE5-0252C153E39E}" destId="{E447BF26-B92B-4306-B088-6AAEBFD73908}" srcOrd="1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6E90AA-0E8F-4DE2-B51D-1B7237436948}" type="doc">
      <dgm:prSet loTypeId="urn:microsoft.com/office/officeart/2008/layout/PictureAccent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7381B45-34C0-446C-B25C-763C41B2F542}">
      <dgm:prSet phldrT="[Text]" custT="1"/>
      <dgm:spPr>
        <a:xfrm>
          <a:off x="0" y="494967"/>
          <a:ext cx="1437920" cy="44113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en-US" sz="1800" b="1" dirty="0" smtClean="0">
              <a:solidFill>
                <a:sysClr val="window" lastClr="FFFFFF"/>
              </a:solidFill>
              <a:effectLst/>
              <a:latin typeface="+mj-lt"/>
              <a:ea typeface="+mn-ea"/>
              <a:cs typeface="+mn-cs"/>
            </a:rPr>
            <a:t>Science with and for society</a:t>
          </a:r>
          <a:endParaRPr lang="de-DE" sz="1800" b="1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gm:t>
    </dgm:pt>
    <dgm:pt modelId="{3C05D74B-33FB-4413-BE1B-79BDE804DC15}" type="parTrans" cxnId="{FD8EC5A5-2DEF-4CCA-AB3A-EEBC6013CBA1}">
      <dgm:prSet/>
      <dgm:spPr/>
      <dgm:t>
        <a:bodyPr/>
        <a:lstStyle/>
        <a:p>
          <a:endParaRPr lang="de-DE" b="0"/>
        </a:p>
      </dgm:t>
    </dgm:pt>
    <dgm:pt modelId="{5E23D136-37DD-4E44-861F-961923DE7AEA}" type="sibTrans" cxnId="{FD8EC5A5-2DEF-4CCA-AB3A-EEBC6013CBA1}">
      <dgm:prSet/>
      <dgm:spPr/>
      <dgm:t>
        <a:bodyPr/>
        <a:lstStyle/>
        <a:p>
          <a:endParaRPr lang="de-DE" b="0"/>
        </a:p>
      </dgm:t>
    </dgm:pt>
    <dgm:pt modelId="{A1AF59FA-231C-4B3B-AE31-D294A2628C6E}" type="pres">
      <dgm:prSet presAssocID="{A16E90AA-0E8F-4DE2-B51D-1B7237436948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CBD1F444-EFCC-4488-9B27-97CF2C09038B}" type="pres">
      <dgm:prSet presAssocID="{97381B45-34C0-446C-B25C-763C41B2F542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de-DE"/>
        </a:p>
      </dgm:t>
    </dgm:pt>
    <dgm:pt modelId="{82F5BDDE-A58D-40B2-A0A5-265FB95A68D1}" type="pres">
      <dgm:prSet presAssocID="{97381B45-34C0-446C-B25C-763C41B2F542}" presName="rootComposite" presStyleCnt="0">
        <dgm:presLayoutVars/>
      </dgm:prSet>
      <dgm:spPr/>
      <dgm:t>
        <a:bodyPr/>
        <a:lstStyle/>
        <a:p>
          <a:endParaRPr lang="de-DE"/>
        </a:p>
      </dgm:t>
    </dgm:pt>
    <dgm:pt modelId="{F8DB4850-3D97-4E19-B355-CEBC222967E6}" type="pres">
      <dgm:prSet presAssocID="{97381B45-34C0-446C-B25C-763C41B2F542}" presName="rootText" presStyleLbl="node0" presStyleIdx="0" presStyleCnt="1" custScaleX="79012" custScaleY="171544" custLinFactNeighborX="0" custLinFactNeighborY="27740">
        <dgm:presLayoutVars>
          <dgm:chMax/>
          <dgm:chPref val="4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de-DE"/>
        </a:p>
      </dgm:t>
    </dgm:pt>
    <dgm:pt modelId="{47C9F97D-123D-4B58-9504-390680D35AD0}" type="pres">
      <dgm:prSet presAssocID="{97381B45-34C0-446C-B25C-763C41B2F542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</dgm:ptLst>
  <dgm:cxnLst>
    <dgm:cxn modelId="{BEA65AA3-A680-4FC2-855B-CAE5031F4347}" type="presOf" srcId="{97381B45-34C0-446C-B25C-763C41B2F542}" destId="{F8DB4850-3D97-4E19-B355-CEBC222967E6}" srcOrd="0" destOrd="0" presId="urn:microsoft.com/office/officeart/2008/layout/PictureAccentList"/>
    <dgm:cxn modelId="{C646F857-B824-4990-A2D4-38ED1ABBEC7D}" type="presOf" srcId="{A16E90AA-0E8F-4DE2-B51D-1B7237436948}" destId="{A1AF59FA-231C-4B3B-AE31-D294A2628C6E}" srcOrd="0" destOrd="0" presId="urn:microsoft.com/office/officeart/2008/layout/PictureAccentList"/>
    <dgm:cxn modelId="{FD8EC5A5-2DEF-4CCA-AB3A-EEBC6013CBA1}" srcId="{A16E90AA-0E8F-4DE2-B51D-1B7237436948}" destId="{97381B45-34C0-446C-B25C-763C41B2F542}" srcOrd="0" destOrd="0" parTransId="{3C05D74B-33FB-4413-BE1B-79BDE804DC15}" sibTransId="{5E23D136-37DD-4E44-861F-961923DE7AEA}"/>
    <dgm:cxn modelId="{8E3814B3-8527-4BF5-92DB-FBB8B0E13D90}" type="presParOf" srcId="{A1AF59FA-231C-4B3B-AE31-D294A2628C6E}" destId="{CBD1F444-EFCC-4488-9B27-97CF2C09038B}" srcOrd="0" destOrd="0" presId="urn:microsoft.com/office/officeart/2008/layout/PictureAccentList"/>
    <dgm:cxn modelId="{A78AFB19-2E6E-4C3B-B904-093CF34C3E19}" type="presParOf" srcId="{CBD1F444-EFCC-4488-9B27-97CF2C09038B}" destId="{82F5BDDE-A58D-40B2-A0A5-265FB95A68D1}" srcOrd="0" destOrd="0" presId="urn:microsoft.com/office/officeart/2008/layout/PictureAccentList"/>
    <dgm:cxn modelId="{B7CDF988-3331-4455-A4FE-49C3A44AC1CE}" type="presParOf" srcId="{82F5BDDE-A58D-40B2-A0A5-265FB95A68D1}" destId="{F8DB4850-3D97-4E19-B355-CEBC222967E6}" srcOrd="0" destOrd="0" presId="urn:microsoft.com/office/officeart/2008/layout/PictureAccentList"/>
    <dgm:cxn modelId="{C2C6FC95-97DC-4014-BDFB-4391E4ECB1AB}" type="presParOf" srcId="{CBD1F444-EFCC-4488-9B27-97CF2C09038B}" destId="{47C9F97D-123D-4B58-9504-390680D35AD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6E90AA-0E8F-4DE2-B51D-1B7237436948}" type="doc">
      <dgm:prSet loTypeId="urn:microsoft.com/office/officeart/2008/layout/PictureAccent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7381B45-34C0-446C-B25C-763C41B2F542}">
      <dgm:prSet phldrT="[Text]" custT="1"/>
      <dgm:spPr>
        <a:xfrm>
          <a:off x="0" y="494967"/>
          <a:ext cx="1437920" cy="44113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de-DE" sz="1800" b="1" dirty="0" smtClean="0">
              <a:solidFill>
                <a:sysClr val="window" lastClr="FFFFFF"/>
              </a:solidFill>
              <a:effectLst/>
              <a:latin typeface="+mn-lt"/>
              <a:ea typeface="+mn-ea"/>
              <a:cs typeface="+mn-cs"/>
            </a:rPr>
            <a:t>EIT</a:t>
          </a:r>
          <a:endParaRPr lang="de-DE" sz="1800" b="1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3C05D74B-33FB-4413-BE1B-79BDE804DC15}" type="parTrans" cxnId="{FD8EC5A5-2DEF-4CCA-AB3A-EEBC6013CBA1}">
      <dgm:prSet/>
      <dgm:spPr/>
      <dgm:t>
        <a:bodyPr/>
        <a:lstStyle/>
        <a:p>
          <a:endParaRPr lang="de-DE"/>
        </a:p>
      </dgm:t>
    </dgm:pt>
    <dgm:pt modelId="{5E23D136-37DD-4E44-861F-961923DE7AEA}" type="sibTrans" cxnId="{FD8EC5A5-2DEF-4CCA-AB3A-EEBC6013CBA1}">
      <dgm:prSet/>
      <dgm:spPr/>
      <dgm:t>
        <a:bodyPr/>
        <a:lstStyle/>
        <a:p>
          <a:endParaRPr lang="de-DE"/>
        </a:p>
      </dgm:t>
    </dgm:pt>
    <dgm:pt modelId="{A1AF59FA-231C-4B3B-AE31-D294A2628C6E}" type="pres">
      <dgm:prSet presAssocID="{A16E90AA-0E8F-4DE2-B51D-1B7237436948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CBD1F444-EFCC-4488-9B27-97CF2C09038B}" type="pres">
      <dgm:prSet presAssocID="{97381B45-34C0-446C-B25C-763C41B2F542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de-DE"/>
        </a:p>
      </dgm:t>
    </dgm:pt>
    <dgm:pt modelId="{82F5BDDE-A58D-40B2-A0A5-265FB95A68D1}" type="pres">
      <dgm:prSet presAssocID="{97381B45-34C0-446C-B25C-763C41B2F542}" presName="rootComposite" presStyleCnt="0">
        <dgm:presLayoutVars/>
      </dgm:prSet>
      <dgm:spPr/>
      <dgm:t>
        <a:bodyPr/>
        <a:lstStyle/>
        <a:p>
          <a:endParaRPr lang="de-DE"/>
        </a:p>
      </dgm:t>
    </dgm:pt>
    <dgm:pt modelId="{F8DB4850-3D97-4E19-B355-CEBC222967E6}" type="pres">
      <dgm:prSet presAssocID="{97381B45-34C0-446C-B25C-763C41B2F542}" presName="rootText" presStyleLbl="node0" presStyleIdx="0" presStyleCnt="1" custScaleX="79875" custScaleY="205883" custLinFactNeighborX="1399" custLinFactNeighborY="-53332">
        <dgm:presLayoutVars>
          <dgm:chMax/>
          <dgm:chPref val="4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de-DE"/>
        </a:p>
      </dgm:t>
    </dgm:pt>
    <dgm:pt modelId="{47C9F97D-123D-4B58-9504-390680D35AD0}" type="pres">
      <dgm:prSet presAssocID="{97381B45-34C0-446C-B25C-763C41B2F542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</dgm:ptLst>
  <dgm:cxnLst>
    <dgm:cxn modelId="{EEA92514-1577-431A-85D5-2750733A7653}" type="presOf" srcId="{A16E90AA-0E8F-4DE2-B51D-1B7237436948}" destId="{A1AF59FA-231C-4B3B-AE31-D294A2628C6E}" srcOrd="0" destOrd="0" presId="urn:microsoft.com/office/officeart/2008/layout/PictureAccentList"/>
    <dgm:cxn modelId="{1E855A51-1B12-4643-8964-2F2E26CF780F}" type="presOf" srcId="{97381B45-34C0-446C-B25C-763C41B2F542}" destId="{F8DB4850-3D97-4E19-B355-CEBC222967E6}" srcOrd="0" destOrd="0" presId="urn:microsoft.com/office/officeart/2008/layout/PictureAccentList"/>
    <dgm:cxn modelId="{FD8EC5A5-2DEF-4CCA-AB3A-EEBC6013CBA1}" srcId="{A16E90AA-0E8F-4DE2-B51D-1B7237436948}" destId="{97381B45-34C0-446C-B25C-763C41B2F542}" srcOrd="0" destOrd="0" parTransId="{3C05D74B-33FB-4413-BE1B-79BDE804DC15}" sibTransId="{5E23D136-37DD-4E44-861F-961923DE7AEA}"/>
    <dgm:cxn modelId="{518ECE6C-30CB-47BC-BF26-FA9602DE56C1}" type="presParOf" srcId="{A1AF59FA-231C-4B3B-AE31-D294A2628C6E}" destId="{CBD1F444-EFCC-4488-9B27-97CF2C09038B}" srcOrd="0" destOrd="0" presId="urn:microsoft.com/office/officeart/2008/layout/PictureAccentList"/>
    <dgm:cxn modelId="{1C50AE33-B2FF-4961-AAA5-3ABBE60DCC8F}" type="presParOf" srcId="{CBD1F444-EFCC-4488-9B27-97CF2C09038B}" destId="{82F5BDDE-A58D-40B2-A0A5-265FB95A68D1}" srcOrd="0" destOrd="0" presId="urn:microsoft.com/office/officeart/2008/layout/PictureAccentList"/>
    <dgm:cxn modelId="{7F8C46E5-97E1-400E-AD5D-D1C7A364C58B}" type="presParOf" srcId="{82F5BDDE-A58D-40B2-A0A5-265FB95A68D1}" destId="{F8DB4850-3D97-4E19-B355-CEBC222967E6}" srcOrd="0" destOrd="0" presId="urn:microsoft.com/office/officeart/2008/layout/PictureAccentList"/>
    <dgm:cxn modelId="{9BBD3F68-CCAB-4BBB-B0EA-777215667588}" type="presParOf" srcId="{CBD1F444-EFCC-4488-9B27-97CF2C09038B}" destId="{47C9F97D-123D-4B58-9504-390680D35AD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6E90AA-0E8F-4DE2-B51D-1B7237436948}" type="doc">
      <dgm:prSet loTypeId="urn:microsoft.com/office/officeart/2008/layout/PictureAccent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7381B45-34C0-446C-B25C-763C41B2F542}">
      <dgm:prSet phldrT="[Text]" custT="1"/>
      <dgm:spPr>
        <a:xfrm>
          <a:off x="0" y="494967"/>
          <a:ext cx="1437920" cy="441136"/>
        </a:xfrm>
        <a:solidFill>
          <a:srgbClr val="4F81BD">
            <a:hueOff val="0"/>
            <a:satOff val="0"/>
            <a:lumOff val="0"/>
            <a:alpha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de-DE" sz="1600" b="1" dirty="0" err="1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Spreading</a:t>
          </a:r>
          <a:r>
            <a:rPr lang="de-DE" sz="1600" b="1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excellence &amp; </a:t>
          </a:r>
          <a:r>
            <a:rPr lang="de-DE" sz="1600" b="1" dirty="0" err="1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widening</a:t>
          </a:r>
          <a:r>
            <a:rPr lang="de-DE" sz="1600" b="1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 </a:t>
          </a:r>
          <a:r>
            <a:rPr lang="de-DE" sz="1600" b="1" dirty="0" err="1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participation</a:t>
          </a:r>
          <a:endParaRPr lang="de-DE" sz="1600" b="1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3C05D74B-33FB-4413-BE1B-79BDE804DC15}" type="parTrans" cxnId="{FD8EC5A5-2DEF-4CCA-AB3A-EEBC6013CBA1}">
      <dgm:prSet/>
      <dgm:spPr/>
      <dgm:t>
        <a:bodyPr/>
        <a:lstStyle/>
        <a:p>
          <a:endParaRPr lang="de-DE"/>
        </a:p>
      </dgm:t>
    </dgm:pt>
    <dgm:pt modelId="{5E23D136-37DD-4E44-861F-961923DE7AEA}" type="sibTrans" cxnId="{FD8EC5A5-2DEF-4CCA-AB3A-EEBC6013CBA1}">
      <dgm:prSet/>
      <dgm:spPr/>
      <dgm:t>
        <a:bodyPr/>
        <a:lstStyle/>
        <a:p>
          <a:endParaRPr lang="de-DE"/>
        </a:p>
      </dgm:t>
    </dgm:pt>
    <dgm:pt modelId="{A1AF59FA-231C-4B3B-AE31-D294A2628C6E}" type="pres">
      <dgm:prSet presAssocID="{A16E90AA-0E8F-4DE2-B51D-1B7237436948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CBD1F444-EFCC-4488-9B27-97CF2C09038B}" type="pres">
      <dgm:prSet presAssocID="{97381B45-34C0-446C-B25C-763C41B2F542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de-DE"/>
        </a:p>
      </dgm:t>
    </dgm:pt>
    <dgm:pt modelId="{82F5BDDE-A58D-40B2-A0A5-265FB95A68D1}" type="pres">
      <dgm:prSet presAssocID="{97381B45-34C0-446C-B25C-763C41B2F542}" presName="rootComposite" presStyleCnt="0">
        <dgm:presLayoutVars/>
      </dgm:prSet>
      <dgm:spPr/>
      <dgm:t>
        <a:bodyPr/>
        <a:lstStyle/>
        <a:p>
          <a:endParaRPr lang="de-DE"/>
        </a:p>
      </dgm:t>
    </dgm:pt>
    <dgm:pt modelId="{F8DB4850-3D97-4E19-B355-CEBC222967E6}" type="pres">
      <dgm:prSet presAssocID="{97381B45-34C0-446C-B25C-763C41B2F542}" presName="rootText" presStyleLbl="node0" presStyleIdx="0" presStyleCnt="1" custScaleX="79875" custScaleY="150564" custLinFactNeighborX="-1401" custLinFactNeighborY="48573">
        <dgm:presLayoutVars>
          <dgm:chMax/>
          <dgm:chPref val="4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de-DE"/>
        </a:p>
      </dgm:t>
    </dgm:pt>
    <dgm:pt modelId="{47C9F97D-123D-4B58-9504-390680D35AD0}" type="pres">
      <dgm:prSet presAssocID="{97381B45-34C0-446C-B25C-763C41B2F542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</dgm:ptLst>
  <dgm:cxnLst>
    <dgm:cxn modelId="{B39B0DC3-D7BD-41F9-A20D-CA7D27C96D3A}" type="presOf" srcId="{97381B45-34C0-446C-B25C-763C41B2F542}" destId="{F8DB4850-3D97-4E19-B355-CEBC222967E6}" srcOrd="0" destOrd="0" presId="urn:microsoft.com/office/officeart/2008/layout/PictureAccentList"/>
    <dgm:cxn modelId="{43810B52-80B4-4AA5-B5D4-800B665A6CF9}" type="presOf" srcId="{A16E90AA-0E8F-4DE2-B51D-1B7237436948}" destId="{A1AF59FA-231C-4B3B-AE31-D294A2628C6E}" srcOrd="0" destOrd="0" presId="urn:microsoft.com/office/officeart/2008/layout/PictureAccentList"/>
    <dgm:cxn modelId="{FD8EC5A5-2DEF-4CCA-AB3A-EEBC6013CBA1}" srcId="{A16E90AA-0E8F-4DE2-B51D-1B7237436948}" destId="{97381B45-34C0-446C-B25C-763C41B2F542}" srcOrd="0" destOrd="0" parTransId="{3C05D74B-33FB-4413-BE1B-79BDE804DC15}" sibTransId="{5E23D136-37DD-4E44-861F-961923DE7AEA}"/>
    <dgm:cxn modelId="{0A63FAE9-7D6F-49FD-9496-C000C210DD74}" type="presParOf" srcId="{A1AF59FA-231C-4B3B-AE31-D294A2628C6E}" destId="{CBD1F444-EFCC-4488-9B27-97CF2C09038B}" srcOrd="0" destOrd="0" presId="urn:microsoft.com/office/officeart/2008/layout/PictureAccentList"/>
    <dgm:cxn modelId="{8264FD23-44C9-4635-BF39-406D425B04DC}" type="presParOf" srcId="{CBD1F444-EFCC-4488-9B27-97CF2C09038B}" destId="{82F5BDDE-A58D-40B2-A0A5-265FB95A68D1}" srcOrd="0" destOrd="0" presId="urn:microsoft.com/office/officeart/2008/layout/PictureAccentList"/>
    <dgm:cxn modelId="{3E481799-AAB0-4598-B8FF-5A4781AC62B0}" type="presParOf" srcId="{82F5BDDE-A58D-40B2-A0A5-265FB95A68D1}" destId="{F8DB4850-3D97-4E19-B355-CEBC222967E6}" srcOrd="0" destOrd="0" presId="urn:microsoft.com/office/officeart/2008/layout/PictureAccentList"/>
    <dgm:cxn modelId="{8136C40D-9390-4E8E-BE39-3CEB2EA3EC6A}" type="presParOf" srcId="{CBD1F444-EFCC-4488-9B27-97CF2C09038B}" destId="{47C9F97D-123D-4B58-9504-390680D35AD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6E90AA-0E8F-4DE2-B51D-1B7237436948}" type="doc">
      <dgm:prSet loTypeId="urn:microsoft.com/office/officeart/2008/layout/PictureAccent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7381B45-34C0-446C-B25C-763C41B2F542}">
      <dgm:prSet phldrT="[Text]" custT="1"/>
      <dgm:spPr>
        <a:xfrm>
          <a:off x="2239" y="423664"/>
          <a:ext cx="1437920" cy="441136"/>
        </a:xfrm>
        <a:solidFill>
          <a:srgbClr val="4F81BD">
            <a:hueOff val="0"/>
            <a:satOff val="0"/>
            <a:lumOff val="0"/>
          </a:srgb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gm:spPr>
      <dgm:t>
        <a:bodyPr/>
        <a:lstStyle/>
        <a:p>
          <a:r>
            <a:rPr lang="de-DE" sz="1800" b="1" dirty="0" smtClean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JRC</a:t>
          </a:r>
          <a:endParaRPr lang="de-DE" sz="1800" b="1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3C05D74B-33FB-4413-BE1B-79BDE804DC15}" type="parTrans" cxnId="{FD8EC5A5-2DEF-4CCA-AB3A-EEBC6013CBA1}">
      <dgm:prSet/>
      <dgm:spPr/>
      <dgm:t>
        <a:bodyPr/>
        <a:lstStyle/>
        <a:p>
          <a:endParaRPr lang="de-DE" b="1"/>
        </a:p>
      </dgm:t>
    </dgm:pt>
    <dgm:pt modelId="{5E23D136-37DD-4E44-861F-961923DE7AEA}" type="sibTrans" cxnId="{FD8EC5A5-2DEF-4CCA-AB3A-EEBC6013CBA1}">
      <dgm:prSet/>
      <dgm:spPr/>
      <dgm:t>
        <a:bodyPr/>
        <a:lstStyle/>
        <a:p>
          <a:endParaRPr lang="de-DE" b="1"/>
        </a:p>
      </dgm:t>
    </dgm:pt>
    <dgm:pt modelId="{A1AF59FA-231C-4B3B-AE31-D294A2628C6E}" type="pres">
      <dgm:prSet presAssocID="{A16E90AA-0E8F-4DE2-B51D-1B7237436948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CBD1F444-EFCC-4488-9B27-97CF2C09038B}" type="pres">
      <dgm:prSet presAssocID="{97381B45-34C0-446C-B25C-763C41B2F542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de-DE"/>
        </a:p>
      </dgm:t>
    </dgm:pt>
    <dgm:pt modelId="{82F5BDDE-A58D-40B2-A0A5-265FB95A68D1}" type="pres">
      <dgm:prSet presAssocID="{97381B45-34C0-446C-B25C-763C41B2F542}" presName="rootComposite" presStyleCnt="0">
        <dgm:presLayoutVars/>
      </dgm:prSet>
      <dgm:spPr/>
      <dgm:t>
        <a:bodyPr/>
        <a:lstStyle/>
        <a:p>
          <a:endParaRPr lang="de-DE"/>
        </a:p>
      </dgm:t>
    </dgm:pt>
    <dgm:pt modelId="{F8DB4850-3D97-4E19-B355-CEBC222967E6}" type="pres">
      <dgm:prSet presAssocID="{97381B45-34C0-446C-B25C-763C41B2F542}" presName="rootText" presStyleLbl="node0" presStyleIdx="0" presStyleCnt="1" custScaleX="79875" custScaleY="218922" custLinFactNeighborX="982" custLinFactNeighborY="-32731">
        <dgm:presLayoutVars>
          <dgm:chMax/>
          <dgm:chPref val="4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de-DE"/>
        </a:p>
      </dgm:t>
    </dgm:pt>
    <dgm:pt modelId="{47C9F97D-123D-4B58-9504-390680D35AD0}" type="pres">
      <dgm:prSet presAssocID="{97381B45-34C0-446C-B25C-763C41B2F542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</dgm:ptLst>
  <dgm:cxnLst>
    <dgm:cxn modelId="{0E1A630E-654A-4DE4-9E1D-3FEDF188723C}" type="presOf" srcId="{A16E90AA-0E8F-4DE2-B51D-1B7237436948}" destId="{A1AF59FA-231C-4B3B-AE31-D294A2628C6E}" srcOrd="0" destOrd="0" presId="urn:microsoft.com/office/officeart/2008/layout/PictureAccentList"/>
    <dgm:cxn modelId="{8FC5053E-BCF5-4C3C-82CA-7F906E852F2E}" type="presOf" srcId="{97381B45-34C0-446C-B25C-763C41B2F542}" destId="{F8DB4850-3D97-4E19-B355-CEBC222967E6}" srcOrd="0" destOrd="0" presId="urn:microsoft.com/office/officeart/2008/layout/PictureAccentList"/>
    <dgm:cxn modelId="{FD8EC5A5-2DEF-4CCA-AB3A-EEBC6013CBA1}" srcId="{A16E90AA-0E8F-4DE2-B51D-1B7237436948}" destId="{97381B45-34C0-446C-B25C-763C41B2F542}" srcOrd="0" destOrd="0" parTransId="{3C05D74B-33FB-4413-BE1B-79BDE804DC15}" sibTransId="{5E23D136-37DD-4E44-861F-961923DE7AEA}"/>
    <dgm:cxn modelId="{D6B49AD1-15C3-404E-B011-DF2560AA8B63}" type="presParOf" srcId="{A1AF59FA-231C-4B3B-AE31-D294A2628C6E}" destId="{CBD1F444-EFCC-4488-9B27-97CF2C09038B}" srcOrd="0" destOrd="0" presId="urn:microsoft.com/office/officeart/2008/layout/PictureAccentList"/>
    <dgm:cxn modelId="{38B1BD55-1612-4215-B955-CA19142B706F}" type="presParOf" srcId="{CBD1F444-EFCC-4488-9B27-97CF2C09038B}" destId="{82F5BDDE-A58D-40B2-A0A5-265FB95A68D1}" srcOrd="0" destOrd="0" presId="urn:microsoft.com/office/officeart/2008/layout/PictureAccentList"/>
    <dgm:cxn modelId="{DC84305B-E2B9-4DC2-815D-D3701EDBC232}" type="presParOf" srcId="{82F5BDDE-A58D-40B2-A0A5-265FB95A68D1}" destId="{F8DB4850-3D97-4E19-B355-CEBC222967E6}" srcOrd="0" destOrd="0" presId="urn:microsoft.com/office/officeart/2008/layout/PictureAccentList"/>
    <dgm:cxn modelId="{751BADBF-FE55-4E02-994D-07E5910EDC12}" type="presParOf" srcId="{CBD1F444-EFCC-4488-9B27-97CF2C09038B}" destId="{47C9F97D-123D-4B58-9504-390680D35AD0}" srcOrd="1" destOrd="0" presId="urn:microsoft.com/office/officeart/2008/layout/PictureAccentList"/>
  </dgm:cxnLst>
  <dgm:bg>
    <a:noFill/>
  </dgm:bg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87913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270" y="1"/>
            <a:ext cx="2887913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1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711"/>
            <a:ext cx="2887913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71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270" y="9428711"/>
            <a:ext cx="2887913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A0DFBDD-14EE-4D8E-A39E-3E0B82CAD60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04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87913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270" y="1"/>
            <a:ext cx="2887913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5963" y="4715952"/>
            <a:ext cx="5330813" cy="446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711"/>
            <a:ext cx="2887913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270" y="9428711"/>
            <a:ext cx="2887913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30AE914-CEA1-4C49-B44E-78FA212BCBB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9985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0AE914-CEA1-4C49-B44E-78FA212BCBBD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332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Tx/>
              <a:buChar char="•"/>
            </a:pPr>
            <a:endParaRPr lang="de-DE" b="1" smtClean="0"/>
          </a:p>
        </p:txBody>
      </p:sp>
      <p:sp>
        <p:nvSpPr>
          <p:cNvPr id="419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F93C88C-8095-49EF-BD9B-2ADD6252A106}" type="slidenum">
              <a:rPr lang="de-DE" sz="1200" smtClean="0">
                <a:solidFill>
                  <a:srgbClr val="000000"/>
                </a:solidFill>
              </a:rPr>
              <a:pPr/>
              <a:t>12</a:t>
            </a:fld>
            <a:endParaRPr lang="de-DE" sz="120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  <p:sp>
        <p:nvSpPr>
          <p:cNvPr id="4301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DD22F08-ED2E-418D-AC50-1CD5A52E34A9}" type="slidenum">
              <a:rPr lang="en-GB" sz="1200" smtClean="0"/>
              <a:pPr/>
              <a:t>22</a:t>
            </a:fld>
            <a:endParaRPr lang="en-GB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9" descr="DESY-Logo-cyan-RGB_g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Helmholtz-Logo_schwarz_70_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959475"/>
            <a:ext cx="16478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DE" smtClean="0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GB" noProof="0" smtClean="0"/>
              <a:t>Untertitel durch Klicken bearbeiten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GB" noProof="0" smtClean="0"/>
              <a:t>TITELMASTER</a:t>
            </a:r>
            <a:br>
              <a:rPr lang="en-GB" noProof="0" smtClean="0"/>
            </a:br>
            <a:r>
              <a:rPr lang="en-GB" noProof="0" smtClean="0"/>
              <a:t>FORMAT </a:t>
            </a:r>
          </a:p>
        </p:txBody>
      </p:sp>
    </p:spTree>
    <p:extLst>
      <p:ext uri="{BB962C8B-B14F-4D97-AF65-F5344CB8AC3E}">
        <p14:creationId xmlns:p14="http://schemas.microsoft.com/office/powerpoint/2010/main" val="2810359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200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2752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7175" y="260350"/>
            <a:ext cx="8229600" cy="9001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258763" y="1600200"/>
            <a:ext cx="8229600" cy="3952875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22250" y="65786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de-DE"/>
              <a:t>PAGE </a:t>
            </a:r>
            <a:fld id="{C2DB92DE-029C-4C7F-974A-0D3EA74361D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026451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1200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30276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5906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569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8143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990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70464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50776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>
                <a:solidFill>
                  <a:schemeClr val="bg2"/>
                </a:solidFill>
              </a:rPr>
              <a:t>Ute Krell </a:t>
            </a:r>
            <a:r>
              <a:rPr lang="en-GB" sz="900" dirty="0">
                <a:solidFill>
                  <a:schemeClr val="bg2"/>
                </a:solidFill>
              </a:rPr>
              <a:t> |  </a:t>
            </a:r>
            <a:r>
              <a:rPr lang="en-GB" sz="900" dirty="0" smtClean="0">
                <a:solidFill>
                  <a:schemeClr val="bg2"/>
                </a:solidFill>
              </a:rPr>
              <a:t>DESY-</a:t>
            </a:r>
            <a:r>
              <a:rPr lang="en-GB" sz="900" baseline="0" dirty="0" smtClean="0">
                <a:solidFill>
                  <a:schemeClr val="bg2"/>
                </a:solidFill>
              </a:rPr>
              <a:t> </a:t>
            </a:r>
            <a:r>
              <a:rPr lang="en-GB" sz="900" baseline="0" dirty="0" err="1" smtClean="0">
                <a:solidFill>
                  <a:schemeClr val="bg2"/>
                </a:solidFill>
              </a:rPr>
              <a:t>Wissenschaftlicher</a:t>
            </a:r>
            <a:r>
              <a:rPr lang="en-GB" sz="900" baseline="0" dirty="0" smtClean="0">
                <a:solidFill>
                  <a:schemeClr val="bg2"/>
                </a:solidFill>
              </a:rPr>
              <a:t> </a:t>
            </a:r>
            <a:r>
              <a:rPr lang="en-GB" sz="900" baseline="0" dirty="0" err="1" smtClean="0">
                <a:solidFill>
                  <a:schemeClr val="bg2"/>
                </a:solidFill>
              </a:rPr>
              <a:t>Ausschuss</a:t>
            </a:r>
            <a:r>
              <a:rPr lang="en-GB" sz="900" baseline="0" dirty="0" smtClean="0">
                <a:solidFill>
                  <a:schemeClr val="bg2"/>
                </a:solidFill>
              </a:rPr>
              <a:t>   18. March</a:t>
            </a:r>
            <a:r>
              <a:rPr lang="en-GB" sz="900" dirty="0" smtClean="0">
                <a:solidFill>
                  <a:schemeClr val="bg2"/>
                </a:solidFill>
              </a:rPr>
              <a:t> </a:t>
            </a:r>
            <a:r>
              <a:rPr lang="en-GB" sz="900" dirty="0">
                <a:solidFill>
                  <a:schemeClr val="bg2"/>
                </a:solidFill>
              </a:rPr>
              <a:t>2014  |  </a:t>
            </a:r>
            <a:r>
              <a:rPr lang="en-GB" sz="900" b="1" dirty="0">
                <a:solidFill>
                  <a:schemeClr val="bg2"/>
                </a:solidFill>
              </a:rPr>
              <a:t>Page </a:t>
            </a:r>
            <a:fld id="{79733CF1-8A17-4DE2-B264-1B62998E64C9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‹Nr.›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1030" name="Picture 10" descr="DESY-Logo-cyan-RGB_ge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  <p:sldLayoutId id="2147484421" r:id="rId2"/>
    <p:sldLayoutId id="2147484422" r:id="rId3"/>
    <p:sldLayoutId id="2147484423" r:id="rId4"/>
    <p:sldLayoutId id="2147484424" r:id="rId5"/>
    <p:sldLayoutId id="2147484425" r:id="rId6"/>
    <p:sldLayoutId id="2147484426" r:id="rId7"/>
    <p:sldLayoutId id="2147484427" r:id="rId8"/>
    <p:sldLayoutId id="2147484428" r:id="rId9"/>
    <p:sldLayoutId id="2147484429" r:id="rId10"/>
    <p:sldLayoutId id="2147484430" r:id="rId11"/>
    <p:sldLayoutId id="214748443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0" fontAlgn="base" hangingPunct="0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lmholtz.de/forschung/eu_projekte/idee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andreas-zeller.blogspot.de/2013/02/twelve-tips-on-how-to-prepare-erc-grant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z="3600" dirty="0" smtClean="0"/>
              <a:t>ERC Concept @ DESY</a:t>
            </a:r>
          </a:p>
        </p:txBody>
      </p:sp>
      <p:sp>
        <p:nvSpPr>
          <p:cNvPr id="4099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282575" y="1522012"/>
            <a:ext cx="8861425" cy="1580596"/>
          </a:xfrm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de-DE" dirty="0" err="1" smtClean="0"/>
              <a:t>Why</a:t>
            </a:r>
            <a:r>
              <a:rPr lang="de-DE" dirty="0" smtClean="0"/>
              <a:t>?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de-DE" dirty="0" err="1" smtClean="0"/>
              <a:t>Draft</a:t>
            </a:r>
            <a:r>
              <a:rPr lang="de-DE" dirty="0" smtClean="0"/>
              <a:t> </a:t>
            </a:r>
            <a:r>
              <a:rPr lang="de-DE" dirty="0" err="1" smtClean="0"/>
              <a:t>Concept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EUP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de-DE" dirty="0"/>
              <a:t>ERC in HORIZON 2020</a:t>
            </a:r>
          </a:p>
          <a:p>
            <a:pPr eaLnBrk="1" hangingPunct="1">
              <a:defRPr/>
            </a:pPr>
            <a:r>
              <a:rPr lang="de-DE" dirty="0" smtClean="0"/>
              <a:t> </a:t>
            </a:r>
          </a:p>
          <a:p>
            <a:pPr eaLnBrk="1" hangingPunct="1">
              <a:defRPr/>
            </a:pPr>
            <a:endParaRPr lang="de-DE" dirty="0" smtClean="0"/>
          </a:p>
          <a:p>
            <a:pPr eaLnBrk="1" hangingPunct="1">
              <a:defRPr/>
            </a:pPr>
            <a:endParaRPr lang="de-DE" dirty="0" smtClean="0"/>
          </a:p>
        </p:txBody>
      </p:sp>
      <p:sp>
        <p:nvSpPr>
          <p:cNvPr id="4100" name="Text Box 35"/>
          <p:cNvSpPr txBox="1">
            <a:spLocks noChangeArrowheads="1"/>
          </p:cNvSpPr>
          <p:nvPr/>
        </p:nvSpPr>
        <p:spPr bwMode="auto">
          <a:xfrm>
            <a:off x="267287" y="4427867"/>
            <a:ext cx="603508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b="1" dirty="0" smtClean="0">
                <a:solidFill>
                  <a:srgbClr val="00A5EB"/>
                </a:solidFill>
              </a:rPr>
              <a:t>Dr. Ute </a:t>
            </a:r>
            <a:r>
              <a:rPr lang="de-DE" b="1" dirty="0">
                <a:solidFill>
                  <a:srgbClr val="00A5EB"/>
                </a:solidFill>
              </a:rPr>
              <a:t>Krell</a:t>
            </a:r>
          </a:p>
          <a:p>
            <a:r>
              <a:rPr lang="de-DE" b="1" dirty="0" smtClean="0">
                <a:solidFill>
                  <a:srgbClr val="00A5EB"/>
                </a:solidFill>
              </a:rPr>
              <a:t>Dr. Isabelle </a:t>
            </a:r>
            <a:r>
              <a:rPr lang="de-DE" b="1" dirty="0">
                <a:solidFill>
                  <a:srgbClr val="00A5EB"/>
                </a:solidFill>
              </a:rPr>
              <a:t>Rauschenbach</a:t>
            </a:r>
          </a:p>
          <a:p>
            <a:r>
              <a:rPr lang="de-DE" dirty="0" smtClean="0">
                <a:solidFill>
                  <a:schemeClr val="accent1"/>
                </a:solidFill>
              </a:rPr>
              <a:t>EU-Projektbüro/EUP</a:t>
            </a:r>
          </a:p>
          <a:p>
            <a:endParaRPr lang="de-DE" dirty="0">
              <a:solidFill>
                <a:schemeClr val="accent1"/>
              </a:solidFill>
            </a:endParaRPr>
          </a:p>
          <a:p>
            <a:r>
              <a:rPr lang="de-DE" dirty="0" smtClean="0">
                <a:solidFill>
                  <a:schemeClr val="accent1"/>
                </a:solidFill>
              </a:rPr>
              <a:t>DESY Wissenschaftlicher Ausschuss Hamburg</a:t>
            </a:r>
            <a:r>
              <a:rPr lang="de-DE" dirty="0">
                <a:solidFill>
                  <a:schemeClr val="accent1"/>
                </a:solidFill>
              </a:rPr>
              <a:t>, </a:t>
            </a:r>
            <a:r>
              <a:rPr lang="de-DE" dirty="0" smtClean="0">
                <a:solidFill>
                  <a:schemeClr val="accent1"/>
                </a:solidFill>
              </a:rPr>
              <a:t>18 March </a:t>
            </a:r>
            <a:r>
              <a:rPr lang="de-DE" dirty="0">
                <a:solidFill>
                  <a:schemeClr val="accent1"/>
                </a:solidFill>
              </a:rPr>
              <a:t>2014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4" y="1673498"/>
            <a:ext cx="2249488" cy="125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ERC in HORIZON 2020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HORIZON </a:t>
            </a:r>
            <a:r>
              <a:rPr lang="de-DE" dirty="0" smtClean="0"/>
              <a:t>2020 &amp; Budget</a:t>
            </a:r>
          </a:p>
          <a:p>
            <a:r>
              <a:rPr lang="de-DE" dirty="0" smtClean="0"/>
              <a:t>ERC </a:t>
            </a:r>
            <a:r>
              <a:rPr lang="de-DE" dirty="0" err="1" smtClean="0"/>
              <a:t>goal</a:t>
            </a:r>
            <a:r>
              <a:rPr lang="de-DE" dirty="0" smtClean="0"/>
              <a:t> &amp; </a:t>
            </a:r>
            <a:r>
              <a:rPr lang="de-DE" dirty="0" err="1" smtClean="0"/>
              <a:t>regulations</a:t>
            </a:r>
            <a:endParaRPr lang="de-DE" dirty="0" smtClean="0"/>
          </a:p>
          <a:p>
            <a:r>
              <a:rPr lang="de-DE" dirty="0" smtClean="0"/>
              <a:t>Profile </a:t>
            </a:r>
            <a:r>
              <a:rPr lang="de-DE" dirty="0" err="1" smtClean="0"/>
              <a:t>of</a:t>
            </a:r>
            <a:r>
              <a:rPr lang="de-DE" dirty="0" smtClean="0"/>
              <a:t> PI, </a:t>
            </a:r>
            <a:r>
              <a:rPr lang="de-DE" dirty="0" err="1" smtClean="0"/>
              <a:t>frontier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endParaRPr lang="de-DE" dirty="0" smtClean="0"/>
          </a:p>
          <a:p>
            <a:r>
              <a:rPr lang="de-DE" dirty="0" smtClean="0"/>
              <a:t>Needs for a </a:t>
            </a:r>
            <a:r>
              <a:rPr lang="de-DE" dirty="0" err="1" smtClean="0"/>
              <a:t>successful</a:t>
            </a:r>
            <a:r>
              <a:rPr lang="de-DE" dirty="0" smtClean="0"/>
              <a:t> </a:t>
            </a:r>
            <a:r>
              <a:rPr lang="de-DE" dirty="0" err="1" smtClean="0"/>
              <a:t>proposal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913" y="3293215"/>
            <a:ext cx="3438668" cy="217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890438" y="5465134"/>
            <a:ext cx="2509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</a:rPr>
              <a:t>EU Puzzle @ EUP-DESY</a:t>
            </a:r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894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HORIZON 2020:  </a:t>
            </a:r>
            <a:r>
              <a:rPr lang="de-DE" dirty="0" err="1" smtClean="0"/>
              <a:t>three</a:t>
            </a:r>
            <a:r>
              <a:rPr lang="de-DE" dirty="0" smtClean="0"/>
              <a:t> </a:t>
            </a:r>
            <a:r>
              <a:rPr lang="de-DE" dirty="0" err="1" smtClean="0"/>
              <a:t>priorities</a:t>
            </a:r>
            <a:endParaRPr lang="de-DE" dirty="0" smtClean="0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6" t="25845" r="18922" b="1527"/>
          <a:stretch>
            <a:fillRect/>
          </a:stretch>
        </p:blipFill>
        <p:spPr bwMode="auto">
          <a:xfrm>
            <a:off x="1336675" y="1084263"/>
            <a:ext cx="6611938" cy="502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Textfeld 1"/>
          <p:cNvSpPr txBox="1">
            <a:spLocks noChangeArrowheads="1"/>
          </p:cNvSpPr>
          <p:nvPr/>
        </p:nvSpPr>
        <p:spPr bwMode="auto">
          <a:xfrm>
            <a:off x="1336675" y="6235700"/>
            <a:ext cx="2154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2400" b="1" dirty="0" smtClean="0">
                <a:solidFill>
                  <a:schemeClr val="accent5">
                    <a:lumMod val="25000"/>
                  </a:schemeClr>
                </a:solidFill>
              </a:rPr>
              <a:t>2014 – 2020</a:t>
            </a:r>
          </a:p>
        </p:txBody>
      </p:sp>
      <p:sp>
        <p:nvSpPr>
          <p:cNvPr id="5127" name="Textfeld 2"/>
          <p:cNvSpPr txBox="1">
            <a:spLocks noChangeArrowheads="1"/>
          </p:cNvSpPr>
          <p:nvPr/>
        </p:nvSpPr>
        <p:spPr bwMode="auto">
          <a:xfrm>
            <a:off x="5889625" y="6127750"/>
            <a:ext cx="20589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>
                <a:solidFill>
                  <a:schemeClr val="accent2"/>
                </a:solidFill>
              </a:rPr>
              <a:t>* 100% for non-profit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hteck 1"/>
          <p:cNvSpPr>
            <a:spLocks noChangeArrowheads="1"/>
          </p:cNvSpPr>
          <p:nvPr/>
        </p:nvSpPr>
        <p:spPr bwMode="auto">
          <a:xfrm>
            <a:off x="7410450" y="5943600"/>
            <a:ext cx="1543050" cy="6381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7411" name="Titel 1"/>
          <p:cNvSpPr>
            <a:spLocks noGrp="1"/>
          </p:cNvSpPr>
          <p:nvPr>
            <p:ph type="title"/>
          </p:nvPr>
        </p:nvSpPr>
        <p:spPr>
          <a:xfrm>
            <a:off x="190500" y="96838"/>
            <a:ext cx="8724900" cy="900112"/>
          </a:xfrm>
        </p:spPr>
        <p:txBody>
          <a:bodyPr/>
          <a:lstStyle/>
          <a:p>
            <a:r>
              <a:rPr lang="de-DE" smtClean="0"/>
              <a:t>HORIZON 2020 – ERC</a:t>
            </a:r>
            <a:r>
              <a:rPr lang="de-DE" smtClean="0">
                <a:solidFill>
                  <a:srgbClr val="FF0000"/>
                </a:solidFill>
              </a:rPr>
              <a:t/>
            </a:r>
            <a:br>
              <a:rPr lang="de-DE" smtClean="0">
                <a:solidFill>
                  <a:srgbClr val="FF0000"/>
                </a:solidFill>
              </a:rPr>
            </a:br>
            <a:endParaRPr lang="de-DE" smtClean="0"/>
          </a:p>
        </p:txBody>
      </p:sp>
      <p:sp>
        <p:nvSpPr>
          <p:cNvPr id="17412" name="Foliennummernplatzhalter 3"/>
          <p:cNvSpPr>
            <a:spLocks noGrp="1" noChangeAspect="1"/>
          </p:cNvSpPr>
          <p:nvPr>
            <p:ph type="sldNum" sz="quarter" idx="10"/>
          </p:nvPr>
        </p:nvSpPr>
        <p:spPr bwMode="auto">
          <a:xfrm>
            <a:off x="250825" y="6578600"/>
            <a:ext cx="2070100" cy="461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800" smtClean="0">
                <a:solidFill>
                  <a:srgbClr val="FFFFFF"/>
                </a:solidFill>
              </a:rPr>
              <a:t> PAGE </a:t>
            </a:r>
            <a:fld id="{7D17E587-4ED5-4B97-A51B-01477FCD82F7}" type="slidenum">
              <a:rPr lang="de-DE" sz="800" smtClean="0">
                <a:solidFill>
                  <a:srgbClr val="FFFFFF"/>
                </a:solidFill>
              </a:rPr>
              <a:pPr eaLnBrk="1" hangingPunct="1"/>
              <a:t>12</a:t>
            </a:fld>
            <a:endParaRPr lang="de-DE" sz="800" smtClean="0">
              <a:solidFill>
                <a:srgbClr val="FFFFFF"/>
              </a:solidFill>
            </a:endParaRPr>
          </a:p>
        </p:txBody>
      </p:sp>
      <p:graphicFrame>
        <p:nvGraphicFramePr>
          <p:cNvPr id="19" name="Diagramm 18"/>
          <p:cNvGraphicFramePr>
            <a:graphicFrameLocks noChangeAspect="1"/>
          </p:cNvGraphicFramePr>
          <p:nvPr/>
        </p:nvGraphicFramePr>
        <p:xfrm>
          <a:off x="533400" y="764706"/>
          <a:ext cx="7964194" cy="5113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1" name="Diagramm 20"/>
          <p:cNvGraphicFramePr>
            <a:graphicFrameLocks noChangeAspect="1"/>
          </p:cNvGraphicFramePr>
          <p:nvPr/>
        </p:nvGraphicFramePr>
        <p:xfrm>
          <a:off x="2969358" y="5362576"/>
          <a:ext cx="2040791" cy="1326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m 8"/>
          <p:cNvGraphicFramePr>
            <a:graphicFrameLocks noChangeAspect="1"/>
          </p:cNvGraphicFramePr>
          <p:nvPr/>
        </p:nvGraphicFramePr>
        <p:xfrm>
          <a:off x="5069673" y="5762257"/>
          <a:ext cx="1702601" cy="1117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0" name="Diagramm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341159"/>
              </p:ext>
            </p:extLst>
          </p:nvPr>
        </p:nvGraphicFramePr>
        <p:xfrm>
          <a:off x="561975" y="5144201"/>
          <a:ext cx="2352675" cy="1529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22" name="Diagramm 21"/>
          <p:cNvGraphicFramePr>
            <a:graphicFrameLocks noChangeAspect="1"/>
          </p:cNvGraphicFramePr>
          <p:nvPr/>
        </p:nvGraphicFramePr>
        <p:xfrm>
          <a:off x="6841604" y="5710311"/>
          <a:ext cx="1616596" cy="1050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cxnSp>
        <p:nvCxnSpPr>
          <p:cNvPr id="17418" name="Gerade Verbindung 4"/>
          <p:cNvCxnSpPr>
            <a:cxnSpLocks noChangeShapeType="1"/>
          </p:cNvCxnSpPr>
          <p:nvPr/>
        </p:nvCxnSpPr>
        <p:spPr bwMode="auto">
          <a:xfrm>
            <a:off x="695325" y="1697038"/>
            <a:ext cx="2019300" cy="47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9" name="Gerade Verbindung 14"/>
          <p:cNvCxnSpPr>
            <a:cxnSpLocks noChangeShapeType="1"/>
          </p:cNvCxnSpPr>
          <p:nvPr/>
        </p:nvCxnSpPr>
        <p:spPr bwMode="auto">
          <a:xfrm>
            <a:off x="3209925" y="1697038"/>
            <a:ext cx="2105025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0" name="Gerade Verbindung 15"/>
          <p:cNvCxnSpPr>
            <a:cxnSpLocks noChangeShapeType="1"/>
          </p:cNvCxnSpPr>
          <p:nvPr/>
        </p:nvCxnSpPr>
        <p:spPr bwMode="auto">
          <a:xfrm>
            <a:off x="5981700" y="1697038"/>
            <a:ext cx="2143125" cy="47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21" name="Ellipse 1"/>
          <p:cNvSpPr>
            <a:spLocks noChangeArrowheads="1"/>
          </p:cNvSpPr>
          <p:nvPr/>
        </p:nvSpPr>
        <p:spPr bwMode="auto">
          <a:xfrm>
            <a:off x="561975" y="1697038"/>
            <a:ext cx="2476500" cy="1300162"/>
          </a:xfrm>
          <a:prstGeom prst="ellipse">
            <a:avLst/>
          </a:prstGeom>
          <a:noFill/>
          <a:ln w="5715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b="1"/>
          </a:p>
        </p:txBody>
      </p:sp>
      <p:sp>
        <p:nvSpPr>
          <p:cNvPr id="15" name="Textfeld 13"/>
          <p:cNvSpPr txBox="1">
            <a:spLocks noChangeArrowheads="1"/>
          </p:cNvSpPr>
          <p:nvPr/>
        </p:nvSpPr>
        <p:spPr bwMode="auto">
          <a:xfrm>
            <a:off x="12700" y="1747044"/>
            <a:ext cx="108234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FF9933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2000" b="1" dirty="0" smtClean="0">
                <a:solidFill>
                  <a:schemeClr val="accent2"/>
                </a:solidFill>
              </a:rPr>
              <a:t>13.1 B€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ERC Budget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9" t="30838" r="13722" b="3767"/>
          <a:stretch/>
        </p:blipFill>
        <p:spPr bwMode="auto">
          <a:xfrm>
            <a:off x="233917" y="903767"/>
            <a:ext cx="8577934" cy="507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775637" y="5810692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</a:rPr>
              <a:t>  3860  Projects</a:t>
            </a:r>
          </a:p>
          <a:p>
            <a:r>
              <a:rPr lang="de-DE" dirty="0" smtClean="0">
                <a:solidFill>
                  <a:schemeClr val="accent1"/>
                </a:solidFill>
              </a:rPr>
              <a:t>43000  </a:t>
            </a:r>
            <a:r>
              <a:rPr lang="de-DE" dirty="0" err="1" smtClean="0">
                <a:solidFill>
                  <a:schemeClr val="accent1"/>
                </a:solidFill>
              </a:rPr>
              <a:t>Proposals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62828" y="903767"/>
            <a:ext cx="689323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CC00"/>
                </a:solidFill>
              </a:rPr>
              <a:t> ERC Budget in FP7 </a:t>
            </a:r>
            <a:r>
              <a:rPr lang="de-DE" sz="2400" b="1" dirty="0" err="1" smtClean="0">
                <a:solidFill>
                  <a:srgbClr val="FFCC00"/>
                </a:solidFill>
              </a:rPr>
              <a:t>and</a:t>
            </a:r>
            <a:r>
              <a:rPr lang="de-DE" sz="2400" b="1" dirty="0" smtClean="0">
                <a:solidFill>
                  <a:srgbClr val="FFCC00"/>
                </a:solidFill>
              </a:rPr>
              <a:t> </a:t>
            </a:r>
            <a:r>
              <a:rPr lang="de-DE" sz="2400" b="1" dirty="0" err="1" smtClean="0">
                <a:solidFill>
                  <a:srgbClr val="FFCC00"/>
                </a:solidFill>
              </a:rPr>
              <a:t>Horizon</a:t>
            </a:r>
            <a:r>
              <a:rPr lang="de-DE" sz="2400" b="1" dirty="0" smtClean="0">
                <a:solidFill>
                  <a:srgbClr val="FFCC00"/>
                </a:solidFill>
              </a:rPr>
              <a:t> 2020              </a:t>
            </a:r>
            <a:endParaRPr lang="de-DE" sz="2400" b="1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202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40" y="920823"/>
            <a:ext cx="6779449" cy="4820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114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>
          <a:xfrm>
            <a:off x="257175" y="-92075"/>
            <a:ext cx="8229600" cy="900113"/>
          </a:xfrm>
        </p:spPr>
        <p:txBody>
          <a:bodyPr/>
          <a:lstStyle/>
          <a:p>
            <a:r>
              <a:rPr lang="de-DE" dirty="0" smtClean="0"/>
              <a:t>European Research Council:   </a:t>
            </a:r>
            <a:r>
              <a:rPr lang="de-DE" dirty="0" err="1" smtClean="0"/>
              <a:t>goal</a:t>
            </a:r>
            <a:endParaRPr lang="de-DE" dirty="0" smtClean="0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282575" y="977900"/>
            <a:ext cx="8520113" cy="560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2400" b="1" dirty="0" err="1" smtClean="0"/>
              <a:t>Rising</a:t>
            </a:r>
            <a:r>
              <a:rPr lang="de-DE" sz="2400" b="1" dirty="0" smtClean="0"/>
              <a:t> excellence </a:t>
            </a:r>
            <a:r>
              <a:rPr lang="de-DE" sz="2400" b="1" dirty="0" err="1"/>
              <a:t>s</a:t>
            </a:r>
            <a:r>
              <a:rPr lang="de-DE" sz="2400" b="1" dirty="0" err="1" smtClean="0"/>
              <a:t>cience</a:t>
            </a:r>
            <a:r>
              <a:rPr lang="de-DE" sz="2400" b="1" dirty="0" smtClean="0"/>
              <a:t> in Europe</a:t>
            </a:r>
          </a:p>
          <a:p>
            <a:pPr lvl="1">
              <a:defRPr/>
            </a:pPr>
            <a:r>
              <a:rPr lang="en-US" sz="2400" dirty="0" smtClean="0">
                <a:ea typeface="Calibri" pitchFamily="34" charset="0"/>
                <a:cs typeface="Calibri" pitchFamily="34" charset="0"/>
              </a:rPr>
              <a:t> support frontier &amp; groundbreaking research</a:t>
            </a:r>
          </a:p>
          <a:p>
            <a:pPr lvl="1">
              <a:defRPr/>
            </a:pPr>
            <a:r>
              <a:rPr lang="de-DE" sz="2400" dirty="0"/>
              <a:t> </a:t>
            </a:r>
            <a:r>
              <a:rPr lang="de-DE" sz="2400" dirty="0" err="1" smtClean="0"/>
              <a:t>supportexcellent</a:t>
            </a:r>
            <a:r>
              <a:rPr lang="de-DE" sz="2400" dirty="0" smtClean="0"/>
              <a:t> </a:t>
            </a:r>
            <a:r>
              <a:rPr lang="de-DE" sz="2400" dirty="0" err="1" smtClean="0"/>
              <a:t>scientists</a:t>
            </a:r>
            <a:r>
              <a:rPr lang="de-DE" sz="2400" dirty="0" smtClean="0"/>
              <a:t> </a:t>
            </a:r>
          </a:p>
          <a:p>
            <a:pPr marL="265113" lvl="1" indent="-265113">
              <a:buClr>
                <a:srgbClr val="F28E00"/>
              </a:buClr>
              <a:buFont typeface="Arial Black" pitchFamily="34" charset="0"/>
              <a:buChar char="&gt;"/>
              <a:defRPr/>
            </a:pPr>
            <a:r>
              <a:rPr lang="de-DE" sz="2400" dirty="0" err="1">
                <a:ea typeface="Calibri" pitchFamily="34" charset="0"/>
                <a:cs typeface="Calibri" pitchFamily="34" charset="0"/>
              </a:rPr>
              <a:t>A</a:t>
            </a:r>
            <a:r>
              <a:rPr lang="de-DE" sz="2400" dirty="0" err="1" smtClean="0">
                <a:ea typeface="Calibri" pitchFamily="34" charset="0"/>
                <a:cs typeface="Calibri" pitchFamily="34" charset="0"/>
              </a:rPr>
              <a:t>chieve</a:t>
            </a:r>
            <a:r>
              <a:rPr lang="de-DE" sz="24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400" dirty="0" err="1" smtClean="0">
                <a:ea typeface="Calibri" pitchFamily="34" charset="0"/>
                <a:cs typeface="Calibri" pitchFamily="34" charset="0"/>
              </a:rPr>
              <a:t>independence</a:t>
            </a:r>
            <a:r>
              <a:rPr lang="de-DE" sz="2400" dirty="0">
                <a:ea typeface="Calibri" pitchFamily="34" charset="0"/>
                <a:cs typeface="Calibri" pitchFamily="34" charset="0"/>
              </a:rPr>
              <a:t> </a:t>
            </a:r>
            <a:r>
              <a:rPr lang="de-DE" sz="2400" dirty="0" smtClean="0">
                <a:ea typeface="Calibri" pitchFamily="34" charset="0"/>
                <a:cs typeface="Calibri" pitchFamily="34" charset="0"/>
              </a:rPr>
              <a:t>for </a:t>
            </a:r>
            <a:r>
              <a:rPr lang="de-DE" sz="2400" dirty="0" err="1" smtClean="0">
                <a:ea typeface="Calibri" pitchFamily="34" charset="0"/>
                <a:cs typeface="Calibri" pitchFamily="34" charset="0"/>
              </a:rPr>
              <a:t>young</a:t>
            </a:r>
            <a:r>
              <a:rPr lang="de-DE" sz="24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400" dirty="0" err="1" smtClean="0">
                <a:ea typeface="Calibri" pitchFamily="34" charset="0"/>
                <a:cs typeface="Calibri" pitchFamily="34" charset="0"/>
              </a:rPr>
              <a:t>researchers</a:t>
            </a:r>
            <a:r>
              <a:rPr lang="de-DE" sz="2400" dirty="0" smtClean="0">
                <a:ea typeface="Calibri" pitchFamily="34" charset="0"/>
                <a:cs typeface="Calibri" pitchFamily="34" charset="0"/>
              </a:rPr>
              <a:t> </a:t>
            </a:r>
          </a:p>
          <a:p>
            <a:pPr marL="265113" lvl="1" indent="-265113">
              <a:buClr>
                <a:srgbClr val="F28E00"/>
              </a:buClr>
              <a:buFont typeface="Arial Black" pitchFamily="34" charset="0"/>
              <a:buChar char="&gt;"/>
              <a:defRPr/>
            </a:pPr>
            <a:r>
              <a:rPr lang="de-DE" sz="2400" dirty="0" err="1">
                <a:ea typeface="Calibri" pitchFamily="34" charset="0"/>
                <a:cs typeface="Calibri" pitchFamily="34" charset="0"/>
              </a:rPr>
              <a:t>I</a:t>
            </a:r>
            <a:r>
              <a:rPr lang="de-DE" sz="2400" dirty="0" err="1" smtClean="0">
                <a:ea typeface="Calibri" pitchFamily="34" charset="0"/>
                <a:cs typeface="Calibri" pitchFamily="34" charset="0"/>
              </a:rPr>
              <a:t>mprove</a:t>
            </a:r>
            <a:r>
              <a:rPr lang="de-DE" sz="24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400" dirty="0" err="1" smtClean="0">
                <a:ea typeface="Calibri" pitchFamily="34" charset="0"/>
                <a:cs typeface="Calibri" pitchFamily="34" charset="0"/>
              </a:rPr>
              <a:t>working</a:t>
            </a:r>
            <a:r>
              <a:rPr lang="de-DE" sz="2400" dirty="0">
                <a:ea typeface="Calibri" pitchFamily="34" charset="0"/>
                <a:cs typeface="Calibri" pitchFamily="34" charset="0"/>
              </a:rPr>
              <a:t> </a:t>
            </a:r>
            <a:r>
              <a:rPr lang="de-DE" sz="2400" dirty="0" err="1" smtClean="0">
                <a:ea typeface="Calibri" pitchFamily="34" charset="0"/>
                <a:cs typeface="Calibri" pitchFamily="34" charset="0"/>
              </a:rPr>
              <a:t>conditions</a:t>
            </a:r>
            <a:r>
              <a:rPr lang="de-DE" sz="2400" dirty="0" smtClean="0">
                <a:ea typeface="Calibri" pitchFamily="34" charset="0"/>
                <a:cs typeface="Calibri" pitchFamily="34" charset="0"/>
              </a:rPr>
              <a:t> for all </a:t>
            </a:r>
            <a:r>
              <a:rPr lang="de-DE" sz="2400" dirty="0" err="1" smtClean="0">
                <a:ea typeface="Calibri" pitchFamily="34" charset="0"/>
                <a:cs typeface="Calibri" pitchFamily="34" charset="0"/>
              </a:rPr>
              <a:t>researchers</a:t>
            </a:r>
            <a:endParaRPr lang="de-DE" sz="2400" dirty="0" smtClean="0">
              <a:ea typeface="Calibri" pitchFamily="34" charset="0"/>
              <a:cs typeface="Calibri" pitchFamily="34" charset="0"/>
            </a:endParaRPr>
          </a:p>
          <a:p>
            <a:pPr marL="0" indent="0">
              <a:buFont typeface="Arial Black" pitchFamily="34" charset="0"/>
              <a:buNone/>
              <a:defRPr/>
            </a:pPr>
            <a:endParaRPr lang="de-DE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>
          <a:xfrm>
            <a:off x="257175" y="-92075"/>
            <a:ext cx="8229600" cy="900113"/>
          </a:xfrm>
        </p:spPr>
        <p:txBody>
          <a:bodyPr/>
          <a:lstStyle/>
          <a:p>
            <a:r>
              <a:rPr lang="de-DE" smtClean="0"/>
              <a:t>European Research Council: Regulations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255588" y="977900"/>
            <a:ext cx="9409112" cy="560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2400" dirty="0" smtClean="0"/>
              <a:t>Single-stage </a:t>
            </a:r>
            <a:r>
              <a:rPr lang="de-DE" sz="2400" dirty="0" err="1" smtClean="0"/>
              <a:t>submission</a:t>
            </a:r>
            <a:r>
              <a:rPr lang="de-DE" sz="2400" dirty="0" smtClean="0"/>
              <a:t> / </a:t>
            </a:r>
            <a:r>
              <a:rPr lang="de-DE" sz="2400" dirty="0" err="1" smtClean="0"/>
              <a:t>two</a:t>
            </a:r>
            <a:r>
              <a:rPr lang="de-DE" sz="2400" dirty="0" smtClean="0"/>
              <a:t>-stage </a:t>
            </a:r>
            <a:r>
              <a:rPr lang="de-DE" sz="2400" dirty="0" err="1" smtClean="0"/>
              <a:t>evaluation</a:t>
            </a:r>
            <a:endParaRPr lang="de-DE" sz="2400" dirty="0"/>
          </a:p>
          <a:p>
            <a:pPr>
              <a:defRPr/>
            </a:pPr>
            <a:r>
              <a:rPr lang="de-DE" sz="2400" dirty="0" smtClean="0"/>
              <a:t>Host Institution must </a:t>
            </a:r>
            <a:r>
              <a:rPr lang="de-DE" sz="2400" dirty="0" err="1" smtClean="0"/>
              <a:t>be</a:t>
            </a:r>
            <a:r>
              <a:rPr lang="de-DE" sz="2400" dirty="0" smtClean="0"/>
              <a:t> in MS/AC</a:t>
            </a:r>
          </a:p>
          <a:p>
            <a:pPr>
              <a:defRPr/>
            </a:pPr>
            <a:r>
              <a:rPr lang="de-DE" sz="2400" dirty="0" smtClean="0"/>
              <a:t>PI </a:t>
            </a:r>
            <a:r>
              <a:rPr lang="de-DE" sz="2400" dirty="0" err="1" smtClean="0"/>
              <a:t>can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err="1" smtClean="0"/>
              <a:t>anywhere</a:t>
            </a:r>
            <a:endParaRPr lang="de-DE" sz="2400" dirty="0"/>
          </a:p>
          <a:p>
            <a:pPr marL="0" indent="0">
              <a:buFont typeface="Arial Black" pitchFamily="34" charset="0"/>
              <a:buNone/>
              <a:defRPr/>
            </a:pPr>
            <a:endParaRPr lang="de-DE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ERC :  </a:t>
            </a:r>
            <a:r>
              <a:rPr lang="en-US" smtClean="0"/>
              <a:t>Overview</a:t>
            </a:r>
            <a:endParaRPr lang="de-DE" smtClean="0"/>
          </a:p>
        </p:txBody>
      </p:sp>
      <p:sp>
        <p:nvSpPr>
          <p:cNvPr id="3481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DE" smtClean="0"/>
          </a:p>
          <a:p>
            <a:endParaRPr lang="de-DE" smtClean="0"/>
          </a:p>
        </p:txBody>
      </p:sp>
      <p:sp>
        <p:nvSpPr>
          <p:cNvPr id="34820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22250" y="6578600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>
                <a:solidFill>
                  <a:srgbClr val="FFFFFF"/>
                </a:solidFill>
              </a:rPr>
              <a:t>PAGE </a:t>
            </a:r>
            <a:fld id="{3632A05F-AC2D-4A02-AA14-3677329E1D4F}" type="slidenum">
              <a:rPr lang="de-DE">
                <a:solidFill>
                  <a:srgbClr val="FFFFFF"/>
                </a:solidFill>
              </a:rPr>
              <a:pPr/>
              <a:t>17</a:t>
            </a:fld>
            <a:endParaRPr lang="de-DE">
              <a:solidFill>
                <a:srgbClr val="FFFFFF"/>
              </a:solidFill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798415"/>
              </p:ext>
            </p:extLst>
          </p:nvPr>
        </p:nvGraphicFramePr>
        <p:xfrm>
          <a:off x="684213" y="1412875"/>
          <a:ext cx="7612062" cy="362584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13242"/>
                <a:gridCol w="3998820"/>
              </a:tblGrid>
              <a:tr h="767375">
                <a:tc>
                  <a:txBody>
                    <a:bodyPr/>
                    <a:lstStyle/>
                    <a:p>
                      <a:r>
                        <a:rPr lang="de-DE" sz="2000" b="1" dirty="0" err="1" smtClean="0">
                          <a:solidFill>
                            <a:schemeClr val="tx1"/>
                          </a:solidFill>
                        </a:rPr>
                        <a:t>Starting</a:t>
                      </a:r>
                      <a:r>
                        <a:rPr lang="de-DE" sz="2000" b="1" dirty="0" smtClean="0">
                          <a:solidFill>
                            <a:schemeClr val="tx1"/>
                          </a:solidFill>
                        </a:rPr>
                        <a:t> Grant</a:t>
                      </a:r>
                      <a:endParaRPr lang="de-DE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08" marB="457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0" dirty="0" smtClean="0">
                          <a:solidFill>
                            <a:schemeClr val="tx1"/>
                          </a:solidFill>
                        </a:rPr>
                        <a:t>2 - 7 </a:t>
                      </a:r>
                      <a:r>
                        <a:rPr lang="de-DE" sz="2000" b="0" dirty="0" err="1" smtClean="0">
                          <a:solidFill>
                            <a:schemeClr val="tx1"/>
                          </a:solidFill>
                        </a:rPr>
                        <a:t>years</a:t>
                      </a:r>
                      <a:r>
                        <a:rPr lang="de-DE" sz="2000" b="0" dirty="0" smtClean="0">
                          <a:solidFill>
                            <a:schemeClr val="tx1"/>
                          </a:solidFill>
                        </a:rPr>
                        <a:t> after </a:t>
                      </a:r>
                      <a:r>
                        <a:rPr lang="de-DE" sz="2000" b="0" dirty="0" err="1" smtClean="0">
                          <a:solidFill>
                            <a:schemeClr val="tx1"/>
                          </a:solidFill>
                        </a:rPr>
                        <a:t>PhD</a:t>
                      </a:r>
                      <a:endParaRPr lang="de-DE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708" marB="457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75162">
                <a:tc>
                  <a:txBody>
                    <a:bodyPr/>
                    <a:lstStyle/>
                    <a:p>
                      <a:r>
                        <a:rPr lang="de-DE" sz="2000" b="1" kern="1200" dirty="0" err="1" smtClean="0"/>
                        <a:t>Consolidator</a:t>
                      </a:r>
                      <a:r>
                        <a:rPr lang="de-DE" sz="2000" b="1" kern="1200" dirty="0" smtClean="0"/>
                        <a:t> Grant</a:t>
                      </a:r>
                      <a:endParaRPr lang="de-DE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marT="45708" marB="45708"/>
                </a:tc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7-12 </a:t>
                      </a:r>
                      <a:r>
                        <a:rPr lang="de-DE" sz="2000" dirty="0" err="1" smtClean="0"/>
                        <a:t>years</a:t>
                      </a:r>
                      <a:r>
                        <a:rPr lang="de-DE" sz="2000" dirty="0" smtClean="0"/>
                        <a:t> after </a:t>
                      </a:r>
                      <a:r>
                        <a:rPr lang="de-DE" sz="2000" dirty="0" err="1" smtClean="0"/>
                        <a:t>PhD</a:t>
                      </a:r>
                      <a:endParaRPr lang="de-DE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marT="45708" marB="45708"/>
                </a:tc>
              </a:tr>
              <a:tr h="731426">
                <a:tc>
                  <a:txBody>
                    <a:bodyPr/>
                    <a:lstStyle/>
                    <a:p>
                      <a:r>
                        <a:rPr lang="de-DE" sz="2000" b="1" kern="1200" dirty="0" err="1" smtClean="0"/>
                        <a:t>Advanced</a:t>
                      </a:r>
                      <a:r>
                        <a:rPr lang="de-DE" sz="2000" b="1" kern="1200" dirty="0" smtClean="0"/>
                        <a:t> Grant</a:t>
                      </a:r>
                      <a:endParaRPr lang="de-DE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marT="45708" marB="457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kern="1200" dirty="0" err="1" smtClean="0"/>
                        <a:t>Leading</a:t>
                      </a:r>
                      <a:r>
                        <a:rPr lang="de-DE" sz="2000" kern="1200" baseline="0" dirty="0" smtClean="0"/>
                        <a:t> </a:t>
                      </a:r>
                      <a:r>
                        <a:rPr lang="de-DE" sz="2000" kern="1200" baseline="0" dirty="0" err="1" smtClean="0"/>
                        <a:t>researchers</a:t>
                      </a:r>
                      <a:r>
                        <a:rPr lang="de-DE" sz="2000" kern="1200" baseline="0" dirty="0" smtClean="0"/>
                        <a:t> in </a:t>
                      </a:r>
                      <a:r>
                        <a:rPr lang="de-DE" sz="2000" kern="1200" baseline="0" dirty="0" err="1" smtClean="0"/>
                        <a:t>their</a:t>
                      </a:r>
                      <a:r>
                        <a:rPr lang="de-DE" sz="2000" kern="1200" baseline="0" dirty="0" smtClean="0"/>
                        <a:t> </a:t>
                      </a:r>
                      <a:r>
                        <a:rPr lang="de-DE" sz="2000" kern="1200" baseline="0" dirty="0" err="1" smtClean="0"/>
                        <a:t>field</a:t>
                      </a:r>
                      <a:endParaRPr lang="de-DE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marT="45708" marB="457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4549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kern="1200" dirty="0" smtClean="0"/>
                        <a:t>(</a:t>
                      </a:r>
                      <a:r>
                        <a:rPr lang="de-DE" sz="2000" b="1" kern="1200" dirty="0" err="1" smtClean="0"/>
                        <a:t>Synergy</a:t>
                      </a:r>
                      <a:r>
                        <a:rPr lang="de-DE" sz="2000" b="1" kern="1200" dirty="0" smtClean="0"/>
                        <a:t> Grant</a:t>
                      </a:r>
                      <a:endParaRPr lang="de-DE" sz="2000" b="1" dirty="0"/>
                    </a:p>
                  </a:txBody>
                  <a:tcPr marL="91441" marR="91441" marT="45708" marB="45708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kern="1200" dirty="0" smtClean="0"/>
                        <a:t>Group</a:t>
                      </a:r>
                      <a:r>
                        <a:rPr lang="de-DE" sz="2000" kern="1200" baseline="0" dirty="0" smtClean="0"/>
                        <a:t> </a:t>
                      </a:r>
                      <a:r>
                        <a:rPr lang="de-DE" sz="2000" kern="1200" baseline="0" dirty="0" err="1" smtClean="0"/>
                        <a:t>of</a:t>
                      </a:r>
                      <a:r>
                        <a:rPr lang="de-DE" sz="2000" kern="1200" baseline="0" dirty="0" smtClean="0"/>
                        <a:t> </a:t>
                      </a:r>
                      <a:r>
                        <a:rPr lang="de-DE" sz="2000" kern="1200" dirty="0" smtClean="0"/>
                        <a:t>2-4 </a:t>
                      </a:r>
                      <a:r>
                        <a:rPr lang="de-DE" sz="2000" kern="1200" dirty="0" err="1" smtClean="0"/>
                        <a:t>researchers</a:t>
                      </a:r>
                      <a:r>
                        <a:rPr lang="de-DE" sz="2000" kern="1200" dirty="0" smtClean="0"/>
                        <a:t>)</a:t>
                      </a:r>
                      <a:endParaRPr lang="de-DE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marT="45708" marB="45708">
                    <a:noFill/>
                  </a:tcPr>
                </a:tc>
              </a:tr>
              <a:tr h="70639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kern="1200" dirty="0" err="1" smtClean="0"/>
                        <a:t>Proof</a:t>
                      </a:r>
                      <a:r>
                        <a:rPr lang="de-DE" sz="2000" b="1" kern="1200" dirty="0" smtClean="0"/>
                        <a:t> </a:t>
                      </a:r>
                      <a:r>
                        <a:rPr lang="de-DE" sz="2000" b="1" kern="1200" dirty="0" err="1" smtClean="0"/>
                        <a:t>of</a:t>
                      </a:r>
                      <a:r>
                        <a:rPr lang="de-DE" sz="2000" b="1" kern="1200" dirty="0" smtClean="0"/>
                        <a:t> </a:t>
                      </a:r>
                      <a:r>
                        <a:rPr lang="de-DE" sz="2000" b="1" kern="1200" dirty="0" err="1" smtClean="0"/>
                        <a:t>Concept</a:t>
                      </a:r>
                      <a:r>
                        <a:rPr lang="de-DE" sz="2000" b="1" kern="1200" dirty="0" smtClean="0"/>
                        <a:t> Grant</a:t>
                      </a:r>
                      <a:endParaRPr lang="de-DE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marT="45708" marB="457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kern="1200" dirty="0" err="1" smtClean="0"/>
                        <a:t>Verify</a:t>
                      </a:r>
                      <a:r>
                        <a:rPr lang="de-DE" sz="2000" kern="1200" baseline="0" dirty="0" smtClean="0"/>
                        <a:t> </a:t>
                      </a:r>
                      <a:r>
                        <a:rPr lang="de-DE" sz="2000" kern="1200" baseline="0" dirty="0" err="1" smtClean="0"/>
                        <a:t>innovation</a:t>
                      </a:r>
                      <a:r>
                        <a:rPr lang="de-DE" sz="2000" kern="1200" baseline="0" dirty="0" smtClean="0"/>
                        <a:t> potential </a:t>
                      </a:r>
                      <a:r>
                        <a:rPr lang="de-DE" sz="2000" kern="1200" baseline="0" dirty="0" err="1" smtClean="0"/>
                        <a:t>of</a:t>
                      </a:r>
                      <a:r>
                        <a:rPr lang="de-DE" sz="2000" kern="1200" baseline="0" dirty="0" smtClean="0"/>
                        <a:t> </a:t>
                      </a:r>
                      <a:r>
                        <a:rPr lang="de-DE" sz="2000" kern="1200" baseline="0" dirty="0" err="1" smtClean="0"/>
                        <a:t>results</a:t>
                      </a:r>
                      <a:r>
                        <a:rPr lang="de-DE" sz="2000" kern="1200" baseline="0" dirty="0" smtClean="0"/>
                        <a:t> </a:t>
                      </a:r>
                      <a:r>
                        <a:rPr lang="de-DE" sz="2000" kern="1200" baseline="0" dirty="0" err="1" smtClean="0"/>
                        <a:t>from</a:t>
                      </a:r>
                      <a:r>
                        <a:rPr lang="de-DE" sz="2000" kern="1200" baseline="0" dirty="0" smtClean="0"/>
                        <a:t> ERC </a:t>
                      </a:r>
                      <a:r>
                        <a:rPr lang="de-DE" sz="2000" kern="1200" baseline="0" dirty="0" err="1" smtClean="0"/>
                        <a:t>funded</a:t>
                      </a:r>
                      <a:r>
                        <a:rPr lang="de-DE" sz="2000" kern="1200" baseline="0" dirty="0" smtClean="0"/>
                        <a:t> </a:t>
                      </a:r>
                      <a:r>
                        <a:rPr lang="de-DE" sz="2000" kern="1200" baseline="0" dirty="0" err="1" smtClean="0"/>
                        <a:t>projects</a:t>
                      </a:r>
                      <a:endParaRPr lang="de-DE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1" marR="91441" marT="45708" marB="45708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feld 3"/>
          <p:cNvSpPr txBox="1">
            <a:spLocks noChangeArrowheads="1"/>
          </p:cNvSpPr>
          <p:nvPr/>
        </p:nvSpPr>
        <p:spPr bwMode="auto">
          <a:xfrm>
            <a:off x="6835565" y="833932"/>
            <a:ext cx="2308645" cy="40011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2000" b="1" dirty="0" err="1">
                <a:solidFill>
                  <a:srgbClr val="FF0000"/>
                </a:solidFill>
              </a:rPr>
              <a:t>Success</a:t>
            </a:r>
            <a:r>
              <a:rPr lang="de-DE" sz="2000" b="1" dirty="0">
                <a:solidFill>
                  <a:srgbClr val="FF0000"/>
                </a:solidFill>
              </a:rPr>
              <a:t> rate </a:t>
            </a:r>
            <a:r>
              <a:rPr lang="de-DE" sz="2000" b="1" dirty="0" smtClean="0">
                <a:solidFill>
                  <a:srgbClr val="FF0000"/>
                </a:solidFill>
              </a:rPr>
              <a:t>FP7</a:t>
            </a:r>
            <a:endParaRPr lang="de-DE" sz="2000" b="1" dirty="0">
              <a:solidFill>
                <a:srgbClr val="FF0000"/>
              </a:solidFill>
            </a:endParaRPr>
          </a:p>
        </p:txBody>
      </p:sp>
      <p:sp>
        <p:nvSpPr>
          <p:cNvPr id="7" name="Textfeld 3"/>
          <p:cNvSpPr txBox="1">
            <a:spLocks noChangeArrowheads="1"/>
          </p:cNvSpPr>
          <p:nvPr/>
        </p:nvSpPr>
        <p:spPr bwMode="auto">
          <a:xfrm>
            <a:off x="7826094" y="1671927"/>
            <a:ext cx="910827" cy="40011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de-DE" sz="2000" b="1" dirty="0" smtClean="0">
                <a:solidFill>
                  <a:srgbClr val="FF0000"/>
                </a:solidFill>
              </a:rPr>
              <a:t>10.2</a:t>
            </a:r>
            <a:r>
              <a:rPr lang="de-DE" sz="2000" b="1" dirty="0">
                <a:solidFill>
                  <a:srgbClr val="FF0000"/>
                </a:solidFill>
              </a:rPr>
              <a:t>%</a:t>
            </a:r>
          </a:p>
        </p:txBody>
      </p:sp>
      <p:sp>
        <p:nvSpPr>
          <p:cNvPr id="8" name="Textfeld 8"/>
          <p:cNvSpPr txBox="1">
            <a:spLocks noChangeArrowheads="1"/>
          </p:cNvSpPr>
          <p:nvPr/>
        </p:nvSpPr>
        <p:spPr bwMode="auto">
          <a:xfrm>
            <a:off x="7827697" y="2354376"/>
            <a:ext cx="909224" cy="40011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de-DE" sz="2000" b="1" dirty="0" smtClean="0">
                <a:solidFill>
                  <a:srgbClr val="FF0000"/>
                </a:solidFill>
              </a:rPr>
              <a:t>8.7%  </a:t>
            </a:r>
            <a:endParaRPr lang="de-DE" sz="2000" b="1" dirty="0">
              <a:solidFill>
                <a:srgbClr val="FF0000"/>
              </a:solidFill>
            </a:endParaRPr>
          </a:p>
        </p:txBody>
      </p:sp>
      <p:sp>
        <p:nvSpPr>
          <p:cNvPr id="9" name="Textfeld 5"/>
          <p:cNvSpPr txBox="1">
            <a:spLocks noChangeArrowheads="1"/>
          </p:cNvSpPr>
          <p:nvPr/>
        </p:nvSpPr>
        <p:spPr bwMode="auto">
          <a:xfrm>
            <a:off x="7826094" y="3183713"/>
            <a:ext cx="910827" cy="40011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de-DE" sz="2000" b="1" dirty="0" smtClean="0">
                <a:solidFill>
                  <a:srgbClr val="FF0000"/>
                </a:solidFill>
              </a:rPr>
              <a:t>13.9</a:t>
            </a:r>
            <a:r>
              <a:rPr lang="de-DE" sz="2000" b="1" dirty="0">
                <a:solidFill>
                  <a:srgbClr val="FF0000"/>
                </a:solidFill>
              </a:rPr>
              <a:t>%  </a:t>
            </a:r>
          </a:p>
        </p:txBody>
      </p:sp>
      <p:sp>
        <p:nvSpPr>
          <p:cNvPr id="10" name="Textfeld 5"/>
          <p:cNvSpPr txBox="1">
            <a:spLocks noChangeArrowheads="1"/>
          </p:cNvSpPr>
          <p:nvPr/>
        </p:nvSpPr>
        <p:spPr bwMode="auto">
          <a:xfrm>
            <a:off x="7826094" y="3851980"/>
            <a:ext cx="880735" cy="40011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de-DE" sz="2000" b="1" dirty="0" smtClean="0">
                <a:solidFill>
                  <a:srgbClr val="FF0000"/>
                </a:solidFill>
              </a:rPr>
              <a:t>2.1 </a:t>
            </a:r>
            <a:r>
              <a:rPr lang="de-DE" sz="2000" b="1" dirty="0">
                <a:solidFill>
                  <a:srgbClr val="FF0000"/>
                </a:solidFill>
              </a:rPr>
              <a:t>%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ERC Frontier Research Grants:  </a:t>
            </a:r>
            <a:r>
              <a:rPr lang="en-US" smtClean="0"/>
              <a:t>Overview 1</a:t>
            </a:r>
            <a:endParaRPr lang="de-DE" smtClean="0"/>
          </a:p>
        </p:txBody>
      </p:sp>
      <p:sp>
        <p:nvSpPr>
          <p:cNvPr id="20483" name="Foliennummernplatzhalt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22250" y="6578600"/>
            <a:ext cx="2133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>
                <a:solidFill>
                  <a:srgbClr val="FFFFFF"/>
                </a:solidFill>
              </a:rPr>
              <a:t>PAGE </a:t>
            </a:r>
            <a:fld id="{683C01C3-D98C-4785-AA58-5B9F12FF15AA}" type="slidenum">
              <a:rPr lang="de-DE">
                <a:solidFill>
                  <a:srgbClr val="FFFFFF"/>
                </a:solidFill>
              </a:rPr>
              <a:pPr/>
              <a:t>18</a:t>
            </a:fld>
            <a:endParaRPr lang="de-DE">
              <a:solidFill>
                <a:srgbClr val="FFFFFF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225425" y="844550"/>
          <a:ext cx="8805863" cy="5719765"/>
        </p:xfrm>
        <a:graphic>
          <a:graphicData uri="http://schemas.openxmlformats.org/drawingml/2006/table">
            <a:tbl>
              <a:tblPr/>
              <a:tblGrid>
                <a:gridCol w="1533289"/>
                <a:gridCol w="154735"/>
                <a:gridCol w="3788754"/>
                <a:gridCol w="107770"/>
                <a:gridCol w="3221315"/>
              </a:tblGrid>
              <a:tr h="392007"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Program</a:t>
                      </a:r>
                      <a:endParaRPr lang="de-DE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Starting</a:t>
                      </a:r>
                      <a:r>
                        <a:rPr lang="de-DE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Grants</a:t>
                      </a:r>
                    </a:p>
                  </a:txBody>
                  <a:tcPr marL="6138" marR="6138" marT="6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Consolidator</a:t>
                      </a:r>
                      <a:r>
                        <a:rPr lang="de-DE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Grants</a:t>
                      </a:r>
                    </a:p>
                  </a:txBody>
                  <a:tcPr marL="6138" marR="6138" marT="6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10972"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0012"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Who?</a:t>
                      </a:r>
                      <a:endParaRPr lang="de-DE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6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2-7 </a:t>
                      </a:r>
                      <a:r>
                        <a:rPr lang="de-DE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years</a:t>
                      </a:r>
                      <a:r>
                        <a:rPr lang="de-DE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after </a:t>
                      </a:r>
                      <a:r>
                        <a:rPr lang="de-DE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PhD</a:t>
                      </a:r>
                      <a:r>
                        <a:rPr lang="de-DE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l" fontAlgn="ctr"/>
                      <a:r>
                        <a:rPr lang="de-DE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extension</a:t>
                      </a:r>
                      <a:r>
                        <a:rPr lang="de-DE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possible</a:t>
                      </a:r>
                      <a:r>
                        <a:rPr lang="de-DE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</a:t>
                      </a:r>
                      <a:r>
                        <a:rPr lang="de-DE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</a:t>
                      </a:r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 </a:t>
                      </a:r>
                      <a:r>
                        <a:rPr lang="de-DE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years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7-12 </a:t>
                      </a:r>
                      <a:r>
                        <a:rPr lang="de-DE" sz="2000" dirty="0" err="1" smtClean="0">
                          <a:latin typeface="Calibri" panose="020F0502020204030204" pitchFamily="34" charset="0"/>
                        </a:rPr>
                        <a:t>years</a:t>
                      </a:r>
                      <a:r>
                        <a:rPr lang="de-DE" sz="2000" dirty="0" smtClean="0">
                          <a:latin typeface="Calibri" panose="020F0502020204030204" pitchFamily="34" charset="0"/>
                        </a:rPr>
                        <a:t> after </a:t>
                      </a:r>
                      <a:r>
                        <a:rPr lang="de-DE" sz="2000" dirty="0" err="1" smtClean="0">
                          <a:latin typeface="Calibri" panose="020F0502020204030204" pitchFamily="34" charset="0"/>
                        </a:rPr>
                        <a:t>PhD</a:t>
                      </a:r>
                      <a:endParaRPr lang="de-DE" sz="2000" kern="1200" dirty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extension</a:t>
                      </a:r>
                      <a:r>
                        <a:rPr lang="de-DE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possible</a:t>
                      </a:r>
                      <a:endParaRPr lang="de-DE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  <a:tr h="310972"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063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Objectives</a:t>
                      </a:r>
                      <a:endParaRPr lang="de-DE" sz="2000" b="1" i="0" u="none" strike="noStrike" dirty="0" smtClean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6138" marR="6138" marT="6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6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Promising</a:t>
                      </a:r>
                      <a:r>
                        <a:rPr lang="de-DE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scientist</a:t>
                      </a:r>
                      <a:r>
                        <a:rPr lang="de-DE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</a:t>
                      </a:r>
                      <a:r>
                        <a:rPr lang="de-DE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</a:t>
                      </a:r>
                      <a:r>
                        <a:rPr lang="de-DE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</a:t>
                      </a:r>
                      <a:r>
                        <a:rPr lang="de-DE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de-DE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 </a:t>
                      </a:r>
                      <a:r>
                        <a:rPr lang="de-DE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independent</a:t>
                      </a:r>
                      <a:r>
                        <a:rPr lang="de-DE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</a:t>
                      </a:r>
                      <a:r>
                        <a:rPr lang="de-DE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career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Consolidation</a:t>
                      </a:r>
                      <a:r>
                        <a:rPr lang="de-DE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de-DE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 </a:t>
                      </a:r>
                      <a:r>
                        <a:rPr lang="de-DE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own</a:t>
                      </a:r>
                      <a:r>
                        <a:rPr lang="de-DE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</a:t>
                      </a:r>
                      <a:r>
                        <a:rPr lang="de-DE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team</a:t>
                      </a:r>
                      <a:r>
                        <a:rPr lang="de-DE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de-DE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</a:t>
                      </a:r>
                      <a:r>
                        <a:rPr lang="de-DE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junior</a:t>
                      </a:r>
                      <a:r>
                        <a:rPr lang="de-DE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scientists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  <a:tr h="310972"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0638"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Funding</a:t>
                      </a:r>
                      <a:endParaRPr lang="de-DE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6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  <a:r>
                        <a:rPr lang="de-DE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 M€ </a:t>
                      </a:r>
                      <a:r>
                        <a:rPr lang="de-DE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for </a:t>
                      </a:r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  <a:r>
                        <a:rPr lang="de-DE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years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(+ </a:t>
                      </a:r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  <a:r>
                        <a:rPr lang="de-DE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 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</a:t>
                      </a:r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Equipment</a:t>
                      </a:r>
                      <a:r>
                        <a:rPr lang="de-DE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 </a:t>
                      </a:r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PIs </a:t>
                      </a:r>
                      <a:r>
                        <a:rPr lang="de-DE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from</a:t>
                      </a:r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Third</a:t>
                      </a:r>
                      <a:r>
                        <a:rPr lang="de-DE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Countries</a:t>
                      </a:r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</a:t>
                      </a:r>
                      <a:r>
                        <a:rPr lang="de-DE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 M€ </a:t>
                      </a:r>
                      <a:r>
                        <a:rPr lang="de-DE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for </a:t>
                      </a:r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</a:t>
                      </a:r>
                      <a:r>
                        <a:rPr lang="de-DE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years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(+ </a:t>
                      </a:r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  <a:r>
                        <a:rPr lang="de-DE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 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</a:t>
                      </a:r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Equipment</a:t>
                      </a:r>
                      <a:r>
                        <a:rPr lang="de-DE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 </a:t>
                      </a:r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PIs </a:t>
                      </a:r>
                      <a:r>
                        <a:rPr lang="de-DE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from</a:t>
                      </a:r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Third</a:t>
                      </a:r>
                      <a:r>
                        <a:rPr lang="de-DE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Countries</a:t>
                      </a:r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  <a:tr h="310972"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5805"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Time </a:t>
                      </a:r>
                      <a:r>
                        <a:rPr lang="de-DE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Commitment</a:t>
                      </a:r>
                      <a:endParaRPr lang="de-DE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6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≥ 50% (</a:t>
                      </a:r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min. 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 in </a:t>
                      </a:r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Europe)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≥ 50% (</a:t>
                      </a:r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min. 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 in </a:t>
                      </a:r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Europe)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  <a:tr h="310972"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5805"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Deadlines</a:t>
                      </a:r>
                      <a:endParaRPr lang="de-DE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6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March 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  <a:b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 </a:t>
                      </a:r>
                      <a:r>
                        <a:rPr lang="de-DE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February</a:t>
                      </a:r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138" marR="6138" marT="6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8" marR="6138" marT="6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May 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  <a:b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March 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138" marR="6138" marT="61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</a:tbl>
          </a:graphicData>
        </a:graphic>
      </p:graphicFrame>
      <p:sp>
        <p:nvSpPr>
          <p:cNvPr id="19516" name="Textfeld 3"/>
          <p:cNvSpPr txBox="1">
            <a:spLocks noChangeArrowheads="1"/>
          </p:cNvSpPr>
          <p:nvPr/>
        </p:nvSpPr>
        <p:spPr bwMode="auto">
          <a:xfrm>
            <a:off x="2544763" y="4502150"/>
            <a:ext cx="2308225" cy="7080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2000" b="1" dirty="0" err="1">
                <a:solidFill>
                  <a:srgbClr val="FF0000"/>
                </a:solidFill>
              </a:rPr>
              <a:t>Success</a:t>
            </a:r>
            <a:r>
              <a:rPr lang="de-DE" sz="2000" b="1" dirty="0">
                <a:solidFill>
                  <a:srgbClr val="FF0000"/>
                </a:solidFill>
              </a:rPr>
              <a:t> rate FP7</a:t>
            </a:r>
          </a:p>
          <a:p>
            <a:pPr algn="ctr"/>
            <a:r>
              <a:rPr lang="de-DE" sz="2000" b="1" dirty="0">
                <a:solidFill>
                  <a:srgbClr val="FF0000"/>
                </a:solidFill>
              </a:rPr>
              <a:t>10.2%</a:t>
            </a:r>
          </a:p>
        </p:txBody>
      </p:sp>
      <p:sp>
        <p:nvSpPr>
          <p:cNvPr id="19517" name="Textfeld 8"/>
          <p:cNvSpPr txBox="1">
            <a:spLocks noChangeArrowheads="1"/>
          </p:cNvSpPr>
          <p:nvPr/>
        </p:nvSpPr>
        <p:spPr bwMode="auto">
          <a:xfrm>
            <a:off x="6199188" y="4502150"/>
            <a:ext cx="2308225" cy="7080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2000" b="1" dirty="0" err="1">
                <a:solidFill>
                  <a:srgbClr val="FF0000"/>
                </a:solidFill>
              </a:rPr>
              <a:t>Success</a:t>
            </a:r>
            <a:r>
              <a:rPr lang="de-DE" sz="2000" b="1" dirty="0">
                <a:solidFill>
                  <a:srgbClr val="FF0000"/>
                </a:solidFill>
              </a:rPr>
              <a:t> rate FP7</a:t>
            </a:r>
          </a:p>
          <a:p>
            <a:pPr algn="ctr"/>
            <a:r>
              <a:rPr lang="de-DE" sz="2000" b="1" dirty="0">
                <a:solidFill>
                  <a:srgbClr val="FF0000"/>
                </a:solidFill>
              </a:rPr>
              <a:t>8.7%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16" grpId="0" animBg="1"/>
      <p:bldP spid="195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282575" y="963613"/>
          <a:ext cx="8520114" cy="5372101"/>
        </p:xfrm>
        <a:graphic>
          <a:graphicData uri="http://schemas.openxmlformats.org/drawingml/2006/table">
            <a:tbl>
              <a:tblPr/>
              <a:tblGrid>
                <a:gridCol w="2078000"/>
                <a:gridCol w="173944"/>
                <a:gridCol w="3047113"/>
                <a:gridCol w="173944"/>
                <a:gridCol w="3047113"/>
              </a:tblGrid>
              <a:tr h="314181"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Programm</a:t>
                      </a:r>
                    </a:p>
                  </a:txBody>
                  <a:tcPr marL="9329" marR="9329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329" marR="9329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Advanced Grants</a:t>
                      </a:r>
                    </a:p>
                  </a:txBody>
                  <a:tcPr marL="9329" marR="9329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9" marR="9329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Synergy</a:t>
                      </a:r>
                      <a:r>
                        <a:rPr lang="de-DE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Grants</a:t>
                      </a:r>
                    </a:p>
                  </a:txBody>
                  <a:tcPr marL="9329" marR="9329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14181"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9" marR="9329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9" marR="9329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9" marR="9329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9" marR="9329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9" marR="9329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3880"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Who</a:t>
                      </a:r>
                      <a:r>
                        <a:rPr lang="de-DE" sz="20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 ?</a:t>
                      </a:r>
                      <a:endParaRPr lang="de-DE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329" marR="9329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6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329" marR="9329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i="0" dirty="0" err="1" smtClean="0"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Established</a:t>
                      </a:r>
                      <a:r>
                        <a:rPr lang="de-DE" sz="2000" i="0" dirty="0" smtClean="0"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de-DE" sz="2000" i="0" dirty="0" err="1" smtClean="0"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excellent</a:t>
                      </a:r>
                      <a:r>
                        <a:rPr lang="de-DE" sz="2000" i="0" dirty="0" smtClean="0"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de-DE" sz="2000" i="0" dirty="0" err="1" smtClean="0"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researchers</a:t>
                      </a:r>
                      <a:r>
                        <a:rPr lang="de-DE" sz="2000" i="0" dirty="0" smtClean="0"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: </a:t>
                      </a:r>
                      <a:r>
                        <a:rPr lang="de-DE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track-record</a:t>
                      </a:r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de-DE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</a:t>
                      </a:r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</a:t>
                      </a:r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last 10 </a:t>
                      </a:r>
                      <a:r>
                        <a:rPr lang="de-DE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years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9" marR="9329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9" marR="9329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Group</a:t>
                      </a:r>
                      <a:r>
                        <a:rPr lang="de-DE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</a:t>
                      </a:r>
                      <a:r>
                        <a:rPr lang="de-DE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2-4 </a:t>
                      </a:r>
                      <a:r>
                        <a:rPr lang="de-DE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outstanding</a:t>
                      </a:r>
                      <a:r>
                        <a:rPr lang="de-DE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2000" i="0" dirty="0" err="1" smtClean="0"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excellent</a:t>
                      </a:r>
                      <a:r>
                        <a:rPr lang="de-DE" sz="2000" i="0" dirty="0" smtClean="0"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de-DE" sz="2000" i="0" dirty="0" err="1" smtClean="0"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researchers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9" marR="9329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  <a:tr h="314181"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9" marR="9329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9" marR="9329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9" marR="9329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9" marR="9329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9" marR="9329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3880"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Objectives</a:t>
                      </a:r>
                      <a:endParaRPr lang="de-DE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329" marR="9329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6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329" marR="9329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Further</a:t>
                      </a:r>
                      <a:r>
                        <a:rPr lang="de-DE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development</a:t>
                      </a:r>
                      <a:r>
                        <a:rPr lang="de-DE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</a:t>
                      </a:r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 </a:t>
                      </a:r>
                      <a:r>
                        <a:rPr lang="de-DE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research</a:t>
                      </a:r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team</a:t>
                      </a:r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 Europe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9" marR="9329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9" marR="9329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Support</a:t>
                      </a:r>
                      <a:r>
                        <a:rPr lang="de-DE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complementarities</a:t>
                      </a:r>
                      <a:r>
                        <a:rPr lang="de-DE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&amp; </a:t>
                      </a:r>
                      <a:r>
                        <a:rPr lang="de-DE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synergy</a:t>
                      </a:r>
                      <a:r>
                        <a:rPr lang="de-DE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by</a:t>
                      </a:r>
                      <a:r>
                        <a:rPr lang="de-DE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creating</a:t>
                      </a:r>
                      <a:r>
                        <a:rPr lang="de-DE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 </a:t>
                      </a:r>
                      <a:r>
                        <a:rPr lang="de-DE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research</a:t>
                      </a:r>
                      <a:r>
                        <a:rPr lang="de-DE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group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9" marR="9329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  <a:tr h="314181"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9" marR="9329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9" marR="9329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9" marR="9329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9" marR="9329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9" marR="9329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9030"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Funding</a:t>
                      </a:r>
                      <a:endParaRPr lang="de-DE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329" marR="9329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6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329" marR="9329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max. 2.5 M€ for</a:t>
                      </a:r>
                      <a:r>
                        <a:rPr lang="de-DE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</a:t>
                      </a:r>
                      <a:r>
                        <a:rPr lang="de-DE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years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de-DE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exceptional</a:t>
                      </a:r>
                      <a:r>
                        <a:rPr lang="de-DE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 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Mio. €)</a:t>
                      </a:r>
                    </a:p>
                  </a:txBody>
                  <a:tcPr marL="9329" marR="9329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9" marR="9329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</a:t>
                      </a:r>
                      <a:r>
                        <a:rPr lang="de-DE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15.0 M€ for</a:t>
                      </a:r>
                      <a:r>
                        <a:rPr lang="de-DE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</a:t>
                      </a:r>
                      <a:r>
                        <a:rPr lang="de-DE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years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9" marR="9329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  <a:tr h="314181"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9" marR="9329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9" marR="9329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9" marR="9329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9" marR="9329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9" marR="9329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195"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Time Commitment</a:t>
                      </a:r>
                    </a:p>
                  </a:txBody>
                  <a:tcPr marL="9329" marR="9329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6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329" marR="9329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≥ 30% (</a:t>
                      </a:r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 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 in </a:t>
                      </a:r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Europe)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9" marR="9329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9" marR="9329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≥ 30% (</a:t>
                      </a:r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 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 in </a:t>
                      </a:r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Europe)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9" marR="9329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  <a:tr h="314181"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9" marR="9329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9" marR="9329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9" marR="9329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9" marR="9329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9" marR="9329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9030"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Deadlines </a:t>
                      </a:r>
                      <a:endParaRPr lang="de-DE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329" marR="9329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6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329" marR="9329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 </a:t>
                      </a:r>
                      <a:r>
                        <a:rPr lang="de-DE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October</a:t>
                      </a:r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2014</a:t>
                      </a:r>
                    </a:p>
                    <a:p>
                      <a:pPr algn="l" fontAlgn="ctr"/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 June </a:t>
                      </a:r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9329" marR="9329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9" marR="9329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  <a:r>
                        <a:rPr lang="de-DE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call</a:t>
                      </a:r>
                      <a:r>
                        <a:rPr lang="de-DE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in </a:t>
                      </a:r>
                      <a:r>
                        <a:rPr lang="de-D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29" marR="9329" marT="93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</a:tbl>
          </a:graphicData>
        </a:graphic>
      </p:graphicFrame>
      <p:sp>
        <p:nvSpPr>
          <p:cNvPr id="215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ERC Frontier Research Grants:  </a:t>
            </a:r>
            <a:r>
              <a:rPr lang="en-US" smtClean="0"/>
              <a:t>Overview 2</a:t>
            </a:r>
            <a:endParaRPr lang="de-DE" smtClean="0"/>
          </a:p>
        </p:txBody>
      </p:sp>
      <p:sp>
        <p:nvSpPr>
          <p:cNvPr id="20539" name="Textfeld 5"/>
          <p:cNvSpPr txBox="1">
            <a:spLocks noChangeArrowheads="1"/>
          </p:cNvSpPr>
          <p:nvPr/>
        </p:nvSpPr>
        <p:spPr bwMode="auto">
          <a:xfrm>
            <a:off x="2909888" y="4502150"/>
            <a:ext cx="2308225" cy="7080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2000" b="1" dirty="0" err="1">
                <a:solidFill>
                  <a:srgbClr val="FF0000"/>
                </a:solidFill>
              </a:rPr>
              <a:t>Success</a:t>
            </a:r>
            <a:r>
              <a:rPr lang="de-DE" sz="2000" b="1" dirty="0">
                <a:solidFill>
                  <a:srgbClr val="FF0000"/>
                </a:solidFill>
              </a:rPr>
              <a:t> rate FP7</a:t>
            </a:r>
          </a:p>
          <a:p>
            <a:pPr algn="ctr"/>
            <a:r>
              <a:rPr lang="de-DE" sz="2000" b="1" dirty="0">
                <a:solidFill>
                  <a:srgbClr val="FF0000"/>
                </a:solidFill>
              </a:rPr>
              <a:t>13.9%  </a:t>
            </a:r>
          </a:p>
        </p:txBody>
      </p:sp>
      <p:sp>
        <p:nvSpPr>
          <p:cNvPr id="5" name="Textfeld 5"/>
          <p:cNvSpPr txBox="1">
            <a:spLocks noChangeArrowheads="1"/>
          </p:cNvSpPr>
          <p:nvPr/>
        </p:nvSpPr>
        <p:spPr bwMode="auto">
          <a:xfrm>
            <a:off x="6184900" y="4500563"/>
            <a:ext cx="2308225" cy="7080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2000" b="1" dirty="0" err="1">
                <a:solidFill>
                  <a:srgbClr val="FF0000"/>
                </a:solidFill>
              </a:rPr>
              <a:t>Success</a:t>
            </a:r>
            <a:r>
              <a:rPr lang="de-DE" sz="2000" b="1" dirty="0">
                <a:solidFill>
                  <a:srgbClr val="FF0000"/>
                </a:solidFill>
              </a:rPr>
              <a:t> rate FP7</a:t>
            </a:r>
          </a:p>
          <a:p>
            <a:pPr algn="ctr"/>
            <a:r>
              <a:rPr lang="de-DE" sz="2000" b="1" dirty="0">
                <a:solidFill>
                  <a:srgbClr val="FF0000"/>
                </a:solidFill>
              </a:rPr>
              <a:t>2.1 %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9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Why</a:t>
            </a:r>
            <a:r>
              <a:rPr lang="de-DE" dirty="0" smtClean="0"/>
              <a:t> a ERC </a:t>
            </a:r>
            <a:r>
              <a:rPr lang="de-DE" dirty="0" err="1" smtClean="0"/>
              <a:t>Concept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DESY?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2575" y="977901"/>
            <a:ext cx="8861425" cy="5157085"/>
          </a:xfrm>
        </p:spPr>
        <p:txBody>
          <a:bodyPr/>
          <a:lstStyle/>
          <a:p>
            <a:r>
              <a:rPr lang="de-DE" dirty="0" smtClean="0"/>
              <a:t>Hosting ERC Grants </a:t>
            </a:r>
            <a:r>
              <a:rPr lang="de-DE" dirty="0" err="1" smtClean="0"/>
              <a:t>becomes</a:t>
            </a:r>
            <a:r>
              <a:rPr lang="de-DE" dirty="0" smtClean="0"/>
              <a:t> an </a:t>
            </a:r>
            <a:r>
              <a:rPr lang="de-DE" dirty="0" err="1" smtClean="0"/>
              <a:t>impact</a:t>
            </a:r>
            <a:r>
              <a:rPr lang="de-DE" dirty="0" smtClean="0"/>
              <a:t> </a:t>
            </a:r>
            <a:r>
              <a:rPr lang="de-DE" dirty="0" err="1" smtClean="0"/>
              <a:t>factor</a:t>
            </a:r>
            <a:r>
              <a:rPr lang="de-DE" dirty="0" smtClean="0"/>
              <a:t> for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organisations</a:t>
            </a:r>
            <a:endParaRPr lang="de-DE" dirty="0" smtClean="0"/>
          </a:p>
          <a:p>
            <a:r>
              <a:rPr lang="de-DE" dirty="0" smtClean="0"/>
              <a:t>Status in 2013: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successful</a:t>
            </a:r>
            <a:r>
              <a:rPr lang="de-DE" dirty="0" smtClean="0"/>
              <a:t> ERC Grant </a:t>
            </a:r>
            <a:r>
              <a:rPr lang="de-DE" dirty="0" err="1" smtClean="0"/>
              <a:t>at</a:t>
            </a:r>
            <a:r>
              <a:rPr lang="de-DE" dirty="0" smtClean="0"/>
              <a:t> DESY</a:t>
            </a:r>
          </a:p>
          <a:p>
            <a:pPr marL="0" indent="0">
              <a:buNone/>
            </a:pPr>
            <a:r>
              <a:rPr lang="de-DE" dirty="0" smtClean="0"/>
              <a:t>     </a:t>
            </a:r>
            <a:r>
              <a:rPr lang="de-DE" dirty="0" smtClean="0">
                <a:solidFill>
                  <a:schemeClr val="accent2"/>
                </a:solidFill>
              </a:rPr>
              <a:t>=&gt;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accent2"/>
                </a:solidFill>
              </a:rPr>
              <a:t>DESY </a:t>
            </a:r>
            <a:r>
              <a:rPr lang="de-DE" dirty="0" err="1" smtClean="0">
                <a:solidFill>
                  <a:schemeClr val="accent2"/>
                </a:solidFill>
              </a:rPr>
              <a:t>directors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asked</a:t>
            </a:r>
            <a:r>
              <a:rPr lang="de-DE" dirty="0" smtClean="0">
                <a:solidFill>
                  <a:schemeClr val="accent2"/>
                </a:solidFill>
              </a:rPr>
              <a:t> for a </a:t>
            </a:r>
            <a:r>
              <a:rPr lang="de-DE" dirty="0" err="1" smtClean="0">
                <a:solidFill>
                  <a:schemeClr val="accent2"/>
                </a:solidFill>
              </a:rPr>
              <a:t>concept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endParaRPr lang="de-DE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de-DE" dirty="0" smtClean="0">
                <a:solidFill>
                  <a:schemeClr val="accent2"/>
                </a:solidFill>
              </a:rPr>
              <a:t>          „</a:t>
            </a:r>
            <a:r>
              <a:rPr lang="de-DE" dirty="0" err="1" smtClean="0">
                <a:solidFill>
                  <a:schemeClr val="accent2"/>
                </a:solidFill>
              </a:rPr>
              <a:t>To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improve</a:t>
            </a:r>
            <a:r>
              <a:rPr lang="de-DE" dirty="0" smtClean="0">
                <a:solidFill>
                  <a:schemeClr val="accent2"/>
                </a:solidFill>
              </a:rPr>
              <a:t> &amp; </a:t>
            </a:r>
            <a:r>
              <a:rPr lang="de-DE" dirty="0" err="1" smtClean="0">
                <a:solidFill>
                  <a:schemeClr val="accent2"/>
                </a:solidFill>
              </a:rPr>
              <a:t>optimize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>
                <a:solidFill>
                  <a:schemeClr val="accent2"/>
                </a:solidFill>
              </a:rPr>
              <a:t>the</a:t>
            </a:r>
            <a:r>
              <a:rPr lang="de-DE" dirty="0">
                <a:solidFill>
                  <a:schemeClr val="accent2"/>
                </a:solidFill>
              </a:rPr>
              <a:t> ERC </a:t>
            </a:r>
            <a:r>
              <a:rPr lang="de-DE" dirty="0" err="1">
                <a:solidFill>
                  <a:schemeClr val="accent2"/>
                </a:solidFill>
              </a:rPr>
              <a:t>grant</a:t>
            </a: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application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at</a:t>
            </a:r>
            <a:r>
              <a:rPr lang="de-DE" dirty="0" smtClean="0">
                <a:solidFill>
                  <a:schemeClr val="accent2"/>
                </a:solidFill>
              </a:rPr>
              <a:t> DESY“</a:t>
            </a:r>
          </a:p>
          <a:p>
            <a:r>
              <a:rPr lang="de-DE" dirty="0" smtClean="0"/>
              <a:t>Aug 2013: EUP </a:t>
            </a:r>
            <a:r>
              <a:rPr lang="de-DE" dirty="0" err="1" smtClean="0"/>
              <a:t>presented</a:t>
            </a:r>
            <a:r>
              <a:rPr lang="de-DE" dirty="0" smtClean="0"/>
              <a:t>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ideas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</a:t>
            </a:r>
            <a:r>
              <a:rPr lang="de-DE" dirty="0" smtClean="0">
                <a:solidFill>
                  <a:schemeClr val="accent2"/>
                </a:solidFill>
              </a:rPr>
              <a:t>=&gt; DESY </a:t>
            </a:r>
            <a:r>
              <a:rPr lang="de-DE" dirty="0" err="1" smtClean="0">
                <a:solidFill>
                  <a:schemeClr val="accent2"/>
                </a:solidFill>
              </a:rPr>
              <a:t>directors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requested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from</a:t>
            </a:r>
            <a:r>
              <a:rPr lang="de-DE" dirty="0" smtClean="0">
                <a:solidFill>
                  <a:schemeClr val="accent2"/>
                </a:solidFill>
              </a:rPr>
              <a:t> EUP </a:t>
            </a:r>
            <a:r>
              <a:rPr lang="de-DE" dirty="0" err="1" smtClean="0">
                <a:solidFill>
                  <a:schemeClr val="accent2"/>
                </a:solidFill>
              </a:rPr>
              <a:t>to</a:t>
            </a:r>
            <a:r>
              <a:rPr lang="de-DE" dirty="0" smtClean="0">
                <a:solidFill>
                  <a:schemeClr val="accent2"/>
                </a:solidFill>
              </a:rPr>
              <a:t> design a </a:t>
            </a:r>
            <a:r>
              <a:rPr lang="de-DE" dirty="0" err="1" smtClean="0">
                <a:solidFill>
                  <a:schemeClr val="accent2"/>
                </a:solidFill>
              </a:rPr>
              <a:t>concept</a:t>
            </a:r>
            <a:r>
              <a:rPr lang="de-DE" dirty="0" smtClean="0">
                <a:solidFill>
                  <a:schemeClr val="accent2"/>
                </a:solidFill>
              </a:rPr>
              <a:t>  in</a:t>
            </a:r>
          </a:p>
          <a:p>
            <a:pPr marL="0" indent="0">
              <a:buNone/>
            </a:pPr>
            <a:r>
              <a:rPr lang="de-DE" dirty="0">
                <a:solidFill>
                  <a:schemeClr val="accent2"/>
                </a:solidFill>
              </a:rPr>
              <a:t> </a:t>
            </a:r>
            <a:r>
              <a:rPr lang="de-DE" dirty="0" smtClean="0">
                <a:solidFill>
                  <a:schemeClr val="accent2"/>
                </a:solidFill>
              </a:rPr>
              <a:t>         </a:t>
            </a:r>
            <a:r>
              <a:rPr lang="de-DE" dirty="0" err="1" smtClean="0">
                <a:solidFill>
                  <a:schemeClr val="accent2"/>
                </a:solidFill>
              </a:rPr>
              <a:t>collaboration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with</a:t>
            </a:r>
            <a:r>
              <a:rPr lang="de-DE" dirty="0" smtClean="0">
                <a:solidFill>
                  <a:schemeClr val="accent2"/>
                </a:solidFill>
              </a:rPr>
              <a:t> </a:t>
            </a:r>
            <a:r>
              <a:rPr lang="de-DE" dirty="0" err="1" smtClean="0">
                <a:solidFill>
                  <a:schemeClr val="accent2"/>
                </a:solidFill>
              </a:rPr>
              <a:t>the</a:t>
            </a:r>
            <a:r>
              <a:rPr lang="de-DE" dirty="0" smtClean="0">
                <a:solidFill>
                  <a:schemeClr val="accent2"/>
                </a:solidFill>
              </a:rPr>
              <a:t> „Wissenschaftlicher Ausschuss“</a:t>
            </a:r>
          </a:p>
          <a:p>
            <a:pPr marL="0" indent="0">
              <a:buNone/>
            </a:pPr>
            <a:endParaRPr lang="de-DE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de-DE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606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>
          <a:xfrm>
            <a:off x="257175" y="-34925"/>
            <a:ext cx="8229600" cy="900113"/>
          </a:xfrm>
        </p:spPr>
        <p:txBody>
          <a:bodyPr/>
          <a:lstStyle/>
          <a:p>
            <a:r>
              <a:rPr lang="de-DE" smtClean="0"/>
              <a:t>ERC: Evaluation &amp; Feedback</a:t>
            </a:r>
          </a:p>
        </p:txBody>
      </p:sp>
      <p:grpSp>
        <p:nvGrpSpPr>
          <p:cNvPr id="9" name="Gruppieren 8"/>
          <p:cNvGrpSpPr>
            <a:grpSpLocks/>
          </p:cNvGrpSpPr>
          <p:nvPr/>
        </p:nvGrpSpPr>
        <p:grpSpPr bwMode="auto">
          <a:xfrm>
            <a:off x="211138" y="2574925"/>
            <a:ext cx="8362950" cy="4129088"/>
            <a:chOff x="211015" y="2512095"/>
            <a:chExt cx="8362635" cy="4128366"/>
          </a:xfrm>
        </p:grpSpPr>
        <p:grpSp>
          <p:nvGrpSpPr>
            <p:cNvPr id="22537" name="Gruppieren 7"/>
            <p:cNvGrpSpPr>
              <a:grpSpLocks/>
            </p:cNvGrpSpPr>
            <p:nvPr/>
          </p:nvGrpSpPr>
          <p:grpSpPr bwMode="auto">
            <a:xfrm>
              <a:off x="211015" y="2512095"/>
              <a:ext cx="8362635" cy="4061490"/>
              <a:chOff x="211015" y="2512095"/>
              <a:chExt cx="8362635" cy="4061490"/>
            </a:xfrm>
          </p:grpSpPr>
          <p:pic>
            <p:nvPicPr>
              <p:cNvPr id="22539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925" t="41354" r="13615" b="1201"/>
              <a:stretch>
                <a:fillRect/>
              </a:stretch>
            </p:blipFill>
            <p:spPr bwMode="auto">
              <a:xfrm>
                <a:off x="211015" y="2512095"/>
                <a:ext cx="8362635" cy="40614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2540" name="Textfeld 4"/>
              <p:cNvSpPr txBox="1">
                <a:spLocks noChangeArrowheads="1"/>
              </p:cNvSpPr>
              <p:nvPr/>
            </p:nvSpPr>
            <p:spPr bwMode="auto">
              <a:xfrm>
                <a:off x="3653456" y="5334182"/>
                <a:ext cx="3854547" cy="1231106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rgbClr val="FFFF66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e-DE" sz="1800" b="1"/>
                  <a:t>Evaluation Summary Report: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e-DE" sz="1800" b="1"/>
                  <a:t>Comments by all reviewer</a:t>
                </a:r>
              </a:p>
              <a:p>
                <a:pPr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e-DE" sz="1800" b="1"/>
                  <a:t>Ranking in %</a:t>
                </a:r>
              </a:p>
            </p:txBody>
          </p:sp>
        </p:grpSp>
        <p:sp>
          <p:nvSpPr>
            <p:cNvPr id="22538" name="Textfeld 3"/>
            <p:cNvSpPr txBox="1">
              <a:spLocks noChangeArrowheads="1"/>
            </p:cNvSpPr>
            <p:nvPr/>
          </p:nvSpPr>
          <p:spPr bwMode="auto">
            <a:xfrm>
              <a:off x="371541" y="6301907"/>
              <a:ext cx="220284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 i="1"/>
                <a:t>(x%) FP7 experiences</a:t>
              </a:r>
            </a:p>
          </p:txBody>
        </p:sp>
      </p:grpSp>
      <p:sp>
        <p:nvSpPr>
          <p:cNvPr id="3" name="Textfeld 2"/>
          <p:cNvSpPr txBox="1"/>
          <p:nvPr/>
        </p:nvSpPr>
        <p:spPr>
          <a:xfrm>
            <a:off x="211138" y="842963"/>
            <a:ext cx="3019425" cy="1755775"/>
          </a:xfrm>
          <a:prstGeom prst="rect">
            <a:avLst/>
          </a:prstGeom>
          <a:solidFill>
            <a:schemeClr val="tx2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dirty="0" err="1"/>
              <a:t>Commitment</a:t>
            </a:r>
            <a:r>
              <a:rPr lang="de-DE" sz="1800" dirty="0"/>
              <a:t> Letter</a:t>
            </a:r>
          </a:p>
          <a:p>
            <a:pPr>
              <a:defRPr/>
            </a:pPr>
            <a:r>
              <a:rPr lang="de-DE" sz="1800" dirty="0"/>
              <a:t>A:   Online Forms</a:t>
            </a:r>
          </a:p>
          <a:p>
            <a:pPr>
              <a:defRPr/>
            </a:pPr>
            <a:r>
              <a:rPr lang="de-DE" sz="1800" dirty="0"/>
              <a:t>B1: Abstract</a:t>
            </a:r>
          </a:p>
          <a:p>
            <a:pPr>
              <a:defRPr/>
            </a:pPr>
            <a:r>
              <a:rPr lang="de-DE" sz="1800" dirty="0"/>
              <a:t>      CV (2P)</a:t>
            </a:r>
          </a:p>
          <a:p>
            <a:pPr>
              <a:defRPr/>
            </a:pPr>
            <a:r>
              <a:rPr lang="de-DE" sz="1800" dirty="0"/>
              <a:t>      Synopsis </a:t>
            </a:r>
            <a:r>
              <a:rPr lang="de-DE" sz="1800" dirty="0" err="1"/>
              <a:t>of</a:t>
            </a:r>
            <a:r>
              <a:rPr lang="de-DE" sz="1800" dirty="0"/>
              <a:t> </a:t>
            </a:r>
            <a:r>
              <a:rPr lang="de-DE" sz="1800" dirty="0" err="1"/>
              <a:t>project</a:t>
            </a:r>
            <a:r>
              <a:rPr lang="de-DE" sz="1800" dirty="0"/>
              <a:t> (5P)</a:t>
            </a:r>
          </a:p>
          <a:p>
            <a:pPr>
              <a:defRPr/>
            </a:pPr>
            <a:r>
              <a:rPr lang="de-DE" sz="1800" dirty="0"/>
              <a:t>      Track </a:t>
            </a:r>
            <a:r>
              <a:rPr lang="de-DE" sz="1800" dirty="0" err="1"/>
              <a:t>record</a:t>
            </a:r>
            <a:r>
              <a:rPr lang="de-DE" sz="1800" dirty="0"/>
              <a:t> (2P)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52838" y="839788"/>
            <a:ext cx="2519362" cy="1477962"/>
          </a:xfrm>
          <a:prstGeom prst="rect">
            <a:avLst/>
          </a:prstGeom>
          <a:solidFill>
            <a:schemeClr val="tx2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dirty="0"/>
              <a:t>B1</a:t>
            </a:r>
          </a:p>
          <a:p>
            <a:pPr>
              <a:defRPr/>
            </a:pPr>
            <a:endParaRPr lang="de-DE" sz="1800" dirty="0"/>
          </a:p>
          <a:p>
            <a:pPr>
              <a:defRPr/>
            </a:pPr>
            <a:r>
              <a:rPr lang="de-DE" sz="1800" dirty="0"/>
              <a:t>B2: Extended </a:t>
            </a:r>
            <a:r>
              <a:rPr lang="de-DE" sz="1800" dirty="0" err="1"/>
              <a:t>scientific</a:t>
            </a:r>
            <a:endParaRPr lang="de-DE" sz="1800" dirty="0"/>
          </a:p>
          <a:p>
            <a:pPr>
              <a:defRPr/>
            </a:pPr>
            <a:r>
              <a:rPr lang="de-DE" sz="1800" dirty="0"/>
              <a:t>       </a:t>
            </a:r>
            <a:r>
              <a:rPr lang="de-DE" sz="1800" dirty="0" err="1"/>
              <a:t>project</a:t>
            </a:r>
            <a:r>
              <a:rPr lang="de-DE" sz="1800" dirty="0"/>
              <a:t> (15P)  </a:t>
            </a:r>
          </a:p>
          <a:p>
            <a:pPr>
              <a:defRPr/>
            </a:pPr>
            <a:r>
              <a:rPr lang="de-DE" sz="1800" dirty="0"/>
              <a:t> 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765925" y="1409700"/>
            <a:ext cx="1595438" cy="369888"/>
          </a:xfrm>
          <a:prstGeom prst="rect">
            <a:avLst/>
          </a:prstGeom>
          <a:solidFill>
            <a:schemeClr val="tx2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800" dirty="0" err="1"/>
              <a:t>One</a:t>
            </a:r>
            <a:r>
              <a:rPr lang="de-DE" sz="1800" dirty="0"/>
              <a:t> </a:t>
            </a:r>
            <a:r>
              <a:rPr lang="de-DE" sz="1800" dirty="0" err="1"/>
              <a:t>Proposal</a:t>
            </a:r>
            <a:endParaRPr lang="de-DE" sz="1800" dirty="0"/>
          </a:p>
        </p:txBody>
      </p:sp>
      <p:sp>
        <p:nvSpPr>
          <p:cNvPr id="11" name="Textfeld 5"/>
          <p:cNvSpPr txBox="1">
            <a:spLocks noChangeArrowheads="1"/>
          </p:cNvSpPr>
          <p:nvPr/>
        </p:nvSpPr>
        <p:spPr bwMode="auto">
          <a:xfrm>
            <a:off x="2435225" y="976313"/>
            <a:ext cx="714375" cy="4000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2000" b="1">
                <a:solidFill>
                  <a:srgbClr val="FF0000"/>
                </a:solidFill>
              </a:rPr>
              <a:t>EUP</a:t>
            </a:r>
          </a:p>
        </p:txBody>
      </p:sp>
      <p:sp>
        <p:nvSpPr>
          <p:cNvPr id="2" name="Geschweifte Klammer rechts 1"/>
          <p:cNvSpPr>
            <a:spLocks/>
          </p:cNvSpPr>
          <p:nvPr/>
        </p:nvSpPr>
        <p:spPr bwMode="auto">
          <a:xfrm>
            <a:off x="2233613" y="885825"/>
            <a:ext cx="169862" cy="534988"/>
          </a:xfrm>
          <a:prstGeom prst="rightBrace">
            <a:avLst>
              <a:gd name="adj1" fmla="val 42679"/>
              <a:gd name="adj2" fmla="val 50000"/>
            </a:avLst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-6350"/>
            <a:ext cx="8886825" cy="900113"/>
          </a:xfrm>
        </p:spPr>
        <p:txBody>
          <a:bodyPr/>
          <a:lstStyle/>
          <a:p>
            <a:pPr eaLnBrk="1" hangingPunct="1"/>
            <a:r>
              <a:rPr lang="de-DE" sz="3600" smtClean="0">
                <a:latin typeface="Calibri" pitchFamily="34" charset="0"/>
                <a:ea typeface="Calibri" pitchFamily="34" charset="0"/>
                <a:cs typeface="Calibri" pitchFamily="34" charset="0"/>
              </a:rPr>
              <a:t>ERC – Starting and Consolidator Grants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825" y="742950"/>
            <a:ext cx="8712200" cy="5588000"/>
          </a:xfrm>
        </p:spPr>
        <p:txBody>
          <a:bodyPr/>
          <a:lstStyle/>
          <a:p>
            <a:pPr marL="0" indent="0" algn="r" eaLnBrk="1" hangingPunct="1">
              <a:buFont typeface="Arial Black" pitchFamily="34" charset="0"/>
              <a:buNone/>
            </a:pPr>
            <a:r>
              <a:rPr lang="de-DE" sz="2800" b="1" dirty="0" smtClean="0">
                <a:solidFill>
                  <a:srgbClr val="EF0B1B"/>
                </a:solidFill>
                <a:ea typeface="Calibri" pitchFamily="34" charset="0"/>
                <a:cs typeface="Calibri" pitchFamily="34" charset="0"/>
              </a:rPr>
              <a:t>Profile </a:t>
            </a:r>
            <a:r>
              <a:rPr lang="de-DE" sz="2800" b="1" dirty="0" err="1" smtClean="0">
                <a:solidFill>
                  <a:srgbClr val="EF0B1B"/>
                </a:solidFill>
                <a:ea typeface="Calibri" pitchFamily="34" charset="0"/>
                <a:cs typeface="Calibri" pitchFamily="34" charset="0"/>
              </a:rPr>
              <a:t>of</a:t>
            </a:r>
            <a:r>
              <a:rPr lang="de-DE" sz="2800" b="1" dirty="0" smtClean="0">
                <a:solidFill>
                  <a:srgbClr val="EF0B1B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de-DE" sz="2800" b="1" dirty="0" err="1" smtClean="0">
                <a:solidFill>
                  <a:srgbClr val="EF0B1B"/>
                </a:solidFill>
                <a:ea typeface="Calibri" pitchFamily="34" charset="0"/>
                <a:cs typeface="Calibri" pitchFamily="34" charset="0"/>
              </a:rPr>
              <a:t>competitive</a:t>
            </a:r>
            <a:r>
              <a:rPr lang="de-DE" sz="2800" b="1" dirty="0" smtClean="0">
                <a:solidFill>
                  <a:srgbClr val="EF0B1B"/>
                </a:solidFill>
                <a:ea typeface="Calibri" pitchFamily="34" charset="0"/>
                <a:cs typeface="Calibri" pitchFamily="34" charset="0"/>
              </a:rPr>
              <a:t> PI</a:t>
            </a:r>
          </a:p>
          <a:p>
            <a:pPr lvl="1" eaLnBrk="1" hangingPunct="1">
              <a:lnSpc>
                <a:spcPts val="2600"/>
              </a:lnSpc>
              <a:buClr>
                <a:schemeClr val="accent2"/>
              </a:buClr>
              <a:buSzPct val="125000"/>
              <a:buFont typeface="Arial Black" pitchFamily="34" charset="0"/>
              <a:buChar char="&gt;"/>
            </a:pPr>
            <a:r>
              <a:rPr lang="de-DE" sz="2000" dirty="0" smtClean="0">
                <a:ea typeface="Calibri" pitchFamily="34" charset="0"/>
                <a:cs typeface="Calibri" pitchFamily="34" charset="0"/>
              </a:rPr>
              <a:t> Can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be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of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any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nationality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or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age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,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reside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in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any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country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at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time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of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 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application</a:t>
            </a:r>
            <a:endParaRPr lang="de-DE" sz="2000" dirty="0" smtClean="0">
              <a:ea typeface="Calibri" pitchFamily="34" charset="0"/>
              <a:cs typeface="Calibri" pitchFamily="34" charset="0"/>
            </a:endParaRPr>
          </a:p>
          <a:p>
            <a:pPr lvl="1" eaLnBrk="1" hangingPunct="1">
              <a:lnSpc>
                <a:spcPts val="2600"/>
              </a:lnSpc>
              <a:buClr>
                <a:schemeClr val="accent2"/>
              </a:buClr>
              <a:buSzPct val="125000"/>
              <a:buFont typeface="Arial Black" pitchFamily="34" charset="0"/>
              <a:buChar char="&gt;"/>
            </a:pP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Intellectual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maturity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, potential for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excellent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, innovative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research</a:t>
            </a:r>
            <a:endParaRPr lang="de-DE" sz="2000" dirty="0" smtClean="0">
              <a:ea typeface="Calibri" pitchFamily="34" charset="0"/>
              <a:cs typeface="Calibri" pitchFamily="34" charset="0"/>
            </a:endParaRPr>
          </a:p>
          <a:p>
            <a:pPr lvl="1" eaLnBrk="1" hangingPunct="1">
              <a:lnSpc>
                <a:spcPts val="2600"/>
              </a:lnSpc>
              <a:buClr>
                <a:schemeClr val="accent2"/>
              </a:buClr>
              <a:buSzPct val="125000"/>
              <a:buFont typeface="Arial Black" pitchFamily="34" charset="0"/>
              <a:buChar char="&gt;"/>
            </a:pP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Proven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leadership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potential,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ability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to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carry out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independent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research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and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lead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project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team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</a:p>
          <a:p>
            <a:pPr lvl="1" eaLnBrk="1" hangingPunct="1">
              <a:lnSpc>
                <a:spcPts val="2600"/>
              </a:lnSpc>
              <a:buClr>
                <a:schemeClr val="accent2"/>
              </a:buClr>
              <a:buSzPct val="125000"/>
              <a:buFont typeface="Arial Black" pitchFamily="34" charset="0"/>
              <a:buChar char="&gt;"/>
            </a:pPr>
            <a:r>
              <a:rPr lang="de-DE" sz="2000" dirty="0" smtClean="0">
                <a:ea typeface="Calibri" pitchFamily="34" charset="0"/>
                <a:cs typeface="Calibri" pitchFamily="34" charset="0"/>
              </a:rPr>
              <a:t> Track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record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of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promising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early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achievements</a:t>
            </a:r>
            <a:endParaRPr lang="de-DE" sz="2000" dirty="0" smtClean="0">
              <a:ea typeface="Calibri" pitchFamily="34" charset="0"/>
              <a:cs typeface="Calibri" pitchFamily="34" charset="0"/>
            </a:endParaRPr>
          </a:p>
          <a:p>
            <a:pPr lvl="1" eaLnBrk="1" hangingPunct="1">
              <a:lnSpc>
                <a:spcPts val="2600"/>
              </a:lnSpc>
              <a:buClr>
                <a:schemeClr val="accent2"/>
              </a:buClr>
              <a:buSzPct val="125000"/>
              <a:buFont typeface="Arial Black" pitchFamily="34" charset="0"/>
              <a:buChar char="&gt;"/>
            </a:pPr>
            <a:r>
              <a:rPr lang="de-DE" sz="2000" b="1" dirty="0" smtClean="0">
                <a:ea typeface="Calibri" pitchFamily="34" charset="0"/>
                <a:cs typeface="Calibri" pitchFamily="34" charset="0"/>
              </a:rPr>
              <a:t> Benchmarks: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at</a:t>
            </a:r>
            <a:r>
              <a:rPr lang="de-DE" sz="2000" b="1" dirty="0" smtClean="0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 least </a:t>
            </a:r>
            <a:r>
              <a:rPr lang="de-DE" sz="2000" b="1" dirty="0" err="1" smtClean="0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one</a:t>
            </a:r>
            <a:r>
              <a:rPr lang="de-DE" sz="2000" b="1" dirty="0" smtClean="0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publication</a:t>
            </a:r>
            <a:r>
              <a:rPr lang="de-DE" sz="2000" b="1" dirty="0" smtClean="0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without</a:t>
            </a:r>
            <a:r>
              <a:rPr lang="de-DE" sz="2000" b="1" dirty="0" smtClean="0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PhD</a:t>
            </a:r>
            <a:r>
              <a:rPr lang="de-DE" sz="2000" b="1" dirty="0" smtClean="0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de-DE" sz="2000" b="1" dirty="0" err="1" smtClean="0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adviser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;      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list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of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significant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publications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as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main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author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in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major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international, peer-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reviewed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journals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in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field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with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high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impact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factor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; </a:t>
            </a:r>
            <a:r>
              <a:rPr lang="de-DE" sz="2000" dirty="0" err="1" smtClean="0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membership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smtClean="0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on </a:t>
            </a:r>
            <a:r>
              <a:rPr lang="de-DE" sz="2000" dirty="0" err="1" smtClean="0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editorial</a:t>
            </a:r>
            <a:r>
              <a:rPr lang="de-DE" sz="2000" dirty="0" smtClean="0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board</a:t>
            </a:r>
            <a:r>
              <a:rPr lang="de-DE" sz="2000" dirty="0" smtClean="0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of</a:t>
            </a:r>
            <a:r>
              <a:rPr lang="de-DE" sz="2000" dirty="0" smtClean="0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major</a:t>
            </a:r>
            <a:r>
              <a:rPr lang="de-DE" sz="2000" dirty="0" smtClean="0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journals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,                                                              </a:t>
            </a:r>
            <a:r>
              <a:rPr lang="de-DE" sz="2000" dirty="0" err="1" smtClean="0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invited</a:t>
            </a:r>
            <a:r>
              <a:rPr lang="de-DE" sz="2000" dirty="0" smtClean="0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presentations</a:t>
            </a:r>
            <a:r>
              <a:rPr lang="de-DE" sz="2000" dirty="0" smtClean="0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,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patents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, </a:t>
            </a:r>
            <a:r>
              <a:rPr lang="de-DE" sz="2000" dirty="0" err="1" smtClean="0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awards</a:t>
            </a:r>
            <a:r>
              <a:rPr lang="de-DE" sz="2000" dirty="0" smtClean="0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or</a:t>
            </a:r>
            <a:r>
              <a:rPr lang="de-DE" sz="2000" dirty="0" smtClean="0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prizes</a:t>
            </a:r>
            <a:r>
              <a:rPr lang="de-DE" sz="2000" dirty="0" smtClean="0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;                    </a:t>
            </a:r>
            <a:r>
              <a:rPr lang="de-DE" sz="2000" b="1" dirty="0" err="1" smtClean="0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organisation</a:t>
            </a:r>
            <a:r>
              <a:rPr lang="de-DE" sz="2000" dirty="0" smtClean="0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of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international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conferences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,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research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expeditions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or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summer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schools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; </a:t>
            </a:r>
            <a:r>
              <a:rPr lang="de-DE" sz="2000" dirty="0" err="1" smtClean="0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supervision</a:t>
            </a:r>
            <a:r>
              <a:rPr lang="de-DE" sz="2000" dirty="0" smtClean="0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of</a:t>
            </a:r>
            <a:r>
              <a:rPr lang="de-DE" sz="2000" dirty="0" smtClean="0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solidFill>
                  <a:srgbClr val="00B050"/>
                </a:solidFill>
                <a:ea typeface="Calibri" pitchFamily="34" charset="0"/>
                <a:cs typeface="Calibri" pitchFamily="34" charset="0"/>
              </a:rPr>
              <a:t>students,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etc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. 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179388" y="5013325"/>
            <a:ext cx="647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3600" b="1">
                <a:sym typeface="Wingdings" pitchFamily="2" charset="2"/>
              </a:rPr>
              <a:t></a:t>
            </a:r>
          </a:p>
        </p:txBody>
      </p:sp>
      <p:grpSp>
        <p:nvGrpSpPr>
          <p:cNvPr id="23557" name="Gruppieren 1"/>
          <p:cNvGrpSpPr>
            <a:grpSpLocks/>
          </p:cNvGrpSpPr>
          <p:nvPr/>
        </p:nvGrpSpPr>
        <p:grpSpPr bwMode="auto">
          <a:xfrm>
            <a:off x="-107950" y="4652963"/>
            <a:ext cx="971550" cy="1295400"/>
            <a:chOff x="-107950" y="4652963"/>
            <a:chExt cx="971550" cy="1295400"/>
          </a:xfrm>
        </p:grpSpPr>
        <p:sp>
          <p:nvSpPr>
            <p:cNvPr id="23558" name="AutoShape 7"/>
            <p:cNvSpPr>
              <a:spLocks noChangeArrowheads="1"/>
            </p:cNvSpPr>
            <p:nvPr/>
          </p:nvSpPr>
          <p:spPr bwMode="auto">
            <a:xfrm>
              <a:off x="-107950" y="4652963"/>
              <a:ext cx="971550" cy="1295400"/>
            </a:xfrm>
            <a:prstGeom prst="irregularSeal1">
              <a:avLst/>
            </a:prstGeom>
            <a:solidFill>
              <a:srgbClr val="EF0B1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559" name="Text Box 8"/>
            <p:cNvSpPr txBox="1">
              <a:spLocks noChangeArrowheads="1"/>
            </p:cNvSpPr>
            <p:nvPr/>
          </p:nvSpPr>
          <p:spPr bwMode="auto">
            <a:xfrm>
              <a:off x="179388" y="4941888"/>
              <a:ext cx="576262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sz="3600" b="1">
                  <a:sym typeface="Wingdings" pitchFamily="2" charset="2"/>
                </a:rPr>
                <a:t>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152400"/>
            <a:ext cx="8229600" cy="900113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err="1" smtClean="0">
                <a:latin typeface="+mn-lt"/>
                <a:ea typeface="Calibri" pitchFamily="34" charset="0"/>
                <a:cs typeface="Calibri" pitchFamily="34" charset="0"/>
              </a:rPr>
              <a:t>What</a:t>
            </a:r>
            <a:r>
              <a:rPr lang="de-DE" dirty="0" smtClean="0">
                <a:latin typeface="+mn-lt"/>
                <a:ea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+mn-lt"/>
                <a:ea typeface="Calibri" pitchFamily="34" charset="0"/>
                <a:cs typeface="Calibri" pitchFamily="34" charset="0"/>
              </a:rPr>
              <a:t>is</a:t>
            </a:r>
            <a:r>
              <a:rPr lang="de-DE" dirty="0" smtClean="0">
                <a:latin typeface="+mn-lt"/>
                <a:ea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+mn-lt"/>
                <a:ea typeface="Calibri" pitchFamily="34" charset="0"/>
                <a:cs typeface="Calibri" pitchFamily="34" charset="0"/>
              </a:rPr>
              <a:t>frontier</a:t>
            </a:r>
            <a:r>
              <a:rPr lang="de-DE" dirty="0" smtClean="0">
                <a:latin typeface="+mn-lt"/>
                <a:ea typeface="Calibri" pitchFamily="34" charset="0"/>
                <a:cs typeface="Calibri" pitchFamily="34" charset="0"/>
              </a:rPr>
              <a:t> </a:t>
            </a:r>
            <a:r>
              <a:rPr lang="de-DE" dirty="0" err="1" smtClean="0">
                <a:latin typeface="+mn-lt"/>
                <a:ea typeface="Calibri" pitchFamily="34" charset="0"/>
                <a:cs typeface="Calibri" pitchFamily="34" charset="0"/>
              </a:rPr>
              <a:t>research</a:t>
            </a:r>
            <a:r>
              <a:rPr lang="de-DE" dirty="0" smtClean="0">
                <a:latin typeface="+mn-lt"/>
                <a:ea typeface="Calibri" pitchFamily="34" charset="0"/>
                <a:cs typeface="Calibri" pitchFamily="34" charset="0"/>
              </a:rPr>
              <a:t>?</a:t>
            </a:r>
            <a:br>
              <a:rPr lang="de-DE" dirty="0" smtClean="0">
                <a:latin typeface="+mn-lt"/>
                <a:ea typeface="Calibri" pitchFamily="34" charset="0"/>
                <a:cs typeface="Calibri" pitchFamily="34" charset="0"/>
              </a:rPr>
            </a:br>
            <a:endParaRPr lang="de-DE" dirty="0" smtClean="0">
              <a:latin typeface="+mn-lt"/>
              <a:ea typeface="Calibri" pitchFamily="34" charset="0"/>
              <a:cs typeface="Calibri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763" y="908050"/>
            <a:ext cx="8416925" cy="5322888"/>
          </a:xfrm>
        </p:spPr>
        <p:txBody>
          <a:bodyPr/>
          <a:lstStyle/>
          <a:p>
            <a:pPr lvl="1" eaLnBrk="1" hangingPunct="1">
              <a:lnSpc>
                <a:spcPts val="2300"/>
              </a:lnSpc>
              <a:buClr>
                <a:schemeClr val="accent2"/>
              </a:buClr>
              <a:buSzPct val="125000"/>
              <a:buFont typeface="Arial Black" panose="020B0A04020102020204" pitchFamily="34" charset="0"/>
              <a:buChar char="&gt;"/>
              <a:defRPr/>
            </a:pPr>
            <a:r>
              <a:rPr lang="de-DE" sz="2000" dirty="0" smtClean="0">
                <a:ea typeface="Calibri" pitchFamily="34" charset="0"/>
                <a:cs typeface="Calibri" pitchFamily="34" charset="0"/>
              </a:rPr>
              <a:t> High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risk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, high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gain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</a:p>
          <a:p>
            <a:pPr lvl="1" eaLnBrk="1" hangingPunct="1">
              <a:lnSpc>
                <a:spcPts val="2300"/>
              </a:lnSpc>
              <a:spcAft>
                <a:spcPts val="0"/>
              </a:spcAft>
              <a:buClr>
                <a:schemeClr val="accent2"/>
              </a:buClr>
              <a:buSzPct val="125000"/>
              <a:buFont typeface="Arial Black" panose="020B0A04020102020204" pitchFamily="34" charset="0"/>
              <a:buChar char="&gt;"/>
              <a:defRPr/>
            </a:pPr>
            <a:r>
              <a:rPr lang="de-DE" sz="2000" dirty="0" smtClean="0">
                <a:ea typeface="Calibri" pitchFamily="34" charset="0"/>
                <a:cs typeface="Calibri" pitchFamily="34" charset="0"/>
              </a:rPr>
              <a:t> Discovery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research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at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the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utmost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frontiers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of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knowledge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without</a:t>
            </a:r>
            <a:endParaRPr lang="de-DE" sz="2000" dirty="0" smtClean="0">
              <a:ea typeface="Calibri" pitchFamily="34" charset="0"/>
              <a:cs typeface="Calibri" pitchFamily="34" charset="0"/>
            </a:endParaRPr>
          </a:p>
          <a:p>
            <a:pPr marL="444500" lvl="1" indent="0" eaLnBrk="1" hangingPunct="1">
              <a:lnSpc>
                <a:spcPts val="2300"/>
              </a:lnSpc>
              <a:spcAft>
                <a:spcPts val="0"/>
              </a:spcAft>
              <a:buClr>
                <a:schemeClr val="accent2"/>
              </a:buClr>
              <a:buSzPct val="125000"/>
              <a:buFont typeface="Wingdings" pitchFamily="2" charset="2"/>
              <a:buNone/>
              <a:defRPr/>
            </a:pPr>
            <a:r>
              <a:rPr lang="de-DE" sz="2000" dirty="0" smtClean="0">
                <a:ea typeface="Calibri" pitchFamily="34" charset="0"/>
                <a:cs typeface="Calibri" pitchFamily="34" charset="0"/>
              </a:rPr>
              <a:t>   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regard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for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established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disciplinary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boundaries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(innovative,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ground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-</a:t>
            </a:r>
          </a:p>
          <a:p>
            <a:pPr marL="444500" lvl="1" indent="0" eaLnBrk="1" hangingPunct="1">
              <a:lnSpc>
                <a:spcPts val="2300"/>
              </a:lnSpc>
              <a:buClr>
                <a:schemeClr val="accent2"/>
              </a:buClr>
              <a:buSzPct val="125000"/>
              <a:buFont typeface="Wingdings" pitchFamily="2" charset="2"/>
              <a:buNone/>
              <a:defRPr/>
            </a:pPr>
            <a:r>
              <a:rPr lang="de-DE" sz="2000" dirty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 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breaking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, experimental,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risky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)</a:t>
            </a:r>
          </a:p>
          <a:p>
            <a:pPr lvl="1" eaLnBrk="1" hangingPunct="1">
              <a:lnSpc>
                <a:spcPts val="2300"/>
              </a:lnSpc>
              <a:buClr>
                <a:schemeClr val="accent2"/>
              </a:buClr>
              <a:buSzPct val="125000"/>
              <a:buFont typeface="Arial Black" panose="020B0A04020102020204" pitchFamily="34" charset="0"/>
              <a:buChar char="&gt;"/>
              <a:defRPr/>
            </a:pPr>
            <a:r>
              <a:rPr lang="de-DE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Beyond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the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state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of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the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art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: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permits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significant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breakthroughs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or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paradigm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shifts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, transformative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discoveries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,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develops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innovative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methods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with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broad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applicability</a:t>
            </a:r>
            <a:endParaRPr lang="de-DE" sz="2000" dirty="0" smtClean="0">
              <a:ea typeface="Calibri" pitchFamily="34" charset="0"/>
              <a:cs typeface="Calibri" pitchFamily="34" charset="0"/>
            </a:endParaRPr>
          </a:p>
          <a:p>
            <a:pPr lvl="1" eaLnBrk="1" hangingPunct="1">
              <a:lnSpc>
                <a:spcPts val="2300"/>
              </a:lnSpc>
              <a:buClr>
                <a:schemeClr val="accent2"/>
              </a:buClr>
              <a:buSzPct val="125000"/>
              <a:buFont typeface="Arial Black" panose="020B0A04020102020204" pitchFamily="34" charset="0"/>
              <a:buChar char="&gt;"/>
              <a:defRPr/>
            </a:pP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Interdisciplinary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: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overcoming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traditional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boundaries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of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disciplines</a:t>
            </a:r>
            <a:endParaRPr lang="de-DE" sz="2000" dirty="0" smtClean="0">
              <a:ea typeface="Calibri" pitchFamily="34" charset="0"/>
              <a:cs typeface="Calibri" pitchFamily="34" charset="0"/>
            </a:endParaRPr>
          </a:p>
          <a:p>
            <a:pPr lvl="1" eaLnBrk="1" hangingPunct="1">
              <a:lnSpc>
                <a:spcPts val="2300"/>
              </a:lnSpc>
              <a:buClr>
                <a:schemeClr val="accent2"/>
              </a:buClr>
              <a:buSzPct val="125000"/>
              <a:buFont typeface="Arial Black" panose="020B0A04020102020204" pitchFamily="34" charset="0"/>
              <a:buChar char="&gt;"/>
              <a:defRPr/>
            </a:pPr>
            <a:r>
              <a:rPr lang="de-DE" sz="2000" dirty="0" smtClean="0">
                <a:ea typeface="Calibri" pitchFamily="34" charset="0"/>
                <a:cs typeface="Calibri" pitchFamily="34" charset="0"/>
              </a:rPr>
              <a:t> Can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be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„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basic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“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or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„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applications-oriented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“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research</a:t>
            </a:r>
            <a:endParaRPr lang="de-DE" sz="2000" dirty="0" smtClean="0">
              <a:ea typeface="Calibri" pitchFamily="34" charset="0"/>
              <a:cs typeface="Calibri" pitchFamily="34" charset="0"/>
            </a:endParaRPr>
          </a:p>
          <a:p>
            <a:pPr lvl="1" eaLnBrk="1" hangingPunct="1">
              <a:lnSpc>
                <a:spcPts val="2300"/>
              </a:lnSpc>
              <a:buClr>
                <a:schemeClr val="accent2"/>
              </a:buClr>
              <a:buSzPct val="125000"/>
              <a:buFont typeface="Arial Black" panose="020B0A04020102020204" pitchFamily="34" charset="0"/>
              <a:buChar char="&gt;"/>
              <a:defRPr/>
            </a:pP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Pioneering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: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includes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new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and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emerging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fields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of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research</a:t>
            </a:r>
            <a:endParaRPr lang="de-DE" sz="2000" dirty="0" smtClean="0">
              <a:ea typeface="Calibri" pitchFamily="34" charset="0"/>
              <a:cs typeface="Calibri" pitchFamily="34" charset="0"/>
            </a:endParaRPr>
          </a:p>
          <a:p>
            <a:pPr lvl="1" eaLnBrk="1" hangingPunct="1">
              <a:lnSpc>
                <a:spcPts val="2300"/>
              </a:lnSpc>
              <a:buClr>
                <a:schemeClr val="accent2"/>
              </a:buClr>
              <a:buSzPct val="125000"/>
              <a:buFont typeface="Arial Black" panose="020B0A04020102020204" pitchFamily="34" charset="0"/>
              <a:buChar char="&gt;"/>
              <a:defRPr/>
            </a:pP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Unconventional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, innovative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approaches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and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inventions</a:t>
            </a:r>
            <a:endParaRPr lang="de-DE" sz="2000" dirty="0" smtClean="0">
              <a:ea typeface="Calibri" pitchFamily="34" charset="0"/>
              <a:cs typeface="Calibri" pitchFamily="34" charset="0"/>
            </a:endParaRPr>
          </a:p>
          <a:p>
            <a:pPr marL="444500" lvl="1" indent="0" eaLnBrk="1" hangingPunct="1">
              <a:lnSpc>
                <a:spcPts val="2300"/>
              </a:lnSpc>
              <a:buClr>
                <a:schemeClr val="accent2"/>
              </a:buClr>
              <a:buSzPct val="125000"/>
              <a:buFont typeface="Wingdings" pitchFamily="2" charset="2"/>
              <a:buNone/>
              <a:defRPr/>
            </a:pPr>
            <a:endParaRPr lang="de-DE" sz="2000" dirty="0" smtClean="0">
              <a:ea typeface="Calibri" pitchFamily="34" charset="0"/>
              <a:cs typeface="Calibri" pitchFamily="34" charset="0"/>
            </a:endParaRPr>
          </a:p>
          <a:p>
            <a:pPr marL="444500" lvl="1" indent="0" eaLnBrk="1" hangingPunct="1">
              <a:spcAft>
                <a:spcPts val="0"/>
              </a:spcAft>
              <a:buClr>
                <a:schemeClr val="accent2"/>
              </a:buClr>
              <a:buSzPct val="125000"/>
              <a:buFont typeface="Wingdings" pitchFamily="2" charset="2"/>
              <a:buNone/>
              <a:defRPr/>
            </a:pPr>
            <a:r>
              <a:rPr lang="de-DE" sz="2000" b="1" dirty="0">
                <a:solidFill>
                  <a:srgbClr val="EF0B1B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de-DE" sz="2000" b="1" dirty="0" smtClean="0">
                <a:solidFill>
                  <a:srgbClr val="EF0B1B"/>
                </a:solidFill>
                <a:ea typeface="Calibri" pitchFamily="34" charset="0"/>
                <a:cs typeface="Calibri" pitchFamily="34" charset="0"/>
              </a:rPr>
              <a:t>   NOT: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incremental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improvements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on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previous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developments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,</a:t>
            </a:r>
          </a:p>
          <a:p>
            <a:pPr marL="444500" lvl="1" indent="0" eaLnBrk="1" hangingPunct="1">
              <a:spcAft>
                <a:spcPts val="0"/>
              </a:spcAft>
              <a:buClr>
                <a:schemeClr val="accent2"/>
              </a:buClr>
              <a:buSzPct val="125000"/>
              <a:buFont typeface="Wingdings" pitchFamily="2" charset="2"/>
              <a:buNone/>
              <a:defRPr/>
            </a:pPr>
            <a:r>
              <a:rPr lang="de-DE" sz="2000" dirty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 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more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of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the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same,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confirmation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of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previous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de-DE" sz="2000" dirty="0" err="1" smtClean="0">
                <a:ea typeface="Calibri" pitchFamily="34" charset="0"/>
                <a:cs typeface="Calibri" pitchFamily="34" charset="0"/>
              </a:rPr>
              <a:t>results</a:t>
            </a:r>
            <a:r>
              <a:rPr lang="de-DE" sz="2000" dirty="0" smtClean="0">
                <a:ea typeface="Calibri" pitchFamily="34" charset="0"/>
                <a:cs typeface="Calibri" pitchFamily="34" charset="0"/>
              </a:rPr>
              <a:t> </a:t>
            </a:r>
          </a:p>
          <a:p>
            <a:pPr marL="444500" lvl="1" indent="0" eaLnBrk="1" hangingPunct="1">
              <a:buClr>
                <a:srgbClr val="00467A"/>
              </a:buClr>
              <a:buSzPct val="125000"/>
              <a:buFont typeface="Wingdings" pitchFamily="2" charset="2"/>
              <a:buNone/>
              <a:defRPr/>
            </a:pPr>
            <a:endParaRPr lang="de-DE" sz="2000" dirty="0" smtClean="0"/>
          </a:p>
        </p:txBody>
      </p:sp>
      <p:grpSp>
        <p:nvGrpSpPr>
          <p:cNvPr id="24580" name="Gruppieren 1"/>
          <p:cNvGrpSpPr>
            <a:grpSpLocks/>
          </p:cNvGrpSpPr>
          <p:nvPr/>
        </p:nvGrpSpPr>
        <p:grpSpPr bwMode="auto">
          <a:xfrm>
            <a:off x="1588" y="5500688"/>
            <a:ext cx="1025525" cy="936625"/>
            <a:chOff x="-125414" y="5191901"/>
            <a:chExt cx="1025745" cy="936625"/>
          </a:xfrm>
        </p:grpSpPr>
        <p:sp>
          <p:nvSpPr>
            <p:cNvPr id="24581" name="AutoShape 4"/>
            <p:cNvSpPr>
              <a:spLocks noChangeArrowheads="1"/>
            </p:cNvSpPr>
            <p:nvPr/>
          </p:nvSpPr>
          <p:spPr bwMode="auto">
            <a:xfrm>
              <a:off x="-125414" y="5191901"/>
              <a:ext cx="1025745" cy="936625"/>
            </a:xfrm>
            <a:prstGeom prst="irregularSeal1">
              <a:avLst/>
            </a:prstGeom>
            <a:solidFill>
              <a:srgbClr val="EF0B1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>
                <a:solidFill>
                  <a:srgbClr val="EF0B1B"/>
                </a:solidFill>
              </a:endParaRPr>
            </a:p>
          </p:txBody>
        </p:sp>
        <p:sp>
          <p:nvSpPr>
            <p:cNvPr id="24582" name="Text Box 5"/>
            <p:cNvSpPr txBox="1">
              <a:spLocks noChangeArrowheads="1"/>
            </p:cNvSpPr>
            <p:nvPr/>
          </p:nvSpPr>
          <p:spPr bwMode="auto">
            <a:xfrm>
              <a:off x="84408" y="5350432"/>
              <a:ext cx="360363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de-DE" sz="3600" b="1">
                  <a:sym typeface="Wingdings" pitchFamily="2" charset="2"/>
                </a:rPr>
                <a:t>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ERC: </a:t>
            </a:r>
            <a:r>
              <a:rPr lang="de-DE" dirty="0" err="1" smtClean="0"/>
              <a:t>successful</a:t>
            </a:r>
            <a:r>
              <a:rPr lang="de-DE" dirty="0" smtClean="0"/>
              <a:t> </a:t>
            </a:r>
            <a:r>
              <a:rPr lang="de-DE" dirty="0" err="1" smtClean="0"/>
              <a:t>proposal</a:t>
            </a:r>
            <a:r>
              <a:rPr lang="de-DE" dirty="0" smtClean="0"/>
              <a:t> </a:t>
            </a:r>
            <a:r>
              <a:rPr lang="de-DE" dirty="0" err="1" smtClean="0"/>
              <a:t>needs</a:t>
            </a:r>
            <a:r>
              <a:rPr lang="de-DE" dirty="0" smtClean="0"/>
              <a:t> </a:t>
            </a:r>
          </a:p>
        </p:txBody>
      </p:sp>
      <p:sp>
        <p:nvSpPr>
          <p:cNvPr id="25603" name="Inhaltsplatzhalter 2"/>
          <p:cNvSpPr>
            <a:spLocks noGrp="1"/>
          </p:cNvSpPr>
          <p:nvPr>
            <p:ph idx="1"/>
          </p:nvPr>
        </p:nvSpPr>
        <p:spPr>
          <a:xfrm>
            <a:off x="314473" y="999165"/>
            <a:ext cx="8520113" cy="5678082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>
                <a:solidFill>
                  <a:srgbClr val="FF0000"/>
                </a:solidFill>
              </a:rPr>
              <a:t>Easy </a:t>
            </a:r>
            <a:r>
              <a:rPr lang="de-DE" b="1" dirty="0" err="1" smtClean="0">
                <a:solidFill>
                  <a:srgbClr val="FF0000"/>
                </a:solidFill>
              </a:rPr>
              <a:t>to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read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and</a:t>
            </a:r>
            <a:r>
              <a:rPr lang="de-DE" b="1" dirty="0" smtClean="0">
                <a:solidFill>
                  <a:srgbClr val="FF0000"/>
                </a:solidFill>
              </a:rPr>
              <a:t> easy </a:t>
            </a:r>
            <a:r>
              <a:rPr lang="de-DE" b="1" dirty="0" err="1" smtClean="0">
                <a:solidFill>
                  <a:srgbClr val="FF0000"/>
                </a:solidFill>
              </a:rPr>
              <a:t>to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understand</a:t>
            </a:r>
            <a:r>
              <a:rPr lang="de-DE" b="1" dirty="0" smtClean="0">
                <a:solidFill>
                  <a:srgbClr val="FF0000"/>
                </a:solidFill>
              </a:rPr>
              <a:t> for non </a:t>
            </a:r>
            <a:r>
              <a:rPr lang="de-DE" b="1" dirty="0" err="1" smtClean="0">
                <a:solidFill>
                  <a:srgbClr val="FF0000"/>
                </a:solidFill>
              </a:rPr>
              <a:t>experts</a:t>
            </a:r>
            <a:endParaRPr lang="de-DE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b="1" dirty="0" smtClean="0"/>
              <a:t>Part B1:</a:t>
            </a:r>
          </a:p>
          <a:p>
            <a:r>
              <a:rPr lang="de-DE" dirty="0" smtClean="0"/>
              <a:t>Clear </a:t>
            </a:r>
            <a:r>
              <a:rPr lang="de-DE" dirty="0" err="1" smtClean="0"/>
              <a:t>identification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description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aim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would</a:t>
            </a:r>
            <a:r>
              <a:rPr lang="de-DE" dirty="0" smtClean="0"/>
              <a:t> </a:t>
            </a:r>
            <a:r>
              <a:rPr lang="de-DE" dirty="0" err="1" smtClean="0"/>
              <a:t>change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project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successful</a:t>
            </a:r>
            <a:r>
              <a:rPr lang="de-DE" dirty="0" smtClean="0"/>
              <a:t>?</a:t>
            </a:r>
          </a:p>
          <a:p>
            <a:r>
              <a:rPr lang="de-DE" dirty="0" err="1"/>
              <a:t>Attractive</a:t>
            </a:r>
            <a:r>
              <a:rPr lang="de-DE" dirty="0"/>
              <a:t> </a:t>
            </a:r>
            <a:r>
              <a:rPr lang="de-DE" dirty="0" err="1" smtClean="0"/>
              <a:t>diagrams</a:t>
            </a:r>
            <a:r>
              <a:rPr lang="de-DE" dirty="0" smtClean="0"/>
              <a:t>/</a:t>
            </a:r>
            <a:r>
              <a:rPr lang="de-DE" dirty="0" err="1" smtClean="0"/>
              <a:t>figures</a:t>
            </a:r>
            <a:r>
              <a:rPr lang="de-DE" dirty="0" smtClean="0"/>
              <a:t>/</a:t>
            </a:r>
            <a:r>
              <a:rPr lang="de-DE" dirty="0" err="1" smtClean="0"/>
              <a:t>illustrations</a:t>
            </a:r>
            <a:endParaRPr lang="de-DE" dirty="0" smtClean="0"/>
          </a:p>
          <a:p>
            <a:r>
              <a:rPr lang="de-DE" dirty="0" smtClean="0"/>
              <a:t>Vision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enthusiasm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PI</a:t>
            </a:r>
          </a:p>
          <a:p>
            <a:r>
              <a:rPr lang="de-DE" dirty="0" smtClean="0"/>
              <a:t>CV </a:t>
            </a:r>
            <a:r>
              <a:rPr lang="de-DE" dirty="0" err="1" smtClean="0"/>
              <a:t>of</a:t>
            </a:r>
            <a:r>
              <a:rPr lang="de-DE" dirty="0" smtClean="0"/>
              <a:t> PI </a:t>
            </a:r>
            <a:r>
              <a:rPr lang="de-DE" dirty="0" err="1" smtClean="0"/>
              <a:t>reflect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benchmarks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PI must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recognized</a:t>
            </a:r>
            <a:r>
              <a:rPr lang="de-DE" dirty="0" smtClean="0"/>
              <a:t> in </a:t>
            </a:r>
            <a:r>
              <a:rPr lang="de-DE" dirty="0" err="1" smtClean="0"/>
              <a:t>its</a:t>
            </a:r>
            <a:r>
              <a:rPr lang="de-DE" dirty="0" smtClean="0"/>
              <a:t> </a:t>
            </a:r>
            <a:r>
              <a:rPr lang="de-DE" dirty="0" err="1" smtClean="0"/>
              <a:t>community</a:t>
            </a:r>
            <a:r>
              <a:rPr lang="de-DE" dirty="0" smtClean="0"/>
              <a:t> (</a:t>
            </a:r>
            <a:r>
              <a:rPr lang="de-DE" dirty="0" err="1" smtClean="0"/>
              <a:t>facts</a:t>
            </a:r>
            <a:r>
              <a:rPr lang="de-DE" dirty="0" smtClean="0"/>
              <a:t>!!)</a:t>
            </a:r>
          </a:p>
          <a:p>
            <a:pPr marL="0" indent="0">
              <a:buNone/>
            </a:pPr>
            <a:r>
              <a:rPr lang="de-DE" b="1" dirty="0" smtClean="0"/>
              <a:t>Part B2: </a:t>
            </a:r>
          </a:p>
          <a:p>
            <a:r>
              <a:rPr lang="de-DE" dirty="0" err="1" smtClean="0"/>
              <a:t>Good</a:t>
            </a:r>
            <a:r>
              <a:rPr lang="de-DE" dirty="0" smtClean="0"/>
              <a:t> project plan </a:t>
            </a:r>
          </a:p>
          <a:p>
            <a:r>
              <a:rPr lang="de-DE" dirty="0" err="1" smtClean="0"/>
              <a:t>Feasibility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risk</a:t>
            </a:r>
            <a:r>
              <a:rPr lang="de-DE" dirty="0" smtClean="0"/>
              <a:t> </a:t>
            </a:r>
            <a:r>
              <a:rPr lang="de-DE" dirty="0" err="1" smtClean="0"/>
              <a:t>assessment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ERC: Proposal Submission StGr &amp; CoGr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7963" y="925513"/>
            <a:ext cx="8743950" cy="36576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General Information for </a:t>
            </a:r>
            <a:r>
              <a:rPr lang="de-DE" dirty="0" err="1" smtClean="0"/>
              <a:t>Applicants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Proposal</a:t>
            </a:r>
            <a:r>
              <a:rPr lang="de-DE" dirty="0" smtClean="0"/>
              <a:t> Templates </a:t>
            </a:r>
          </a:p>
          <a:p>
            <a:pPr lvl="1">
              <a:defRPr/>
            </a:pPr>
            <a:r>
              <a:rPr lang="de-DE" dirty="0" err="1" smtClean="0"/>
              <a:t>Obtainable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EUP </a:t>
            </a:r>
            <a:r>
              <a:rPr lang="de-DE" dirty="0" err="1" smtClean="0"/>
              <a:t>or</a:t>
            </a:r>
            <a:endParaRPr lang="de-DE" dirty="0" smtClean="0"/>
          </a:p>
          <a:p>
            <a:pPr lvl="1">
              <a:defRPr/>
            </a:pP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EU </a:t>
            </a:r>
            <a:r>
              <a:rPr lang="de-DE" dirty="0" err="1" smtClean="0"/>
              <a:t>Participant</a:t>
            </a:r>
            <a:r>
              <a:rPr lang="de-DE" dirty="0" smtClean="0"/>
              <a:t> Portal: http</a:t>
            </a:r>
            <a:r>
              <a:rPr lang="de-DE" dirty="0"/>
              <a:t>://</a:t>
            </a:r>
            <a:r>
              <a:rPr lang="de-DE" dirty="0" smtClean="0"/>
              <a:t>ec.europa.eu/research/participants/portal</a:t>
            </a:r>
          </a:p>
          <a:p>
            <a:pPr marL="0" indent="0">
              <a:buFont typeface="Arial Black" pitchFamily="34" charset="0"/>
              <a:buNone/>
              <a:defRPr/>
            </a:pPr>
            <a:endParaRPr lang="de-DE" dirty="0"/>
          </a:p>
          <a:p>
            <a:pPr>
              <a:defRPr/>
            </a:pPr>
            <a:r>
              <a:rPr lang="en-US" dirty="0" smtClean="0"/>
              <a:t>Commitment letter of the host institution</a:t>
            </a:r>
          </a:p>
          <a:p>
            <a:pPr lvl="1">
              <a:defRPr/>
            </a:pPr>
            <a:r>
              <a:rPr lang="en-US" dirty="0" smtClean="0"/>
              <a:t>Provided by EUP: Requests for completion at least 4 weeks before call deadline</a:t>
            </a:r>
            <a:endParaRPr lang="de-DE" dirty="0" smtClean="0"/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r>
              <a:rPr lang="de-DE" dirty="0" smtClean="0"/>
              <a:t>Part A: Online Forms</a:t>
            </a:r>
          </a:p>
          <a:p>
            <a:pPr lvl="1">
              <a:defRPr/>
            </a:pPr>
            <a:r>
              <a:rPr lang="de-DE" dirty="0" err="1" smtClean="0"/>
              <a:t>Please</a:t>
            </a:r>
            <a:r>
              <a:rPr lang="de-DE" dirty="0" smtClean="0"/>
              <a:t> </a:t>
            </a:r>
            <a:r>
              <a:rPr lang="de-DE" dirty="0" err="1" smtClean="0"/>
              <a:t>contact</a:t>
            </a:r>
            <a:r>
              <a:rPr lang="de-DE" dirty="0" smtClean="0"/>
              <a:t> EUP for </a:t>
            </a:r>
            <a:r>
              <a:rPr lang="de-DE" dirty="0" err="1" smtClean="0"/>
              <a:t>assistance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ensure</a:t>
            </a:r>
            <a:r>
              <a:rPr lang="de-DE" dirty="0" smtClean="0"/>
              <a:t> </a:t>
            </a:r>
            <a:r>
              <a:rPr lang="de-DE" dirty="0" err="1" smtClean="0"/>
              <a:t>correct</a:t>
            </a:r>
            <a:r>
              <a:rPr lang="de-DE" dirty="0" smtClean="0"/>
              <a:t> </a:t>
            </a:r>
            <a:r>
              <a:rPr lang="de-DE" dirty="0" err="1" smtClean="0"/>
              <a:t>completion</a:t>
            </a:r>
            <a:endParaRPr lang="de-DE" dirty="0" smtClean="0"/>
          </a:p>
          <a:p>
            <a:pPr marL="1350963" lvl="2" indent="-342900">
              <a:buFont typeface="Arial Black" pitchFamily="34" charset="0"/>
              <a:buAutoNum type="arabicPeriod"/>
              <a:defRPr/>
            </a:pPr>
            <a:r>
              <a:rPr lang="de-DE" sz="1400" dirty="0" smtClean="0"/>
              <a:t>General Information</a:t>
            </a:r>
          </a:p>
          <a:p>
            <a:pPr marL="1350963" lvl="2" indent="-342900">
              <a:buFont typeface="Arial Black" pitchFamily="34" charset="0"/>
              <a:buAutoNum type="arabicPeriod"/>
              <a:defRPr/>
            </a:pPr>
            <a:r>
              <a:rPr lang="de-DE" sz="1400" dirty="0"/>
              <a:t>Administrative </a:t>
            </a:r>
            <a:r>
              <a:rPr lang="de-DE" sz="1400" dirty="0" err="1"/>
              <a:t>data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participating</a:t>
            </a:r>
            <a:r>
              <a:rPr lang="de-DE" sz="1400" dirty="0"/>
              <a:t> </a:t>
            </a:r>
            <a:r>
              <a:rPr lang="de-DE" sz="1400" dirty="0" err="1" smtClean="0"/>
              <a:t>organisations</a:t>
            </a:r>
            <a:endParaRPr lang="de-DE" sz="1400" dirty="0" smtClean="0"/>
          </a:p>
          <a:p>
            <a:pPr marL="1350963" lvl="2" indent="-342900">
              <a:buFont typeface="Arial Black" pitchFamily="34" charset="0"/>
              <a:buAutoNum type="arabicPeriod"/>
              <a:defRPr/>
            </a:pPr>
            <a:r>
              <a:rPr lang="de-DE" sz="1400" dirty="0" smtClean="0"/>
              <a:t>Budget</a:t>
            </a:r>
          </a:p>
          <a:p>
            <a:pPr marL="1350963" lvl="2" indent="-342900">
              <a:buFont typeface="Arial Black" pitchFamily="34" charset="0"/>
              <a:buAutoNum type="arabicPeriod"/>
              <a:defRPr/>
            </a:pPr>
            <a:r>
              <a:rPr lang="de-DE" sz="1400" dirty="0" err="1" smtClean="0"/>
              <a:t>Ethics</a:t>
            </a:r>
            <a:endParaRPr lang="de-DE" sz="1400" dirty="0" smtClean="0"/>
          </a:p>
          <a:p>
            <a:pPr marL="1350963" lvl="2" indent="-342900">
              <a:buFont typeface="Arial Black" pitchFamily="34" charset="0"/>
              <a:buAutoNum type="arabicPeriod"/>
              <a:defRPr/>
            </a:pPr>
            <a:r>
              <a:rPr lang="de-DE" sz="1400" dirty="0" smtClean="0"/>
              <a:t>Call </a:t>
            </a:r>
            <a:r>
              <a:rPr lang="de-DE" sz="1400" dirty="0" err="1" smtClean="0"/>
              <a:t>Specific</a:t>
            </a:r>
            <a:r>
              <a:rPr lang="de-DE" sz="1400" dirty="0" smtClean="0"/>
              <a:t> </a:t>
            </a:r>
            <a:r>
              <a:rPr lang="de-DE" sz="1400" dirty="0" err="1" smtClean="0"/>
              <a:t>Questions</a:t>
            </a:r>
            <a:endParaRPr lang="de-DE" sz="1400" dirty="0" smtClean="0"/>
          </a:p>
          <a:p>
            <a:pPr marL="1350963" lvl="2" indent="-342900">
              <a:buFont typeface="Arial Black" pitchFamily="34" charset="0"/>
              <a:buAutoNum type="arabicPeriod"/>
              <a:defRPr/>
            </a:pPr>
            <a:endParaRPr lang="de-DE" sz="1400" dirty="0" smtClean="0"/>
          </a:p>
          <a:p>
            <a:pPr marL="1293813" lvl="2" indent="-285750">
              <a:buFontTx/>
              <a:buChar char="-"/>
              <a:defRPr/>
            </a:pPr>
            <a:endParaRPr lang="de-DE" sz="1400" dirty="0" smtClean="0"/>
          </a:p>
          <a:p>
            <a:pPr lvl="2">
              <a:defRPr/>
            </a:pPr>
            <a:endParaRPr lang="de-DE" dirty="0" smtClean="0"/>
          </a:p>
          <a:p>
            <a:pPr marL="0" indent="0">
              <a:buFont typeface="Arial Black" pitchFamily="34" charset="0"/>
              <a:buNone/>
              <a:defRPr/>
            </a:pPr>
            <a:endParaRPr lang="de-DE" dirty="0" smtClean="0"/>
          </a:p>
          <a:p>
            <a:pPr marL="0" indent="0">
              <a:buFont typeface="Arial Black" pitchFamily="34" charset="0"/>
              <a:buNone/>
              <a:defRPr/>
            </a:pPr>
            <a:endParaRPr lang="de-DE" dirty="0"/>
          </a:p>
          <a:p>
            <a:pPr marL="0" indent="0">
              <a:buFont typeface="Arial Black" pitchFamily="34" charset="0"/>
              <a:buNone/>
              <a:defRPr/>
            </a:pPr>
            <a:endParaRPr lang="de-DE" dirty="0" smtClean="0"/>
          </a:p>
          <a:p>
            <a:pPr marL="0" indent="0">
              <a:buFont typeface="Arial Black" pitchFamily="34" charset="0"/>
              <a:buNone/>
              <a:defRPr/>
            </a:pPr>
            <a:endParaRPr lang="de-DE" dirty="0"/>
          </a:p>
          <a:p>
            <a:pPr marL="0" indent="0">
              <a:buFont typeface="Arial Black" pitchFamily="34" charset="0"/>
              <a:buNone/>
              <a:defRPr/>
            </a:pPr>
            <a:endParaRPr lang="de-DE" dirty="0" smtClean="0"/>
          </a:p>
          <a:p>
            <a:pPr marL="0" indent="0">
              <a:buFont typeface="Arial Black" pitchFamily="34" charset="0"/>
              <a:buNone/>
              <a:defRPr/>
            </a:pPr>
            <a:endParaRPr lang="de-DE" dirty="0"/>
          </a:p>
          <a:p>
            <a:pPr marL="0" indent="0">
              <a:buFont typeface="Arial Black" pitchFamily="34" charset="0"/>
              <a:buNone/>
              <a:defRPr/>
            </a:pPr>
            <a:endParaRPr lang="de-DE" dirty="0" smtClean="0"/>
          </a:p>
          <a:p>
            <a:pPr marL="444500" lvl="1" indent="0">
              <a:buFont typeface="Wingdings" pitchFamily="2" charset="2"/>
              <a:buNone/>
              <a:defRPr/>
            </a:pPr>
            <a:endParaRPr lang="de-DE" sz="2000" dirty="0"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ERC: Proposal Submission StGr &amp; CoGr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Part B1</a:t>
            </a:r>
          </a:p>
          <a:p>
            <a:pPr lvl="1">
              <a:defRPr/>
            </a:pPr>
            <a:r>
              <a:rPr lang="en-US" dirty="0" smtClean="0"/>
              <a:t>Part B1 is evaluated both in Step 1 and Step 2</a:t>
            </a:r>
          </a:p>
          <a:p>
            <a:pPr lvl="1">
              <a:defRPr/>
            </a:pPr>
            <a:r>
              <a:rPr lang="en-US" dirty="0" smtClean="0"/>
              <a:t>Cover Page</a:t>
            </a:r>
          </a:p>
          <a:p>
            <a:pPr lvl="2">
              <a:defRPr/>
            </a:pPr>
            <a:r>
              <a:rPr lang="en-US" dirty="0" smtClean="0"/>
              <a:t>Name of the Principal Investigator (PI)</a:t>
            </a:r>
          </a:p>
          <a:p>
            <a:pPr lvl="2">
              <a:defRPr/>
            </a:pPr>
            <a:r>
              <a:rPr lang="en-US" dirty="0" smtClean="0"/>
              <a:t>Name of the PI's host institution for the project</a:t>
            </a:r>
          </a:p>
          <a:p>
            <a:pPr lvl="2">
              <a:defRPr/>
            </a:pPr>
            <a:r>
              <a:rPr lang="en-US" dirty="0" smtClean="0"/>
              <a:t>Proposal duration in months	</a:t>
            </a:r>
          </a:p>
          <a:p>
            <a:pPr lvl="2">
              <a:defRPr/>
            </a:pPr>
            <a:r>
              <a:rPr lang="en-US" dirty="0" smtClean="0"/>
              <a:t>Proposal summary (identical to the abstract from the online proposal submission forms, section 1)</a:t>
            </a:r>
          </a:p>
          <a:p>
            <a:pPr lvl="2">
              <a:defRPr/>
            </a:pPr>
            <a:r>
              <a:rPr lang="en-US" dirty="0" smtClean="0"/>
              <a:t>Section a: Extended Synopsis of the scientific proposal (max. 5 pages)</a:t>
            </a:r>
          </a:p>
          <a:p>
            <a:pPr marL="444500" lvl="1" indent="0">
              <a:buFont typeface="Wingdings" pitchFamily="2" charset="2"/>
              <a:buNone/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Section a: Extended Synopsis of the scientific proposal (max. 5 pages)</a:t>
            </a:r>
          </a:p>
          <a:p>
            <a:pPr lvl="2">
              <a:defRPr/>
            </a:pPr>
            <a:r>
              <a:rPr lang="en-US" dirty="0" smtClean="0"/>
              <a:t>Please respect the following formatting constraints: Times New Roman, Arial or similar, at least font size</a:t>
            </a:r>
          </a:p>
          <a:p>
            <a:pPr lvl="2">
              <a:defRPr/>
            </a:pPr>
            <a:r>
              <a:rPr lang="en-US" dirty="0" smtClean="0"/>
              <a:t>11, margins (2.0 cm side and 1.5cm top and bottom), single line spacing.</a:t>
            </a:r>
          </a:p>
          <a:p>
            <a:pPr lvl="2">
              <a:defRPr/>
            </a:pPr>
            <a:endParaRPr lang="en-US" dirty="0" smtClean="0"/>
          </a:p>
          <a:p>
            <a:pPr lvl="1">
              <a:defRPr/>
            </a:pPr>
            <a:r>
              <a:rPr lang="fr-FR" dirty="0" smtClean="0"/>
              <a:t>Section b: Curriculum vitae (max. 2 pages)</a:t>
            </a:r>
          </a:p>
          <a:p>
            <a:pPr lvl="2">
              <a:defRPr/>
            </a:pPr>
            <a:r>
              <a:rPr lang="en-US" dirty="0" smtClean="0"/>
              <a:t>Appendix: All ongoing and submitted grants and funding of the PI (Funding ID)</a:t>
            </a:r>
          </a:p>
          <a:p>
            <a:pPr lvl="2">
              <a:defRPr/>
            </a:pPr>
            <a:r>
              <a:rPr lang="en-US" dirty="0" smtClean="0"/>
              <a:t>		Mandatory information (does not count towards page limits)</a:t>
            </a:r>
          </a:p>
          <a:p>
            <a:pPr lvl="2">
              <a:defRPr/>
            </a:pPr>
            <a:endParaRPr lang="fr-FR" dirty="0" smtClean="0"/>
          </a:p>
          <a:p>
            <a:pPr lvl="1">
              <a:defRPr/>
            </a:pPr>
            <a:r>
              <a:rPr lang="en-US" dirty="0" smtClean="0"/>
              <a:t>Section c: Early achievements track-record (max. 2 pages)</a:t>
            </a:r>
            <a:endParaRPr lang="fr-FR" dirty="0" smtClean="0"/>
          </a:p>
          <a:p>
            <a:pPr lvl="2">
              <a:defRPr/>
            </a:pPr>
            <a:endParaRPr lang="de-DE" dirty="0" smtClean="0"/>
          </a:p>
          <a:p>
            <a:pPr>
              <a:defRPr/>
            </a:pPr>
            <a:endParaRPr lang="de-DE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ERC: Proposal Submission StGr &amp; CoGr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Part B2</a:t>
            </a:r>
          </a:p>
          <a:p>
            <a:pPr lvl="1">
              <a:defRPr/>
            </a:pPr>
            <a:r>
              <a:rPr lang="de-DE" dirty="0" smtClean="0"/>
              <a:t>The </a:t>
            </a:r>
            <a:r>
              <a:rPr lang="de-DE" dirty="0" err="1" smtClean="0"/>
              <a:t>scientific</a:t>
            </a:r>
            <a:r>
              <a:rPr lang="de-DE" dirty="0" smtClean="0"/>
              <a:t> </a:t>
            </a:r>
            <a:r>
              <a:rPr lang="de-DE" dirty="0" err="1" smtClean="0"/>
              <a:t>proposal</a:t>
            </a:r>
            <a:r>
              <a:rPr lang="de-DE" dirty="0" smtClean="0"/>
              <a:t> (max. 15 </a:t>
            </a:r>
            <a:r>
              <a:rPr lang="de-DE" dirty="0" err="1" smtClean="0"/>
              <a:t>pages</a:t>
            </a:r>
            <a:r>
              <a:rPr lang="de-DE" dirty="0" smtClean="0"/>
              <a:t>)</a:t>
            </a:r>
          </a:p>
          <a:p>
            <a:pPr lvl="2">
              <a:defRPr/>
            </a:pPr>
            <a:r>
              <a:rPr lang="en-US" dirty="0" smtClean="0"/>
              <a:t>Please respect the following formatting constraints: Times New Roman, Arial or similar, at least font size</a:t>
            </a:r>
          </a:p>
          <a:p>
            <a:pPr lvl="2">
              <a:defRPr/>
            </a:pPr>
            <a:r>
              <a:rPr lang="en-US" dirty="0" smtClean="0"/>
              <a:t>11, margins (2.0 cm side and 1.5 cm top and bottom), single line spacing.</a:t>
            </a:r>
            <a:endParaRPr lang="de-DE" dirty="0" smtClean="0"/>
          </a:p>
          <a:p>
            <a:pPr lvl="2">
              <a:defRPr/>
            </a:pPr>
            <a:endParaRPr lang="de-DE" dirty="0" smtClean="0"/>
          </a:p>
          <a:p>
            <a:pPr lvl="1">
              <a:defRPr/>
            </a:pPr>
            <a:r>
              <a:rPr lang="en-US" dirty="0" smtClean="0"/>
              <a:t>Section a. State-of-the-art and objectives</a:t>
            </a:r>
          </a:p>
          <a:p>
            <a:pPr marL="444500" lvl="1" indent="0">
              <a:buFont typeface="Wingdings" pitchFamily="2" charset="2"/>
              <a:buNone/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Section b. Methodology</a:t>
            </a:r>
          </a:p>
          <a:p>
            <a:pPr marL="444500" lvl="1" indent="0">
              <a:buFont typeface="Wingdings" pitchFamily="2" charset="2"/>
              <a:buNone/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Section c. Resources (including project costs)</a:t>
            </a:r>
          </a:p>
          <a:p>
            <a:pPr lvl="2">
              <a:defRPr/>
            </a:pPr>
            <a:r>
              <a:rPr lang="en-US" dirty="0" smtClean="0"/>
              <a:t>Please indicate the % of working time the PI dedicates to the project over the period of the grant.</a:t>
            </a:r>
          </a:p>
          <a:p>
            <a:pPr lvl="2"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Please note that you are expected to devote at least 50% of your total working time to the ERC-funded</a:t>
            </a:r>
          </a:p>
          <a:p>
            <a:pPr lvl="2">
              <a:defRPr/>
            </a:pPr>
            <a:r>
              <a:rPr lang="en-US" dirty="0" smtClean="0"/>
              <a:t>project and spend at least 50% of your total working time in an EU Member State or Associated Country.</a:t>
            </a:r>
            <a:endParaRPr lang="de-DE" dirty="0" smtClean="0"/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9412" y="1073549"/>
            <a:ext cx="8520113" cy="2105542"/>
          </a:xfrm>
        </p:spPr>
        <p:txBody>
          <a:bodyPr/>
          <a:lstStyle/>
          <a:p>
            <a:pPr marL="0" indent="0" algn="ctr">
              <a:buNone/>
            </a:pPr>
            <a:r>
              <a:rPr lang="de-DE" sz="3200" dirty="0" err="1" smtClean="0">
                <a:latin typeface="Lucida Calligraphy" panose="03010101010101010101" pitchFamily="66" charset="0"/>
              </a:rPr>
              <a:t>Many</a:t>
            </a:r>
            <a:r>
              <a:rPr lang="de-DE" sz="3200" dirty="0" smtClean="0">
                <a:latin typeface="Lucida Calligraphy" panose="03010101010101010101" pitchFamily="66" charset="0"/>
              </a:rPr>
              <a:t> </a:t>
            </a:r>
            <a:r>
              <a:rPr lang="de-DE" sz="3200" dirty="0" err="1" smtClean="0">
                <a:latin typeface="Lucida Calligraphy" panose="03010101010101010101" pitchFamily="66" charset="0"/>
              </a:rPr>
              <a:t>thanks</a:t>
            </a:r>
            <a:r>
              <a:rPr lang="de-DE" sz="3200" dirty="0" smtClean="0">
                <a:latin typeface="Lucida Calligraphy" panose="03010101010101010101" pitchFamily="66" charset="0"/>
              </a:rPr>
              <a:t> </a:t>
            </a:r>
          </a:p>
          <a:p>
            <a:pPr marL="0" indent="0" algn="ctr">
              <a:buNone/>
            </a:pPr>
            <a:r>
              <a:rPr lang="de-DE" sz="3200" dirty="0" smtClean="0">
                <a:latin typeface="Lucida Calligraphy" panose="03010101010101010101" pitchFamily="66" charset="0"/>
              </a:rPr>
              <a:t>for </a:t>
            </a:r>
          </a:p>
          <a:p>
            <a:pPr marL="0" indent="0" algn="ctr">
              <a:buNone/>
            </a:pPr>
            <a:r>
              <a:rPr lang="de-DE" sz="3200" dirty="0" err="1" smtClean="0">
                <a:latin typeface="Lucida Calligraphy" panose="03010101010101010101" pitchFamily="66" charset="0"/>
              </a:rPr>
              <a:t>your</a:t>
            </a:r>
            <a:r>
              <a:rPr lang="de-DE" sz="3200" dirty="0" smtClean="0">
                <a:latin typeface="Lucida Calligraphy" panose="03010101010101010101" pitchFamily="66" charset="0"/>
              </a:rPr>
              <a:t> </a:t>
            </a:r>
            <a:r>
              <a:rPr lang="de-DE" sz="3200" dirty="0" err="1">
                <a:latin typeface="Lucida Calligraphy" panose="03010101010101010101" pitchFamily="66" charset="0"/>
              </a:rPr>
              <a:t>a</a:t>
            </a:r>
            <a:r>
              <a:rPr lang="de-DE" sz="3200" dirty="0" err="1" smtClean="0">
                <a:latin typeface="Lucida Calligraphy" panose="03010101010101010101" pitchFamily="66" charset="0"/>
              </a:rPr>
              <a:t>ttention</a:t>
            </a:r>
            <a:endParaRPr lang="de-DE" sz="3200" dirty="0">
              <a:latin typeface="Lucida Calligraphy" panose="03010101010101010101" pitchFamily="66" charset="0"/>
            </a:endParaRPr>
          </a:p>
        </p:txBody>
      </p:sp>
      <p:sp>
        <p:nvSpPr>
          <p:cNvPr id="4" name="Text Box 35"/>
          <p:cNvSpPr txBox="1">
            <a:spLocks noChangeArrowheads="1"/>
          </p:cNvSpPr>
          <p:nvPr/>
        </p:nvSpPr>
        <p:spPr bwMode="auto">
          <a:xfrm>
            <a:off x="637953" y="4310908"/>
            <a:ext cx="539713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dirty="0" smtClean="0">
                <a:solidFill>
                  <a:srgbClr val="00A5EB"/>
                </a:solidFill>
              </a:rPr>
              <a:t>Ute.Krell@desy.de	        		4508</a:t>
            </a:r>
            <a:endParaRPr lang="de-DE" dirty="0">
              <a:solidFill>
                <a:srgbClr val="00A5EB"/>
              </a:solidFill>
            </a:endParaRPr>
          </a:p>
          <a:p>
            <a:r>
              <a:rPr lang="de-DE" dirty="0" smtClean="0">
                <a:solidFill>
                  <a:srgbClr val="00A5EB"/>
                </a:solidFill>
              </a:rPr>
              <a:t>Isabelle.Rauschenbach@desy.de	2888</a:t>
            </a:r>
            <a:endParaRPr lang="de-DE" dirty="0">
              <a:solidFill>
                <a:srgbClr val="00A5EB"/>
              </a:solidFill>
            </a:endParaRPr>
          </a:p>
          <a:p>
            <a:endParaRPr lang="de-DE" dirty="0" smtClean="0">
              <a:solidFill>
                <a:schemeClr val="accent1"/>
              </a:solidFill>
            </a:endParaRPr>
          </a:p>
          <a:p>
            <a:r>
              <a:rPr lang="de-DE" dirty="0" smtClean="0">
                <a:solidFill>
                  <a:schemeClr val="accent1"/>
                </a:solidFill>
              </a:rPr>
              <a:t>EU-Projektbüro/EUP@DESY </a:t>
            </a:r>
            <a:endParaRPr lang="de-DE" dirty="0">
              <a:solidFill>
                <a:schemeClr val="accent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1501">
            <a:off x="5762707" y="3328390"/>
            <a:ext cx="3047997" cy="192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 rot="21018654">
            <a:off x="6209409" y="5223475"/>
            <a:ext cx="2509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1"/>
                </a:solidFill>
              </a:rPr>
              <a:t>EU Puzzle @ EUP-DESY</a:t>
            </a:r>
            <a:endParaRPr lang="de-D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633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ERC </a:t>
            </a:r>
            <a:r>
              <a:rPr lang="de-DE" dirty="0" err="1" smtClean="0"/>
              <a:t>Proposals</a:t>
            </a:r>
            <a:r>
              <a:rPr lang="de-DE" dirty="0" smtClean="0"/>
              <a:t> @ DESY  in FP7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0550648"/>
              </p:ext>
            </p:extLst>
          </p:nvPr>
        </p:nvGraphicFramePr>
        <p:xfrm>
          <a:off x="760744" y="1412433"/>
          <a:ext cx="7660241" cy="26749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0236"/>
                <a:gridCol w="550105"/>
                <a:gridCol w="1173243"/>
                <a:gridCol w="671435"/>
                <a:gridCol w="1108455"/>
                <a:gridCol w="592510"/>
                <a:gridCol w="671435"/>
                <a:gridCol w="501808"/>
                <a:gridCol w="1271014"/>
              </a:tblGrid>
              <a:tr h="290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 DESY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StG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CoG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AdG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SyG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27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2007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FH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-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 </a:t>
                      </a:r>
                      <a:r>
                        <a:rPr lang="de-DE" sz="1600" dirty="0" smtClean="0">
                          <a:effectLst/>
                        </a:rPr>
                        <a:t>-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-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-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27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2008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-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-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 </a:t>
                      </a:r>
                      <a:r>
                        <a:rPr lang="de-DE" sz="1600" dirty="0" smtClean="0">
                          <a:effectLst/>
                        </a:rPr>
                        <a:t>-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FS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-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27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2009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-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-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 </a:t>
                      </a:r>
                      <a:r>
                        <a:rPr lang="de-DE" sz="1600" dirty="0" smtClean="0">
                          <a:effectLst/>
                        </a:rPr>
                        <a:t>-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-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-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0296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2010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1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FS-CFEL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-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 </a:t>
                      </a:r>
                      <a:r>
                        <a:rPr lang="de-DE" sz="1600" dirty="0" smtClean="0">
                          <a:effectLst/>
                        </a:rPr>
                        <a:t>-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-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-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827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2011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-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 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-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 </a:t>
                      </a:r>
                      <a:r>
                        <a:rPr lang="de-DE" sz="1600" dirty="0" smtClean="0">
                          <a:effectLst/>
                        </a:rPr>
                        <a:t>-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FH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-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1766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2012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4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3FH/1FS 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-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 </a:t>
                      </a:r>
                      <a:r>
                        <a:rPr lang="de-DE" sz="1600" dirty="0" smtClean="0">
                          <a:effectLst/>
                        </a:rPr>
                        <a:t>-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FH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FH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3523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2013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-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 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4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3FH/1FS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-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</a:t>
                      </a:r>
                      <a:endParaRPr lang="de-DE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smtClean="0">
                          <a:effectLst/>
                        </a:rPr>
                        <a:t>1FS&amp;M/</a:t>
                      </a:r>
                      <a:r>
                        <a:rPr lang="de-DE" sz="1600" baseline="0" dirty="0" smtClean="0">
                          <a:effectLst/>
                        </a:rPr>
                        <a:t> 1</a:t>
                      </a:r>
                      <a:r>
                        <a:rPr lang="de-DE" sz="1600" dirty="0" smtClean="0">
                          <a:effectLst/>
                        </a:rPr>
                        <a:t>FH</a:t>
                      </a:r>
                      <a:endParaRPr lang="de-D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29771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effectLst/>
                        </a:rPr>
                        <a:t>Gesamt</a:t>
                      </a:r>
                      <a:endParaRPr lang="de-DE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effectLst/>
                        </a:rPr>
                        <a:t>7</a:t>
                      </a:r>
                      <a:endParaRPr lang="de-DE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effectLst/>
                        </a:rPr>
                        <a:t> </a:t>
                      </a:r>
                      <a:endParaRPr lang="de-DE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>
                          <a:effectLst/>
                        </a:rPr>
                        <a:t>4</a:t>
                      </a:r>
                      <a:endParaRPr lang="de-DE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</a:rPr>
                        <a:t> </a:t>
                      </a:r>
                      <a:endParaRPr lang="de-DE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</a:rPr>
                        <a:t>4</a:t>
                      </a:r>
                      <a:endParaRPr lang="de-DE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</a:rPr>
                        <a:t> </a:t>
                      </a:r>
                      <a:endParaRPr lang="de-DE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</a:rPr>
                        <a:t>3</a:t>
                      </a:r>
                      <a:endParaRPr lang="de-DE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600" b="1" dirty="0">
                          <a:effectLst/>
                        </a:rPr>
                        <a:t> </a:t>
                      </a:r>
                      <a:endParaRPr lang="de-DE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75684" y="4644152"/>
            <a:ext cx="7567393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1" hangingPunct="1">
              <a:lnSpc>
                <a:spcPct val="150000"/>
              </a:lnSpc>
            </a:pPr>
            <a:r>
              <a:rPr lang="de-DE" sz="1800" b="1" baseline="0" dirty="0" smtClean="0">
                <a:latin typeface="+mn-lt"/>
                <a:cs typeface="Times New Roman" pitchFamily="18" charset="0"/>
              </a:rPr>
              <a:t>2</a:t>
            </a:r>
            <a:r>
              <a:rPr lang="de-DE" sz="1800" b="1" dirty="0" smtClean="0">
                <a:latin typeface="+mn-lt"/>
                <a:cs typeface="Times New Roman" pitchFamily="18" charset="0"/>
              </a:rPr>
              <a:t> </a:t>
            </a:r>
            <a:r>
              <a:rPr lang="de-DE" sz="1800" b="1" dirty="0" err="1" smtClean="0">
                <a:latin typeface="+mn-lt"/>
                <a:cs typeface="Times New Roman" pitchFamily="18" charset="0"/>
              </a:rPr>
              <a:t>successful</a:t>
            </a:r>
            <a:r>
              <a:rPr lang="de-DE" sz="1800" b="1" dirty="0" smtClean="0">
                <a:latin typeface="+mn-lt"/>
                <a:cs typeface="Times New Roman" pitchFamily="18" charset="0"/>
              </a:rPr>
              <a:t> </a:t>
            </a:r>
            <a:r>
              <a:rPr lang="de-DE" sz="1800" b="1" dirty="0" err="1">
                <a:latin typeface="+mn-lt"/>
                <a:cs typeface="Times New Roman" pitchFamily="18" charset="0"/>
              </a:rPr>
              <a:t>p</a:t>
            </a:r>
            <a:r>
              <a:rPr lang="de-DE" sz="1800" b="1" dirty="0" err="1" smtClean="0">
                <a:latin typeface="+mn-lt"/>
                <a:cs typeface="Times New Roman" pitchFamily="18" charset="0"/>
              </a:rPr>
              <a:t>roposals</a:t>
            </a:r>
            <a:r>
              <a:rPr lang="de-DE" sz="1800" b="1" dirty="0" smtClean="0">
                <a:latin typeface="+mn-lt"/>
                <a:cs typeface="Times New Roman" pitchFamily="18" charset="0"/>
              </a:rPr>
              <a:t> in 2013 </a:t>
            </a:r>
            <a:r>
              <a:rPr lang="de-DE" sz="1800" b="1" dirty="0" err="1" smtClean="0">
                <a:latin typeface="+mn-lt"/>
                <a:cs typeface="Times New Roman" pitchFamily="18" charset="0"/>
              </a:rPr>
              <a:t>by</a:t>
            </a:r>
            <a:r>
              <a:rPr lang="de-DE" sz="1800" b="1" dirty="0" smtClean="0">
                <a:latin typeface="+mn-lt"/>
                <a:cs typeface="Times New Roman" pitchFamily="18" charset="0"/>
              </a:rPr>
              <a:t> CFEL/FS </a:t>
            </a:r>
            <a:r>
              <a:rPr lang="de-DE" sz="1800" b="1" dirty="0" err="1" smtClean="0">
                <a:latin typeface="+mn-lt"/>
                <a:cs typeface="Times New Roman" pitchFamily="18" charset="0"/>
              </a:rPr>
              <a:t>and</a:t>
            </a:r>
            <a:r>
              <a:rPr lang="de-DE" sz="1800" b="1" dirty="0" smtClean="0">
                <a:latin typeface="+mn-lt"/>
                <a:cs typeface="Times New Roman" pitchFamily="18" charset="0"/>
              </a:rPr>
              <a:t> CFEL/FS &amp; M: </a:t>
            </a:r>
          </a:p>
          <a:p>
            <a:pPr lvl="1" eaLnBrk="1" hangingPunct="1"/>
            <a:r>
              <a:rPr lang="de-DE" sz="1800" dirty="0" err="1" smtClean="0">
                <a:ea typeface="Calibri" pitchFamily="34" charset="0"/>
                <a:cs typeface="Times New Roman" pitchFamily="18" charset="0"/>
              </a:rPr>
              <a:t>CoG</a:t>
            </a:r>
            <a:r>
              <a:rPr lang="de-DE" sz="18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de-DE" sz="1800" dirty="0">
                <a:ea typeface="Calibri" pitchFamily="34" charset="0"/>
                <a:cs typeface="Times New Roman" pitchFamily="18" charset="0"/>
              </a:rPr>
              <a:t>(</a:t>
            </a:r>
            <a:r>
              <a:rPr lang="de-DE" sz="1800" dirty="0" err="1">
                <a:ea typeface="Calibri" pitchFamily="34" charset="0"/>
                <a:cs typeface="Times New Roman" pitchFamily="18" charset="0"/>
              </a:rPr>
              <a:t>Comotion</a:t>
            </a:r>
            <a:r>
              <a:rPr lang="de-DE" sz="1800" dirty="0" smtClean="0">
                <a:ea typeface="Calibri" pitchFamily="34" charset="0"/>
                <a:cs typeface="Times New Roman" pitchFamily="18" charset="0"/>
              </a:rPr>
              <a:t>) :  J. Küpper</a:t>
            </a:r>
          </a:p>
          <a:p>
            <a:pPr lvl="1" eaLnBrk="1" hangingPunct="1"/>
            <a:r>
              <a:rPr lang="en-US" sz="1800" dirty="0" err="1" smtClean="0">
                <a:ea typeface="Calibri" pitchFamily="34" charset="0"/>
                <a:cs typeface="Times New Roman" pitchFamily="18" charset="0"/>
              </a:rPr>
              <a:t>SyG</a:t>
            </a:r>
            <a:r>
              <a:rPr lang="en-US" sz="1800" dirty="0" smtClean="0">
                <a:ea typeface="Calibri" pitchFamily="34" charset="0"/>
                <a:cs typeface="Times New Roman" pitchFamily="18" charset="0"/>
              </a:rPr>
              <a:t> (AXIS) :	        F. </a:t>
            </a:r>
            <a:r>
              <a:rPr lang="en-US" sz="1800" dirty="0" err="1" smtClean="0">
                <a:ea typeface="Calibri" pitchFamily="34" charset="0"/>
                <a:cs typeface="Times New Roman" pitchFamily="18" charset="0"/>
              </a:rPr>
              <a:t>Kärtner</a:t>
            </a:r>
            <a:r>
              <a:rPr lang="en-US" sz="1800" dirty="0" smtClean="0">
                <a:ea typeface="Calibri" pitchFamily="34" charset="0"/>
                <a:cs typeface="Times New Roman" pitchFamily="18" charset="0"/>
              </a:rPr>
              <a:t>, H. Chapman, R. Assmann, P. Fromme</a:t>
            </a:r>
            <a:endParaRPr kumimoji="0" lang="de-DE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75684" y="857880"/>
            <a:ext cx="24416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18 </a:t>
            </a:r>
            <a:r>
              <a:rPr kumimoji="0" lang="de-DE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proposals</a:t>
            </a:r>
            <a:r>
              <a:rPr kumimoji="0" lang="de-DE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in total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75684" y="5849027"/>
            <a:ext cx="8349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StG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Starting Grant (2-7 y),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CoG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Consolidator Grant (7-12 y),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AdG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Advanced Grant,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SyG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Synergy Grant</a:t>
            </a: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111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ERC Grants @ HGF in FP7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2575" y="892836"/>
            <a:ext cx="8520113" cy="4965700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u="sng" dirty="0" smtClean="0">
              <a:hlinkClick r:id="rId2"/>
            </a:endParaRPr>
          </a:p>
          <a:p>
            <a:endParaRPr lang="de-DE" u="sng" dirty="0">
              <a:hlinkClick r:id="rId2"/>
            </a:endParaRPr>
          </a:p>
          <a:p>
            <a:endParaRPr lang="de-DE" u="sng" dirty="0" smtClean="0">
              <a:hlinkClick r:id="rId2"/>
            </a:endParaRPr>
          </a:p>
          <a:p>
            <a:endParaRPr lang="de-DE" u="sng" dirty="0">
              <a:hlinkClick r:id="rId2"/>
            </a:endParaRPr>
          </a:p>
          <a:p>
            <a:pPr marL="0" indent="0">
              <a:buNone/>
            </a:pPr>
            <a:endParaRPr lang="de-DE" u="sng" dirty="0" smtClean="0">
              <a:hlinkClick r:id="rId2"/>
            </a:endParaRPr>
          </a:p>
          <a:p>
            <a:r>
              <a:rPr lang="de-DE" u="sng" dirty="0" smtClean="0">
                <a:hlinkClick r:id="rId2"/>
              </a:rPr>
              <a:t>http</a:t>
            </a:r>
            <a:r>
              <a:rPr lang="de-DE" u="sng" dirty="0">
                <a:hlinkClick r:id="rId2"/>
              </a:rPr>
              <a:t>://www.helmholtz.de/forschung/eu_projekte/ideen/</a:t>
            </a:r>
            <a:endParaRPr lang="de-DE" dirty="0" smtClean="0"/>
          </a:p>
          <a:p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414024"/>
              </p:ext>
            </p:extLst>
          </p:nvPr>
        </p:nvGraphicFramePr>
        <p:xfrm>
          <a:off x="297716" y="1095676"/>
          <a:ext cx="7612911" cy="47416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0954"/>
                <a:gridCol w="1164633"/>
                <a:gridCol w="1453215"/>
                <a:gridCol w="1339843"/>
                <a:gridCol w="1040955"/>
                <a:gridCol w="1573311"/>
              </a:tblGrid>
              <a:tr h="557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Zentrum</a:t>
                      </a:r>
                      <a:endParaRPr lang="de-DE" sz="12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Starting Grants</a:t>
                      </a:r>
                      <a:endParaRPr lang="de-DE" sz="12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err="1">
                          <a:effectLst/>
                        </a:rPr>
                        <a:t>Consolidator</a:t>
                      </a:r>
                      <a:r>
                        <a:rPr lang="de-DE" sz="1800" dirty="0">
                          <a:effectLst/>
                        </a:rPr>
                        <a:t>  Grants </a:t>
                      </a:r>
                      <a:endParaRPr lang="de-DE" sz="12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 err="1">
                          <a:effectLst/>
                        </a:rPr>
                        <a:t>Advanced</a:t>
                      </a:r>
                      <a:r>
                        <a:rPr lang="de-DE" sz="1800" dirty="0">
                          <a:effectLst/>
                        </a:rPr>
                        <a:t> Grants</a:t>
                      </a:r>
                      <a:endParaRPr lang="de-DE" sz="12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Synergy</a:t>
                      </a:r>
                      <a:r>
                        <a:rPr lang="de-DE" sz="1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Grants</a:t>
                      </a:r>
                      <a:endParaRPr lang="de-DE" sz="18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Gesamt 2007-2013</a:t>
                      </a:r>
                      <a:endParaRPr lang="de-DE" sz="12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9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AWI</a:t>
                      </a:r>
                      <a:endParaRPr lang="de-DE" sz="12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2</a:t>
                      </a:r>
                      <a:endParaRPr lang="de-DE" sz="1200" b="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>
                          <a:effectLst/>
                        </a:rPr>
                        <a:t> </a:t>
                      </a:r>
                      <a:endParaRPr lang="de-DE" sz="1200" b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1</a:t>
                      </a:r>
                      <a:endParaRPr lang="de-DE" sz="1200" b="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de-DE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3</a:t>
                      </a:r>
                      <a:endParaRPr lang="de-DE" sz="1200" b="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9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dirty="0">
                          <a:effectLst/>
                        </a:rPr>
                        <a:t>DESY</a:t>
                      </a:r>
                      <a:endParaRPr lang="de-DE" sz="12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 </a:t>
                      </a:r>
                      <a:endParaRPr lang="de-DE" sz="1200" b="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 </a:t>
                      </a:r>
                      <a:endParaRPr lang="de-DE" sz="1200" b="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 </a:t>
                      </a:r>
                      <a:endParaRPr lang="de-DE" sz="1200" b="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de-DE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 </a:t>
                      </a:r>
                      <a:r>
                        <a:rPr lang="de-DE" sz="1800" b="0" dirty="0" smtClean="0">
                          <a:effectLst/>
                        </a:rPr>
                        <a:t>1</a:t>
                      </a:r>
                    </a:p>
                  </a:txBody>
                  <a:tcPr marL="68580" marR="68580" marT="0" marB="0"/>
                </a:tc>
              </a:tr>
              <a:tr h="2789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DKFZ</a:t>
                      </a:r>
                      <a:endParaRPr lang="de-DE" sz="12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1</a:t>
                      </a:r>
                      <a:endParaRPr lang="de-DE" sz="1200" b="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>
                          <a:effectLst/>
                        </a:rPr>
                        <a:t> </a:t>
                      </a:r>
                      <a:endParaRPr lang="de-DE" sz="1200" b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5</a:t>
                      </a:r>
                      <a:endParaRPr lang="de-DE" sz="1200" b="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de-DE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6</a:t>
                      </a:r>
                      <a:endParaRPr lang="de-DE" sz="1200" b="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9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DZNE</a:t>
                      </a:r>
                      <a:endParaRPr lang="de-DE" sz="12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1</a:t>
                      </a:r>
                      <a:endParaRPr lang="de-DE" sz="1200" b="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>
                          <a:effectLst/>
                        </a:rPr>
                        <a:t>1</a:t>
                      </a:r>
                      <a:endParaRPr lang="de-DE" sz="1200" b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 </a:t>
                      </a:r>
                      <a:endParaRPr lang="de-DE" sz="1200" b="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de-DE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2</a:t>
                      </a:r>
                      <a:endParaRPr lang="de-DE" sz="1200" b="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9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FZJ</a:t>
                      </a:r>
                      <a:endParaRPr lang="de-DE" sz="12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 </a:t>
                      </a:r>
                      <a:endParaRPr lang="de-DE" sz="1200" b="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 </a:t>
                      </a:r>
                      <a:endParaRPr lang="de-DE" sz="1200" b="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2</a:t>
                      </a:r>
                      <a:endParaRPr lang="de-DE" sz="1200" b="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de-DE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2</a:t>
                      </a:r>
                      <a:endParaRPr lang="de-DE" sz="1200" b="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9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GFZ</a:t>
                      </a:r>
                      <a:endParaRPr lang="de-DE" sz="12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>
                          <a:effectLst/>
                        </a:rPr>
                        <a:t> </a:t>
                      </a:r>
                      <a:endParaRPr lang="de-DE" sz="1200" b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 </a:t>
                      </a:r>
                      <a:endParaRPr lang="de-DE" sz="1200" b="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 </a:t>
                      </a:r>
                      <a:endParaRPr lang="de-DE" sz="1200" b="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de-DE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 </a:t>
                      </a:r>
                      <a:endParaRPr lang="de-DE" sz="1200" b="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9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HMGU</a:t>
                      </a:r>
                      <a:endParaRPr lang="de-DE" sz="12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>
                          <a:effectLst/>
                        </a:rPr>
                        <a:t>7</a:t>
                      </a:r>
                      <a:endParaRPr lang="de-DE" sz="1200" b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2</a:t>
                      </a:r>
                      <a:endParaRPr lang="de-DE" sz="1200" b="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1</a:t>
                      </a:r>
                      <a:endParaRPr lang="de-DE" sz="1200" b="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de-DE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10</a:t>
                      </a:r>
                      <a:endParaRPr lang="de-DE" sz="1200" b="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9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HZB</a:t>
                      </a:r>
                      <a:endParaRPr lang="de-DE" sz="12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>
                          <a:effectLst/>
                        </a:rPr>
                        <a:t>1</a:t>
                      </a:r>
                      <a:endParaRPr lang="de-DE" sz="1200" b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 </a:t>
                      </a:r>
                      <a:endParaRPr lang="de-DE" sz="1200" b="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>
                          <a:effectLst/>
                        </a:rPr>
                        <a:t> </a:t>
                      </a:r>
                      <a:endParaRPr lang="de-DE" sz="1200" b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de-DE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1</a:t>
                      </a:r>
                      <a:endParaRPr lang="de-DE" sz="1200" b="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9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HZDR</a:t>
                      </a:r>
                      <a:endParaRPr lang="de-DE" sz="12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>
                          <a:effectLst/>
                        </a:rPr>
                        <a:t>1</a:t>
                      </a:r>
                      <a:endParaRPr lang="de-DE" sz="1200" b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 </a:t>
                      </a:r>
                      <a:endParaRPr lang="de-DE" sz="1200" b="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 </a:t>
                      </a:r>
                      <a:endParaRPr lang="de-DE" sz="1200" b="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de-DE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1</a:t>
                      </a:r>
                      <a:endParaRPr lang="de-DE" sz="1200" b="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9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HZI</a:t>
                      </a:r>
                      <a:endParaRPr lang="de-DE" sz="12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>
                          <a:effectLst/>
                        </a:rPr>
                        <a:t>4</a:t>
                      </a:r>
                      <a:endParaRPr lang="de-DE" sz="1200" b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 </a:t>
                      </a:r>
                      <a:endParaRPr lang="de-DE" sz="1200" b="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 </a:t>
                      </a:r>
                      <a:endParaRPr lang="de-DE" sz="1200" b="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de-DE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4</a:t>
                      </a:r>
                      <a:endParaRPr lang="de-DE" sz="1200" b="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9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IPP</a:t>
                      </a:r>
                      <a:endParaRPr lang="de-DE" sz="12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>
                          <a:effectLst/>
                        </a:rPr>
                        <a:t>1</a:t>
                      </a:r>
                      <a:endParaRPr lang="de-DE" sz="1200" b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 </a:t>
                      </a:r>
                      <a:endParaRPr lang="de-DE" sz="1200" b="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 </a:t>
                      </a:r>
                      <a:endParaRPr lang="de-DE" sz="1200" b="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de-DE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1</a:t>
                      </a:r>
                      <a:endParaRPr lang="de-DE" sz="1200" b="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9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KIT</a:t>
                      </a:r>
                      <a:endParaRPr lang="de-DE" sz="12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>
                          <a:effectLst/>
                        </a:rPr>
                        <a:t>6</a:t>
                      </a:r>
                      <a:endParaRPr lang="de-DE" sz="1200" b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 </a:t>
                      </a:r>
                      <a:endParaRPr lang="de-DE" sz="1200" b="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1</a:t>
                      </a:r>
                      <a:endParaRPr lang="de-DE" sz="1200" b="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de-DE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7</a:t>
                      </a:r>
                      <a:endParaRPr lang="de-DE" sz="1200" b="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9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MDC</a:t>
                      </a:r>
                      <a:endParaRPr lang="de-DE" sz="12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>
                          <a:effectLst/>
                        </a:rPr>
                        <a:t>5</a:t>
                      </a:r>
                      <a:endParaRPr lang="de-DE" sz="1200" b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>
                          <a:effectLst/>
                        </a:rPr>
                        <a:t>1</a:t>
                      </a:r>
                      <a:endParaRPr lang="de-DE" sz="1200" b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4</a:t>
                      </a:r>
                      <a:endParaRPr lang="de-DE" sz="1200" b="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de-DE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10</a:t>
                      </a:r>
                      <a:endParaRPr lang="de-DE" sz="1200" b="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9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>
                          <a:effectLst/>
                        </a:rPr>
                        <a:t>UFZ</a:t>
                      </a:r>
                      <a:endParaRPr lang="de-DE" sz="120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>
                          <a:effectLst/>
                        </a:rPr>
                        <a:t>1</a:t>
                      </a:r>
                      <a:endParaRPr lang="de-DE" sz="1200" b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>
                          <a:effectLst/>
                        </a:rPr>
                        <a:t> </a:t>
                      </a:r>
                      <a:endParaRPr lang="de-DE" sz="1200" b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1</a:t>
                      </a:r>
                      <a:endParaRPr lang="de-DE" sz="1200" b="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de-DE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0" dirty="0">
                          <a:effectLst/>
                        </a:rPr>
                        <a:t>2</a:t>
                      </a:r>
                      <a:endParaRPr lang="de-DE" sz="1200" b="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89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solidFill>
                            <a:schemeClr val="tx1"/>
                          </a:solidFill>
                          <a:effectLst/>
                        </a:rPr>
                        <a:t>Gesamt</a:t>
                      </a:r>
                      <a:endParaRPr lang="de-DE" sz="1200" b="1" dirty="0">
                        <a:solidFill>
                          <a:schemeClr val="tx1"/>
                        </a:solidFill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</a:rPr>
                        <a:t>30</a:t>
                      </a:r>
                      <a:endParaRPr lang="de-DE" sz="1200" b="1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</a:rPr>
                        <a:t>4</a:t>
                      </a:r>
                      <a:endParaRPr lang="de-DE" sz="1200" b="1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>
                          <a:effectLst/>
                        </a:rPr>
                        <a:t>15</a:t>
                      </a:r>
                      <a:endParaRPr lang="de-DE" sz="1200" b="1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de-DE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de-DE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8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  <a:endParaRPr lang="de-DE" sz="1200" b="1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273165" y="790187"/>
            <a:ext cx="16866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Status: 03.02.2014</a:t>
            </a:r>
            <a:endParaRPr lang="de-DE" sz="1400" dirty="0"/>
          </a:p>
        </p:txBody>
      </p:sp>
      <p:sp>
        <p:nvSpPr>
          <p:cNvPr id="6" name="Textfeld 5"/>
          <p:cNvSpPr txBox="1"/>
          <p:nvPr/>
        </p:nvSpPr>
        <p:spPr>
          <a:xfrm>
            <a:off x="8233914" y="194745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9933"/>
                </a:solidFill>
              </a:rPr>
              <a:t>1</a:t>
            </a:r>
            <a:endParaRPr lang="de-DE" b="1" dirty="0">
              <a:solidFill>
                <a:srgbClr val="FF9933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233914" y="3011551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9933"/>
                </a:solidFill>
              </a:rPr>
              <a:t>1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233914" y="335010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9933"/>
                </a:solidFill>
              </a:rPr>
              <a:t>1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8233914" y="4714617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9933"/>
                </a:solidFill>
              </a:rPr>
              <a:t>1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932999" y="788485"/>
            <a:ext cx="10615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err="1" smtClean="0">
                <a:solidFill>
                  <a:srgbClr val="FF9933"/>
                </a:solidFill>
              </a:rPr>
              <a:t>Ported</a:t>
            </a:r>
            <a:r>
              <a:rPr lang="de-DE" b="1" dirty="0">
                <a:solidFill>
                  <a:srgbClr val="FF9933"/>
                </a:solidFill>
              </a:rPr>
              <a:t> </a:t>
            </a:r>
            <a:endParaRPr lang="de-DE" b="1" dirty="0" smtClean="0">
              <a:solidFill>
                <a:srgbClr val="FF9933"/>
              </a:solidFill>
            </a:endParaRPr>
          </a:p>
          <a:p>
            <a:pPr algn="ctr"/>
            <a:r>
              <a:rPr lang="de-DE" b="1" dirty="0" smtClean="0">
                <a:solidFill>
                  <a:srgbClr val="FF9933"/>
                </a:solidFill>
              </a:rPr>
              <a:t>after </a:t>
            </a:r>
          </a:p>
          <a:p>
            <a:pPr algn="ctr"/>
            <a:r>
              <a:rPr lang="de-DE" b="1" dirty="0" err="1" smtClean="0">
                <a:solidFill>
                  <a:srgbClr val="FF9933"/>
                </a:solidFill>
              </a:rPr>
              <a:t>Proposal</a:t>
            </a:r>
            <a:endParaRPr lang="de-DE" b="1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234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ERC </a:t>
            </a:r>
            <a:r>
              <a:rPr lang="de-DE" dirty="0" err="1" smtClean="0"/>
              <a:t>Concept</a:t>
            </a:r>
            <a:r>
              <a:rPr lang="de-DE" dirty="0" smtClean="0"/>
              <a:t> Outline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2575" y="977900"/>
            <a:ext cx="8520113" cy="5348472"/>
          </a:xfrm>
        </p:spPr>
        <p:txBody>
          <a:bodyPr/>
          <a:lstStyle/>
          <a:p>
            <a:pPr marL="457200" indent="-457200">
              <a:buClrTx/>
              <a:buFont typeface="+mj-lt"/>
              <a:buAutoNum type="arabicPeriod"/>
            </a:pPr>
            <a:r>
              <a:rPr lang="de-DE" dirty="0" err="1" smtClean="0"/>
              <a:t>Implement</a:t>
            </a:r>
            <a:r>
              <a:rPr lang="de-DE" dirty="0" smtClean="0"/>
              <a:t> </a:t>
            </a:r>
            <a:r>
              <a:rPr lang="de-DE" dirty="0" err="1" smtClean="0"/>
              <a:t>measures</a:t>
            </a:r>
            <a:r>
              <a:rPr lang="de-DE" dirty="0" smtClean="0"/>
              <a:t> for </a:t>
            </a:r>
            <a:r>
              <a:rPr lang="de-DE" dirty="0" err="1" smtClean="0"/>
              <a:t>screening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internal</a:t>
            </a:r>
            <a:r>
              <a:rPr lang="de-DE" dirty="0" smtClean="0"/>
              <a:t> </a:t>
            </a:r>
            <a:r>
              <a:rPr lang="de-DE" dirty="0" err="1" smtClean="0"/>
              <a:t>candidates</a:t>
            </a:r>
            <a:endParaRPr lang="de-DE" dirty="0" smtClean="0"/>
          </a:p>
          <a:p>
            <a:pPr marL="457200" indent="-457200">
              <a:buClrTx/>
              <a:buFont typeface="+mj-lt"/>
              <a:buAutoNum type="arabicPeriod"/>
            </a:pPr>
            <a:r>
              <a:rPr lang="de-DE" dirty="0" err="1" smtClean="0"/>
              <a:t>Qualification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internal</a:t>
            </a:r>
            <a:r>
              <a:rPr lang="de-DE" dirty="0"/>
              <a:t> </a:t>
            </a:r>
            <a:r>
              <a:rPr lang="de-DE" dirty="0" err="1"/>
              <a:t>candidates</a:t>
            </a:r>
            <a:endParaRPr lang="de-DE" dirty="0" smtClean="0"/>
          </a:p>
          <a:p>
            <a:pPr marL="457200" indent="-457200">
              <a:buClrTx/>
              <a:buFont typeface="+mj-lt"/>
              <a:buAutoNum type="arabicPeriod"/>
            </a:pPr>
            <a:r>
              <a:rPr lang="de-DE" dirty="0" err="1" smtClean="0"/>
              <a:t>Qualified</a:t>
            </a:r>
            <a:r>
              <a:rPr lang="de-DE" dirty="0" smtClean="0"/>
              <a:t> </a:t>
            </a:r>
            <a:r>
              <a:rPr lang="de-DE" dirty="0" err="1" smtClean="0"/>
              <a:t>preparation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proposal</a:t>
            </a:r>
            <a:r>
              <a:rPr lang="de-DE" dirty="0"/>
              <a:t> </a:t>
            </a:r>
            <a:endParaRPr lang="de-DE" dirty="0" smtClean="0"/>
          </a:p>
          <a:p>
            <a:pPr marL="457200" indent="-457200">
              <a:buClrTx/>
              <a:buFont typeface="+mj-lt"/>
              <a:buAutoNum type="arabicPeriod"/>
            </a:pPr>
            <a:r>
              <a:rPr lang="de-DE" dirty="0" err="1" smtClean="0"/>
              <a:t>Rise</a:t>
            </a:r>
            <a:r>
              <a:rPr lang="de-DE" dirty="0" smtClean="0"/>
              <a:t> </a:t>
            </a:r>
            <a:r>
              <a:rPr lang="de-DE" dirty="0" err="1" smtClean="0"/>
              <a:t>attractiveness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DESY for </a:t>
            </a:r>
            <a:r>
              <a:rPr lang="de-DE" dirty="0" err="1" smtClean="0"/>
              <a:t>hosting</a:t>
            </a:r>
            <a:r>
              <a:rPr lang="de-DE" dirty="0" smtClean="0"/>
              <a:t> ERC </a:t>
            </a:r>
            <a:r>
              <a:rPr lang="de-DE" dirty="0" err="1" smtClean="0"/>
              <a:t>grants</a:t>
            </a:r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</a:t>
            </a:r>
            <a:r>
              <a:rPr lang="de-DE" b="1" dirty="0" smtClean="0">
                <a:solidFill>
                  <a:srgbClr val="FF0000"/>
                </a:solidFill>
              </a:rPr>
              <a:t>Set </a:t>
            </a:r>
            <a:r>
              <a:rPr lang="de-DE" b="1" dirty="0" err="1" smtClean="0">
                <a:solidFill>
                  <a:srgbClr val="FF0000"/>
                </a:solidFill>
              </a:rPr>
              <a:t>up</a:t>
            </a:r>
            <a:r>
              <a:rPr lang="de-DE" b="1" dirty="0" smtClean="0">
                <a:solidFill>
                  <a:srgbClr val="FF0000"/>
                </a:solidFill>
              </a:rPr>
              <a:t> an ERC </a:t>
            </a:r>
            <a:r>
              <a:rPr lang="de-DE" b="1" dirty="0" err="1" smtClean="0">
                <a:solidFill>
                  <a:srgbClr val="FF0000"/>
                </a:solidFill>
              </a:rPr>
              <a:t>task</a:t>
            </a: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</a:rPr>
              <a:t>group</a:t>
            </a:r>
            <a:r>
              <a:rPr lang="de-DE" b="1" dirty="0" smtClean="0">
                <a:solidFill>
                  <a:srgbClr val="FF0000"/>
                </a:solidFill>
              </a:rPr>
              <a:t>  </a:t>
            </a:r>
          </a:p>
          <a:p>
            <a:pPr marL="0" indent="0">
              <a:buNone/>
            </a:pPr>
            <a:r>
              <a:rPr lang="de-DE" b="1" dirty="0" smtClean="0">
                <a:solidFill>
                  <a:srgbClr val="FF0000"/>
                </a:solidFill>
              </a:rPr>
              <a:t>     Members: </a:t>
            </a:r>
            <a:r>
              <a:rPr lang="de-DE" dirty="0" smtClean="0">
                <a:solidFill>
                  <a:srgbClr val="FF0000"/>
                </a:solidFill>
              </a:rPr>
              <a:t>EUP, </a:t>
            </a:r>
            <a:r>
              <a:rPr lang="de-DE" dirty="0" err="1" smtClean="0">
                <a:solidFill>
                  <a:srgbClr val="FF0000"/>
                </a:solidFill>
              </a:rPr>
              <a:t>Representatives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of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the</a:t>
            </a:r>
            <a:r>
              <a:rPr lang="de-DE" dirty="0" smtClean="0">
                <a:solidFill>
                  <a:srgbClr val="FF0000"/>
                </a:solidFill>
              </a:rPr>
              <a:t> Wiss. Ausschuss,??</a:t>
            </a:r>
          </a:p>
          <a:p>
            <a:pPr marL="363537" lvl="1" indent="0">
              <a:buNone/>
            </a:pPr>
            <a:r>
              <a:rPr lang="de-DE" sz="2000" dirty="0" smtClean="0">
                <a:solidFill>
                  <a:srgbClr val="FF0000"/>
                </a:solidFill>
              </a:rPr>
              <a:t>=&gt;</a:t>
            </a:r>
            <a:r>
              <a:rPr lang="de-DE" sz="2000" dirty="0" smtClean="0"/>
              <a:t> </a:t>
            </a:r>
            <a:r>
              <a:rPr lang="de-DE" sz="2000" b="1" dirty="0" err="1">
                <a:solidFill>
                  <a:srgbClr val="FF0000"/>
                </a:solidFill>
              </a:rPr>
              <a:t>to</a:t>
            </a:r>
            <a:r>
              <a:rPr lang="de-DE" sz="2000" b="1" dirty="0">
                <a:solidFill>
                  <a:srgbClr val="FF0000"/>
                </a:solidFill>
              </a:rPr>
              <a:t> design </a:t>
            </a:r>
            <a:r>
              <a:rPr lang="de-DE" sz="2000" b="1" dirty="0" err="1">
                <a:solidFill>
                  <a:srgbClr val="FF0000"/>
                </a:solidFill>
              </a:rPr>
              <a:t>the</a:t>
            </a:r>
            <a:r>
              <a:rPr lang="de-DE" sz="2000" b="1" dirty="0">
                <a:solidFill>
                  <a:srgbClr val="FF0000"/>
                </a:solidFill>
              </a:rPr>
              <a:t> ERC </a:t>
            </a:r>
            <a:r>
              <a:rPr lang="de-DE" sz="2000" b="1" dirty="0" err="1">
                <a:solidFill>
                  <a:srgbClr val="FF0000"/>
                </a:solidFill>
              </a:rPr>
              <a:t>concept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 err="1">
                <a:solidFill>
                  <a:srgbClr val="FF0000"/>
                </a:solidFill>
              </a:rPr>
              <a:t>and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 err="1">
                <a:solidFill>
                  <a:srgbClr val="FF0000"/>
                </a:solidFill>
              </a:rPr>
              <a:t>its</a:t>
            </a:r>
            <a:r>
              <a:rPr lang="de-DE" sz="2000" b="1" dirty="0">
                <a:solidFill>
                  <a:srgbClr val="FF0000"/>
                </a:solidFill>
              </a:rPr>
              <a:t> </a:t>
            </a:r>
            <a:r>
              <a:rPr lang="de-DE" sz="2000" b="1" dirty="0" err="1">
                <a:solidFill>
                  <a:srgbClr val="FF0000"/>
                </a:solidFill>
              </a:rPr>
              <a:t>implementation</a:t>
            </a:r>
            <a:r>
              <a:rPr lang="de-DE" sz="2000" b="1" dirty="0">
                <a:solidFill>
                  <a:srgbClr val="FF0000"/>
                </a:solidFill>
              </a:rPr>
              <a:t> plan</a:t>
            </a:r>
          </a:p>
          <a:p>
            <a:pPr marL="363537" lvl="1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241336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Choice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Qualified</a:t>
            </a:r>
            <a:r>
              <a:rPr lang="de-DE" dirty="0" smtClean="0"/>
              <a:t> </a:t>
            </a:r>
            <a:r>
              <a:rPr lang="de-DE" dirty="0" err="1" smtClean="0"/>
              <a:t>Canditates</a:t>
            </a:r>
            <a:r>
              <a:rPr lang="de-DE" dirty="0" smtClean="0"/>
              <a:t>: </a:t>
            </a:r>
            <a:r>
              <a:rPr lang="de-DE" dirty="0" err="1"/>
              <a:t>D</a:t>
            </a:r>
            <a:r>
              <a:rPr lang="de-DE" dirty="0" err="1" smtClean="0"/>
              <a:t>raft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2575" y="977900"/>
            <a:ext cx="8520113" cy="5486695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/>
              <a:t>   Screening </a:t>
            </a:r>
            <a:r>
              <a:rPr lang="de-DE" b="1" dirty="0" err="1" smtClean="0"/>
              <a:t>of</a:t>
            </a:r>
            <a:r>
              <a:rPr lang="de-DE" b="1" dirty="0" smtClean="0"/>
              <a:t> potential </a:t>
            </a:r>
            <a:r>
              <a:rPr lang="de-DE" b="1" dirty="0" err="1" smtClean="0"/>
              <a:t>scientists</a:t>
            </a:r>
            <a:r>
              <a:rPr lang="de-DE" dirty="0" smtClean="0"/>
              <a:t>:</a:t>
            </a:r>
            <a:endParaRPr lang="de-DE" dirty="0"/>
          </a:p>
          <a:p>
            <a:pPr lvl="1"/>
            <a:r>
              <a:rPr lang="de-DE" sz="2000" dirty="0" smtClean="0"/>
              <a:t>Master </a:t>
            </a:r>
            <a:r>
              <a:rPr lang="de-DE" sz="2000" dirty="0"/>
              <a:t>&amp; </a:t>
            </a:r>
            <a:r>
              <a:rPr lang="de-DE" sz="2000" dirty="0" err="1"/>
              <a:t>Phd</a:t>
            </a:r>
            <a:r>
              <a:rPr lang="de-DE" sz="2000" dirty="0"/>
              <a:t> </a:t>
            </a:r>
            <a:r>
              <a:rPr lang="de-DE" sz="2000" dirty="0" err="1"/>
              <a:t>students</a:t>
            </a:r>
            <a:r>
              <a:rPr lang="de-DE" sz="2000" dirty="0"/>
              <a:t>,  </a:t>
            </a:r>
            <a:r>
              <a:rPr lang="de-DE" sz="2000" dirty="0" err="1"/>
              <a:t>young</a:t>
            </a:r>
            <a:r>
              <a:rPr lang="de-DE" sz="2000" dirty="0"/>
              <a:t> </a:t>
            </a:r>
            <a:r>
              <a:rPr lang="de-DE" sz="2000" dirty="0" err="1" smtClean="0"/>
              <a:t>PostDocs</a:t>
            </a:r>
            <a:endParaRPr lang="de-DE" sz="2000" dirty="0" smtClean="0"/>
          </a:p>
          <a:p>
            <a:pPr lvl="1"/>
            <a:r>
              <a:rPr lang="de-DE" sz="2000" dirty="0" smtClean="0"/>
              <a:t>HGF-Nachwuchsgruppenleiter (</a:t>
            </a:r>
            <a:r>
              <a:rPr lang="de-DE" sz="2000" dirty="0" err="1" smtClean="0"/>
              <a:t>preferably</a:t>
            </a:r>
            <a:r>
              <a:rPr lang="de-DE" sz="2000" dirty="0" smtClean="0"/>
              <a:t> </a:t>
            </a:r>
            <a:r>
              <a:rPr lang="de-DE" sz="2000" dirty="0" err="1" smtClean="0"/>
              <a:t>at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beginning</a:t>
            </a:r>
            <a:r>
              <a:rPr lang="de-DE" sz="2000" dirty="0" smtClean="0"/>
              <a:t>)</a:t>
            </a:r>
            <a:endParaRPr lang="de-DE" sz="2000" dirty="0"/>
          </a:p>
          <a:p>
            <a:pPr lvl="1"/>
            <a:r>
              <a:rPr lang="de-DE" sz="2000" dirty="0"/>
              <a:t>Team-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group</a:t>
            </a:r>
            <a:r>
              <a:rPr lang="de-DE" sz="2000" dirty="0" smtClean="0"/>
              <a:t> </a:t>
            </a:r>
            <a:r>
              <a:rPr lang="de-DE" sz="2000" dirty="0" err="1" smtClean="0"/>
              <a:t>leaders</a:t>
            </a:r>
            <a:endParaRPr lang="de-DE" sz="2000" dirty="0" smtClean="0"/>
          </a:p>
          <a:p>
            <a:pPr marL="444500" lvl="1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de-DE" b="1" dirty="0" smtClean="0">
                <a:solidFill>
                  <a:srgbClr val="FF9933"/>
                </a:solidFill>
              </a:rPr>
              <a:t>    </a:t>
            </a:r>
            <a:r>
              <a:rPr lang="de-DE" b="1" dirty="0" err="1" smtClean="0">
                <a:solidFill>
                  <a:schemeClr val="accent1"/>
                </a:solidFill>
              </a:rPr>
              <a:t>How</a:t>
            </a:r>
            <a:r>
              <a:rPr lang="de-DE" b="1" dirty="0" smtClean="0">
                <a:solidFill>
                  <a:schemeClr val="accent1"/>
                </a:solidFill>
              </a:rPr>
              <a:t> ?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</a:p>
          <a:p>
            <a:pPr lvl="1"/>
            <a:r>
              <a:rPr lang="de-DE" sz="2000" dirty="0" smtClean="0">
                <a:solidFill>
                  <a:schemeClr val="accent1"/>
                </a:solidFill>
              </a:rPr>
              <a:t>EUP </a:t>
            </a:r>
            <a:r>
              <a:rPr lang="de-DE" sz="2000" dirty="0" err="1" smtClean="0">
                <a:solidFill>
                  <a:schemeClr val="accent1"/>
                </a:solidFill>
              </a:rPr>
              <a:t>provides</a:t>
            </a:r>
            <a:r>
              <a:rPr lang="de-DE" sz="2000" dirty="0" smtClean="0">
                <a:solidFill>
                  <a:schemeClr val="accent1"/>
                </a:solidFill>
              </a:rPr>
              <a:t> an ERC </a:t>
            </a:r>
            <a:r>
              <a:rPr lang="de-DE" sz="2000" dirty="0" err="1" smtClean="0">
                <a:solidFill>
                  <a:schemeClr val="accent1"/>
                </a:solidFill>
              </a:rPr>
              <a:t>qualification</a:t>
            </a:r>
            <a:r>
              <a:rPr lang="de-DE" sz="2000" dirty="0" smtClean="0">
                <a:solidFill>
                  <a:schemeClr val="accent1"/>
                </a:solidFill>
              </a:rPr>
              <a:t> </a:t>
            </a:r>
            <a:r>
              <a:rPr lang="de-DE" sz="2000" dirty="0" err="1" smtClean="0">
                <a:solidFill>
                  <a:schemeClr val="accent1"/>
                </a:solidFill>
              </a:rPr>
              <a:t>catalogue</a:t>
            </a:r>
            <a:r>
              <a:rPr lang="de-DE" sz="2000" dirty="0" smtClean="0">
                <a:solidFill>
                  <a:schemeClr val="accent1"/>
                </a:solidFill>
              </a:rPr>
              <a:t> </a:t>
            </a:r>
            <a:r>
              <a:rPr lang="de-DE" sz="2000" dirty="0" err="1" smtClean="0">
                <a:solidFill>
                  <a:schemeClr val="accent1"/>
                </a:solidFill>
              </a:rPr>
              <a:t>which</a:t>
            </a:r>
            <a:r>
              <a:rPr lang="de-DE" sz="2000" dirty="0" smtClean="0">
                <a:solidFill>
                  <a:schemeClr val="accent1"/>
                </a:solidFill>
              </a:rPr>
              <a:t> will </a:t>
            </a:r>
            <a:r>
              <a:rPr lang="de-DE" sz="2000" dirty="0" err="1" smtClean="0">
                <a:solidFill>
                  <a:schemeClr val="accent1"/>
                </a:solidFill>
              </a:rPr>
              <a:t>be</a:t>
            </a:r>
            <a:r>
              <a:rPr lang="de-DE" sz="2000" dirty="0" smtClean="0">
                <a:solidFill>
                  <a:schemeClr val="accent1"/>
                </a:solidFill>
              </a:rPr>
              <a:t> </a:t>
            </a:r>
            <a:r>
              <a:rPr lang="de-DE" sz="2000" dirty="0" err="1" smtClean="0">
                <a:solidFill>
                  <a:schemeClr val="accent1"/>
                </a:solidFill>
              </a:rPr>
              <a:t>distributed</a:t>
            </a:r>
            <a:r>
              <a:rPr lang="de-DE" sz="2000" dirty="0" smtClean="0">
                <a:solidFill>
                  <a:schemeClr val="accent1"/>
                </a:solidFill>
              </a:rPr>
              <a:t> </a:t>
            </a:r>
            <a:r>
              <a:rPr lang="de-DE" sz="2000" dirty="0" err="1" smtClean="0">
                <a:solidFill>
                  <a:schemeClr val="accent1"/>
                </a:solidFill>
              </a:rPr>
              <a:t>to</a:t>
            </a:r>
            <a:r>
              <a:rPr lang="de-DE" sz="2000" dirty="0" smtClean="0">
                <a:solidFill>
                  <a:schemeClr val="accent1"/>
                </a:solidFill>
              </a:rPr>
              <a:t> </a:t>
            </a:r>
            <a:r>
              <a:rPr lang="de-DE" sz="2000" dirty="0" err="1" smtClean="0">
                <a:solidFill>
                  <a:schemeClr val="accent1"/>
                </a:solidFill>
              </a:rPr>
              <a:t>group</a:t>
            </a:r>
            <a:r>
              <a:rPr lang="de-DE" sz="2000" dirty="0" smtClean="0">
                <a:solidFill>
                  <a:schemeClr val="accent1"/>
                </a:solidFill>
              </a:rPr>
              <a:t> </a:t>
            </a:r>
            <a:r>
              <a:rPr lang="de-DE" sz="2000" dirty="0" err="1" smtClean="0">
                <a:solidFill>
                  <a:schemeClr val="accent1"/>
                </a:solidFill>
              </a:rPr>
              <a:t>leaders</a:t>
            </a:r>
            <a:r>
              <a:rPr lang="de-DE" sz="2000" dirty="0" smtClean="0">
                <a:solidFill>
                  <a:schemeClr val="accent1"/>
                </a:solidFill>
              </a:rPr>
              <a:t>  </a:t>
            </a:r>
          </a:p>
          <a:p>
            <a:pPr lvl="1"/>
            <a:r>
              <a:rPr lang="de-DE" sz="2000" dirty="0" smtClean="0">
                <a:solidFill>
                  <a:schemeClr val="accent1"/>
                </a:solidFill>
              </a:rPr>
              <a:t>Regular CV-screening </a:t>
            </a:r>
            <a:r>
              <a:rPr lang="de-DE" sz="2000" dirty="0" err="1">
                <a:solidFill>
                  <a:schemeClr val="accent1"/>
                </a:solidFill>
              </a:rPr>
              <a:t>of</a:t>
            </a:r>
            <a:r>
              <a:rPr lang="de-DE" sz="2000" dirty="0">
                <a:solidFill>
                  <a:schemeClr val="accent1"/>
                </a:solidFill>
              </a:rPr>
              <a:t> </a:t>
            </a:r>
            <a:r>
              <a:rPr lang="de-DE" sz="2000" dirty="0" err="1">
                <a:solidFill>
                  <a:schemeClr val="accent1"/>
                </a:solidFill>
              </a:rPr>
              <a:t>scientists</a:t>
            </a:r>
            <a:r>
              <a:rPr lang="de-DE" sz="2000" dirty="0">
                <a:solidFill>
                  <a:schemeClr val="accent1"/>
                </a:solidFill>
              </a:rPr>
              <a:t> </a:t>
            </a:r>
            <a:r>
              <a:rPr lang="de-DE" sz="2000" dirty="0" err="1">
                <a:solidFill>
                  <a:schemeClr val="accent1"/>
                </a:solidFill>
              </a:rPr>
              <a:t>by</a:t>
            </a:r>
            <a:r>
              <a:rPr lang="de-DE" sz="2000" dirty="0">
                <a:solidFill>
                  <a:schemeClr val="accent1"/>
                </a:solidFill>
              </a:rPr>
              <a:t> </a:t>
            </a:r>
            <a:r>
              <a:rPr lang="de-DE" sz="2000" dirty="0" err="1" smtClean="0">
                <a:solidFill>
                  <a:schemeClr val="accent1"/>
                </a:solidFill>
              </a:rPr>
              <a:t>group</a:t>
            </a:r>
            <a:r>
              <a:rPr lang="de-DE" sz="2000" dirty="0" smtClean="0">
                <a:solidFill>
                  <a:schemeClr val="accent1"/>
                </a:solidFill>
              </a:rPr>
              <a:t> </a:t>
            </a:r>
            <a:r>
              <a:rPr lang="de-DE" sz="2000" dirty="0" err="1" smtClean="0">
                <a:solidFill>
                  <a:schemeClr val="accent1"/>
                </a:solidFill>
              </a:rPr>
              <a:t>leaders</a:t>
            </a:r>
            <a:endParaRPr lang="de-DE" sz="2000" dirty="0">
              <a:solidFill>
                <a:schemeClr val="accent1"/>
              </a:solidFill>
            </a:endParaRPr>
          </a:p>
          <a:p>
            <a:pPr lvl="1"/>
            <a:r>
              <a:rPr lang="de-DE" sz="2000" dirty="0" smtClean="0">
                <a:solidFill>
                  <a:schemeClr val="accent1"/>
                </a:solidFill>
              </a:rPr>
              <a:t>Information send </a:t>
            </a:r>
            <a:r>
              <a:rPr lang="de-DE" sz="2000" dirty="0" err="1" smtClean="0">
                <a:solidFill>
                  <a:schemeClr val="accent1"/>
                </a:solidFill>
              </a:rPr>
              <a:t>to</a:t>
            </a:r>
            <a:r>
              <a:rPr lang="de-DE" sz="2000" dirty="0" smtClean="0">
                <a:solidFill>
                  <a:schemeClr val="accent1"/>
                </a:solidFill>
              </a:rPr>
              <a:t> EUP </a:t>
            </a:r>
            <a:r>
              <a:rPr lang="de-DE" sz="2000" dirty="0" err="1" smtClean="0">
                <a:solidFill>
                  <a:schemeClr val="accent1"/>
                </a:solidFill>
              </a:rPr>
              <a:t>about</a:t>
            </a:r>
            <a:r>
              <a:rPr lang="de-DE" sz="2000" dirty="0" smtClean="0">
                <a:solidFill>
                  <a:schemeClr val="accent1"/>
                </a:solidFill>
              </a:rPr>
              <a:t> potential </a:t>
            </a:r>
            <a:r>
              <a:rPr lang="de-DE" sz="2000" dirty="0" err="1" smtClean="0">
                <a:solidFill>
                  <a:schemeClr val="accent1"/>
                </a:solidFill>
              </a:rPr>
              <a:t>candidates</a:t>
            </a:r>
            <a:r>
              <a:rPr lang="de-DE" sz="2000" dirty="0" smtClean="0">
                <a:solidFill>
                  <a:schemeClr val="accent1"/>
                </a:solidFill>
              </a:rPr>
              <a:t> </a:t>
            </a:r>
          </a:p>
          <a:p>
            <a:pPr lvl="1"/>
            <a:r>
              <a:rPr lang="de-DE" sz="2000" dirty="0" smtClean="0">
                <a:solidFill>
                  <a:schemeClr val="accent1"/>
                </a:solidFill>
              </a:rPr>
              <a:t>Interview </a:t>
            </a:r>
            <a:r>
              <a:rPr lang="de-DE" sz="2000" dirty="0" err="1" smtClean="0">
                <a:solidFill>
                  <a:schemeClr val="accent1"/>
                </a:solidFill>
              </a:rPr>
              <a:t>of</a:t>
            </a:r>
            <a:r>
              <a:rPr lang="de-DE" sz="2000" dirty="0" smtClean="0">
                <a:solidFill>
                  <a:schemeClr val="accent1"/>
                </a:solidFill>
              </a:rPr>
              <a:t> </a:t>
            </a:r>
            <a:r>
              <a:rPr lang="de-DE" sz="2000" dirty="0" err="1" smtClean="0">
                <a:solidFill>
                  <a:schemeClr val="accent1"/>
                </a:solidFill>
              </a:rPr>
              <a:t>candidate</a:t>
            </a:r>
            <a:r>
              <a:rPr lang="de-DE" sz="2000" dirty="0" smtClean="0">
                <a:solidFill>
                  <a:schemeClr val="accent1"/>
                </a:solidFill>
              </a:rPr>
              <a:t> </a:t>
            </a:r>
            <a:r>
              <a:rPr lang="de-DE" sz="2000" dirty="0" err="1" smtClean="0">
                <a:solidFill>
                  <a:schemeClr val="accent1"/>
                </a:solidFill>
              </a:rPr>
              <a:t>with</a:t>
            </a:r>
            <a:r>
              <a:rPr lang="de-DE" sz="2000" dirty="0" smtClean="0">
                <a:solidFill>
                  <a:schemeClr val="accent1"/>
                </a:solidFill>
              </a:rPr>
              <a:t> EUP </a:t>
            </a:r>
            <a:r>
              <a:rPr lang="de-DE" sz="2000" dirty="0" err="1" smtClean="0">
                <a:solidFill>
                  <a:schemeClr val="accent1"/>
                </a:solidFill>
              </a:rPr>
              <a:t>and</a:t>
            </a:r>
            <a:r>
              <a:rPr lang="de-DE" sz="2000" dirty="0" smtClean="0">
                <a:solidFill>
                  <a:schemeClr val="accent1"/>
                </a:solidFill>
              </a:rPr>
              <a:t> </a:t>
            </a:r>
            <a:r>
              <a:rPr lang="de-DE" sz="2000" dirty="0" err="1" smtClean="0">
                <a:solidFill>
                  <a:schemeClr val="accent1"/>
                </a:solidFill>
              </a:rPr>
              <a:t>supervisor</a:t>
            </a:r>
            <a:endParaRPr lang="de-DE" sz="2000" dirty="0" smtClean="0">
              <a:solidFill>
                <a:schemeClr val="accent1"/>
              </a:solidFill>
            </a:endParaRPr>
          </a:p>
          <a:p>
            <a:pPr lvl="1"/>
            <a:endParaRPr lang="de-DE" sz="2000" dirty="0" smtClean="0">
              <a:solidFill>
                <a:schemeClr val="accent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082362" y="3296093"/>
            <a:ext cx="3932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de-DE" sz="2000" dirty="0" err="1">
                <a:solidFill>
                  <a:srgbClr val="FF0000"/>
                </a:solidFill>
              </a:rPr>
              <a:t>to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be</a:t>
            </a:r>
            <a:r>
              <a:rPr lang="de-DE" sz="2000" dirty="0">
                <a:solidFill>
                  <a:srgbClr val="FF0000"/>
                </a:solidFill>
              </a:rPr>
              <a:t> </a:t>
            </a:r>
            <a:r>
              <a:rPr lang="de-DE" sz="2000" dirty="0" err="1">
                <a:solidFill>
                  <a:srgbClr val="FF0000"/>
                </a:solidFill>
              </a:rPr>
              <a:t>defined</a:t>
            </a:r>
            <a:r>
              <a:rPr lang="de-DE" sz="2000" dirty="0">
                <a:solidFill>
                  <a:srgbClr val="FF0000"/>
                </a:solidFill>
              </a:rPr>
              <a:t>: </a:t>
            </a:r>
            <a:r>
              <a:rPr lang="de-DE" sz="2000" dirty="0" err="1" smtClean="0">
                <a:solidFill>
                  <a:srgbClr val="FF0000"/>
                </a:solidFill>
              </a:rPr>
              <a:t>timing</a:t>
            </a:r>
            <a:r>
              <a:rPr lang="de-DE" sz="2000" dirty="0">
                <a:solidFill>
                  <a:srgbClr val="FF0000"/>
                </a:solidFill>
              </a:rPr>
              <a:t>, GL </a:t>
            </a:r>
            <a:r>
              <a:rPr lang="de-DE" sz="2000" dirty="0" err="1">
                <a:solidFill>
                  <a:srgbClr val="FF0000"/>
                </a:solidFill>
              </a:rPr>
              <a:t>list</a:t>
            </a:r>
            <a:r>
              <a:rPr lang="de-DE" sz="2000" dirty="0" smtClean="0">
                <a:solidFill>
                  <a:srgbClr val="FF0000"/>
                </a:solidFill>
              </a:rPr>
              <a:t>,……</a:t>
            </a:r>
            <a:endParaRPr lang="de-DE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0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Qualification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Potential </a:t>
            </a:r>
            <a:r>
              <a:rPr lang="de-DE" dirty="0" err="1" smtClean="0"/>
              <a:t>Candidates</a:t>
            </a:r>
            <a:r>
              <a:rPr lang="de-DE" dirty="0" smtClean="0"/>
              <a:t>  1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2575" y="977900"/>
            <a:ext cx="8744467" cy="5571756"/>
          </a:xfrm>
        </p:spPr>
        <p:txBody>
          <a:bodyPr/>
          <a:lstStyle/>
          <a:p>
            <a:pPr marL="0" lvl="0" indent="0">
              <a:buNone/>
            </a:pPr>
            <a:r>
              <a:rPr lang="de-DE" b="1" dirty="0" err="1" smtClean="0"/>
              <a:t>Stimulate</a:t>
            </a:r>
            <a:r>
              <a:rPr lang="de-DE" b="1" dirty="0" smtClean="0"/>
              <a:t> </a:t>
            </a:r>
            <a:r>
              <a:rPr lang="de-DE" b="1" dirty="0" err="1" smtClean="0"/>
              <a:t>qualification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candidates</a:t>
            </a:r>
            <a:r>
              <a:rPr lang="de-DE" b="1" dirty="0" smtClean="0"/>
              <a:t> </a:t>
            </a:r>
            <a:r>
              <a:rPr lang="de-DE" b="1" dirty="0" err="1" smtClean="0"/>
              <a:t>to</a:t>
            </a:r>
            <a:r>
              <a:rPr lang="de-DE" b="1" dirty="0" smtClean="0"/>
              <a:t> pass </a:t>
            </a:r>
            <a:r>
              <a:rPr lang="de-DE" b="1" dirty="0" err="1" smtClean="0"/>
              <a:t>the</a:t>
            </a:r>
            <a:r>
              <a:rPr lang="de-DE" b="1" dirty="0" smtClean="0"/>
              <a:t> ERC PI </a:t>
            </a:r>
            <a:r>
              <a:rPr lang="de-DE" b="1" dirty="0" err="1" smtClean="0"/>
              <a:t>benchmarks</a:t>
            </a:r>
            <a:r>
              <a:rPr lang="de-DE" b="1" dirty="0" smtClean="0"/>
              <a:t>: </a:t>
            </a:r>
          </a:p>
          <a:p>
            <a:pPr lvl="0"/>
            <a:r>
              <a:rPr lang="de-DE" dirty="0" smtClean="0"/>
              <a:t>Support </a:t>
            </a:r>
            <a:r>
              <a:rPr lang="de-DE" dirty="0" err="1" smtClean="0"/>
              <a:t>mobility</a:t>
            </a:r>
            <a:r>
              <a:rPr lang="de-DE" dirty="0" smtClean="0"/>
              <a:t> &amp; </a:t>
            </a:r>
            <a:r>
              <a:rPr lang="de-DE" dirty="0" err="1" smtClean="0"/>
              <a:t>independancy</a:t>
            </a:r>
            <a:endParaRPr lang="de-DE" dirty="0" smtClean="0"/>
          </a:p>
          <a:p>
            <a:pPr lvl="0"/>
            <a:r>
              <a:rPr lang="de-DE" dirty="0" err="1" smtClean="0"/>
              <a:t>Encourage</a:t>
            </a:r>
            <a:r>
              <a:rPr lang="de-DE" dirty="0" smtClean="0"/>
              <a:t> </a:t>
            </a:r>
            <a:r>
              <a:rPr lang="de-DE" dirty="0" err="1" smtClean="0"/>
              <a:t>involvement</a:t>
            </a:r>
            <a:r>
              <a:rPr lang="de-DE" dirty="0" smtClean="0"/>
              <a:t> in </a:t>
            </a:r>
            <a:r>
              <a:rPr lang="de-DE" dirty="0" err="1" smtClean="0"/>
              <a:t>committees</a:t>
            </a:r>
            <a:r>
              <a:rPr lang="de-DE" dirty="0" smtClean="0"/>
              <a:t>, </a:t>
            </a:r>
            <a:r>
              <a:rPr lang="de-DE" dirty="0" err="1" smtClean="0"/>
              <a:t>participation</a:t>
            </a:r>
            <a:r>
              <a:rPr lang="de-DE" dirty="0" smtClean="0"/>
              <a:t> in </a:t>
            </a:r>
            <a:r>
              <a:rPr lang="de-DE" dirty="0" err="1" smtClean="0"/>
              <a:t>panels</a:t>
            </a:r>
            <a:r>
              <a:rPr lang="de-DE" dirty="0" smtClean="0"/>
              <a:t> &amp; </a:t>
            </a:r>
            <a:r>
              <a:rPr lang="de-DE" dirty="0" err="1" smtClean="0"/>
              <a:t>editorial</a:t>
            </a:r>
            <a:r>
              <a:rPr lang="de-DE" dirty="0" smtClean="0"/>
              <a:t> </a:t>
            </a:r>
            <a:r>
              <a:rPr lang="de-DE" dirty="0" err="1" smtClean="0"/>
              <a:t>boards</a:t>
            </a:r>
            <a:endParaRPr lang="de-DE" dirty="0" smtClean="0"/>
          </a:p>
          <a:p>
            <a:r>
              <a:rPr lang="de-DE" dirty="0" err="1"/>
              <a:t>Suggest</a:t>
            </a:r>
            <a:r>
              <a:rPr lang="de-DE" dirty="0"/>
              <a:t> 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candidate</a:t>
            </a:r>
            <a:r>
              <a:rPr lang="de-DE" dirty="0" smtClean="0"/>
              <a:t> </a:t>
            </a:r>
            <a:r>
              <a:rPr lang="de-DE" dirty="0"/>
              <a:t>for </a:t>
            </a:r>
            <a:r>
              <a:rPr lang="de-DE" dirty="0" err="1"/>
              <a:t>awards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invited</a:t>
            </a:r>
            <a:r>
              <a:rPr lang="de-DE" dirty="0"/>
              <a:t> </a:t>
            </a:r>
            <a:r>
              <a:rPr lang="de-DE" dirty="0" err="1" smtClean="0"/>
              <a:t>talks</a:t>
            </a:r>
            <a:endParaRPr lang="de-DE" dirty="0" smtClean="0"/>
          </a:p>
          <a:p>
            <a:pPr lvl="0"/>
            <a:r>
              <a:rPr lang="de-DE" dirty="0" err="1" smtClean="0"/>
              <a:t>Encourage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become</a:t>
            </a:r>
            <a:r>
              <a:rPr lang="de-DE" dirty="0" smtClean="0"/>
              <a:t> </a:t>
            </a:r>
            <a:r>
              <a:rPr lang="de-DE" dirty="0" err="1"/>
              <a:t>evaluator</a:t>
            </a:r>
            <a:r>
              <a:rPr lang="de-DE" dirty="0"/>
              <a:t> </a:t>
            </a:r>
            <a:r>
              <a:rPr lang="de-DE" dirty="0" smtClean="0"/>
              <a:t>(AdG </a:t>
            </a:r>
            <a:r>
              <a:rPr lang="de-DE" dirty="0" err="1" smtClean="0"/>
              <a:t>candidates</a:t>
            </a:r>
            <a:r>
              <a:rPr lang="de-DE" dirty="0" smtClean="0"/>
              <a:t>)</a:t>
            </a:r>
          </a:p>
          <a:p>
            <a:pPr lvl="0"/>
            <a:r>
              <a:rPr lang="de-DE" dirty="0"/>
              <a:t>Bonus for </a:t>
            </a:r>
            <a:r>
              <a:rPr lang="de-DE" dirty="0" smtClean="0"/>
              <a:t>a </a:t>
            </a:r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/>
              <a:t>ERC </a:t>
            </a:r>
            <a:r>
              <a:rPr lang="de-DE" dirty="0" err="1" smtClean="0"/>
              <a:t>proposal</a:t>
            </a:r>
            <a:r>
              <a:rPr lang="de-DE" dirty="0" smtClean="0"/>
              <a:t> </a:t>
            </a:r>
            <a:r>
              <a:rPr lang="de-DE" dirty="0" err="1" smtClean="0"/>
              <a:t>even</a:t>
            </a:r>
            <a:r>
              <a:rPr lang="de-DE" dirty="0" smtClean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 smtClean="0"/>
              <a:t>successful</a:t>
            </a:r>
            <a:r>
              <a:rPr lang="de-DE" dirty="0" smtClean="0"/>
              <a:t> (</a:t>
            </a:r>
            <a:r>
              <a:rPr lang="de-DE" dirty="0" err="1" smtClean="0"/>
              <a:t>e.g.fail</a:t>
            </a:r>
            <a:r>
              <a:rPr lang="de-DE" dirty="0" smtClean="0"/>
              <a:t> </a:t>
            </a:r>
            <a:r>
              <a:rPr lang="de-DE" dirty="0" err="1"/>
              <a:t>at</a:t>
            </a:r>
            <a:r>
              <a:rPr lang="de-DE" dirty="0"/>
              <a:t> step2) </a:t>
            </a:r>
            <a:r>
              <a:rPr lang="de-DE" dirty="0" smtClean="0"/>
              <a:t>?</a:t>
            </a:r>
          </a:p>
          <a:p>
            <a:pPr lvl="0"/>
            <a:r>
              <a:rPr lang="de-DE" dirty="0" err="1" smtClean="0"/>
              <a:t>Evaluate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/>
              <a:t>r</a:t>
            </a:r>
            <a:r>
              <a:rPr lang="de-DE" dirty="0" err="1" smtClean="0"/>
              <a:t>ight</a:t>
            </a:r>
            <a:r>
              <a:rPr lang="de-DE" dirty="0" smtClean="0"/>
              <a:t> </a:t>
            </a:r>
            <a:r>
              <a:rPr lang="de-DE" dirty="0" err="1" smtClean="0"/>
              <a:t>timing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 </a:t>
            </a:r>
            <a:r>
              <a:rPr lang="de-DE" dirty="0" err="1" smtClean="0"/>
              <a:t>proposal</a:t>
            </a:r>
            <a:endParaRPr lang="de-DE" dirty="0" smtClean="0"/>
          </a:p>
          <a:p>
            <a:pPr lvl="0"/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5355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Qualification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Potential </a:t>
            </a:r>
            <a:r>
              <a:rPr lang="de-DE" dirty="0" err="1"/>
              <a:t>Candidates</a:t>
            </a:r>
            <a:r>
              <a:rPr lang="de-DE" dirty="0"/>
              <a:t>  </a:t>
            </a:r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/>
              <a:t>Train potential  </a:t>
            </a:r>
            <a:r>
              <a:rPr lang="de-DE" b="1" dirty="0" err="1" smtClean="0"/>
              <a:t>candidates</a:t>
            </a:r>
            <a:endParaRPr lang="de-DE" b="1" dirty="0" smtClean="0"/>
          </a:p>
          <a:p>
            <a:pPr lvl="0"/>
            <a:r>
              <a:rPr lang="de-DE" dirty="0"/>
              <a:t>Train </a:t>
            </a:r>
            <a:r>
              <a:rPr lang="de-DE" dirty="0" err="1"/>
              <a:t>management</a:t>
            </a:r>
            <a:r>
              <a:rPr lang="de-DE" dirty="0"/>
              <a:t> </a:t>
            </a:r>
            <a:r>
              <a:rPr lang="de-DE" dirty="0" err="1"/>
              <a:t>skills</a:t>
            </a:r>
            <a:r>
              <a:rPr lang="de-DE" dirty="0"/>
              <a:t>: Organisation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workshops</a:t>
            </a:r>
            <a:r>
              <a:rPr lang="de-DE" dirty="0"/>
              <a:t>, </a:t>
            </a:r>
            <a:r>
              <a:rPr lang="de-DE" dirty="0" err="1" smtClean="0"/>
              <a:t>summerschools</a:t>
            </a:r>
            <a:r>
              <a:rPr lang="de-DE" dirty="0" smtClean="0"/>
              <a:t>,  </a:t>
            </a:r>
            <a:r>
              <a:rPr lang="de-DE" dirty="0" err="1" smtClean="0"/>
              <a:t>projects</a:t>
            </a:r>
            <a:r>
              <a:rPr lang="de-DE" dirty="0" smtClean="0"/>
              <a:t>…</a:t>
            </a:r>
            <a:endParaRPr lang="de-DE" dirty="0"/>
          </a:p>
          <a:p>
            <a:pPr lvl="0"/>
            <a:r>
              <a:rPr lang="de-DE" dirty="0"/>
              <a:t>Train </a:t>
            </a:r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party</a:t>
            </a:r>
            <a:r>
              <a:rPr lang="de-DE" dirty="0"/>
              <a:t> </a:t>
            </a:r>
            <a:r>
              <a:rPr lang="de-DE" dirty="0" err="1"/>
              <a:t>rising</a:t>
            </a:r>
            <a:r>
              <a:rPr lang="de-DE" dirty="0"/>
              <a:t> </a:t>
            </a:r>
            <a:r>
              <a:rPr lang="de-DE" dirty="0" err="1" smtClean="0"/>
              <a:t>skills</a:t>
            </a:r>
            <a:r>
              <a:rPr lang="de-DE" dirty="0" smtClean="0"/>
              <a:t>: </a:t>
            </a:r>
            <a:r>
              <a:rPr lang="de-DE" dirty="0" err="1" smtClean="0"/>
              <a:t>early</a:t>
            </a:r>
            <a:r>
              <a:rPr lang="de-DE" dirty="0" smtClean="0"/>
              <a:t> </a:t>
            </a:r>
            <a:r>
              <a:rPr lang="de-DE" dirty="0" err="1" smtClean="0"/>
              <a:t>involvement</a:t>
            </a:r>
            <a:r>
              <a:rPr lang="de-DE" dirty="0" smtClean="0"/>
              <a:t> in </a:t>
            </a:r>
            <a:r>
              <a:rPr lang="de-DE" dirty="0" err="1" smtClean="0"/>
              <a:t>third</a:t>
            </a:r>
            <a:r>
              <a:rPr lang="de-DE" dirty="0" smtClean="0"/>
              <a:t> </a:t>
            </a:r>
            <a:r>
              <a:rPr lang="de-DE" dirty="0" err="1" smtClean="0"/>
              <a:t>party</a:t>
            </a:r>
            <a:r>
              <a:rPr lang="de-DE" dirty="0" smtClean="0"/>
              <a:t> </a:t>
            </a: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proposals</a:t>
            </a:r>
            <a:r>
              <a:rPr lang="de-DE" dirty="0" smtClean="0"/>
              <a:t>/</a:t>
            </a:r>
            <a:r>
              <a:rPr lang="de-DE" dirty="0" err="1" smtClean="0"/>
              <a:t>own</a:t>
            </a:r>
            <a:r>
              <a:rPr lang="de-DE" dirty="0" smtClean="0"/>
              <a:t> </a:t>
            </a:r>
            <a:r>
              <a:rPr lang="de-DE" dirty="0" err="1" smtClean="0"/>
              <a:t>proposals</a:t>
            </a:r>
            <a:endParaRPr lang="de-DE" dirty="0"/>
          </a:p>
          <a:p>
            <a:pPr lvl="0"/>
            <a:r>
              <a:rPr lang="de-DE" dirty="0"/>
              <a:t>Train </a:t>
            </a:r>
            <a:r>
              <a:rPr lang="de-DE" dirty="0" err="1"/>
              <a:t>leadership</a:t>
            </a:r>
            <a:r>
              <a:rPr lang="de-DE" dirty="0"/>
              <a:t> </a:t>
            </a:r>
            <a:r>
              <a:rPr lang="de-DE" dirty="0" err="1"/>
              <a:t>skills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</a:t>
            </a:r>
            <a:r>
              <a:rPr lang="de-DE" dirty="0" err="1" smtClean="0"/>
              <a:t>credible</a:t>
            </a:r>
            <a:endParaRPr lang="de-DE" dirty="0" smtClean="0"/>
          </a:p>
          <a:p>
            <a:pPr lvl="0"/>
            <a:endParaRPr lang="de-DE" dirty="0"/>
          </a:p>
          <a:p>
            <a:pPr marL="0" lvl="0" indent="0">
              <a:buNone/>
            </a:pPr>
            <a:r>
              <a:rPr lang="de-DE" b="1" dirty="0" err="1" smtClean="0"/>
              <a:t>Develop</a:t>
            </a:r>
            <a:r>
              <a:rPr lang="de-DE" b="1" dirty="0" smtClean="0"/>
              <a:t> an individual </a:t>
            </a:r>
            <a:r>
              <a:rPr lang="de-DE" b="1" dirty="0" err="1" smtClean="0"/>
              <a:t>qualification</a:t>
            </a:r>
            <a:r>
              <a:rPr lang="de-DE" b="1" dirty="0" smtClean="0"/>
              <a:t> plan </a:t>
            </a:r>
            <a:endParaRPr lang="de-DE" dirty="0"/>
          </a:p>
          <a:p>
            <a:r>
              <a:rPr lang="de-DE" dirty="0" smtClean="0"/>
              <a:t> </a:t>
            </a:r>
            <a:r>
              <a:rPr lang="de-DE" dirty="0" err="1" smtClean="0"/>
              <a:t>well</a:t>
            </a:r>
            <a:r>
              <a:rPr lang="de-DE" dirty="0" smtClean="0"/>
              <a:t> in </a:t>
            </a:r>
            <a:r>
              <a:rPr lang="de-DE" smtClean="0"/>
              <a:t>advance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5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Qualified</a:t>
            </a:r>
            <a:r>
              <a:rPr lang="de-DE" dirty="0"/>
              <a:t> </a:t>
            </a:r>
            <a:r>
              <a:rPr lang="de-DE" dirty="0" err="1" smtClean="0"/>
              <a:t>Preparation</a:t>
            </a:r>
            <a:r>
              <a:rPr lang="de-DE" dirty="0" smtClean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smtClean="0"/>
              <a:t>ERC </a:t>
            </a:r>
            <a:r>
              <a:rPr lang="de-DE" dirty="0" err="1" smtClean="0"/>
              <a:t>Proposal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err="1"/>
              <a:t>R</a:t>
            </a:r>
            <a:r>
              <a:rPr lang="de-DE" b="1" dirty="0" err="1" smtClean="0"/>
              <a:t>egulations</a:t>
            </a:r>
            <a:r>
              <a:rPr lang="de-DE" b="1" dirty="0" smtClean="0"/>
              <a:t> </a:t>
            </a:r>
            <a:r>
              <a:rPr lang="de-DE" b="1" dirty="0"/>
              <a:t>for </a:t>
            </a:r>
            <a:r>
              <a:rPr lang="de-DE" b="1" dirty="0" err="1"/>
              <a:t>submitting</a:t>
            </a:r>
            <a:r>
              <a:rPr lang="de-DE" b="1" dirty="0"/>
              <a:t> ERC </a:t>
            </a:r>
            <a:r>
              <a:rPr lang="de-DE" b="1" dirty="0" err="1" smtClean="0"/>
              <a:t>grants</a:t>
            </a:r>
            <a:endParaRPr lang="de-DE" b="1" dirty="0" smtClean="0"/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r>
              <a:rPr lang="de-DE" b="1" dirty="0" smtClean="0"/>
              <a:t>Early </a:t>
            </a:r>
            <a:r>
              <a:rPr lang="de-DE" b="1" dirty="0" err="1"/>
              <a:t>consultation</a:t>
            </a:r>
            <a:endParaRPr lang="de-DE" b="1" dirty="0"/>
          </a:p>
          <a:p>
            <a:pPr marL="0" indent="0">
              <a:buNone/>
            </a:pPr>
            <a:r>
              <a:rPr lang="de-DE" dirty="0" smtClean="0"/>
              <a:t>    Early </a:t>
            </a:r>
            <a:r>
              <a:rPr lang="de-DE" dirty="0" err="1"/>
              <a:t>start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 smtClean="0"/>
              <a:t>proposal</a:t>
            </a:r>
            <a:r>
              <a:rPr lang="de-DE" dirty="0"/>
              <a:t> </a:t>
            </a:r>
            <a:r>
              <a:rPr lang="de-DE" dirty="0" err="1" smtClean="0"/>
              <a:t>writing</a:t>
            </a:r>
            <a:r>
              <a:rPr lang="de-DE" dirty="0" smtClean="0"/>
              <a:t>: </a:t>
            </a:r>
            <a:r>
              <a:rPr lang="de-DE" dirty="0" err="1"/>
              <a:t>at</a:t>
            </a:r>
            <a:r>
              <a:rPr lang="de-DE" dirty="0"/>
              <a:t> least 6 -12 </a:t>
            </a:r>
            <a:r>
              <a:rPr lang="de-DE" dirty="0" err="1"/>
              <a:t>month</a:t>
            </a:r>
            <a:r>
              <a:rPr lang="de-DE" dirty="0"/>
              <a:t> </a:t>
            </a:r>
            <a:r>
              <a:rPr lang="de-DE" dirty="0" err="1"/>
              <a:t>before</a:t>
            </a:r>
            <a:r>
              <a:rPr lang="de-DE" dirty="0"/>
              <a:t> </a:t>
            </a:r>
            <a:r>
              <a:rPr lang="de-DE" dirty="0" err="1"/>
              <a:t>deadline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    </a:t>
            </a:r>
            <a:r>
              <a:rPr lang="de-DE" dirty="0" err="1"/>
              <a:t>polishing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proposal</a:t>
            </a:r>
            <a:r>
              <a:rPr lang="de-DE" dirty="0"/>
              <a:t> </a:t>
            </a:r>
            <a:r>
              <a:rPr lang="de-DE" dirty="0" smtClean="0"/>
              <a:t>!!!</a:t>
            </a:r>
          </a:p>
          <a:p>
            <a:pPr marL="0" indent="0">
              <a:buNone/>
            </a:pPr>
            <a:r>
              <a:rPr lang="de-DE" sz="1600" u="sng" dirty="0" smtClean="0">
                <a:hlinkClick r:id="rId2"/>
              </a:rPr>
              <a:t>http</a:t>
            </a:r>
            <a:r>
              <a:rPr lang="de-DE" sz="1600" u="sng" dirty="0">
                <a:hlinkClick r:id="rId2"/>
              </a:rPr>
              <a:t>://andreas-zeller.blogspot.de/2013/02/twelve-tips-on-how-to-prepare-erc-grant.html</a:t>
            </a:r>
            <a:endParaRPr lang="de-DE" sz="1600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 err="1"/>
              <a:t>Mentoring</a:t>
            </a:r>
            <a:endParaRPr lang="de-DE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18978" y="4678327"/>
            <a:ext cx="8569842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000" b="1" dirty="0" smtClean="0">
                <a:solidFill>
                  <a:srgbClr val="FF0000"/>
                </a:solidFill>
              </a:rPr>
              <a:t>ERC </a:t>
            </a:r>
            <a:r>
              <a:rPr lang="de-DE" sz="2000" b="1" dirty="0" err="1" smtClean="0">
                <a:solidFill>
                  <a:srgbClr val="FF0000"/>
                </a:solidFill>
              </a:rPr>
              <a:t>grants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are</a:t>
            </a:r>
            <a:r>
              <a:rPr lang="de-DE" sz="2000" b="1" dirty="0" smtClean="0">
                <a:solidFill>
                  <a:srgbClr val="FF0000"/>
                </a:solidFill>
              </a:rPr>
              <a:t> „</a:t>
            </a:r>
            <a:r>
              <a:rPr lang="de-DE" sz="2000" b="1" dirty="0" err="1" smtClean="0">
                <a:solidFill>
                  <a:srgbClr val="FF0000"/>
                </a:solidFill>
              </a:rPr>
              <a:t>the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highest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research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funding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of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individuals</a:t>
            </a:r>
            <a:r>
              <a:rPr lang="de-DE" sz="2000" b="1" dirty="0" smtClean="0">
                <a:solidFill>
                  <a:srgbClr val="FF0000"/>
                </a:solidFill>
              </a:rPr>
              <a:t>“</a:t>
            </a:r>
          </a:p>
          <a:p>
            <a:pPr>
              <a:lnSpc>
                <a:spcPct val="150000"/>
              </a:lnSpc>
            </a:pPr>
            <a:r>
              <a:rPr lang="de-DE" sz="2000" b="1" dirty="0" smtClean="0">
                <a:solidFill>
                  <a:srgbClr val="FF0000"/>
                </a:solidFill>
              </a:rPr>
              <a:t>ERC </a:t>
            </a:r>
            <a:r>
              <a:rPr lang="de-DE" sz="2000" b="1" dirty="0" err="1" smtClean="0">
                <a:solidFill>
                  <a:srgbClr val="FF0000"/>
                </a:solidFill>
              </a:rPr>
              <a:t>grants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are</a:t>
            </a:r>
            <a:r>
              <a:rPr lang="de-DE" sz="2000" b="1" dirty="0" smtClean="0">
                <a:solidFill>
                  <a:srgbClr val="FF0000"/>
                </a:solidFill>
              </a:rPr>
              <a:t> not for </a:t>
            </a:r>
            <a:r>
              <a:rPr lang="de-DE" sz="2000" b="1" dirty="0" err="1" smtClean="0">
                <a:solidFill>
                  <a:srgbClr val="FF0000"/>
                </a:solidFill>
              </a:rPr>
              <a:t>aquisition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of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job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position</a:t>
            </a:r>
            <a:endParaRPr lang="de-DE" sz="20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2000" b="1" dirty="0" smtClean="0">
                <a:solidFill>
                  <a:srgbClr val="FF0000"/>
                </a:solidFill>
              </a:rPr>
              <a:t>Young </a:t>
            </a:r>
            <a:r>
              <a:rPr lang="de-DE" sz="2000" b="1" dirty="0" err="1" smtClean="0">
                <a:solidFill>
                  <a:srgbClr val="FF0000"/>
                </a:solidFill>
              </a:rPr>
              <a:t>researchers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need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more</a:t>
            </a:r>
            <a:r>
              <a:rPr lang="de-DE" sz="2000" b="1" dirty="0" smtClean="0">
                <a:solidFill>
                  <a:srgbClr val="FF0000"/>
                </a:solidFill>
              </a:rPr>
              <a:t> time for </a:t>
            </a:r>
            <a:r>
              <a:rPr lang="de-DE" sz="2000" b="1" dirty="0" err="1" smtClean="0">
                <a:solidFill>
                  <a:srgbClr val="FF0000"/>
                </a:solidFill>
              </a:rPr>
              <a:t>polishing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than</a:t>
            </a:r>
            <a:r>
              <a:rPr lang="de-DE" sz="2000" b="1" dirty="0" smtClean="0">
                <a:solidFill>
                  <a:srgbClr val="FF0000"/>
                </a:solidFill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</a:rPr>
              <a:t>they</a:t>
            </a:r>
            <a:r>
              <a:rPr lang="de-DE" sz="2000" b="1" dirty="0" smtClean="0">
                <a:solidFill>
                  <a:srgbClr val="FF0000"/>
                </a:solidFill>
              </a:rPr>
              <a:t> will </a:t>
            </a:r>
            <a:r>
              <a:rPr lang="de-DE" sz="2000" b="1" dirty="0" err="1" smtClean="0">
                <a:solidFill>
                  <a:srgbClr val="FF0000"/>
                </a:solidFill>
              </a:rPr>
              <a:t>expect</a:t>
            </a:r>
            <a:endParaRPr lang="de-DE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9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2_DESY_Vortrag_3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0</TotalTime>
  <Words>1743</Words>
  <Application>Microsoft Office PowerPoint</Application>
  <PresentationFormat>Bildschirmpräsentation (4:3)</PresentationFormat>
  <Paragraphs>489</Paragraphs>
  <Slides>27</Slides>
  <Notes>3</Notes>
  <HiddenSlides>5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2_DESY_Vortrag_3-1</vt:lpstr>
      <vt:lpstr>ERC Concept @ DESY</vt:lpstr>
      <vt:lpstr>Why a ERC Concept at DESY?</vt:lpstr>
      <vt:lpstr>ERC Proposals @ DESY  in FP7</vt:lpstr>
      <vt:lpstr>ERC Grants @ HGF in FP7</vt:lpstr>
      <vt:lpstr>ERC Concept Outline</vt:lpstr>
      <vt:lpstr>Choice of Qualified Canditates: Draft</vt:lpstr>
      <vt:lpstr>Qualification of Potential Candidates  1</vt:lpstr>
      <vt:lpstr>Qualification of Potential Candidates  2</vt:lpstr>
      <vt:lpstr>Qualified Preparation of the ERC Proposal </vt:lpstr>
      <vt:lpstr>ERC in HORIZON 2020</vt:lpstr>
      <vt:lpstr>HORIZON 2020:  three priorities</vt:lpstr>
      <vt:lpstr>HORIZON 2020 – ERC </vt:lpstr>
      <vt:lpstr>ERC Budget</vt:lpstr>
      <vt:lpstr>PowerPoint-Präsentation</vt:lpstr>
      <vt:lpstr>European Research Council:   goal</vt:lpstr>
      <vt:lpstr>European Research Council: Regulations</vt:lpstr>
      <vt:lpstr>ERC :  Overview</vt:lpstr>
      <vt:lpstr>ERC Frontier Research Grants:  Overview 1</vt:lpstr>
      <vt:lpstr>ERC Frontier Research Grants:  Overview 2</vt:lpstr>
      <vt:lpstr>ERC: Evaluation &amp; Feedback</vt:lpstr>
      <vt:lpstr>ERC – Starting and Consolidator Grants</vt:lpstr>
      <vt:lpstr>What is frontier research? </vt:lpstr>
      <vt:lpstr>ERC: successful proposal needs </vt:lpstr>
      <vt:lpstr>ERC: Proposal Submission StGr &amp; CoGr</vt:lpstr>
      <vt:lpstr>ERC: Proposal Submission StGr &amp; CoGr</vt:lpstr>
      <vt:lpstr>ERC: Proposal Submission StGr &amp; CoGr</vt:lpstr>
      <vt:lpstr>PowerPoint-Präsentation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sommera</dc:creator>
  <cp:lastModifiedBy>Krell, Ute</cp:lastModifiedBy>
  <cp:revision>803</cp:revision>
  <cp:lastPrinted>2014-03-18T09:15:02Z</cp:lastPrinted>
  <dcterms:created xsi:type="dcterms:W3CDTF">2008-04-14T12:45:38Z</dcterms:created>
  <dcterms:modified xsi:type="dcterms:W3CDTF">2014-03-18T09:42:00Z</dcterms:modified>
</cp:coreProperties>
</file>