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452" r:id="rId3"/>
    <p:sldId id="503" r:id="rId4"/>
    <p:sldId id="501" r:id="rId5"/>
    <p:sldId id="512" r:id="rId6"/>
    <p:sldId id="470" r:id="rId7"/>
    <p:sldId id="482" r:id="rId8"/>
    <p:sldId id="517" r:id="rId9"/>
    <p:sldId id="524" r:id="rId10"/>
    <p:sldId id="533" r:id="rId11"/>
    <p:sldId id="496" r:id="rId12"/>
    <p:sldId id="484" r:id="rId13"/>
    <p:sldId id="494" r:id="rId14"/>
    <p:sldId id="505" r:id="rId15"/>
    <p:sldId id="529" r:id="rId16"/>
    <p:sldId id="523" r:id="rId17"/>
    <p:sldId id="515" r:id="rId18"/>
    <p:sldId id="522" r:id="rId19"/>
    <p:sldId id="531" r:id="rId20"/>
    <p:sldId id="535" r:id="rId21"/>
    <p:sldId id="534" r:id="rId22"/>
  </p:sldIdLst>
  <p:sldSz cx="9144000" cy="6858000" type="screen4x3"/>
  <p:notesSz cx="7099300" cy="10234613"/>
  <p:defaultTextStyle>
    <a:defPPr>
      <a:defRPr lang="de-DE"/>
    </a:defPPr>
    <a:lvl1pPr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5pPr>
    <a:lvl6pPr marL="2286000" algn="l" defTabSz="914400" rtl="0" eaLnBrk="1" latinLnBrk="0" hangingPunct="1">
      <a:defRPr sz="900" kern="1200">
        <a:solidFill>
          <a:schemeClr val="tx1"/>
        </a:solidFill>
        <a:latin typeface="Arial" charset="0"/>
        <a:ea typeface="ＭＳ Ｐゴシック" pitchFamily="112" charset="-128"/>
        <a:cs typeface="+mn-cs"/>
      </a:defRPr>
    </a:lvl6pPr>
    <a:lvl7pPr marL="2743200" algn="l" defTabSz="914400" rtl="0" eaLnBrk="1" latinLnBrk="0" hangingPunct="1">
      <a:defRPr sz="900" kern="1200">
        <a:solidFill>
          <a:schemeClr val="tx1"/>
        </a:solidFill>
        <a:latin typeface="Arial" charset="0"/>
        <a:ea typeface="ＭＳ Ｐゴシック" pitchFamily="112" charset="-128"/>
        <a:cs typeface="+mn-cs"/>
      </a:defRPr>
    </a:lvl7pPr>
    <a:lvl8pPr marL="3200400" algn="l" defTabSz="914400" rtl="0" eaLnBrk="1" latinLnBrk="0" hangingPunct="1">
      <a:defRPr sz="900" kern="1200">
        <a:solidFill>
          <a:schemeClr val="tx1"/>
        </a:solidFill>
        <a:latin typeface="Arial" charset="0"/>
        <a:ea typeface="ＭＳ Ｐゴシック" pitchFamily="112" charset="-128"/>
        <a:cs typeface="+mn-cs"/>
      </a:defRPr>
    </a:lvl8pPr>
    <a:lvl9pPr marL="3657600" algn="l" defTabSz="914400" rtl="0" eaLnBrk="1" latinLnBrk="0" hangingPunct="1">
      <a:defRPr sz="9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9900"/>
    <a:srgbClr val="666699"/>
    <a:srgbClr val="990099"/>
    <a:srgbClr val="6666FF"/>
    <a:srgbClr val="336600"/>
    <a:srgbClr val="66FF33"/>
    <a:srgbClr val="3366CC"/>
    <a:srgbClr val="00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4" autoAdjust="0"/>
    <p:restoredTop sz="99832" autoAdjust="0"/>
  </p:normalViewPr>
  <p:slideViewPr>
    <p:cSldViewPr snapToGrid="0" showGuides="1">
      <p:cViewPr varScale="1">
        <p:scale>
          <a:sx n="113" d="100"/>
          <a:sy n="113" d="100"/>
        </p:scale>
        <p:origin x="-1842" y="-108"/>
      </p:cViewPr>
      <p:guideLst>
        <p:guide orient="horz" pos="3956"/>
        <p:guide orient="horz" pos="900"/>
        <p:guide orient="horz" pos="2446"/>
        <p:guide orient="horz" pos="4038"/>
        <p:guide pos="5277"/>
        <p:guide pos="1750"/>
        <p:guide pos="4023"/>
        <p:guide pos="5685"/>
        <p:guide pos="255"/>
        <p:guide pos="5318"/>
        <p:guide pos="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3600" y="-240"/>
      </p:cViewPr>
      <p:guideLst>
        <p:guide orient="horz" pos="3224"/>
        <p:guide pos="22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0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62" tIns="47581" rIns="95162" bIns="47581" numCol="1" anchor="t" anchorCtr="0" compatLnSpc="1">
            <a:prstTxWarp prst="textNoShape">
              <a:avLst/>
            </a:prstTxWarp>
          </a:bodyPr>
          <a:lstStyle>
            <a:lvl1pPr eaLnBrk="0" hangingPunct="0">
              <a:spcBef>
                <a:spcPct val="0"/>
              </a:spcBef>
              <a:buClrTx/>
              <a:buFontTx/>
              <a:buNone/>
              <a:defRPr sz="1200"/>
            </a:lvl1pPr>
          </a:lstStyle>
          <a:p>
            <a:endParaRPr lang="de-DE" dirty="0"/>
          </a:p>
        </p:txBody>
      </p:sp>
      <p:sp>
        <p:nvSpPr>
          <p:cNvPr id="3075" name="Rectangle 3"/>
          <p:cNvSpPr>
            <a:spLocks noGrp="1" noChangeArrowheads="1"/>
          </p:cNvSpPr>
          <p:nvPr>
            <p:ph type="dt" idx="1"/>
          </p:nvPr>
        </p:nvSpPr>
        <p:spPr bwMode="auto">
          <a:xfrm>
            <a:off x="4022937" y="1"/>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62" tIns="47581" rIns="95162" bIns="47581" numCol="1" anchor="t" anchorCtr="0" compatLnSpc="1">
            <a:prstTxWarp prst="textNoShape">
              <a:avLst/>
            </a:prstTxWarp>
          </a:bodyPr>
          <a:lstStyle>
            <a:lvl1pPr algn="r" eaLnBrk="0" hangingPunct="0">
              <a:spcBef>
                <a:spcPct val="0"/>
              </a:spcBef>
              <a:buClrTx/>
              <a:buFontTx/>
              <a:buNone/>
              <a:defRPr sz="1200"/>
            </a:lvl1pPr>
          </a:lstStyle>
          <a:p>
            <a:endParaRPr lang="de-DE" dirty="0"/>
          </a:p>
        </p:txBody>
      </p:sp>
      <p:sp>
        <p:nvSpPr>
          <p:cNvPr id="3078" name="Rectangle 6"/>
          <p:cNvSpPr>
            <a:spLocks noGrp="1" noChangeArrowheads="1"/>
          </p:cNvSpPr>
          <p:nvPr>
            <p:ph type="ftr" sz="quarter" idx="4"/>
          </p:nvPr>
        </p:nvSpPr>
        <p:spPr bwMode="auto">
          <a:xfrm>
            <a:off x="1" y="9722883"/>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62" tIns="47581" rIns="95162" bIns="47581" numCol="1" anchor="b" anchorCtr="0" compatLnSpc="1">
            <a:prstTxWarp prst="textNoShape">
              <a:avLst/>
            </a:prstTxWarp>
          </a:bodyPr>
          <a:lstStyle>
            <a:lvl1pPr eaLnBrk="0" hangingPunct="0">
              <a:spcBef>
                <a:spcPct val="0"/>
              </a:spcBef>
              <a:buClrTx/>
              <a:buFontTx/>
              <a:buNone/>
              <a:defRPr sz="1200"/>
            </a:lvl1pPr>
          </a:lstStyle>
          <a:p>
            <a:endParaRPr lang="de-DE" dirty="0"/>
          </a:p>
        </p:txBody>
      </p:sp>
      <p:sp>
        <p:nvSpPr>
          <p:cNvPr id="3079" name="Rectangle 7"/>
          <p:cNvSpPr>
            <a:spLocks noGrp="1" noChangeArrowheads="1"/>
          </p:cNvSpPr>
          <p:nvPr>
            <p:ph type="sldNum" sz="quarter" idx="5"/>
          </p:nvPr>
        </p:nvSpPr>
        <p:spPr bwMode="auto">
          <a:xfrm>
            <a:off x="4022937" y="9722883"/>
            <a:ext cx="3076363"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62" tIns="47581" rIns="95162" bIns="47581" numCol="1" anchor="b" anchorCtr="0" compatLnSpc="1">
            <a:prstTxWarp prst="textNoShape">
              <a:avLst/>
            </a:prstTxWarp>
          </a:bodyPr>
          <a:lstStyle>
            <a:lvl1pPr algn="r" eaLnBrk="0" hangingPunct="0">
              <a:spcBef>
                <a:spcPct val="0"/>
              </a:spcBef>
              <a:buClrTx/>
              <a:buFontTx/>
              <a:buNone/>
              <a:defRPr sz="1200"/>
            </a:lvl1pPr>
          </a:lstStyle>
          <a:p>
            <a:fld id="{70F96095-A911-4B8A-9974-6A40BAAD5501}" type="slidenum">
              <a:rPr lang="de-DE"/>
              <a:pPr/>
              <a:t>‹#›</a:t>
            </a:fld>
            <a:endParaRPr lang="de-DE" dirty="0"/>
          </a:p>
        </p:txBody>
      </p:sp>
    </p:spTree>
    <p:extLst>
      <p:ext uri="{BB962C8B-B14F-4D97-AF65-F5344CB8AC3E}">
        <p14:creationId xmlns:p14="http://schemas.microsoft.com/office/powerpoint/2010/main" val="2821931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08DDF-290B-49BC-9F94-6BC547E80180}" type="slidenum">
              <a:rPr lang="de-DE"/>
              <a:pPr/>
              <a:t>1</a:t>
            </a:fld>
            <a:endParaRPr lang="de-DE" dirty="0"/>
          </a:p>
        </p:txBody>
      </p:sp>
      <p:sp>
        <p:nvSpPr>
          <p:cNvPr id="106498"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46574" y="4861442"/>
            <a:ext cx="5206154" cy="4605576"/>
          </a:xfrm>
          <a:prstGeom prst="rect">
            <a:avLst/>
          </a:prstGeom>
          <a:solidFill>
            <a:srgbClr val="FFFFFF"/>
          </a:solidFill>
          <a:ln>
            <a:solidFill>
              <a:srgbClr val="000000"/>
            </a:solidFill>
            <a:miter lim="800000"/>
            <a:headEnd/>
            <a:tailEnd/>
          </a:ln>
        </p:spPr>
        <p:txBody>
          <a:bodyPr lIns="95162" tIns="47581" rIns="95162" bIns="47581"/>
          <a:lstStyle/>
          <a:p>
            <a:pPr marL="237904" indent="-237904">
              <a:spcBef>
                <a:spcPct val="0"/>
              </a:spcBef>
              <a:spcAft>
                <a:spcPct val="20000"/>
              </a:spcAft>
            </a:pPr>
            <a:endParaRPr lang="en-GB" sz="11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22" name="Rectangle 82"/>
          <p:cNvSpPr>
            <a:spLocks noChangeArrowheads="1"/>
          </p:cNvSpPr>
          <p:nvPr userDrawn="1"/>
        </p:nvSpPr>
        <p:spPr bwMode="auto">
          <a:xfrm>
            <a:off x="8442325" y="114300"/>
            <a:ext cx="576264" cy="907200"/>
          </a:xfrm>
          <a:prstGeom prst="rect">
            <a:avLst/>
          </a:prstGeom>
          <a:solidFill>
            <a:schemeClr val="tx1"/>
          </a:solidFill>
          <a:ln w="9525">
            <a:solidFill>
              <a:srgbClr val="261748"/>
            </a:solidFill>
            <a:miter lim="800000"/>
            <a:headEnd/>
            <a:tailEnd/>
          </a:ln>
        </p:spPr>
        <p:txBody>
          <a:bodyPr wrap="none" anchor="ctr"/>
          <a:lstStyle/>
          <a:p>
            <a:endParaRPr lang="en-GB" noProof="0" dirty="0"/>
          </a:p>
        </p:txBody>
      </p:sp>
      <p:sp>
        <p:nvSpPr>
          <p:cNvPr id="10313"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dirty="0"/>
          </a:p>
        </p:txBody>
      </p:sp>
      <p:pic>
        <p:nvPicPr>
          <p:cNvPr id="10323" name="Picture 83" descr="logo-XFEL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404607" y="3411538"/>
            <a:ext cx="8325262"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0" indent="0" algn="ctr">
              <a:buFont typeface="Wingdings" pitchFamily="2" charset="2"/>
              <a:buNone/>
              <a:defRPr sz="3200">
                <a:solidFill>
                  <a:schemeClr val="tx1"/>
                </a:solidFill>
              </a:defRPr>
            </a:lvl1pPr>
          </a:lstStyle>
          <a:p>
            <a:pPr lvl="0"/>
            <a:endParaRPr lang="en-GB" noProof="0" dirty="0" smtClean="0"/>
          </a:p>
        </p:txBody>
      </p:sp>
      <p:sp>
        <p:nvSpPr>
          <p:cNvPr id="10325" name="Line 85"/>
          <p:cNvSpPr>
            <a:spLocks noChangeShapeType="1"/>
          </p:cNvSpPr>
          <p:nvPr userDrawn="1"/>
        </p:nvSpPr>
        <p:spPr bwMode="auto">
          <a:xfrm>
            <a:off x="115888" y="6477000"/>
            <a:ext cx="8904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dirty="0"/>
          </a:p>
        </p:txBody>
      </p:sp>
      <p:sp>
        <p:nvSpPr>
          <p:cNvPr id="10326" name="Rectangle 86"/>
          <p:cNvSpPr>
            <a:spLocks noGrp="1" noChangeArrowheads="1"/>
          </p:cNvSpPr>
          <p:nvPr>
            <p:ph type="ctrTitle" sz="quarter"/>
          </p:nvPr>
        </p:nvSpPr>
        <p:spPr>
          <a:xfrm>
            <a:off x="404813" y="1314450"/>
            <a:ext cx="83312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5500" b="0">
                <a:solidFill>
                  <a:schemeClr val="tx1"/>
                </a:solidFill>
              </a:defRPr>
            </a:lvl1pPr>
          </a:lstStyle>
          <a:p>
            <a:pPr lvl="0"/>
            <a:endParaRPr lang="en-GB" noProof="0" dirty="0" smtClean="0"/>
          </a:p>
        </p:txBody>
      </p:sp>
      <p:pic>
        <p:nvPicPr>
          <p:cNvPr id="10327"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a:p>
        </p:txBody>
      </p:sp>
      <p:sp>
        <p:nvSpPr>
          <p:cNvPr id="3" name="Inhaltsplatzhalt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03253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1239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o 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6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34" descr="Undulator_final_nurh#50DE97_rech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325" y="114300"/>
            <a:ext cx="582613" cy="917575"/>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093788" y="114300"/>
            <a:ext cx="7283450" cy="915988"/>
          </a:xfrm>
          <a:prstGeom prst="rect">
            <a:avLst/>
          </a:prstGeom>
          <a:solidFill>
            <a:schemeClr val="tx1"/>
          </a:solidFill>
          <a:ln>
            <a:noFill/>
          </a:ln>
        </p:spPr>
        <p:txBody>
          <a:bodyPr wrap="none" anchor="ctr"/>
          <a:lstStyle/>
          <a:p>
            <a:pPr algn="ctr" eaLnBrk="0" hangingPunct="0">
              <a:spcBef>
                <a:spcPct val="0"/>
              </a:spcBef>
              <a:buClrTx/>
              <a:buFontTx/>
              <a:buNone/>
            </a:pPr>
            <a:endParaRPr lang="en-GB" sz="2400" noProof="0" dirty="0"/>
          </a:p>
        </p:txBody>
      </p:sp>
      <p:sp>
        <p:nvSpPr>
          <p:cNvPr id="1154" name="Rectangle 130"/>
          <p:cNvSpPr>
            <a:spLocks noGrp="1" noChangeArrowheads="1"/>
          </p:cNvSpPr>
          <p:nvPr>
            <p:ph type="title"/>
          </p:nvPr>
        </p:nvSpPr>
        <p:spPr bwMode="auto">
          <a:xfrm>
            <a:off x="1093788" y="307975"/>
            <a:ext cx="72834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noProof="0" smtClean="0"/>
              <a:t>Slide title: Don’t edit here!</a:t>
            </a:r>
          </a:p>
        </p:txBody>
      </p:sp>
      <p:sp>
        <p:nvSpPr>
          <p:cNvPr id="1144" name="Line 120"/>
          <p:cNvSpPr>
            <a:spLocks noChangeShapeType="1"/>
          </p:cNvSpPr>
          <p:nvPr/>
        </p:nvSpPr>
        <p:spPr bwMode="auto">
          <a:xfrm>
            <a:off x="115888" y="6477000"/>
            <a:ext cx="8904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dirty="0"/>
          </a:p>
        </p:txBody>
      </p:sp>
      <p:sp>
        <p:nvSpPr>
          <p:cNvPr id="1147" name="Text Box 123"/>
          <p:cNvSpPr txBox="1">
            <a:spLocks noChangeArrowheads="1"/>
          </p:cNvSpPr>
          <p:nvPr/>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eaLnBrk="0" hangingPunct="0">
              <a:lnSpc>
                <a:spcPct val="110000"/>
              </a:lnSpc>
              <a:spcBef>
                <a:spcPct val="50000"/>
              </a:spcBef>
              <a:buClrTx/>
              <a:buFontTx/>
              <a:buNone/>
            </a:pPr>
            <a:r>
              <a:rPr lang="en-GB" sz="1000" noProof="0" dirty="0" smtClean="0">
                <a:solidFill>
                  <a:schemeClr val="bg1"/>
                </a:solidFill>
              </a:rPr>
              <a:t>Status of data management and data</a:t>
            </a:r>
            <a:r>
              <a:rPr lang="en-GB" sz="1000" baseline="0" noProof="0" dirty="0" smtClean="0">
                <a:solidFill>
                  <a:schemeClr val="bg1"/>
                </a:solidFill>
              </a:rPr>
              <a:t> storage</a:t>
            </a:r>
            <a:endParaRPr lang="en-GB" sz="1000" noProof="0" dirty="0">
              <a:solidFill>
                <a:schemeClr val="bg1"/>
              </a:solidFill>
            </a:endParaRPr>
          </a:p>
        </p:txBody>
      </p:sp>
      <p:pic>
        <p:nvPicPr>
          <p:cNvPr id="1151" name="Picture 127" descr="logo-XFEL_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156" name="Rectangle 132"/>
          <p:cNvSpPr>
            <a:spLocks noGrp="1" noChangeAspect="1" noChangeArrowheads="1"/>
          </p:cNvSpPr>
          <p:nvPr>
            <p:ph type="body" idx="1"/>
          </p:nvPr>
        </p:nvSpPr>
        <p:spPr bwMode="auto">
          <a:xfrm>
            <a:off x="404813" y="1347788"/>
            <a:ext cx="7972425" cy="49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smtClean="0"/>
              <a:t>text format – don’t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7" name="Rechteck 16"/>
          <p:cNvSpPr/>
          <p:nvPr/>
        </p:nvSpPr>
        <p:spPr bwMode="auto">
          <a:xfrm>
            <a:off x="8448938" y="784800"/>
            <a:ext cx="576000" cy="247075"/>
          </a:xfrm>
          <a:prstGeom prst="rect">
            <a:avLst/>
          </a:prstGeom>
          <a:noFill/>
          <a:ln>
            <a:noFill/>
          </a:ln>
        </p:spPr>
        <p:txBody>
          <a:bodyPr vert="horz" wrap="square" lIns="54000" tIns="45720" rIns="54000" bIns="18000" numCol="1" anchor="b" anchorCtr="0" compatLnSpc="1">
            <a:prstTxWarp prst="textNoShape">
              <a:avLst/>
            </a:prstTxWarp>
          </a:bodyPr>
          <a:lstStyle/>
          <a:p>
            <a:pPr lvl="0" algn="ctr" eaLnBrk="0" hangingPunct="0">
              <a:spcBef>
                <a:spcPct val="0"/>
              </a:spcBef>
              <a:buClrTx/>
              <a:buFontTx/>
              <a:buNone/>
            </a:pPr>
            <a:fld id="{7BD41925-BADA-44CD-9D29-92AC82CF061D}" type="slidenum">
              <a:rPr lang="en-GB" sz="1000" b="1" noProof="0" smtClean="0">
                <a:solidFill>
                  <a:schemeClr val="bg1"/>
                </a:solidFill>
                <a:ea typeface="Geneva" pitchFamily="1" charset="-128"/>
              </a:rPr>
              <a:t>‹#›</a:t>
            </a:fld>
            <a:endParaRPr lang="en-GB" sz="1000" b="1" noProof="0" dirty="0" smtClean="0">
              <a:solidFill>
                <a:schemeClr val="bg1"/>
              </a:solidFill>
              <a:ea typeface="Geneva" pitchFamily="1" charset="-128"/>
            </a:endParaRPr>
          </a:p>
        </p:txBody>
      </p:sp>
      <p:sp>
        <p:nvSpPr>
          <p:cNvPr id="3" name="Textfeld 2"/>
          <p:cNvSpPr txBox="1"/>
          <p:nvPr/>
        </p:nvSpPr>
        <p:spPr>
          <a:xfrm>
            <a:off x="115888" y="6477000"/>
            <a:ext cx="8902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eaLnBrk="0" hangingPunct="0">
              <a:lnSpc>
                <a:spcPct val="110000"/>
              </a:lnSpc>
              <a:spcBef>
                <a:spcPct val="0"/>
              </a:spcBef>
              <a:buClrTx/>
              <a:buFontTx/>
              <a:buNone/>
              <a:defRPr sz="800">
                <a:solidFill>
                  <a:srgbClr val="000000"/>
                </a:solidFill>
              </a:defRPr>
            </a:lvl1pPr>
          </a:lstStyle>
          <a:p>
            <a:pPr lvl="0"/>
            <a:r>
              <a:rPr lang="en-GB" noProof="0" dirty="0" smtClean="0"/>
              <a:t> K.Wrona, May</a:t>
            </a:r>
            <a:r>
              <a:rPr lang="en-GB" baseline="0" noProof="0" dirty="0" smtClean="0"/>
              <a:t> 26</a:t>
            </a:r>
            <a:r>
              <a:rPr lang="en-GB" baseline="30000" noProof="0" dirty="0" smtClean="0"/>
              <a:t>th</a:t>
            </a:r>
            <a:r>
              <a:rPr lang="en-GB" noProof="0" dirty="0" smtClean="0"/>
              <a:t>,</a:t>
            </a:r>
            <a:r>
              <a:rPr lang="en-GB" baseline="0" noProof="0" dirty="0" smtClean="0"/>
              <a:t> </a:t>
            </a:r>
            <a:r>
              <a:rPr lang="en-GB" noProof="0" dirty="0" smtClean="0"/>
              <a:t>2014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ts val="6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ts val="6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ts val="600"/>
        </a:spcBef>
        <a:spcAft>
          <a:spcPct val="0"/>
        </a:spcAft>
        <a:buClr>
          <a:schemeClr val="accent2"/>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ts val="6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ts val="600"/>
        </a:spcBef>
        <a:spcAft>
          <a:spcPct val="0"/>
        </a:spcAft>
        <a:buClr>
          <a:schemeClr val="accent2"/>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sz="quarter" idx="1"/>
          </p:nvPr>
        </p:nvSpPr>
        <p:spPr>
          <a:xfrm>
            <a:off x="404607" y="3926540"/>
            <a:ext cx="8325262" cy="2353609"/>
          </a:xfrm>
        </p:spPr>
        <p:txBody>
          <a:bodyPr/>
          <a:lstStyle/>
          <a:p>
            <a:endParaRPr lang="en-US" dirty="0" smtClean="0"/>
          </a:p>
          <a:p>
            <a:endParaRPr lang="en-US" dirty="0"/>
          </a:p>
          <a:p>
            <a:r>
              <a:rPr lang="en-US" sz="2800" dirty="0" smtClean="0"/>
              <a:t>Krzysztof Wrona, WP76</a:t>
            </a:r>
          </a:p>
          <a:p>
            <a:r>
              <a:rPr lang="en-US" sz="2000" dirty="0" smtClean="0"/>
              <a:t>16th XFEL DAC meeting</a:t>
            </a:r>
            <a:endParaRPr lang="en-US" sz="2000" dirty="0"/>
          </a:p>
          <a:p>
            <a:r>
              <a:rPr lang="en-US" sz="2000" dirty="0" smtClean="0"/>
              <a:t>May 26</a:t>
            </a:r>
            <a:r>
              <a:rPr lang="en-US" sz="2000" baseline="30000" dirty="0" smtClean="0"/>
              <a:t>th</a:t>
            </a:r>
            <a:r>
              <a:rPr lang="en-US" sz="2000" dirty="0" smtClean="0"/>
              <a:t>, 2014, Hamburg</a:t>
            </a:r>
            <a:endParaRPr lang="en-GB" sz="2000" dirty="0"/>
          </a:p>
        </p:txBody>
      </p:sp>
      <p:sp>
        <p:nvSpPr>
          <p:cNvPr id="6" name="Titel 5"/>
          <p:cNvSpPr>
            <a:spLocks noGrp="1"/>
          </p:cNvSpPr>
          <p:nvPr>
            <p:ph type="ctrTitle" sz="quarter"/>
          </p:nvPr>
        </p:nvSpPr>
        <p:spPr>
          <a:xfrm>
            <a:off x="404813" y="1314450"/>
            <a:ext cx="8331200" cy="2720340"/>
          </a:xfrm>
        </p:spPr>
        <p:txBody>
          <a:bodyPr/>
          <a:lstStyle/>
          <a:p>
            <a:r>
              <a:rPr lang="en-US" sz="4000" dirty="0" smtClean="0"/>
              <a:t>Status of data management and data storage</a:t>
            </a:r>
            <a:endParaRPr lang="en-GB"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and transformation tool</a:t>
            </a:r>
          </a:p>
        </p:txBody>
      </p:sp>
      <p:sp>
        <p:nvSpPr>
          <p:cNvPr id="4" name="Content Placeholder 2"/>
          <p:cNvSpPr>
            <a:spLocks noGrp="1"/>
          </p:cNvSpPr>
          <p:nvPr>
            <p:ph idx="1"/>
          </p:nvPr>
        </p:nvSpPr>
        <p:spPr>
          <a:xfrm>
            <a:off x="404813" y="1347788"/>
            <a:ext cx="7972425" cy="2055812"/>
          </a:xfrm>
        </p:spPr>
        <p:txBody>
          <a:bodyPr/>
          <a:lstStyle/>
          <a:p>
            <a:r>
              <a:rPr lang="en-US" sz="2000" dirty="0" smtClean="0">
                <a:solidFill>
                  <a:schemeClr val="tx1"/>
                </a:solidFill>
              </a:rPr>
              <a:t>Tool for exporting calibrated, slow/fast data to external users</a:t>
            </a:r>
          </a:p>
          <a:p>
            <a:pPr lvl="1"/>
            <a:r>
              <a:rPr lang="en-US" sz="1800" dirty="0" smtClean="0">
                <a:solidFill>
                  <a:schemeClr val="tx1"/>
                </a:solidFill>
              </a:rPr>
              <a:t>Selective, i.e. allow users to select which data parameters they want in the export file.</a:t>
            </a:r>
          </a:p>
          <a:p>
            <a:pPr lvl="1"/>
            <a:r>
              <a:rPr lang="en-US" sz="1800" dirty="0">
                <a:solidFill>
                  <a:schemeClr val="tx1"/>
                </a:solidFill>
              </a:rPr>
              <a:t>Personalized view</a:t>
            </a:r>
            <a:r>
              <a:rPr lang="en-US" sz="1800" dirty="0" smtClean="0">
                <a:solidFill>
                  <a:schemeClr val="tx1"/>
                </a:solidFill>
              </a:rPr>
              <a:t>: users may rearrange data groups in the new dataset according to their own needs</a:t>
            </a:r>
          </a:p>
          <a:p>
            <a:pPr lvl="1"/>
            <a:r>
              <a:rPr lang="en-US" sz="1800" dirty="0" smtClean="0">
                <a:solidFill>
                  <a:schemeClr val="tx1"/>
                </a:solidFill>
              </a:rPr>
              <a:t>Predefined templates (for major use-cases) can be provided</a:t>
            </a: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7784" y="3645024"/>
            <a:ext cx="1216258" cy="28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675360"/>
            <a:ext cx="955631" cy="181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979712" y="3356992"/>
            <a:ext cx="2154757" cy="338554"/>
          </a:xfrm>
          <a:prstGeom prst="rect">
            <a:avLst/>
          </a:prstGeom>
          <a:noFill/>
        </p:spPr>
        <p:txBody>
          <a:bodyPr wrap="none" rtlCol="0">
            <a:spAutoFit/>
          </a:bodyPr>
          <a:lstStyle/>
          <a:p>
            <a:pPr algn="ctr">
              <a:spcBef>
                <a:spcPts val="600"/>
              </a:spcBef>
              <a:buClr>
                <a:schemeClr val="accent2"/>
              </a:buClr>
              <a:buSzPct val="80000"/>
              <a:buNone/>
            </a:pPr>
            <a:r>
              <a:rPr lang="en-US" sz="1600" dirty="0" smtClean="0">
                <a:solidFill>
                  <a:srgbClr val="0070C0"/>
                </a:solidFill>
              </a:rPr>
              <a:t>Actual physical layout</a:t>
            </a:r>
          </a:p>
        </p:txBody>
      </p:sp>
      <p:sp>
        <p:nvSpPr>
          <p:cNvPr id="25" name="TextBox 24"/>
          <p:cNvSpPr txBox="1"/>
          <p:nvPr/>
        </p:nvSpPr>
        <p:spPr>
          <a:xfrm>
            <a:off x="5508105" y="3356992"/>
            <a:ext cx="1964704" cy="338554"/>
          </a:xfrm>
          <a:prstGeom prst="rect">
            <a:avLst/>
          </a:prstGeom>
          <a:noFill/>
        </p:spPr>
        <p:txBody>
          <a:bodyPr wrap="none" rtlCol="0">
            <a:spAutoFit/>
          </a:bodyPr>
          <a:lstStyle/>
          <a:p>
            <a:pPr algn="ctr">
              <a:spcBef>
                <a:spcPts val="600"/>
              </a:spcBef>
              <a:buClr>
                <a:schemeClr val="accent2"/>
              </a:buClr>
              <a:buSzPct val="80000"/>
              <a:buNone/>
            </a:pPr>
            <a:r>
              <a:rPr lang="en-US" sz="1600" dirty="0" smtClean="0">
                <a:solidFill>
                  <a:srgbClr val="0070C0"/>
                </a:solidFill>
              </a:rPr>
              <a:t>User’s desired view</a:t>
            </a:r>
          </a:p>
        </p:txBody>
      </p:sp>
      <p:sp>
        <p:nvSpPr>
          <p:cNvPr id="26" name="Right Arrow 25"/>
          <p:cNvSpPr/>
          <p:nvPr/>
        </p:nvSpPr>
        <p:spPr bwMode="auto">
          <a:xfrm>
            <a:off x="4141067" y="4365104"/>
            <a:ext cx="1487947" cy="792088"/>
          </a:xfrm>
          <a:prstGeom prst="rightArrow">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accent2"/>
              </a:buClr>
              <a:buSzPct val="80000"/>
              <a:buNone/>
              <a:tabLst/>
            </a:pPr>
            <a:r>
              <a:rPr kumimoji="0" lang="en-US" b="0" i="0" u="none" strike="noStrike" cap="none" normalizeH="0" baseline="0" dirty="0" smtClean="0">
                <a:ln>
                  <a:noFill/>
                </a:ln>
                <a:solidFill>
                  <a:schemeClr val="accent3"/>
                </a:solidFill>
                <a:effectLst/>
                <a:latin typeface="Arial" charset="0"/>
                <a:ea typeface="ＭＳ Ｐゴシック" pitchFamily="112" charset="-128"/>
              </a:rPr>
              <a:t>Mapping</a:t>
            </a:r>
          </a:p>
        </p:txBody>
      </p:sp>
      <p:sp>
        <p:nvSpPr>
          <p:cNvPr id="27" name="Flowchart: Magnetic Disk 26"/>
          <p:cNvSpPr/>
          <p:nvPr/>
        </p:nvSpPr>
        <p:spPr bwMode="auto">
          <a:xfrm>
            <a:off x="916210" y="4151766"/>
            <a:ext cx="914400" cy="864096"/>
          </a:xfrm>
          <a:prstGeom prst="flowChartMagneticDisk">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en-US" sz="2000" b="0" i="0" u="none" strike="noStrike" cap="none" normalizeH="0" baseline="0" dirty="0" smtClean="0">
              <a:ln>
                <a:noFill/>
              </a:ln>
              <a:solidFill>
                <a:schemeClr val="accent3"/>
              </a:solidFill>
              <a:effectLst/>
              <a:latin typeface="Arial" charset="0"/>
              <a:ea typeface="ＭＳ Ｐゴシック" pitchFamily="112" charset="-128"/>
            </a:endParaRPr>
          </a:p>
        </p:txBody>
      </p:sp>
      <p:sp>
        <p:nvSpPr>
          <p:cNvPr id="28" name="Rectangle 27"/>
          <p:cNvSpPr/>
          <p:nvPr/>
        </p:nvSpPr>
        <p:spPr>
          <a:xfrm>
            <a:off x="753427" y="5169170"/>
            <a:ext cx="1225015" cy="276999"/>
          </a:xfrm>
          <a:prstGeom prst="rect">
            <a:avLst/>
          </a:prstGeom>
        </p:spPr>
        <p:txBody>
          <a:bodyPr wrap="none">
            <a:spAutoFit/>
          </a:bodyPr>
          <a:lstStyle/>
          <a:p>
            <a:pPr algn="ctr">
              <a:buNone/>
            </a:pPr>
            <a:r>
              <a:rPr lang="en-US" sz="1200" kern="0" dirty="0" smtClean="0">
                <a:solidFill>
                  <a:srgbClr val="000000"/>
                </a:solidFill>
                <a:latin typeface="Arial" charset="0"/>
                <a:ea typeface="ＭＳ Ｐゴシック" pitchFamily="112" charset="-128"/>
              </a:rPr>
              <a:t>Data repository</a:t>
            </a:r>
            <a:endParaRPr lang="en-US" sz="1200" dirty="0"/>
          </a:p>
        </p:txBody>
      </p:sp>
      <p:sp>
        <p:nvSpPr>
          <p:cNvPr id="29" name="Flowchart: Internal Storage 28"/>
          <p:cNvSpPr/>
          <p:nvPr/>
        </p:nvSpPr>
        <p:spPr bwMode="auto">
          <a:xfrm>
            <a:off x="1415080" y="4511806"/>
            <a:ext cx="329802" cy="396624"/>
          </a:xfrm>
          <a:prstGeom prst="flowChartInternalStorage">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en-US"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30" name="Flowchart: Internal Storage 29"/>
          <p:cNvSpPr/>
          <p:nvPr/>
        </p:nvSpPr>
        <p:spPr bwMode="auto">
          <a:xfrm>
            <a:off x="988218" y="4511806"/>
            <a:ext cx="329802" cy="396624"/>
          </a:xfrm>
          <a:prstGeom prst="flowChartInternalStorage">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en-US"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31" name="Freeform 30"/>
          <p:cNvSpPr/>
          <p:nvPr/>
        </p:nvSpPr>
        <p:spPr bwMode="auto">
          <a:xfrm>
            <a:off x="3581400" y="3930036"/>
            <a:ext cx="2774950" cy="203814"/>
          </a:xfrm>
          <a:custGeom>
            <a:avLst/>
            <a:gdLst>
              <a:gd name="connsiteX0" fmla="*/ 2774950 w 2774950"/>
              <a:gd name="connsiteY0" fmla="*/ 203814 h 203814"/>
              <a:gd name="connsiteX1" fmla="*/ 1428750 w 2774950"/>
              <a:gd name="connsiteY1" fmla="*/ 614 h 203814"/>
              <a:gd name="connsiteX2" fmla="*/ 0 w 2774950"/>
              <a:gd name="connsiteY2" fmla="*/ 153014 h 203814"/>
            </a:gdLst>
            <a:ahLst/>
            <a:cxnLst>
              <a:cxn ang="0">
                <a:pos x="connsiteX0" y="connsiteY0"/>
              </a:cxn>
              <a:cxn ang="0">
                <a:pos x="connsiteX1" y="connsiteY1"/>
              </a:cxn>
              <a:cxn ang="0">
                <a:pos x="connsiteX2" y="connsiteY2"/>
              </a:cxn>
            </a:cxnLst>
            <a:rect l="l" t="t" r="r" b="b"/>
            <a:pathLst>
              <a:path w="2774950" h="203814">
                <a:moveTo>
                  <a:pt x="2774950" y="203814"/>
                </a:moveTo>
                <a:cubicBezTo>
                  <a:pt x="2333096" y="106447"/>
                  <a:pt x="1891242" y="9081"/>
                  <a:pt x="1428750" y="614"/>
                </a:cubicBezTo>
                <a:cubicBezTo>
                  <a:pt x="966258" y="-7853"/>
                  <a:pt x="483129" y="72580"/>
                  <a:pt x="0" y="153014"/>
                </a:cubicBezTo>
              </a:path>
            </a:pathLst>
          </a:custGeom>
          <a:noFill/>
          <a:ln w="6350" cap="flat" cmpd="sng" algn="ctr">
            <a:solidFill>
              <a:srgbClr val="FF0000"/>
            </a:solidFill>
            <a:prstDash val="sysDot"/>
            <a:round/>
            <a:headEnd type="none" w="med" len="med"/>
            <a:tailEnd type="triangle" w="sm" len="sm"/>
          </a:ln>
          <a:effectLst/>
        </p:spPr>
        <p:txBody>
          <a:bodyPr rtlCol="0" anchor="ctr"/>
          <a:lstStyle/>
          <a:p>
            <a:pPr algn="ctr"/>
            <a:endParaRPr lang="en-US"/>
          </a:p>
        </p:txBody>
      </p:sp>
      <p:sp>
        <p:nvSpPr>
          <p:cNvPr id="32" name="Freeform 31"/>
          <p:cNvSpPr/>
          <p:nvPr/>
        </p:nvSpPr>
        <p:spPr bwMode="auto">
          <a:xfrm>
            <a:off x="3820046" y="4130365"/>
            <a:ext cx="2546350" cy="283498"/>
          </a:xfrm>
          <a:custGeom>
            <a:avLst/>
            <a:gdLst>
              <a:gd name="connsiteX0" fmla="*/ 2774950 w 2774950"/>
              <a:gd name="connsiteY0" fmla="*/ 203814 h 203814"/>
              <a:gd name="connsiteX1" fmla="*/ 1428750 w 2774950"/>
              <a:gd name="connsiteY1" fmla="*/ 614 h 203814"/>
              <a:gd name="connsiteX2" fmla="*/ 0 w 2774950"/>
              <a:gd name="connsiteY2" fmla="*/ 153014 h 203814"/>
              <a:gd name="connsiteX0" fmla="*/ 2590800 w 2590800"/>
              <a:gd name="connsiteY0" fmla="*/ 204139 h 280339"/>
              <a:gd name="connsiteX1" fmla="*/ 1244600 w 2590800"/>
              <a:gd name="connsiteY1" fmla="*/ 939 h 280339"/>
              <a:gd name="connsiteX2" fmla="*/ 0 w 2590800"/>
              <a:gd name="connsiteY2" fmla="*/ 280339 h 280339"/>
              <a:gd name="connsiteX0" fmla="*/ 2590800 w 2590800"/>
              <a:gd name="connsiteY0" fmla="*/ 204139 h 280339"/>
              <a:gd name="connsiteX1" fmla="*/ 1244600 w 2590800"/>
              <a:gd name="connsiteY1" fmla="*/ 939 h 280339"/>
              <a:gd name="connsiteX2" fmla="*/ 0 w 2590800"/>
              <a:gd name="connsiteY2" fmla="*/ 280339 h 280339"/>
              <a:gd name="connsiteX0" fmla="*/ 2546350 w 2546350"/>
              <a:gd name="connsiteY0" fmla="*/ 150148 h 283498"/>
              <a:gd name="connsiteX1" fmla="*/ 1244600 w 2546350"/>
              <a:gd name="connsiteY1" fmla="*/ 4098 h 283498"/>
              <a:gd name="connsiteX2" fmla="*/ 0 w 2546350"/>
              <a:gd name="connsiteY2" fmla="*/ 283498 h 283498"/>
            </a:gdLst>
            <a:ahLst/>
            <a:cxnLst>
              <a:cxn ang="0">
                <a:pos x="connsiteX0" y="connsiteY0"/>
              </a:cxn>
              <a:cxn ang="0">
                <a:pos x="connsiteX1" y="connsiteY1"/>
              </a:cxn>
              <a:cxn ang="0">
                <a:pos x="connsiteX2" y="connsiteY2"/>
              </a:cxn>
            </a:cxnLst>
            <a:rect l="l" t="t" r="r" b="b"/>
            <a:pathLst>
              <a:path w="2546350" h="283498">
                <a:moveTo>
                  <a:pt x="2546350" y="150148"/>
                </a:moveTo>
                <a:cubicBezTo>
                  <a:pt x="2104496" y="52781"/>
                  <a:pt x="1668992" y="-18127"/>
                  <a:pt x="1244600" y="4098"/>
                </a:cubicBezTo>
                <a:cubicBezTo>
                  <a:pt x="820208" y="26323"/>
                  <a:pt x="483129" y="133214"/>
                  <a:pt x="0" y="283498"/>
                </a:cubicBezTo>
              </a:path>
            </a:pathLst>
          </a:custGeom>
          <a:noFill/>
          <a:ln w="6350" cap="flat" cmpd="sng" algn="ctr">
            <a:solidFill>
              <a:srgbClr val="FF0000"/>
            </a:solidFill>
            <a:prstDash val="sysDot"/>
            <a:round/>
            <a:headEnd type="none" w="med" len="med"/>
            <a:tailEnd type="triangle" w="sm" len="sm"/>
          </a:ln>
          <a:effectLst/>
        </p:spPr>
        <p:txBody>
          <a:bodyPr rtlCol="0" anchor="ctr"/>
          <a:lstStyle/>
          <a:p>
            <a:pPr algn="ctr"/>
            <a:endParaRPr lang="en-US"/>
          </a:p>
        </p:txBody>
      </p:sp>
      <p:sp>
        <p:nvSpPr>
          <p:cNvPr id="33" name="Freeform 32"/>
          <p:cNvSpPr/>
          <p:nvPr/>
        </p:nvSpPr>
        <p:spPr bwMode="auto">
          <a:xfrm>
            <a:off x="3491880" y="5207446"/>
            <a:ext cx="2952328" cy="958850"/>
          </a:xfrm>
          <a:custGeom>
            <a:avLst/>
            <a:gdLst>
              <a:gd name="connsiteX0" fmla="*/ 2774950 w 2774950"/>
              <a:gd name="connsiteY0" fmla="*/ 203814 h 203814"/>
              <a:gd name="connsiteX1" fmla="*/ 1428750 w 2774950"/>
              <a:gd name="connsiteY1" fmla="*/ 614 h 203814"/>
              <a:gd name="connsiteX2" fmla="*/ 0 w 2774950"/>
              <a:gd name="connsiteY2" fmla="*/ 153014 h 203814"/>
              <a:gd name="connsiteX0" fmla="*/ 2590800 w 2590800"/>
              <a:gd name="connsiteY0" fmla="*/ 204139 h 280339"/>
              <a:gd name="connsiteX1" fmla="*/ 1244600 w 2590800"/>
              <a:gd name="connsiteY1" fmla="*/ 939 h 280339"/>
              <a:gd name="connsiteX2" fmla="*/ 0 w 2590800"/>
              <a:gd name="connsiteY2" fmla="*/ 280339 h 280339"/>
              <a:gd name="connsiteX0" fmla="*/ 2590800 w 2590800"/>
              <a:gd name="connsiteY0" fmla="*/ 204139 h 280339"/>
              <a:gd name="connsiteX1" fmla="*/ 1244600 w 2590800"/>
              <a:gd name="connsiteY1" fmla="*/ 939 h 280339"/>
              <a:gd name="connsiteX2" fmla="*/ 0 w 2590800"/>
              <a:gd name="connsiteY2" fmla="*/ 280339 h 280339"/>
              <a:gd name="connsiteX0" fmla="*/ 2546350 w 2546350"/>
              <a:gd name="connsiteY0" fmla="*/ 150148 h 283498"/>
              <a:gd name="connsiteX1" fmla="*/ 1244600 w 2546350"/>
              <a:gd name="connsiteY1" fmla="*/ 4098 h 283498"/>
              <a:gd name="connsiteX2" fmla="*/ 0 w 2546350"/>
              <a:gd name="connsiteY2" fmla="*/ 283498 h 283498"/>
              <a:gd name="connsiteX0" fmla="*/ 2609850 w 2609850"/>
              <a:gd name="connsiteY0" fmla="*/ 21672 h 548722"/>
              <a:gd name="connsiteX1" fmla="*/ 1244600 w 2609850"/>
              <a:gd name="connsiteY1" fmla="*/ 269322 h 548722"/>
              <a:gd name="connsiteX2" fmla="*/ 0 w 2609850"/>
              <a:gd name="connsiteY2" fmla="*/ 548722 h 548722"/>
              <a:gd name="connsiteX0" fmla="*/ 2609850 w 2609850"/>
              <a:gd name="connsiteY0" fmla="*/ 0 h 527050"/>
              <a:gd name="connsiteX1" fmla="*/ 1244600 w 2609850"/>
              <a:gd name="connsiteY1" fmla="*/ 247650 h 527050"/>
              <a:gd name="connsiteX2" fmla="*/ 0 w 2609850"/>
              <a:gd name="connsiteY2" fmla="*/ 527050 h 527050"/>
              <a:gd name="connsiteX0" fmla="*/ 3130550 w 3130550"/>
              <a:gd name="connsiteY0" fmla="*/ 0 h 958850"/>
              <a:gd name="connsiteX1" fmla="*/ 1765300 w 3130550"/>
              <a:gd name="connsiteY1" fmla="*/ 247650 h 958850"/>
              <a:gd name="connsiteX2" fmla="*/ 0 w 3130550"/>
              <a:gd name="connsiteY2" fmla="*/ 958850 h 958850"/>
              <a:gd name="connsiteX0" fmla="*/ 3130550 w 3130550"/>
              <a:gd name="connsiteY0" fmla="*/ 0 h 958850"/>
              <a:gd name="connsiteX1" fmla="*/ 1765300 w 3130550"/>
              <a:gd name="connsiteY1" fmla="*/ 247650 h 958850"/>
              <a:gd name="connsiteX2" fmla="*/ 0 w 3130550"/>
              <a:gd name="connsiteY2" fmla="*/ 958850 h 958850"/>
              <a:gd name="connsiteX0" fmla="*/ 3130550 w 3130550"/>
              <a:gd name="connsiteY0" fmla="*/ 0 h 958850"/>
              <a:gd name="connsiteX1" fmla="*/ 1765300 w 3130550"/>
              <a:gd name="connsiteY1" fmla="*/ 247650 h 958850"/>
              <a:gd name="connsiteX2" fmla="*/ 0 w 3130550"/>
              <a:gd name="connsiteY2" fmla="*/ 958850 h 958850"/>
            </a:gdLst>
            <a:ahLst/>
            <a:cxnLst>
              <a:cxn ang="0">
                <a:pos x="connsiteX0" y="connsiteY0"/>
              </a:cxn>
              <a:cxn ang="0">
                <a:pos x="connsiteX1" y="connsiteY1"/>
              </a:cxn>
              <a:cxn ang="0">
                <a:pos x="connsiteX2" y="connsiteY2"/>
              </a:cxn>
            </a:cxnLst>
            <a:rect l="l" t="t" r="r" b="b"/>
            <a:pathLst>
              <a:path w="3130550" h="958850">
                <a:moveTo>
                  <a:pt x="3130550" y="0"/>
                </a:moveTo>
                <a:cubicBezTo>
                  <a:pt x="2618846" y="105833"/>
                  <a:pt x="2287058" y="87842"/>
                  <a:pt x="1765300" y="247650"/>
                </a:cubicBezTo>
                <a:cubicBezTo>
                  <a:pt x="1243542" y="407458"/>
                  <a:pt x="613253" y="916516"/>
                  <a:pt x="0" y="958850"/>
                </a:cubicBezTo>
              </a:path>
            </a:pathLst>
          </a:custGeom>
          <a:noFill/>
          <a:ln w="6350" cap="flat" cmpd="sng" algn="ctr">
            <a:solidFill>
              <a:srgbClr val="FF0000"/>
            </a:solidFill>
            <a:prstDash val="sysDot"/>
            <a:round/>
            <a:headEnd type="none" w="med" len="med"/>
            <a:tailEnd type="triangle" w="sm" len="sm"/>
          </a:ln>
          <a:effectLst/>
        </p:spPr>
        <p:txBody>
          <a:bodyPr rtlCol="0" anchor="ctr"/>
          <a:lstStyle/>
          <a:p>
            <a:pPr algn="ctr"/>
            <a:endParaRPr lang="en-US"/>
          </a:p>
        </p:txBody>
      </p:sp>
      <p:sp>
        <p:nvSpPr>
          <p:cNvPr id="34" name="Freeform 33"/>
          <p:cNvSpPr/>
          <p:nvPr/>
        </p:nvSpPr>
        <p:spPr bwMode="auto">
          <a:xfrm>
            <a:off x="3491880" y="5375640"/>
            <a:ext cx="2952328" cy="958850"/>
          </a:xfrm>
          <a:custGeom>
            <a:avLst/>
            <a:gdLst>
              <a:gd name="connsiteX0" fmla="*/ 2774950 w 2774950"/>
              <a:gd name="connsiteY0" fmla="*/ 203814 h 203814"/>
              <a:gd name="connsiteX1" fmla="*/ 1428750 w 2774950"/>
              <a:gd name="connsiteY1" fmla="*/ 614 h 203814"/>
              <a:gd name="connsiteX2" fmla="*/ 0 w 2774950"/>
              <a:gd name="connsiteY2" fmla="*/ 153014 h 203814"/>
              <a:gd name="connsiteX0" fmla="*/ 2590800 w 2590800"/>
              <a:gd name="connsiteY0" fmla="*/ 204139 h 280339"/>
              <a:gd name="connsiteX1" fmla="*/ 1244600 w 2590800"/>
              <a:gd name="connsiteY1" fmla="*/ 939 h 280339"/>
              <a:gd name="connsiteX2" fmla="*/ 0 w 2590800"/>
              <a:gd name="connsiteY2" fmla="*/ 280339 h 280339"/>
              <a:gd name="connsiteX0" fmla="*/ 2590800 w 2590800"/>
              <a:gd name="connsiteY0" fmla="*/ 204139 h 280339"/>
              <a:gd name="connsiteX1" fmla="*/ 1244600 w 2590800"/>
              <a:gd name="connsiteY1" fmla="*/ 939 h 280339"/>
              <a:gd name="connsiteX2" fmla="*/ 0 w 2590800"/>
              <a:gd name="connsiteY2" fmla="*/ 280339 h 280339"/>
              <a:gd name="connsiteX0" fmla="*/ 2546350 w 2546350"/>
              <a:gd name="connsiteY0" fmla="*/ 150148 h 283498"/>
              <a:gd name="connsiteX1" fmla="*/ 1244600 w 2546350"/>
              <a:gd name="connsiteY1" fmla="*/ 4098 h 283498"/>
              <a:gd name="connsiteX2" fmla="*/ 0 w 2546350"/>
              <a:gd name="connsiteY2" fmla="*/ 283498 h 283498"/>
              <a:gd name="connsiteX0" fmla="*/ 2609850 w 2609850"/>
              <a:gd name="connsiteY0" fmla="*/ 21672 h 548722"/>
              <a:gd name="connsiteX1" fmla="*/ 1244600 w 2609850"/>
              <a:gd name="connsiteY1" fmla="*/ 269322 h 548722"/>
              <a:gd name="connsiteX2" fmla="*/ 0 w 2609850"/>
              <a:gd name="connsiteY2" fmla="*/ 548722 h 548722"/>
              <a:gd name="connsiteX0" fmla="*/ 2609850 w 2609850"/>
              <a:gd name="connsiteY0" fmla="*/ 0 h 527050"/>
              <a:gd name="connsiteX1" fmla="*/ 1244600 w 2609850"/>
              <a:gd name="connsiteY1" fmla="*/ 247650 h 527050"/>
              <a:gd name="connsiteX2" fmla="*/ 0 w 2609850"/>
              <a:gd name="connsiteY2" fmla="*/ 527050 h 527050"/>
              <a:gd name="connsiteX0" fmla="*/ 3130550 w 3130550"/>
              <a:gd name="connsiteY0" fmla="*/ 0 h 958850"/>
              <a:gd name="connsiteX1" fmla="*/ 1765300 w 3130550"/>
              <a:gd name="connsiteY1" fmla="*/ 247650 h 958850"/>
              <a:gd name="connsiteX2" fmla="*/ 0 w 3130550"/>
              <a:gd name="connsiteY2" fmla="*/ 958850 h 958850"/>
              <a:gd name="connsiteX0" fmla="*/ 3130550 w 3130550"/>
              <a:gd name="connsiteY0" fmla="*/ 0 h 958850"/>
              <a:gd name="connsiteX1" fmla="*/ 1765300 w 3130550"/>
              <a:gd name="connsiteY1" fmla="*/ 247650 h 958850"/>
              <a:gd name="connsiteX2" fmla="*/ 0 w 3130550"/>
              <a:gd name="connsiteY2" fmla="*/ 958850 h 958850"/>
              <a:gd name="connsiteX0" fmla="*/ 3130550 w 3130550"/>
              <a:gd name="connsiteY0" fmla="*/ 0 h 958850"/>
              <a:gd name="connsiteX1" fmla="*/ 1765300 w 3130550"/>
              <a:gd name="connsiteY1" fmla="*/ 247650 h 958850"/>
              <a:gd name="connsiteX2" fmla="*/ 0 w 3130550"/>
              <a:gd name="connsiteY2" fmla="*/ 958850 h 958850"/>
            </a:gdLst>
            <a:ahLst/>
            <a:cxnLst>
              <a:cxn ang="0">
                <a:pos x="connsiteX0" y="connsiteY0"/>
              </a:cxn>
              <a:cxn ang="0">
                <a:pos x="connsiteX1" y="connsiteY1"/>
              </a:cxn>
              <a:cxn ang="0">
                <a:pos x="connsiteX2" y="connsiteY2"/>
              </a:cxn>
            </a:cxnLst>
            <a:rect l="l" t="t" r="r" b="b"/>
            <a:pathLst>
              <a:path w="3130550" h="958850">
                <a:moveTo>
                  <a:pt x="3130550" y="0"/>
                </a:moveTo>
                <a:cubicBezTo>
                  <a:pt x="2618846" y="105833"/>
                  <a:pt x="2287058" y="87842"/>
                  <a:pt x="1765300" y="247650"/>
                </a:cubicBezTo>
                <a:cubicBezTo>
                  <a:pt x="1243542" y="407458"/>
                  <a:pt x="710633" y="872066"/>
                  <a:pt x="0" y="958850"/>
                </a:cubicBezTo>
              </a:path>
            </a:pathLst>
          </a:custGeom>
          <a:noFill/>
          <a:ln w="6350" cap="flat" cmpd="sng" algn="ctr">
            <a:solidFill>
              <a:srgbClr val="FF0000"/>
            </a:solidFill>
            <a:prstDash val="sysDot"/>
            <a:round/>
            <a:headEnd type="none" w="med" len="med"/>
            <a:tailEnd type="triangle" w="sm" len="sm"/>
          </a:ln>
          <a:effectLst/>
        </p:spPr>
        <p:txBody>
          <a:bodyPr rtlCol="0" anchor="ctr"/>
          <a:lstStyle/>
          <a:p>
            <a:pPr algn="ctr"/>
            <a:endParaRPr lang="en-US"/>
          </a:p>
        </p:txBody>
      </p:sp>
      <p:sp>
        <p:nvSpPr>
          <p:cNvPr id="35" name="Freeform 34"/>
          <p:cNvSpPr/>
          <p:nvPr/>
        </p:nvSpPr>
        <p:spPr bwMode="auto">
          <a:xfrm flipV="1">
            <a:off x="3592956" y="4791349"/>
            <a:ext cx="2787650" cy="799002"/>
          </a:xfrm>
          <a:custGeom>
            <a:avLst/>
            <a:gdLst>
              <a:gd name="connsiteX0" fmla="*/ 2774950 w 2774950"/>
              <a:gd name="connsiteY0" fmla="*/ 203814 h 203814"/>
              <a:gd name="connsiteX1" fmla="*/ 1428750 w 2774950"/>
              <a:gd name="connsiteY1" fmla="*/ 614 h 203814"/>
              <a:gd name="connsiteX2" fmla="*/ 0 w 2774950"/>
              <a:gd name="connsiteY2" fmla="*/ 153014 h 203814"/>
              <a:gd name="connsiteX0" fmla="*/ 2590800 w 2590800"/>
              <a:gd name="connsiteY0" fmla="*/ 204139 h 280339"/>
              <a:gd name="connsiteX1" fmla="*/ 1244600 w 2590800"/>
              <a:gd name="connsiteY1" fmla="*/ 939 h 280339"/>
              <a:gd name="connsiteX2" fmla="*/ 0 w 2590800"/>
              <a:gd name="connsiteY2" fmla="*/ 280339 h 280339"/>
              <a:gd name="connsiteX0" fmla="*/ 2590800 w 2590800"/>
              <a:gd name="connsiteY0" fmla="*/ 204139 h 280339"/>
              <a:gd name="connsiteX1" fmla="*/ 1244600 w 2590800"/>
              <a:gd name="connsiteY1" fmla="*/ 939 h 280339"/>
              <a:gd name="connsiteX2" fmla="*/ 0 w 2590800"/>
              <a:gd name="connsiteY2" fmla="*/ 280339 h 280339"/>
              <a:gd name="connsiteX0" fmla="*/ 2546350 w 2546350"/>
              <a:gd name="connsiteY0" fmla="*/ 150148 h 283498"/>
              <a:gd name="connsiteX1" fmla="*/ 1244600 w 2546350"/>
              <a:gd name="connsiteY1" fmla="*/ 4098 h 283498"/>
              <a:gd name="connsiteX2" fmla="*/ 0 w 2546350"/>
              <a:gd name="connsiteY2" fmla="*/ 283498 h 283498"/>
              <a:gd name="connsiteX0" fmla="*/ 2838450 w 2838450"/>
              <a:gd name="connsiteY0" fmla="*/ 1123460 h 1123460"/>
              <a:gd name="connsiteX1" fmla="*/ 1536700 w 2838450"/>
              <a:gd name="connsiteY1" fmla="*/ 977410 h 1123460"/>
              <a:gd name="connsiteX2" fmla="*/ 0 w 2838450"/>
              <a:gd name="connsiteY2" fmla="*/ 16406 h 1123460"/>
              <a:gd name="connsiteX0" fmla="*/ 2838450 w 2838450"/>
              <a:gd name="connsiteY0" fmla="*/ 1147644 h 1147644"/>
              <a:gd name="connsiteX1" fmla="*/ 1524000 w 2838450"/>
              <a:gd name="connsiteY1" fmla="*/ 376797 h 1147644"/>
              <a:gd name="connsiteX2" fmla="*/ 0 w 2838450"/>
              <a:gd name="connsiteY2" fmla="*/ 40590 h 1147644"/>
              <a:gd name="connsiteX0" fmla="*/ 2787650 w 2787650"/>
              <a:gd name="connsiteY0" fmla="*/ 1156122 h 1156122"/>
              <a:gd name="connsiteX1" fmla="*/ 1473200 w 2787650"/>
              <a:gd name="connsiteY1" fmla="*/ 385275 h 1156122"/>
              <a:gd name="connsiteX2" fmla="*/ 0 w 2787650"/>
              <a:gd name="connsiteY2" fmla="*/ 39880 h 1156122"/>
            </a:gdLst>
            <a:ahLst/>
            <a:cxnLst>
              <a:cxn ang="0">
                <a:pos x="connsiteX0" y="connsiteY0"/>
              </a:cxn>
              <a:cxn ang="0">
                <a:pos x="connsiteX1" y="connsiteY1"/>
              </a:cxn>
              <a:cxn ang="0">
                <a:pos x="connsiteX2" y="connsiteY2"/>
              </a:cxn>
            </a:cxnLst>
            <a:rect l="l" t="t" r="r" b="b"/>
            <a:pathLst>
              <a:path w="2787650" h="1156122">
                <a:moveTo>
                  <a:pt x="2787650" y="1156122"/>
                </a:moveTo>
                <a:cubicBezTo>
                  <a:pt x="2345796" y="1058755"/>
                  <a:pt x="1937808" y="571315"/>
                  <a:pt x="1473200" y="385275"/>
                </a:cubicBezTo>
                <a:cubicBezTo>
                  <a:pt x="1008592" y="199235"/>
                  <a:pt x="483129" y="-110404"/>
                  <a:pt x="0" y="39880"/>
                </a:cubicBezTo>
              </a:path>
            </a:pathLst>
          </a:custGeom>
          <a:noFill/>
          <a:ln w="6350" cap="flat" cmpd="sng" algn="ctr">
            <a:solidFill>
              <a:srgbClr val="FF0000"/>
            </a:solidFill>
            <a:prstDash val="sysDot"/>
            <a:round/>
            <a:headEnd type="none" w="med" len="med"/>
            <a:tailEnd type="triangle" w="sm" len="sm"/>
          </a:ln>
          <a:effectLst/>
        </p:spPr>
        <p:txBody>
          <a:bodyPr rtlCol="0" anchor="ctr"/>
          <a:lstStyle/>
          <a:p>
            <a:pPr algn="ctr"/>
            <a:endParaRPr lang="en-US"/>
          </a:p>
        </p:txBody>
      </p:sp>
      <p:sp>
        <p:nvSpPr>
          <p:cNvPr id="36" name="Freeform 35"/>
          <p:cNvSpPr/>
          <p:nvPr/>
        </p:nvSpPr>
        <p:spPr bwMode="auto">
          <a:xfrm flipV="1">
            <a:off x="3581400" y="4935238"/>
            <a:ext cx="2787650" cy="799002"/>
          </a:xfrm>
          <a:custGeom>
            <a:avLst/>
            <a:gdLst>
              <a:gd name="connsiteX0" fmla="*/ 2774950 w 2774950"/>
              <a:gd name="connsiteY0" fmla="*/ 203814 h 203814"/>
              <a:gd name="connsiteX1" fmla="*/ 1428750 w 2774950"/>
              <a:gd name="connsiteY1" fmla="*/ 614 h 203814"/>
              <a:gd name="connsiteX2" fmla="*/ 0 w 2774950"/>
              <a:gd name="connsiteY2" fmla="*/ 153014 h 203814"/>
              <a:gd name="connsiteX0" fmla="*/ 2590800 w 2590800"/>
              <a:gd name="connsiteY0" fmla="*/ 204139 h 280339"/>
              <a:gd name="connsiteX1" fmla="*/ 1244600 w 2590800"/>
              <a:gd name="connsiteY1" fmla="*/ 939 h 280339"/>
              <a:gd name="connsiteX2" fmla="*/ 0 w 2590800"/>
              <a:gd name="connsiteY2" fmla="*/ 280339 h 280339"/>
              <a:gd name="connsiteX0" fmla="*/ 2590800 w 2590800"/>
              <a:gd name="connsiteY0" fmla="*/ 204139 h 280339"/>
              <a:gd name="connsiteX1" fmla="*/ 1244600 w 2590800"/>
              <a:gd name="connsiteY1" fmla="*/ 939 h 280339"/>
              <a:gd name="connsiteX2" fmla="*/ 0 w 2590800"/>
              <a:gd name="connsiteY2" fmla="*/ 280339 h 280339"/>
              <a:gd name="connsiteX0" fmla="*/ 2546350 w 2546350"/>
              <a:gd name="connsiteY0" fmla="*/ 150148 h 283498"/>
              <a:gd name="connsiteX1" fmla="*/ 1244600 w 2546350"/>
              <a:gd name="connsiteY1" fmla="*/ 4098 h 283498"/>
              <a:gd name="connsiteX2" fmla="*/ 0 w 2546350"/>
              <a:gd name="connsiteY2" fmla="*/ 283498 h 283498"/>
              <a:gd name="connsiteX0" fmla="*/ 2838450 w 2838450"/>
              <a:gd name="connsiteY0" fmla="*/ 1123460 h 1123460"/>
              <a:gd name="connsiteX1" fmla="*/ 1536700 w 2838450"/>
              <a:gd name="connsiteY1" fmla="*/ 977410 h 1123460"/>
              <a:gd name="connsiteX2" fmla="*/ 0 w 2838450"/>
              <a:gd name="connsiteY2" fmla="*/ 16406 h 1123460"/>
              <a:gd name="connsiteX0" fmla="*/ 2838450 w 2838450"/>
              <a:gd name="connsiteY0" fmla="*/ 1147644 h 1147644"/>
              <a:gd name="connsiteX1" fmla="*/ 1524000 w 2838450"/>
              <a:gd name="connsiteY1" fmla="*/ 376797 h 1147644"/>
              <a:gd name="connsiteX2" fmla="*/ 0 w 2838450"/>
              <a:gd name="connsiteY2" fmla="*/ 40590 h 1147644"/>
              <a:gd name="connsiteX0" fmla="*/ 2787650 w 2787650"/>
              <a:gd name="connsiteY0" fmla="*/ 1156122 h 1156122"/>
              <a:gd name="connsiteX1" fmla="*/ 1473200 w 2787650"/>
              <a:gd name="connsiteY1" fmla="*/ 385275 h 1156122"/>
              <a:gd name="connsiteX2" fmla="*/ 0 w 2787650"/>
              <a:gd name="connsiteY2" fmla="*/ 39880 h 1156122"/>
            </a:gdLst>
            <a:ahLst/>
            <a:cxnLst>
              <a:cxn ang="0">
                <a:pos x="connsiteX0" y="connsiteY0"/>
              </a:cxn>
              <a:cxn ang="0">
                <a:pos x="connsiteX1" y="connsiteY1"/>
              </a:cxn>
              <a:cxn ang="0">
                <a:pos x="connsiteX2" y="connsiteY2"/>
              </a:cxn>
            </a:cxnLst>
            <a:rect l="l" t="t" r="r" b="b"/>
            <a:pathLst>
              <a:path w="2787650" h="1156122">
                <a:moveTo>
                  <a:pt x="2787650" y="1156122"/>
                </a:moveTo>
                <a:cubicBezTo>
                  <a:pt x="2345796" y="1058755"/>
                  <a:pt x="1937808" y="571315"/>
                  <a:pt x="1473200" y="385275"/>
                </a:cubicBezTo>
                <a:cubicBezTo>
                  <a:pt x="1008592" y="199235"/>
                  <a:pt x="483129" y="-110404"/>
                  <a:pt x="0" y="39880"/>
                </a:cubicBezTo>
              </a:path>
            </a:pathLst>
          </a:custGeom>
          <a:noFill/>
          <a:ln w="6350" cap="flat" cmpd="sng" algn="ctr">
            <a:solidFill>
              <a:srgbClr val="FF0000"/>
            </a:solidFill>
            <a:prstDash val="sysDot"/>
            <a:round/>
            <a:headEnd type="none" w="med" len="med"/>
            <a:tailEnd type="triangle" w="sm" len="sm"/>
          </a:ln>
          <a:effectLst/>
        </p:spPr>
        <p:txBody>
          <a:bodyPr rtlCol="0" anchor="ctr"/>
          <a:lstStyle/>
          <a:p>
            <a:pPr algn="ctr"/>
            <a:endParaRPr lang="en-US"/>
          </a:p>
        </p:txBody>
      </p:sp>
      <p:sp>
        <p:nvSpPr>
          <p:cNvPr id="37" name="Rectangle 36"/>
          <p:cNvSpPr/>
          <p:nvPr/>
        </p:nvSpPr>
        <p:spPr>
          <a:xfrm>
            <a:off x="7596336" y="4765386"/>
            <a:ext cx="1345240" cy="276999"/>
          </a:xfrm>
          <a:prstGeom prst="rect">
            <a:avLst/>
          </a:prstGeom>
        </p:spPr>
        <p:txBody>
          <a:bodyPr wrap="none">
            <a:spAutoFit/>
          </a:bodyPr>
          <a:lstStyle/>
          <a:p>
            <a:pPr algn="ctr">
              <a:buNone/>
            </a:pPr>
            <a:r>
              <a:rPr lang="en-US" sz="1200" kern="0" dirty="0" smtClean="0">
                <a:solidFill>
                  <a:srgbClr val="000000"/>
                </a:solidFill>
                <a:latin typeface="Arial" charset="0"/>
                <a:ea typeface="ＭＳ Ｐゴシック" pitchFamily="112" charset="-128"/>
              </a:rPr>
              <a:t>Exported dataset</a:t>
            </a:r>
            <a:endParaRPr lang="en-US" sz="1200" dirty="0"/>
          </a:p>
        </p:txBody>
      </p:sp>
      <p:sp>
        <p:nvSpPr>
          <p:cNvPr id="38" name="Flowchart: Internal Storage 37"/>
          <p:cNvSpPr/>
          <p:nvPr/>
        </p:nvSpPr>
        <p:spPr bwMode="auto">
          <a:xfrm>
            <a:off x="8005472" y="4293096"/>
            <a:ext cx="432048" cy="449904"/>
          </a:xfrm>
          <a:prstGeom prst="flowChartInternalStorage">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en-US"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39" name="TextBox 38"/>
          <p:cNvSpPr txBox="1"/>
          <p:nvPr/>
        </p:nvSpPr>
        <p:spPr>
          <a:xfrm>
            <a:off x="3913664" y="269257"/>
            <a:ext cx="4196991" cy="307777"/>
          </a:xfrm>
          <a:prstGeom prst="rect">
            <a:avLst/>
          </a:prstGeom>
          <a:solidFill>
            <a:srgbClr val="33CC33"/>
          </a:solidFill>
          <a:ln>
            <a:solidFill>
              <a:schemeClr val="tx1">
                <a:lumMod val="75000"/>
                <a:lumOff val="25000"/>
              </a:schemeClr>
            </a:solidFill>
          </a:ln>
        </p:spPr>
        <p:txBody>
          <a:bodyPr wrap="square" rtlCol="0">
            <a:spAutoFit/>
          </a:bodyPr>
          <a:lstStyle/>
          <a:p>
            <a:pPr>
              <a:spcBef>
                <a:spcPts val="600"/>
              </a:spcBef>
              <a:buClr>
                <a:schemeClr val="accent2"/>
              </a:buClr>
              <a:buSzPct val="80000"/>
              <a:buNone/>
            </a:pPr>
            <a:r>
              <a:rPr lang="en-US" sz="1400" dirty="0" smtClean="0">
                <a:solidFill>
                  <a:schemeClr val="tx1">
                    <a:lumMod val="75000"/>
                    <a:lumOff val="25000"/>
                  </a:schemeClr>
                </a:solidFill>
              </a:rPr>
              <a:t>From </a:t>
            </a:r>
            <a:r>
              <a:rPr lang="en-US" sz="1400" dirty="0" err="1" smtClean="0">
                <a:solidFill>
                  <a:schemeClr val="tx1">
                    <a:lumMod val="75000"/>
                    <a:lumOff val="25000"/>
                  </a:schemeClr>
                </a:solidFill>
              </a:rPr>
              <a:t>D.Boukhelef</a:t>
            </a:r>
            <a:r>
              <a:rPr lang="en-US" sz="1400" dirty="0" smtClean="0">
                <a:solidFill>
                  <a:schemeClr val="tx1">
                    <a:lumMod val="75000"/>
                    <a:lumOff val="25000"/>
                  </a:schemeClr>
                </a:solidFill>
              </a:rPr>
              <a:t> presentation – WP76 review </a:t>
            </a:r>
          </a:p>
        </p:txBody>
      </p:sp>
    </p:spTree>
    <p:extLst>
      <p:ext uri="{BB962C8B-B14F-4D97-AF65-F5344CB8AC3E}">
        <p14:creationId xmlns:p14="http://schemas.microsoft.com/office/powerpoint/2010/main" val="3423412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¼ </a:t>
            </a:r>
            <a:r>
              <a:rPr lang="en-US" dirty="0" err="1" smtClean="0"/>
              <a:t>Mpxl</a:t>
            </a:r>
            <a:r>
              <a:rPr lang="en-US" dirty="0" smtClean="0"/>
              <a:t> test stand</a:t>
            </a:r>
            <a:endParaRPr lang="en-US" dirty="0"/>
          </a:p>
        </p:txBody>
      </p:sp>
      <p:sp>
        <p:nvSpPr>
          <p:cNvPr id="3" name="Content Placeholder 2"/>
          <p:cNvSpPr>
            <a:spLocks noGrp="1"/>
          </p:cNvSpPr>
          <p:nvPr>
            <p:ph idx="1"/>
          </p:nvPr>
        </p:nvSpPr>
        <p:spPr>
          <a:xfrm>
            <a:off x="404813" y="1144580"/>
            <a:ext cx="8603720" cy="2292922"/>
          </a:xfrm>
        </p:spPr>
        <p:txBody>
          <a:bodyPr/>
          <a:lstStyle/>
          <a:p>
            <a:r>
              <a:rPr lang="en-US" sz="1800" dirty="0" smtClean="0"/>
              <a:t>¼ </a:t>
            </a:r>
            <a:r>
              <a:rPr lang="en-US" sz="1800" dirty="0" err="1" smtClean="0"/>
              <a:t>Mpxl</a:t>
            </a:r>
            <a:r>
              <a:rPr lang="en-US" sz="1800" dirty="0" smtClean="0"/>
              <a:t> detector test stand</a:t>
            </a:r>
          </a:p>
          <a:p>
            <a:pPr lvl="1"/>
            <a:r>
              <a:rPr lang="en-US" sz="1600" dirty="0" smtClean="0"/>
              <a:t>Initially PC layer and storage servers combined – 4 servers</a:t>
            </a:r>
          </a:p>
          <a:p>
            <a:pPr lvl="2"/>
            <a:r>
              <a:rPr lang="en-US" sz="1600" dirty="0" smtClean="0"/>
              <a:t>Per host: 24 CPU cores, 128GB RAM, 30TB disk space, 2 x 6Gbs SAS,  2 x 10GE</a:t>
            </a:r>
          </a:p>
          <a:p>
            <a:pPr lvl="2"/>
            <a:r>
              <a:rPr lang="en-US" sz="1600" dirty="0" smtClean="0"/>
              <a:t>Servers purchased, installed and waiting to be moved from CC to Hera-South</a:t>
            </a:r>
          </a:p>
          <a:p>
            <a:pPr lvl="2"/>
            <a:r>
              <a:rPr lang="en-US" sz="1600" dirty="0" smtClean="0"/>
              <a:t>Network configured according to the slice test design</a:t>
            </a:r>
          </a:p>
          <a:p>
            <a:pPr lvl="1"/>
            <a:r>
              <a:rPr lang="en-US" sz="1600" dirty="0" smtClean="0"/>
              <a:t>Software</a:t>
            </a:r>
          </a:p>
          <a:p>
            <a:pPr lvl="2"/>
            <a:r>
              <a:rPr lang="en-US" sz="1600" dirty="0" smtClean="0"/>
              <a:t>PC layer, data formatting, integration with calibration pipeline, storing data</a:t>
            </a:r>
          </a:p>
          <a:p>
            <a:pPr lvl="1"/>
            <a:endParaRPr lang="en-US" sz="2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66" y="3763338"/>
            <a:ext cx="3582934" cy="268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220" y="3763338"/>
            <a:ext cx="3363381" cy="263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02092" y="3763336"/>
            <a:ext cx="1850186" cy="276999"/>
          </a:xfrm>
          <a:prstGeom prst="rect">
            <a:avLst/>
          </a:prstGeom>
          <a:solidFill>
            <a:schemeClr val="bg1"/>
          </a:solidFill>
        </p:spPr>
        <p:txBody>
          <a:bodyPr wrap="none" rtlCol="0">
            <a:spAutoFit/>
          </a:bodyPr>
          <a:lstStyle/>
          <a:p>
            <a:pPr>
              <a:spcBef>
                <a:spcPts val="600"/>
              </a:spcBef>
              <a:buClr>
                <a:schemeClr val="accent2"/>
              </a:buClr>
              <a:buSzPct val="80000"/>
              <a:buNone/>
            </a:pPr>
            <a:r>
              <a:rPr lang="en-US" sz="1200" dirty="0" smtClean="0">
                <a:solidFill>
                  <a:srgbClr val="C00000"/>
                </a:solidFill>
              </a:rPr>
              <a:t>Slice test network setup </a:t>
            </a:r>
          </a:p>
        </p:txBody>
      </p:sp>
      <p:sp>
        <p:nvSpPr>
          <p:cNvPr id="8" name="TextBox 7"/>
          <p:cNvSpPr txBox="1"/>
          <p:nvPr/>
        </p:nvSpPr>
        <p:spPr>
          <a:xfrm>
            <a:off x="6680818" y="3763335"/>
            <a:ext cx="2446240" cy="276999"/>
          </a:xfrm>
          <a:prstGeom prst="rect">
            <a:avLst/>
          </a:prstGeom>
          <a:solidFill>
            <a:schemeClr val="bg1"/>
          </a:solidFill>
        </p:spPr>
        <p:txBody>
          <a:bodyPr wrap="square" rtlCol="0">
            <a:spAutoFit/>
          </a:bodyPr>
          <a:lstStyle/>
          <a:p>
            <a:pPr>
              <a:spcBef>
                <a:spcPts val="600"/>
              </a:spcBef>
              <a:buClr>
                <a:schemeClr val="accent2"/>
              </a:buClr>
              <a:buSzPct val="80000"/>
              <a:buNone/>
            </a:pPr>
            <a:r>
              <a:rPr lang="en-US" sz="1200" dirty="0" smtClean="0">
                <a:solidFill>
                  <a:srgbClr val="C00000"/>
                </a:solidFill>
              </a:rPr>
              <a:t>¼ </a:t>
            </a:r>
            <a:r>
              <a:rPr lang="en-US" sz="1200" dirty="0" err="1" smtClean="0">
                <a:solidFill>
                  <a:srgbClr val="C00000"/>
                </a:solidFill>
              </a:rPr>
              <a:t>Mpxl</a:t>
            </a:r>
            <a:r>
              <a:rPr lang="en-US" sz="1200" dirty="0" smtClean="0">
                <a:solidFill>
                  <a:srgbClr val="C00000"/>
                </a:solidFill>
              </a:rPr>
              <a:t> test stand network setup </a:t>
            </a:r>
          </a:p>
        </p:txBody>
      </p:sp>
    </p:spTree>
    <p:extLst>
      <p:ext uri="{BB962C8B-B14F-4D97-AF65-F5344CB8AC3E}">
        <p14:creationId xmlns:p14="http://schemas.microsoft.com/office/powerpoint/2010/main" val="1195315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data storage &amp; processing</a:t>
            </a:r>
            <a:endParaRPr lang="de-DE" dirty="0"/>
          </a:p>
        </p:txBody>
      </p:sp>
      <p:sp>
        <p:nvSpPr>
          <p:cNvPr id="3" name="Content Placeholder 2"/>
          <p:cNvSpPr>
            <a:spLocks noGrp="1"/>
          </p:cNvSpPr>
          <p:nvPr>
            <p:ph idx="1"/>
          </p:nvPr>
        </p:nvSpPr>
        <p:spPr>
          <a:xfrm>
            <a:off x="404813" y="1347788"/>
            <a:ext cx="8284522" cy="3935412"/>
          </a:xfrm>
        </p:spPr>
        <p:txBody>
          <a:bodyPr/>
          <a:lstStyle/>
          <a:p>
            <a:r>
              <a:rPr lang="en-US" dirty="0" smtClean="0">
                <a:solidFill>
                  <a:schemeClr val="tx1"/>
                </a:solidFill>
              </a:rPr>
              <a:t>Offline data storage classes</a:t>
            </a:r>
          </a:p>
          <a:p>
            <a:pPr lvl="1"/>
            <a:r>
              <a:rPr lang="en-US" sz="1600" dirty="0" smtClean="0">
                <a:solidFill>
                  <a:schemeClr val="tx1"/>
                </a:solidFill>
              </a:rPr>
              <a:t>Raw and calibration data repositories – commodity storage, distributed system (dCache) </a:t>
            </a:r>
            <a:r>
              <a:rPr lang="en-US" sz="1600" dirty="0">
                <a:solidFill>
                  <a:schemeClr val="tx1"/>
                </a:solidFill>
              </a:rPr>
              <a:t>with parallel NFS (pNFS) </a:t>
            </a:r>
            <a:r>
              <a:rPr lang="en-US" sz="1600" dirty="0" smtClean="0">
                <a:solidFill>
                  <a:schemeClr val="tx1"/>
                </a:solidFill>
              </a:rPr>
              <a:t>access protocol.</a:t>
            </a:r>
            <a:r>
              <a:rPr lang="en-US" sz="1600" dirty="0">
                <a:solidFill>
                  <a:schemeClr val="tx1"/>
                </a:solidFill>
              </a:rPr>
              <a:t> </a:t>
            </a:r>
            <a:r>
              <a:rPr lang="en-US" sz="1600" dirty="0" smtClean="0">
                <a:solidFill>
                  <a:schemeClr val="tx1"/>
                </a:solidFill>
              </a:rPr>
              <a:t>Raw </a:t>
            </a:r>
            <a:r>
              <a:rPr lang="en-US" sz="1600" dirty="0">
                <a:solidFill>
                  <a:schemeClr val="tx1"/>
                </a:solidFill>
              </a:rPr>
              <a:t>d</a:t>
            </a:r>
            <a:r>
              <a:rPr lang="en-US" sz="1600" dirty="0" smtClean="0">
                <a:solidFill>
                  <a:schemeClr val="tx1"/>
                </a:solidFill>
              </a:rPr>
              <a:t>ata </a:t>
            </a:r>
            <a:r>
              <a:rPr lang="en-US" sz="1600" dirty="0">
                <a:solidFill>
                  <a:schemeClr val="tx1"/>
                </a:solidFill>
              </a:rPr>
              <a:t>files will be organized according to experiment runs and appropriate ACL will be defined using NFS4.1 </a:t>
            </a:r>
            <a:r>
              <a:rPr lang="en-US" sz="1600" dirty="0" smtClean="0">
                <a:solidFill>
                  <a:schemeClr val="tx1"/>
                </a:solidFill>
              </a:rPr>
              <a:t>ACL. Initially ~10PB capacity</a:t>
            </a:r>
          </a:p>
          <a:p>
            <a:pPr lvl="1"/>
            <a:r>
              <a:rPr lang="en-US" sz="1600" dirty="0" smtClean="0">
                <a:solidFill>
                  <a:schemeClr val="tx1"/>
                </a:solidFill>
              </a:rPr>
              <a:t>Archive – tape backend for data repositories (e.g. LTO6 technology)</a:t>
            </a:r>
          </a:p>
          <a:p>
            <a:pPr lvl="1"/>
            <a:r>
              <a:rPr lang="en-US" sz="1600" dirty="0" smtClean="0">
                <a:solidFill>
                  <a:schemeClr val="tx1"/>
                </a:solidFill>
              </a:rPr>
              <a:t>Scratch space – cluster file system, ~1-2PB, used for hot data processing, export of calibrated data, no backup, fast access</a:t>
            </a:r>
          </a:p>
          <a:p>
            <a:pPr lvl="1"/>
            <a:r>
              <a:rPr lang="en-US" sz="1600" dirty="0" smtClean="0">
                <a:solidFill>
                  <a:schemeClr val="tx1"/>
                </a:solidFill>
              </a:rPr>
              <a:t>Space for user data, e.g. 5TB per beamtime, backup</a:t>
            </a:r>
          </a:p>
          <a:p>
            <a:endParaRPr lang="en-US" dirty="0" smtClean="0">
              <a:solidFill>
                <a:schemeClr val="tx1"/>
              </a:solidFill>
            </a:endParaRPr>
          </a:p>
          <a:p>
            <a:r>
              <a:rPr lang="en-US" dirty="0" smtClean="0">
                <a:solidFill>
                  <a:schemeClr val="tx1"/>
                </a:solidFill>
              </a:rPr>
              <a:t>Offline Computing</a:t>
            </a:r>
          </a:p>
          <a:p>
            <a:pPr lvl="1"/>
            <a:r>
              <a:rPr lang="en-US" sz="1800" dirty="0" smtClean="0">
                <a:solidFill>
                  <a:schemeClr val="tx1"/>
                </a:solidFill>
              </a:rPr>
              <a:t>1000 CPU cores per 1PB</a:t>
            </a:r>
          </a:p>
        </p:txBody>
      </p:sp>
      <p:grpSp>
        <p:nvGrpSpPr>
          <p:cNvPr id="4" name="Group 3"/>
          <p:cNvGrpSpPr/>
          <p:nvPr/>
        </p:nvGrpSpPr>
        <p:grpSpPr>
          <a:xfrm>
            <a:off x="5535637" y="3742005"/>
            <a:ext cx="3272822" cy="1674058"/>
            <a:chOff x="5535637" y="3742005"/>
            <a:chExt cx="3272822" cy="1674058"/>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32425"/>
            <a:stretch/>
          </p:blipFill>
          <p:spPr bwMode="auto">
            <a:xfrm>
              <a:off x="6018887" y="3742005"/>
              <a:ext cx="2670448" cy="157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5535637" y="4677507"/>
              <a:ext cx="3272822" cy="73855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en-US" sz="2000" b="0" i="0" u="none" strike="noStrike" cap="none" normalizeH="0" baseline="0" smtClean="0">
                <a:ln>
                  <a:noFill/>
                </a:ln>
                <a:solidFill>
                  <a:schemeClr val="accent3"/>
                </a:solidFill>
                <a:effectLst/>
                <a:latin typeface="Arial" charset="0"/>
                <a:ea typeface="ＭＳ Ｐゴシック" pitchFamily="112" charset="-128"/>
              </a:endParaRPr>
            </a:p>
          </p:txBody>
        </p:sp>
      </p:grpSp>
    </p:spTree>
    <p:extLst>
      <p:ext uri="{BB962C8B-B14F-4D97-AF65-F5344CB8AC3E}">
        <p14:creationId xmlns:p14="http://schemas.microsoft.com/office/powerpoint/2010/main" val="1025210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storage and archive – current status</a:t>
            </a:r>
            <a:endParaRPr lang="en-US" dirty="0"/>
          </a:p>
        </p:txBody>
      </p:sp>
      <p:sp>
        <p:nvSpPr>
          <p:cNvPr id="6" name="Content Placeholder 5"/>
          <p:cNvSpPr>
            <a:spLocks noGrp="1"/>
          </p:cNvSpPr>
          <p:nvPr>
            <p:ph idx="1"/>
          </p:nvPr>
        </p:nvSpPr>
        <p:spPr>
          <a:xfrm>
            <a:off x="5249337" y="1126067"/>
            <a:ext cx="3810000" cy="5154083"/>
          </a:xfrm>
        </p:spPr>
        <p:txBody>
          <a:bodyPr/>
          <a:lstStyle/>
          <a:p>
            <a:r>
              <a:rPr lang="en-US" sz="1600" dirty="0" smtClean="0"/>
              <a:t>Service provided to XFEL scientists:</a:t>
            </a:r>
            <a:endParaRPr lang="en-US" sz="1600" dirty="0"/>
          </a:p>
          <a:p>
            <a:pPr lvl="1"/>
            <a:r>
              <a:rPr lang="en-US" sz="1600" dirty="0" smtClean="0"/>
              <a:t>data import using Globus Online, </a:t>
            </a:r>
            <a:r>
              <a:rPr lang="en-US" sz="1600" dirty="0" err="1" smtClean="0"/>
              <a:t>rsync</a:t>
            </a:r>
            <a:r>
              <a:rPr lang="en-US" sz="1600" dirty="0" smtClean="0"/>
              <a:t>, </a:t>
            </a:r>
            <a:r>
              <a:rPr lang="en-US" sz="1600" dirty="0" err="1" smtClean="0"/>
              <a:t>scp</a:t>
            </a:r>
            <a:r>
              <a:rPr lang="en-US" sz="1600" dirty="0" smtClean="0"/>
              <a:t>, USB media</a:t>
            </a:r>
          </a:p>
          <a:p>
            <a:r>
              <a:rPr lang="en-US" sz="1600" dirty="0" smtClean="0"/>
              <a:t>Data stored on </a:t>
            </a:r>
            <a:r>
              <a:rPr lang="en-US" sz="1600" dirty="0" err="1" smtClean="0"/>
              <a:t>dCache</a:t>
            </a:r>
            <a:r>
              <a:rPr lang="en-US" sz="1600" dirty="0" smtClean="0"/>
              <a:t> system</a:t>
            </a:r>
          </a:p>
          <a:p>
            <a:pPr lvl="1"/>
            <a:r>
              <a:rPr lang="en-US" sz="1600" dirty="0" smtClean="0"/>
              <a:t>Distributed over 18 servers with 120TB allocated to XFEL</a:t>
            </a:r>
          </a:p>
          <a:p>
            <a:pPr lvl="1"/>
            <a:r>
              <a:rPr lang="en-US" sz="1600" dirty="0" smtClean="0"/>
              <a:t>Tape archive</a:t>
            </a:r>
          </a:p>
          <a:p>
            <a:r>
              <a:rPr lang="en-US" sz="1600" dirty="0" smtClean="0"/>
              <a:t>Access</a:t>
            </a:r>
          </a:p>
          <a:p>
            <a:pPr lvl="1"/>
            <a:r>
              <a:rPr lang="en-US" sz="1600" dirty="0" err="1" smtClean="0"/>
              <a:t>Webdav</a:t>
            </a:r>
            <a:r>
              <a:rPr lang="en-US" sz="1600" dirty="0" smtClean="0"/>
              <a:t> interface (simple browsing)</a:t>
            </a:r>
          </a:p>
          <a:p>
            <a:pPr lvl="1"/>
            <a:r>
              <a:rPr lang="en-US" sz="1600" dirty="0" smtClean="0"/>
              <a:t>NFS4.1 (parallel NFS)</a:t>
            </a:r>
          </a:p>
          <a:p>
            <a:pPr lvl="1"/>
            <a:endParaRPr lang="en-US" sz="1600" dirty="0" smtClean="0"/>
          </a:p>
          <a:p>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9082"/>
            <a:ext cx="5215467" cy="5325882"/>
          </a:xfrm>
          <a:prstGeom prst="rect">
            <a:avLst/>
          </a:prstGeom>
        </p:spPr>
      </p:pic>
      <p:pic>
        <p:nvPicPr>
          <p:cNvPr id="7" name="Picture 2" descr="C:\Users\jszuba\Documents\xfel\xdac-Dec2013\exflserv04-globus-sl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636" y="4121088"/>
            <a:ext cx="4118098" cy="226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568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catalog</a:t>
            </a:r>
            <a:endParaRPr lang="en-US" dirty="0"/>
          </a:p>
        </p:txBody>
      </p:sp>
      <p:sp>
        <p:nvSpPr>
          <p:cNvPr id="3" name="Content Placeholder 2"/>
          <p:cNvSpPr>
            <a:spLocks noGrp="1"/>
          </p:cNvSpPr>
          <p:nvPr>
            <p:ph idx="1"/>
          </p:nvPr>
        </p:nvSpPr>
        <p:spPr>
          <a:xfrm>
            <a:off x="404813" y="1068382"/>
            <a:ext cx="8019520" cy="1928813"/>
          </a:xfrm>
        </p:spPr>
        <p:txBody>
          <a:bodyPr/>
          <a:lstStyle/>
          <a:p>
            <a:r>
              <a:rPr lang="en-US" sz="1800" dirty="0" smtClean="0">
                <a:solidFill>
                  <a:schemeClr val="tx1"/>
                </a:solidFill>
              </a:rPr>
              <a:t>Calibration catalog</a:t>
            </a:r>
          </a:p>
          <a:p>
            <a:pPr lvl="1"/>
            <a:r>
              <a:rPr lang="en-US" sz="1600" dirty="0" smtClean="0">
                <a:solidFill>
                  <a:schemeClr val="tx1"/>
                </a:solidFill>
              </a:rPr>
              <a:t>Manages calibration data and defines which constants to use</a:t>
            </a:r>
          </a:p>
          <a:p>
            <a:pPr lvl="1"/>
            <a:r>
              <a:rPr lang="en-US" sz="1600" dirty="0" smtClean="0">
                <a:solidFill>
                  <a:schemeClr val="tx1"/>
                </a:solidFill>
              </a:rPr>
              <a:t>Calibration database concept defined (presented on the last DAC meeting)</a:t>
            </a:r>
          </a:p>
          <a:p>
            <a:pPr lvl="1"/>
            <a:r>
              <a:rPr lang="en-US" sz="1600" dirty="0" smtClean="0">
                <a:solidFill>
                  <a:schemeClr val="tx1"/>
                </a:solidFill>
              </a:rPr>
              <a:t>Technical design including database model – done</a:t>
            </a:r>
          </a:p>
          <a:p>
            <a:pPr lvl="1"/>
            <a:r>
              <a:rPr lang="en-US" sz="1600" dirty="0" smtClean="0">
                <a:solidFill>
                  <a:schemeClr val="tx1"/>
                </a:solidFill>
              </a:rPr>
              <a:t>Implementation: web application + Restful API for constants management and access – in progress (advanced)</a:t>
            </a:r>
          </a:p>
          <a:p>
            <a:pPr lvl="1"/>
            <a:r>
              <a:rPr lang="en-US" sz="1600" dirty="0" smtClean="0">
                <a:solidFill>
                  <a:schemeClr val="tx1"/>
                </a:solidFill>
              </a:rPr>
              <a:t>First tests and validation with ¼ </a:t>
            </a:r>
            <a:r>
              <a:rPr lang="en-US" sz="1600" dirty="0" err="1" smtClean="0">
                <a:solidFill>
                  <a:schemeClr val="tx1"/>
                </a:solidFill>
              </a:rPr>
              <a:t>Mpxl</a:t>
            </a:r>
            <a:r>
              <a:rPr lang="en-US" sz="1600" dirty="0" smtClean="0">
                <a:solidFill>
                  <a:schemeClr val="tx1"/>
                </a:solidFill>
              </a:rPr>
              <a:t> test stand (July)</a:t>
            </a:r>
          </a:p>
        </p:txBody>
      </p:sp>
      <p:pic>
        <p:nvPicPr>
          <p:cNvPr id="4"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6309"/>
          <a:stretch/>
        </p:blipFill>
        <p:spPr bwMode="auto">
          <a:xfrm>
            <a:off x="118222" y="3217337"/>
            <a:ext cx="808664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007871" y="245021"/>
            <a:ext cx="4196991" cy="307777"/>
          </a:xfrm>
          <a:prstGeom prst="rect">
            <a:avLst/>
          </a:prstGeom>
          <a:solidFill>
            <a:srgbClr val="33CC33"/>
          </a:solidFill>
          <a:ln>
            <a:solidFill>
              <a:schemeClr val="tx1">
                <a:lumMod val="75000"/>
                <a:lumOff val="25000"/>
              </a:schemeClr>
            </a:solidFill>
          </a:ln>
        </p:spPr>
        <p:txBody>
          <a:bodyPr wrap="square" rtlCol="0">
            <a:spAutoFit/>
          </a:bodyPr>
          <a:lstStyle/>
          <a:p>
            <a:pPr>
              <a:spcBef>
                <a:spcPts val="600"/>
              </a:spcBef>
              <a:buClr>
                <a:schemeClr val="accent2"/>
              </a:buClr>
              <a:buSzPct val="80000"/>
              <a:buNone/>
            </a:pPr>
            <a:r>
              <a:rPr lang="en-US" sz="1400" dirty="0" smtClean="0">
                <a:solidFill>
                  <a:schemeClr val="tx1">
                    <a:lumMod val="75000"/>
                    <a:lumOff val="25000"/>
                  </a:schemeClr>
                </a:solidFill>
              </a:rPr>
              <a:t>Details in </a:t>
            </a:r>
            <a:r>
              <a:rPr lang="en-US" sz="1400" dirty="0" err="1" smtClean="0">
                <a:solidFill>
                  <a:schemeClr val="tx1">
                    <a:lumMod val="75000"/>
                    <a:lumOff val="25000"/>
                  </a:schemeClr>
                </a:solidFill>
              </a:rPr>
              <a:t>L.Maia</a:t>
            </a:r>
            <a:r>
              <a:rPr lang="en-US" sz="1400" dirty="0" smtClean="0">
                <a:solidFill>
                  <a:schemeClr val="tx1">
                    <a:lumMod val="75000"/>
                    <a:lumOff val="25000"/>
                  </a:schemeClr>
                </a:solidFill>
              </a:rPr>
              <a:t> presentation – WP76 review </a:t>
            </a:r>
          </a:p>
        </p:txBody>
      </p:sp>
    </p:spTree>
    <p:extLst>
      <p:ext uri="{BB962C8B-B14F-4D97-AF65-F5344CB8AC3E}">
        <p14:creationId xmlns:p14="http://schemas.microsoft.com/office/powerpoint/2010/main" val="203795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catalog</a:t>
            </a:r>
            <a:endParaRPr lang="en-US" dirty="0"/>
          </a:p>
        </p:txBody>
      </p:sp>
      <p:sp>
        <p:nvSpPr>
          <p:cNvPr id="3" name="Content Placeholder 2"/>
          <p:cNvSpPr>
            <a:spLocks noGrp="1"/>
          </p:cNvSpPr>
          <p:nvPr>
            <p:ph idx="1"/>
          </p:nvPr>
        </p:nvSpPr>
        <p:spPr>
          <a:xfrm>
            <a:off x="370946" y="1212322"/>
            <a:ext cx="8197320" cy="4932362"/>
          </a:xfrm>
        </p:spPr>
        <p:txBody>
          <a:bodyPr/>
          <a:lstStyle/>
          <a:p>
            <a:r>
              <a:rPr lang="en-US" sz="1600" dirty="0" smtClean="0">
                <a:solidFill>
                  <a:schemeClr val="tx1"/>
                </a:solidFill>
              </a:rPr>
              <a:t>Decided for in-house implementation</a:t>
            </a:r>
          </a:p>
          <a:p>
            <a:pPr lvl="1"/>
            <a:r>
              <a:rPr lang="en-US" sz="1600" dirty="0" smtClean="0">
                <a:solidFill>
                  <a:schemeClr val="tx1"/>
                </a:solidFill>
              </a:rPr>
              <a:t>Pros for </a:t>
            </a:r>
            <a:r>
              <a:rPr lang="en-US" sz="1600" dirty="0">
                <a:solidFill>
                  <a:schemeClr val="tx1"/>
                </a:solidFill>
              </a:rPr>
              <a:t>in-house development </a:t>
            </a:r>
          </a:p>
          <a:p>
            <a:pPr lvl="2"/>
            <a:r>
              <a:rPr lang="en-US" sz="1400" dirty="0">
                <a:solidFill>
                  <a:schemeClr val="tx1"/>
                </a:solidFill>
              </a:rPr>
              <a:t>Easy integration with calibration database and other services already implemented at XFEL (e.g. authentication</a:t>
            </a:r>
            <a:r>
              <a:rPr lang="en-US" sz="1400" dirty="0" smtClean="0">
                <a:solidFill>
                  <a:schemeClr val="tx1"/>
                </a:solidFill>
              </a:rPr>
              <a:t>)</a:t>
            </a:r>
          </a:p>
          <a:p>
            <a:pPr lvl="2"/>
            <a:r>
              <a:rPr lang="en-US" sz="1400" dirty="0" smtClean="0">
                <a:solidFill>
                  <a:schemeClr val="tx1"/>
                </a:solidFill>
              </a:rPr>
              <a:t>Much easier to include new features if required</a:t>
            </a:r>
            <a:endParaRPr lang="en-US" sz="1400" dirty="0">
              <a:solidFill>
                <a:schemeClr val="tx1"/>
              </a:solidFill>
            </a:endParaRPr>
          </a:p>
          <a:p>
            <a:pPr lvl="2"/>
            <a:r>
              <a:rPr lang="en-US" sz="1400" dirty="0">
                <a:solidFill>
                  <a:schemeClr val="tx1"/>
                </a:solidFill>
              </a:rPr>
              <a:t>Usage of the same technology </a:t>
            </a:r>
            <a:r>
              <a:rPr lang="en-US" sz="1400" dirty="0" smtClean="0">
                <a:solidFill>
                  <a:schemeClr val="tx1"/>
                </a:solidFill>
              </a:rPr>
              <a:t>as for the other apps (rapid </a:t>
            </a:r>
            <a:r>
              <a:rPr lang="en-US" sz="1400" dirty="0">
                <a:solidFill>
                  <a:schemeClr val="tx1"/>
                </a:solidFill>
              </a:rPr>
              <a:t>development, </a:t>
            </a:r>
            <a:r>
              <a:rPr lang="en-US" sz="1400" dirty="0" smtClean="0">
                <a:solidFill>
                  <a:schemeClr val="tx1"/>
                </a:solidFill>
              </a:rPr>
              <a:t>easier maintenance</a:t>
            </a:r>
            <a:r>
              <a:rPr lang="en-US" sz="1400" dirty="0">
                <a:solidFill>
                  <a:schemeClr val="tx1"/>
                </a:solidFill>
              </a:rPr>
              <a:t>) </a:t>
            </a:r>
            <a:endParaRPr lang="en-US" sz="1400" dirty="0" smtClean="0">
              <a:solidFill>
                <a:schemeClr val="tx1"/>
              </a:solidFill>
            </a:endParaRPr>
          </a:p>
          <a:p>
            <a:pPr lvl="1"/>
            <a:r>
              <a:rPr lang="en-US" sz="1600" dirty="0" smtClean="0">
                <a:solidFill>
                  <a:schemeClr val="tx1"/>
                </a:solidFill>
              </a:rPr>
              <a:t>Cons</a:t>
            </a:r>
          </a:p>
          <a:p>
            <a:pPr lvl="2"/>
            <a:r>
              <a:rPr lang="en-US" sz="1400" dirty="0" smtClean="0">
                <a:solidFill>
                  <a:schemeClr val="tx1"/>
                </a:solidFill>
              </a:rPr>
              <a:t>Will consume developer resources</a:t>
            </a:r>
            <a:endParaRPr lang="en-US" sz="1600" dirty="0" smtClean="0">
              <a:solidFill>
                <a:schemeClr val="tx1"/>
              </a:solidFill>
            </a:endParaRPr>
          </a:p>
          <a:p>
            <a:r>
              <a:rPr lang="en-US" sz="1600" dirty="0" smtClean="0">
                <a:solidFill>
                  <a:schemeClr val="tx1"/>
                </a:solidFill>
              </a:rPr>
              <a:t>Development plan</a:t>
            </a:r>
            <a:endParaRPr lang="en-US" sz="1600" dirty="0">
              <a:solidFill>
                <a:schemeClr val="tx1"/>
              </a:solidFill>
            </a:endParaRPr>
          </a:p>
          <a:p>
            <a:pPr lvl="1"/>
            <a:r>
              <a:rPr lang="en-US" sz="1600" dirty="0" smtClean="0">
                <a:solidFill>
                  <a:schemeClr val="tx1"/>
                </a:solidFill>
              </a:rPr>
              <a:t>1</a:t>
            </a:r>
            <a:r>
              <a:rPr lang="en-US" sz="1600" baseline="30000" dirty="0" smtClean="0">
                <a:solidFill>
                  <a:schemeClr val="tx1"/>
                </a:solidFill>
              </a:rPr>
              <a:t>st</a:t>
            </a:r>
            <a:r>
              <a:rPr lang="en-US" sz="1600" dirty="0" smtClean="0">
                <a:solidFill>
                  <a:schemeClr val="tx1"/>
                </a:solidFill>
              </a:rPr>
              <a:t> </a:t>
            </a:r>
            <a:r>
              <a:rPr lang="en-US" sz="1600" dirty="0">
                <a:solidFill>
                  <a:schemeClr val="tx1"/>
                </a:solidFill>
              </a:rPr>
              <a:t>stage: Simple database model (beamtime, investigation, runs, files)</a:t>
            </a:r>
          </a:p>
          <a:p>
            <a:pPr lvl="2"/>
            <a:r>
              <a:rPr lang="en-US" sz="1400" dirty="0" smtClean="0">
                <a:solidFill>
                  <a:schemeClr val="tx1"/>
                </a:solidFill>
              </a:rPr>
              <a:t>Fulfills all current requirements, cross-checked </a:t>
            </a:r>
            <a:r>
              <a:rPr lang="en-US" sz="1400" dirty="0">
                <a:solidFill>
                  <a:schemeClr val="tx1"/>
                </a:solidFill>
              </a:rPr>
              <a:t>with </a:t>
            </a:r>
            <a:r>
              <a:rPr lang="en-US" sz="1400" dirty="0" smtClean="0">
                <a:solidFill>
                  <a:schemeClr val="tx1"/>
                </a:solidFill>
              </a:rPr>
              <a:t>WP75 and LCLS developer</a:t>
            </a:r>
          </a:p>
          <a:p>
            <a:pPr lvl="2"/>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a:t>
            </a:r>
            <a:r>
              <a:rPr lang="en-US" sz="1400" dirty="0">
                <a:solidFill>
                  <a:schemeClr val="tx1"/>
                </a:solidFill>
              </a:rPr>
              <a:t>stage implementation </a:t>
            </a:r>
            <a:r>
              <a:rPr lang="en-US" sz="1400" dirty="0" smtClean="0">
                <a:solidFill>
                  <a:schemeClr val="tx1"/>
                </a:solidFill>
              </a:rPr>
              <a:t>estimated to be ready in </a:t>
            </a:r>
            <a:r>
              <a:rPr lang="en-US" sz="1400" dirty="0">
                <a:solidFill>
                  <a:schemeClr val="tx1"/>
                </a:solidFill>
              </a:rPr>
              <a:t>few months (i.e. first results next DAC)</a:t>
            </a:r>
          </a:p>
          <a:p>
            <a:pPr lvl="2"/>
            <a:r>
              <a:rPr lang="en-US" sz="1400" dirty="0">
                <a:solidFill>
                  <a:schemeClr val="tx1"/>
                </a:solidFill>
              </a:rPr>
              <a:t>Recruitment </a:t>
            </a:r>
            <a:r>
              <a:rPr lang="en-US" sz="1400" dirty="0" smtClean="0">
                <a:solidFill>
                  <a:schemeClr val="tx1"/>
                </a:solidFill>
              </a:rPr>
              <a:t>of additional man </a:t>
            </a:r>
            <a:r>
              <a:rPr lang="en-US" sz="1400" dirty="0">
                <a:solidFill>
                  <a:schemeClr val="tx1"/>
                </a:solidFill>
              </a:rPr>
              <a:t>power </a:t>
            </a:r>
            <a:r>
              <a:rPr lang="en-US" sz="1400" dirty="0" smtClean="0">
                <a:solidFill>
                  <a:schemeClr val="tx1"/>
                </a:solidFill>
              </a:rPr>
              <a:t>for web application in progress</a:t>
            </a:r>
            <a:endParaRPr lang="en-US" dirty="0" smtClean="0"/>
          </a:p>
          <a:p>
            <a:pPr lvl="1"/>
            <a:r>
              <a:rPr lang="en-US" sz="1400" dirty="0" smtClean="0">
                <a:solidFill>
                  <a:schemeClr val="tx1"/>
                </a:solidFill>
              </a:rPr>
              <a:t>Next stage:</a:t>
            </a:r>
          </a:p>
          <a:p>
            <a:pPr lvl="2"/>
            <a:r>
              <a:rPr lang="en-US" sz="1400" dirty="0" smtClean="0">
                <a:solidFill>
                  <a:schemeClr val="tx1"/>
                </a:solidFill>
              </a:rPr>
              <a:t>Define exact requirements for facility operation phase (in 2017)</a:t>
            </a:r>
          </a:p>
          <a:p>
            <a:pPr lvl="3"/>
            <a:r>
              <a:rPr lang="en-US" sz="1400" dirty="0" smtClean="0">
                <a:solidFill>
                  <a:schemeClr val="tx1"/>
                </a:solidFill>
              </a:rPr>
              <a:t>Enhance authorization</a:t>
            </a:r>
          </a:p>
          <a:p>
            <a:pPr lvl="3"/>
            <a:r>
              <a:rPr lang="en-US" sz="1400" dirty="0" smtClean="0">
                <a:solidFill>
                  <a:schemeClr val="tx1"/>
                </a:solidFill>
              </a:rPr>
              <a:t>Integration with </a:t>
            </a:r>
            <a:r>
              <a:rPr lang="en-US" sz="1400" dirty="0" err="1" smtClean="0">
                <a:solidFill>
                  <a:schemeClr val="tx1"/>
                </a:solidFill>
              </a:rPr>
              <a:t>karabo</a:t>
            </a:r>
            <a:r>
              <a:rPr lang="en-US" sz="1400" dirty="0" smtClean="0">
                <a:solidFill>
                  <a:schemeClr val="tx1"/>
                </a:solidFill>
              </a:rPr>
              <a:t> (e.g. insertion of experiment parameters)</a:t>
            </a:r>
          </a:p>
          <a:p>
            <a:pPr lvl="3"/>
            <a:r>
              <a:rPr lang="en-US" sz="1400" dirty="0" smtClean="0">
                <a:solidFill>
                  <a:schemeClr val="tx1"/>
                </a:solidFill>
              </a:rPr>
              <a:t>Possibly implementation of log book according to LCLS model</a:t>
            </a:r>
            <a:endParaRPr lang="en-US" sz="1400" dirty="0">
              <a:solidFill>
                <a:schemeClr val="tx1"/>
              </a:solidFill>
            </a:endParaRPr>
          </a:p>
        </p:txBody>
      </p:sp>
    </p:spTree>
    <p:extLst>
      <p:ext uri="{BB962C8B-B14F-4D97-AF65-F5344CB8AC3E}">
        <p14:creationId xmlns:p14="http://schemas.microsoft.com/office/powerpoint/2010/main" val="2851691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 of web applications deployment</a:t>
            </a:r>
            <a:endParaRPr lang="en-US" dirty="0"/>
          </a:p>
        </p:txBody>
      </p:sp>
      <p:sp>
        <p:nvSpPr>
          <p:cNvPr id="30" name="Content Placeholder 29"/>
          <p:cNvSpPr>
            <a:spLocks noGrp="1"/>
          </p:cNvSpPr>
          <p:nvPr>
            <p:ph idx="1"/>
          </p:nvPr>
        </p:nvSpPr>
        <p:spPr>
          <a:xfrm>
            <a:off x="352956" y="4033039"/>
            <a:ext cx="8532549" cy="1885157"/>
          </a:xfrm>
        </p:spPr>
        <p:txBody>
          <a:bodyPr/>
          <a:lstStyle/>
          <a:p>
            <a:r>
              <a:rPr lang="en-US" sz="1600" dirty="0" smtClean="0"/>
              <a:t>General concept for web applications deployment</a:t>
            </a:r>
          </a:p>
          <a:p>
            <a:pPr lvl="1"/>
            <a:r>
              <a:rPr lang="en-US" sz="1600" dirty="0" smtClean="0"/>
              <a:t>Single entry point via F5 switch</a:t>
            </a:r>
          </a:p>
          <a:p>
            <a:pPr lvl="1"/>
            <a:r>
              <a:rPr lang="en-US" sz="1600" dirty="0" smtClean="0"/>
              <a:t>Each application running on separate Virtual Machine </a:t>
            </a:r>
          </a:p>
          <a:p>
            <a:pPr lvl="2"/>
            <a:r>
              <a:rPr lang="en-US" sz="1600" dirty="0"/>
              <a:t>A</a:t>
            </a:r>
            <a:r>
              <a:rPr lang="en-US" sz="1600" dirty="0" smtClean="0"/>
              <a:t>llows for independent applications deployment</a:t>
            </a:r>
          </a:p>
          <a:p>
            <a:pPr lvl="2"/>
            <a:r>
              <a:rPr lang="en-US" sz="1600" dirty="0" smtClean="0"/>
              <a:t>Allows for load balancing and redundancy (i.e. high availability)</a:t>
            </a:r>
          </a:p>
          <a:p>
            <a:r>
              <a:rPr lang="en-US" sz="1600" dirty="0" smtClean="0"/>
              <a:t>Next step: </a:t>
            </a:r>
          </a:p>
          <a:p>
            <a:pPr lvl="1"/>
            <a:r>
              <a:rPr lang="en-US" sz="1600" dirty="0" smtClean="0"/>
              <a:t>implement full redundancy (including DB replication) and load balancing (where appropriate) according to the existing concept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56" y="1106871"/>
            <a:ext cx="5641444" cy="280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56399" y="3064996"/>
            <a:ext cx="2226733" cy="830997"/>
          </a:xfrm>
          <a:prstGeom prst="rect">
            <a:avLst/>
          </a:prstGeom>
          <a:noFill/>
        </p:spPr>
        <p:txBody>
          <a:bodyPr wrap="square" rtlCol="0">
            <a:spAutoFit/>
          </a:bodyPr>
          <a:lstStyle/>
          <a:p>
            <a:pPr>
              <a:spcBef>
                <a:spcPts val="600"/>
              </a:spcBef>
              <a:buClr>
                <a:schemeClr val="accent2"/>
              </a:buClr>
              <a:buSzPct val="80000"/>
              <a:buNone/>
            </a:pPr>
            <a:r>
              <a:rPr lang="en-US" sz="1600" dirty="0" smtClean="0">
                <a:solidFill>
                  <a:schemeClr val="accent3"/>
                </a:solidFill>
              </a:rPr>
              <a:t>Similar setups for development and testing exist</a:t>
            </a:r>
          </a:p>
        </p:txBody>
      </p:sp>
    </p:spTree>
    <p:extLst>
      <p:ext uri="{BB962C8B-B14F-4D97-AF65-F5344CB8AC3E}">
        <p14:creationId xmlns:p14="http://schemas.microsoft.com/office/powerpoint/2010/main" val="986197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77842176"/>
              </p:ext>
            </p:extLst>
          </p:nvPr>
        </p:nvGraphicFramePr>
        <p:xfrm>
          <a:off x="220132" y="1552787"/>
          <a:ext cx="8724900" cy="4775200"/>
        </p:xfrm>
        <a:graphic>
          <a:graphicData uri="http://schemas.openxmlformats.org/drawingml/2006/table">
            <a:tbl>
              <a:tblPr firstRow="1" bandRow="1">
                <a:tableStyleId>{5C22544A-7EE6-4342-B048-85BDC9FD1C3A}</a:tableStyleId>
              </a:tblPr>
              <a:tblGrid>
                <a:gridCol w="1420009"/>
                <a:gridCol w="3329792"/>
                <a:gridCol w="1744134"/>
                <a:gridCol w="2230965"/>
              </a:tblGrid>
              <a:tr h="370840">
                <a:tc>
                  <a:txBody>
                    <a:bodyPr/>
                    <a:lstStyle/>
                    <a:p>
                      <a:r>
                        <a:rPr lang="en-US" sz="1200" dirty="0" smtClean="0"/>
                        <a:t>Tool</a:t>
                      </a:r>
                      <a:endParaRPr lang="en-GB" sz="1200" dirty="0"/>
                    </a:p>
                  </a:txBody>
                  <a:tcPr/>
                </a:tc>
                <a:tc>
                  <a:txBody>
                    <a:bodyPr/>
                    <a:lstStyle/>
                    <a:p>
                      <a:r>
                        <a:rPr lang="en-US" sz="1200" dirty="0" smtClean="0"/>
                        <a:t>Function</a:t>
                      </a:r>
                      <a:endParaRPr lang="en-GB" sz="1200" dirty="0"/>
                    </a:p>
                  </a:txBody>
                  <a:tcPr/>
                </a:tc>
                <a:tc>
                  <a:txBody>
                    <a:bodyPr/>
                    <a:lstStyle/>
                    <a:p>
                      <a:r>
                        <a:rPr lang="en-US" sz="1200" dirty="0" smtClean="0"/>
                        <a:t>Status (Dec 2013)</a:t>
                      </a:r>
                      <a:endParaRPr lang="en-GB" sz="1200" dirty="0"/>
                    </a:p>
                  </a:txBody>
                  <a:tcPr/>
                </a:tc>
                <a:tc>
                  <a:txBody>
                    <a:bodyPr/>
                    <a:lstStyle/>
                    <a:p>
                      <a:r>
                        <a:rPr lang="en-GB" sz="1200" dirty="0" smtClean="0"/>
                        <a:t>Status (</a:t>
                      </a:r>
                      <a:r>
                        <a:rPr lang="en-GB" sz="1200" baseline="0" dirty="0" smtClean="0"/>
                        <a:t> May 2014)</a:t>
                      </a:r>
                      <a:endParaRPr lang="en-GB" sz="1200" dirty="0"/>
                    </a:p>
                  </a:txBody>
                  <a:tcPr/>
                </a:tc>
              </a:tr>
              <a:tr h="370840">
                <a:tc>
                  <a:txBody>
                    <a:bodyPr/>
                    <a:lstStyle/>
                    <a:p>
                      <a:r>
                        <a:rPr lang="en-US" sz="1200" dirty="0" smtClean="0"/>
                        <a:t>Puppet</a:t>
                      </a:r>
                      <a:endParaRPr lang="en-GB" sz="1200" dirty="0"/>
                    </a:p>
                  </a:txBody>
                  <a:tcPr/>
                </a:tc>
                <a:tc>
                  <a:txBody>
                    <a:bodyPr/>
                    <a:lstStyle/>
                    <a:p>
                      <a:r>
                        <a:rPr lang="en-US" sz="1200" dirty="0" smtClean="0"/>
                        <a:t>Basic computer installation and configuration</a:t>
                      </a:r>
                      <a:endParaRPr lang="en-GB" sz="1200" dirty="0"/>
                    </a:p>
                  </a:txBody>
                  <a:tcPr/>
                </a:tc>
                <a:tc>
                  <a:txBody>
                    <a:bodyPr/>
                    <a:lstStyle/>
                    <a:p>
                      <a:r>
                        <a:rPr lang="en-US" sz="1200" dirty="0" smtClean="0"/>
                        <a:t>In preparation</a:t>
                      </a:r>
                      <a:endParaRPr lang="en-GB" sz="1200" dirty="0"/>
                    </a:p>
                  </a:txBody>
                  <a:tcPr/>
                </a:tc>
                <a:tc>
                  <a:txBody>
                    <a:bodyPr/>
                    <a:lstStyle/>
                    <a:p>
                      <a:r>
                        <a:rPr lang="en-GB" sz="1200" dirty="0" smtClean="0"/>
                        <a:t>In production</a:t>
                      </a:r>
                      <a:endParaRPr lang="en-GB" sz="1200" dirty="0"/>
                    </a:p>
                  </a:txBody>
                  <a:tcPr/>
                </a:tc>
              </a:tr>
              <a:tr h="370840">
                <a:tc>
                  <a:txBody>
                    <a:bodyPr/>
                    <a:lstStyle/>
                    <a:p>
                      <a:r>
                        <a:rPr lang="en-US" sz="1200" dirty="0" smtClean="0"/>
                        <a:t>Asset Management</a:t>
                      </a:r>
                      <a:endParaRPr lang="en-GB" sz="1200" dirty="0"/>
                    </a:p>
                  </a:txBody>
                  <a:tcPr/>
                </a:tc>
                <a:tc>
                  <a:txBody>
                    <a:bodyPr/>
                    <a:lstStyle/>
                    <a:p>
                      <a:r>
                        <a:rPr lang="en-US" sz="1200" dirty="0" smtClean="0"/>
                        <a:t>Describe physical devices, link documentation, firmware</a:t>
                      </a:r>
                      <a:r>
                        <a:rPr lang="en-US" sz="1200" baseline="0" dirty="0" smtClean="0"/>
                        <a:t> and software compatibility</a:t>
                      </a:r>
                      <a:endParaRPr lang="en-GB" sz="1200" dirty="0"/>
                    </a:p>
                  </a:txBody>
                  <a:tcPr/>
                </a:tc>
                <a:tc>
                  <a:txBody>
                    <a:bodyPr/>
                    <a:lstStyle/>
                    <a:p>
                      <a:r>
                        <a:rPr lang="en-US" sz="1200" dirty="0" smtClean="0"/>
                        <a:t>Prototype</a:t>
                      </a:r>
                      <a:endParaRPr lang="en-GB" sz="1200" dirty="0"/>
                    </a:p>
                  </a:txBody>
                  <a:tcPr/>
                </a:tc>
                <a:tc>
                  <a:txBody>
                    <a:bodyPr/>
                    <a:lstStyle/>
                    <a:p>
                      <a:r>
                        <a:rPr lang="en-GB" sz="1200" dirty="0" smtClean="0"/>
                        <a:t>In production</a:t>
                      </a:r>
                      <a:endParaRPr lang="en-GB" sz="1200" dirty="0"/>
                    </a:p>
                  </a:txBody>
                  <a:tcPr/>
                </a:tc>
              </a:tr>
              <a:tr h="370840">
                <a:tc>
                  <a:txBody>
                    <a:bodyPr/>
                    <a:lstStyle/>
                    <a:p>
                      <a:r>
                        <a:rPr lang="en-US" sz="1200" dirty="0" smtClean="0"/>
                        <a:t>ePlan</a:t>
                      </a:r>
                      <a:endParaRPr lang="en-GB" sz="1200" dirty="0"/>
                    </a:p>
                  </a:txBody>
                  <a:tcPr/>
                </a:tc>
                <a:tc>
                  <a:txBody>
                    <a:bodyPr/>
                    <a:lstStyle/>
                    <a:p>
                      <a:r>
                        <a:rPr lang="en-US" sz="1200" baseline="0" dirty="0" smtClean="0"/>
                        <a:t>Planning and documentation of wiring</a:t>
                      </a:r>
                      <a:endParaRPr lang="en-GB" sz="1200" dirty="0"/>
                    </a:p>
                  </a:txBody>
                  <a:tcPr/>
                </a:tc>
                <a:tc>
                  <a:txBody>
                    <a:bodyPr/>
                    <a:lstStyle/>
                    <a:p>
                      <a:r>
                        <a:rPr lang="en-US" sz="1200" dirty="0" smtClean="0"/>
                        <a:t>Installed</a:t>
                      </a:r>
                      <a:endParaRPr lang="en-GB" sz="1200" dirty="0"/>
                    </a:p>
                  </a:txBody>
                  <a:tcPr/>
                </a:tc>
                <a:tc>
                  <a:txBody>
                    <a:bodyPr/>
                    <a:lstStyle/>
                    <a:p>
                      <a:r>
                        <a:rPr lang="en-GB" sz="1200" dirty="0" smtClean="0"/>
                        <a:t>Definition</a:t>
                      </a:r>
                      <a:r>
                        <a:rPr lang="en-GB" sz="1200" baseline="0" dirty="0" smtClean="0"/>
                        <a:t> of templates, f</a:t>
                      </a:r>
                      <a:r>
                        <a:rPr lang="en-GB" sz="1200" dirty="0" smtClean="0"/>
                        <a:t>irst</a:t>
                      </a:r>
                      <a:r>
                        <a:rPr lang="en-GB" sz="1200" baseline="0" dirty="0" smtClean="0"/>
                        <a:t> usage by CIE group,</a:t>
                      </a:r>
                    </a:p>
                    <a:p>
                      <a:r>
                        <a:rPr lang="en-GB" sz="1200" baseline="0" dirty="0" smtClean="0"/>
                        <a:t>Integration with asset management required </a:t>
                      </a:r>
                      <a:endParaRPr lang="en-GB" sz="1200" dirty="0"/>
                    </a:p>
                  </a:txBody>
                  <a:tcPr/>
                </a:tc>
              </a:tr>
              <a:tr h="370840">
                <a:tc>
                  <a:txBody>
                    <a:bodyPr/>
                    <a:lstStyle/>
                    <a:p>
                      <a:r>
                        <a:rPr lang="en-US" sz="1200" dirty="0" smtClean="0"/>
                        <a:t>Package repository</a:t>
                      </a:r>
                      <a:endParaRPr lang="en-GB" sz="1200" dirty="0"/>
                    </a:p>
                  </a:txBody>
                  <a:tcPr/>
                </a:tc>
                <a:tc>
                  <a:txBody>
                    <a:bodyPr/>
                    <a:lstStyle/>
                    <a:p>
                      <a:r>
                        <a:rPr lang="en-US" sz="1200" dirty="0" smtClean="0"/>
                        <a:t>Collection of software packages</a:t>
                      </a:r>
                      <a:endParaRPr lang="en-GB" sz="1200" dirty="0"/>
                    </a:p>
                  </a:txBody>
                  <a:tcPr/>
                </a:tc>
                <a:tc>
                  <a:txBody>
                    <a:bodyPr/>
                    <a:lstStyle/>
                    <a:p>
                      <a:r>
                        <a:rPr lang="en-US" sz="1200" dirty="0" smtClean="0"/>
                        <a:t>Partially</a:t>
                      </a:r>
                      <a:endParaRPr lang="en-GB" sz="1200" dirty="0"/>
                    </a:p>
                  </a:txBody>
                  <a:tcPr/>
                </a:tc>
                <a:tc>
                  <a:txBody>
                    <a:bodyPr/>
                    <a:lstStyle/>
                    <a:p>
                      <a:r>
                        <a:rPr lang="en-GB" sz="1200" dirty="0" smtClean="0"/>
                        <a:t>In production</a:t>
                      </a:r>
                      <a:endParaRPr lang="en-GB" sz="1200" dirty="0"/>
                    </a:p>
                  </a:txBody>
                  <a:tcPr/>
                </a:tc>
              </a:tr>
              <a:tr h="370840">
                <a:tc>
                  <a:txBody>
                    <a:bodyPr/>
                    <a:lstStyle/>
                    <a:p>
                      <a:r>
                        <a:rPr lang="en-US" sz="1200" dirty="0" smtClean="0"/>
                        <a:t>Karabo Configuration DB (KCDB)</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Defines needed hardware and software resources for installation</a:t>
                      </a:r>
                      <a:endParaRPr lang="en-GB"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preparation,</a:t>
                      </a:r>
                      <a:r>
                        <a:rPr lang="en-US" sz="1200" baseline="0" dirty="0" smtClean="0"/>
                        <a:t> currently using XML</a:t>
                      </a:r>
                      <a:endParaRPr lang="en-GB"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Prototype</a:t>
                      </a:r>
                      <a:r>
                        <a:rPr lang="en-GB" sz="1200" baseline="0" dirty="0" smtClean="0"/>
                        <a:t> database</a:t>
                      </a:r>
                      <a:endParaRPr lang="en-GB" sz="1200" dirty="0" smtClean="0"/>
                    </a:p>
                  </a:txBody>
                  <a:tcPr/>
                </a:tc>
              </a:tr>
              <a:tr h="370840">
                <a:tc>
                  <a:txBody>
                    <a:bodyPr/>
                    <a:lstStyle/>
                    <a:p>
                      <a:r>
                        <a:rPr lang="en-US" sz="1200" dirty="0" err="1" smtClean="0"/>
                        <a:t>Karabo</a:t>
                      </a:r>
                      <a:r>
                        <a:rPr lang="en-US" sz="1200" dirty="0" smtClean="0"/>
                        <a:t>-server-control</a:t>
                      </a:r>
                      <a:endParaRPr lang="en-GB" sz="1200" dirty="0"/>
                    </a:p>
                  </a:txBody>
                  <a:tcPr/>
                </a:tc>
                <a:tc>
                  <a:txBody>
                    <a:bodyPr/>
                    <a:lstStyle/>
                    <a:p>
                      <a:r>
                        <a:rPr lang="en-US" sz="1200" dirty="0" smtClean="0"/>
                        <a:t>Installation of</a:t>
                      </a:r>
                      <a:r>
                        <a:rPr lang="en-US" sz="1200" baseline="0" dirty="0" smtClean="0"/>
                        <a:t> </a:t>
                      </a:r>
                      <a:r>
                        <a:rPr lang="en-US" sz="1200" baseline="0" dirty="0" err="1" smtClean="0"/>
                        <a:t>karabo</a:t>
                      </a:r>
                      <a:r>
                        <a:rPr lang="en-US" sz="1200" baseline="0" dirty="0" smtClean="0"/>
                        <a:t> device servers and devices according to KCDB</a:t>
                      </a:r>
                      <a:endParaRPr lang="en-GB" sz="1200" dirty="0"/>
                    </a:p>
                  </a:txBody>
                  <a:tcPr/>
                </a:tc>
                <a:tc>
                  <a:txBody>
                    <a:bodyPr/>
                    <a:lstStyle/>
                    <a:p>
                      <a:r>
                        <a:rPr lang="en-US" sz="1200" dirty="0" smtClean="0"/>
                        <a:t>Not exist yet, currently manual</a:t>
                      </a:r>
                      <a:endParaRPr lang="en-GB" sz="1200" dirty="0"/>
                    </a:p>
                  </a:txBody>
                  <a:tcPr/>
                </a:tc>
                <a:tc>
                  <a:txBody>
                    <a:bodyPr/>
                    <a:lstStyle/>
                    <a:p>
                      <a:r>
                        <a:rPr lang="en-GB" sz="1200" dirty="0" smtClean="0"/>
                        <a:t>Interface to KCDB defined, prototype exists</a:t>
                      </a:r>
                      <a:endParaRPr lang="en-GB" sz="1200" dirty="0"/>
                    </a:p>
                  </a:txBody>
                  <a:tcPr/>
                </a:tc>
              </a:tr>
              <a:tr h="370840">
                <a:tc>
                  <a:txBody>
                    <a:bodyPr/>
                    <a:lstStyle/>
                    <a:p>
                      <a:r>
                        <a:rPr lang="en-US" sz="1200" dirty="0" smtClean="0"/>
                        <a:t>eLog</a:t>
                      </a:r>
                      <a:endParaRPr lang="en-GB" sz="1200" dirty="0"/>
                    </a:p>
                  </a:txBody>
                  <a:tcPr/>
                </a:tc>
                <a:tc>
                  <a:txBody>
                    <a:bodyPr/>
                    <a:lstStyle/>
                    <a:p>
                      <a:r>
                        <a:rPr lang="en-US" sz="1200" dirty="0" smtClean="0"/>
                        <a:t>Provide</a:t>
                      </a:r>
                      <a:r>
                        <a:rPr lang="en-US" sz="1200" baseline="0" dirty="0" smtClean="0"/>
                        <a:t> history of the Test Stand</a:t>
                      </a:r>
                      <a:endParaRPr lang="en-GB" sz="1200" dirty="0"/>
                    </a:p>
                  </a:txBody>
                  <a:tcPr/>
                </a:tc>
                <a:tc>
                  <a:txBody>
                    <a:bodyPr/>
                    <a:lstStyle/>
                    <a:p>
                      <a:r>
                        <a:rPr lang="en-US" sz="1200" dirty="0" smtClean="0"/>
                        <a:t>Production</a:t>
                      </a:r>
                      <a:endParaRPr lang="en-GB" sz="1200" dirty="0"/>
                    </a:p>
                  </a:txBody>
                  <a:tcPr/>
                </a:tc>
                <a:tc>
                  <a:txBody>
                    <a:bodyPr/>
                    <a:lstStyle/>
                    <a:p>
                      <a:r>
                        <a:rPr lang="en-GB" sz="1200" dirty="0" smtClean="0"/>
                        <a:t>In production</a:t>
                      </a:r>
                      <a:endParaRPr lang="en-GB" sz="1200" dirty="0"/>
                    </a:p>
                  </a:txBody>
                  <a:tcPr/>
                </a:tc>
              </a:tr>
              <a:tr h="370840">
                <a:tc>
                  <a:txBody>
                    <a:bodyPr/>
                    <a:lstStyle/>
                    <a:p>
                      <a:r>
                        <a:rPr lang="en-US" sz="1200" dirty="0" smtClean="0"/>
                        <a:t>Alfresco</a:t>
                      </a:r>
                      <a:endParaRPr lang="en-GB" sz="1200" dirty="0"/>
                    </a:p>
                  </a:txBody>
                  <a:tcPr/>
                </a:tc>
                <a:tc>
                  <a:txBody>
                    <a:bodyPr/>
                    <a:lstStyle/>
                    <a:p>
                      <a:r>
                        <a:rPr lang="en-US" sz="1200" dirty="0" smtClean="0"/>
                        <a:t>Documentation, definition</a:t>
                      </a:r>
                      <a:endParaRPr lang="en-GB" sz="1200" dirty="0"/>
                    </a:p>
                  </a:txBody>
                  <a:tcPr/>
                </a:tc>
                <a:tc>
                  <a:txBody>
                    <a:bodyPr/>
                    <a:lstStyle/>
                    <a:p>
                      <a:r>
                        <a:rPr lang="en-US" sz="1200" dirty="0" smtClean="0"/>
                        <a:t>Production</a:t>
                      </a:r>
                      <a:endParaRPr lang="en-GB" sz="1200" dirty="0"/>
                    </a:p>
                  </a:txBody>
                  <a:tcPr/>
                </a:tc>
                <a:tc>
                  <a:txBody>
                    <a:bodyPr/>
                    <a:lstStyle/>
                    <a:p>
                      <a:r>
                        <a:rPr lang="en-GB" sz="1200" dirty="0" smtClean="0"/>
                        <a:t>In production</a:t>
                      </a:r>
                      <a:endParaRPr lang="en-GB" sz="1200" dirty="0"/>
                    </a:p>
                  </a:txBody>
                  <a:tcPr/>
                </a:tc>
              </a:tr>
              <a:tr h="370840">
                <a:tc>
                  <a:txBody>
                    <a:bodyPr/>
                    <a:lstStyle/>
                    <a:p>
                      <a:r>
                        <a:rPr lang="en-GB" sz="1200" dirty="0" err="1" smtClean="0"/>
                        <a:t>Redmine</a:t>
                      </a:r>
                      <a:endParaRPr lang="en-GB" sz="1200" dirty="0"/>
                    </a:p>
                  </a:txBody>
                  <a:tcPr/>
                </a:tc>
                <a:tc>
                  <a:txBody>
                    <a:bodyPr/>
                    <a:lstStyle/>
                    <a:p>
                      <a:r>
                        <a:rPr lang="en-GB" sz="1200" dirty="0" smtClean="0"/>
                        <a:t>Project management and issue tracker</a:t>
                      </a:r>
                      <a:endParaRPr lang="en-GB" sz="1200" dirty="0"/>
                    </a:p>
                  </a:txBody>
                  <a:tcPr/>
                </a:tc>
                <a:tc>
                  <a:txBody>
                    <a:bodyPr/>
                    <a:lstStyle/>
                    <a:p>
                      <a:r>
                        <a:rPr lang="en-GB" sz="1200" baseline="0" dirty="0" smtClean="0"/>
                        <a:t>Mantis was used for bug tracking</a:t>
                      </a:r>
                      <a:endParaRPr lang="en-GB" sz="1200" dirty="0"/>
                    </a:p>
                  </a:txBody>
                  <a:tcPr/>
                </a:tc>
                <a:tc>
                  <a:txBody>
                    <a:bodyPr/>
                    <a:lstStyle/>
                    <a:p>
                      <a:r>
                        <a:rPr lang="en-GB" sz="1200" dirty="0" smtClean="0"/>
                        <a:t>In production</a:t>
                      </a:r>
                      <a:endParaRPr lang="en-GB" sz="1200" dirty="0"/>
                    </a:p>
                  </a:txBody>
                  <a:tcPr/>
                </a:tc>
              </a:tr>
            </a:tbl>
          </a:graphicData>
        </a:graphic>
      </p:graphicFrame>
      <p:sp>
        <p:nvSpPr>
          <p:cNvPr id="2" name="Title 1"/>
          <p:cNvSpPr>
            <a:spLocks noGrp="1"/>
          </p:cNvSpPr>
          <p:nvPr>
            <p:ph type="title"/>
          </p:nvPr>
        </p:nvSpPr>
        <p:spPr/>
        <p:txBody>
          <a:bodyPr/>
          <a:lstStyle/>
          <a:p>
            <a:r>
              <a:rPr lang="en-US" dirty="0" smtClean="0"/>
              <a:t>Test stands management</a:t>
            </a:r>
            <a:endParaRPr lang="en-US" dirty="0"/>
          </a:p>
        </p:txBody>
      </p:sp>
      <p:sp>
        <p:nvSpPr>
          <p:cNvPr id="3" name="Content Placeholder 2"/>
          <p:cNvSpPr>
            <a:spLocks noGrp="1"/>
          </p:cNvSpPr>
          <p:nvPr>
            <p:ph idx="1"/>
          </p:nvPr>
        </p:nvSpPr>
        <p:spPr>
          <a:xfrm>
            <a:off x="91546" y="1153056"/>
            <a:ext cx="7972425" cy="362477"/>
          </a:xfrm>
        </p:spPr>
        <p:txBody>
          <a:bodyPr/>
          <a:lstStyle/>
          <a:p>
            <a:r>
              <a:rPr lang="en-US" sz="1800" dirty="0" smtClean="0">
                <a:solidFill>
                  <a:schemeClr val="tx1"/>
                </a:solidFill>
              </a:rPr>
              <a:t>Services required for test stands management (later for instruments)</a:t>
            </a:r>
            <a:endParaRPr lang="en-US" sz="1800" dirty="0">
              <a:solidFill>
                <a:schemeClr val="tx1"/>
              </a:solidFill>
            </a:endParaRPr>
          </a:p>
        </p:txBody>
      </p:sp>
      <p:sp>
        <p:nvSpPr>
          <p:cNvPr id="5" name="TextBox 4"/>
          <p:cNvSpPr txBox="1"/>
          <p:nvPr/>
        </p:nvSpPr>
        <p:spPr>
          <a:xfrm>
            <a:off x="4007871" y="245021"/>
            <a:ext cx="4196991" cy="307777"/>
          </a:xfrm>
          <a:prstGeom prst="rect">
            <a:avLst/>
          </a:prstGeom>
          <a:solidFill>
            <a:srgbClr val="33CC33"/>
          </a:solidFill>
          <a:ln>
            <a:solidFill>
              <a:schemeClr val="tx1">
                <a:lumMod val="75000"/>
                <a:lumOff val="25000"/>
              </a:schemeClr>
            </a:solidFill>
          </a:ln>
        </p:spPr>
        <p:txBody>
          <a:bodyPr wrap="square" rtlCol="0">
            <a:spAutoFit/>
          </a:bodyPr>
          <a:lstStyle/>
          <a:p>
            <a:pPr>
              <a:spcBef>
                <a:spcPts val="600"/>
              </a:spcBef>
              <a:buClr>
                <a:schemeClr val="accent2"/>
              </a:buClr>
              <a:buSzPct val="80000"/>
              <a:buNone/>
            </a:pPr>
            <a:r>
              <a:rPr lang="en-US" sz="1400" dirty="0" smtClean="0">
                <a:solidFill>
                  <a:schemeClr val="tx1">
                    <a:lumMod val="75000"/>
                    <a:lumOff val="25000"/>
                  </a:schemeClr>
                </a:solidFill>
              </a:rPr>
              <a:t>Details in </a:t>
            </a:r>
            <a:r>
              <a:rPr lang="en-US" sz="1400" dirty="0" err="1" smtClean="0">
                <a:solidFill>
                  <a:schemeClr val="tx1">
                    <a:lumMod val="75000"/>
                    <a:lumOff val="25000"/>
                  </a:schemeClr>
                </a:solidFill>
              </a:rPr>
              <a:t>J.Szuba</a:t>
            </a:r>
            <a:r>
              <a:rPr lang="en-US" sz="1400" dirty="0" smtClean="0">
                <a:solidFill>
                  <a:schemeClr val="tx1">
                    <a:lumMod val="75000"/>
                    <a:lumOff val="25000"/>
                  </a:schemeClr>
                </a:solidFill>
              </a:rPr>
              <a:t> presentation – WP76 review </a:t>
            </a:r>
          </a:p>
        </p:txBody>
      </p:sp>
    </p:spTree>
    <p:extLst>
      <p:ext uri="{BB962C8B-B14F-4D97-AF65-F5344CB8AC3E}">
        <p14:creationId xmlns:p14="http://schemas.microsoft.com/office/powerpoint/2010/main" val="1546052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spcBef>
                <a:spcPts val="1800"/>
              </a:spcBef>
            </a:pPr>
            <a:r>
              <a:rPr lang="en-US" sz="2000" dirty="0" smtClean="0">
                <a:solidFill>
                  <a:schemeClr val="tx1"/>
                </a:solidFill>
              </a:rPr>
              <a:t>Export data policies defined</a:t>
            </a:r>
          </a:p>
          <a:p>
            <a:pPr>
              <a:spcBef>
                <a:spcPts val="1800"/>
              </a:spcBef>
            </a:pPr>
            <a:r>
              <a:rPr lang="en-US" sz="2000" dirty="0" smtClean="0">
                <a:solidFill>
                  <a:schemeClr val="tx1"/>
                </a:solidFill>
              </a:rPr>
              <a:t>¼ </a:t>
            </a:r>
            <a:r>
              <a:rPr lang="en-US" sz="2000" dirty="0" err="1" smtClean="0">
                <a:solidFill>
                  <a:schemeClr val="tx1"/>
                </a:solidFill>
              </a:rPr>
              <a:t>Mpxl</a:t>
            </a:r>
            <a:r>
              <a:rPr lang="en-US" sz="2000" dirty="0" smtClean="0">
                <a:solidFill>
                  <a:schemeClr val="tx1"/>
                </a:solidFill>
              </a:rPr>
              <a:t> test stand will be used to further validate DAQ developments using real detectors</a:t>
            </a:r>
          </a:p>
          <a:p>
            <a:pPr>
              <a:spcBef>
                <a:spcPts val="1800"/>
              </a:spcBef>
            </a:pPr>
            <a:r>
              <a:rPr lang="en-US" sz="2000" dirty="0">
                <a:solidFill>
                  <a:schemeClr val="tx1"/>
                </a:solidFill>
              </a:rPr>
              <a:t>Work </a:t>
            </a:r>
            <a:r>
              <a:rPr lang="en-US" sz="2000" dirty="0" smtClean="0">
                <a:solidFill>
                  <a:schemeClr val="tx1"/>
                </a:solidFill>
              </a:rPr>
              <a:t>is progressing </a:t>
            </a:r>
            <a:r>
              <a:rPr lang="en-US" sz="2000" dirty="0">
                <a:solidFill>
                  <a:schemeClr val="tx1"/>
                </a:solidFill>
              </a:rPr>
              <a:t>on data </a:t>
            </a:r>
            <a:r>
              <a:rPr lang="en-US" sz="2000" dirty="0" smtClean="0">
                <a:solidFill>
                  <a:schemeClr val="tx1"/>
                </a:solidFill>
              </a:rPr>
              <a:t>formats</a:t>
            </a:r>
          </a:p>
          <a:p>
            <a:pPr>
              <a:spcBef>
                <a:spcPts val="1800"/>
              </a:spcBef>
            </a:pPr>
            <a:r>
              <a:rPr lang="en-US" sz="2000" dirty="0" smtClean="0">
                <a:solidFill>
                  <a:schemeClr val="tx1"/>
                </a:solidFill>
              </a:rPr>
              <a:t>Development of web applications in good shape. Decision on in-house development of metadata catalog</a:t>
            </a:r>
          </a:p>
          <a:p>
            <a:pPr>
              <a:spcBef>
                <a:spcPts val="1800"/>
              </a:spcBef>
            </a:pPr>
            <a:r>
              <a:rPr lang="en-US" sz="2000" dirty="0" smtClean="0">
                <a:solidFill>
                  <a:schemeClr val="tx1"/>
                </a:solidFill>
              </a:rPr>
              <a:t>Services supporting “test stand” management improved</a:t>
            </a:r>
          </a:p>
          <a:p>
            <a:pPr>
              <a:spcBef>
                <a:spcPts val="1800"/>
              </a:spcBef>
            </a:pPr>
            <a:endParaRPr lang="en-US" sz="2000" dirty="0">
              <a:solidFill>
                <a:schemeClr val="tx1"/>
              </a:solidFill>
            </a:endParaRPr>
          </a:p>
        </p:txBody>
      </p:sp>
    </p:spTree>
    <p:extLst>
      <p:ext uri="{BB962C8B-B14F-4D97-AF65-F5344CB8AC3E}">
        <p14:creationId xmlns:p14="http://schemas.microsoft.com/office/powerpoint/2010/main" val="3589810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p:txBody>
          <a:bodyPr/>
          <a:lstStyle/>
          <a:p>
            <a:r>
              <a:rPr lang="en-US" sz="2000" dirty="0" smtClean="0">
                <a:solidFill>
                  <a:schemeClr val="tx1"/>
                </a:solidFill>
              </a:rPr>
              <a:t>Acknowledgments</a:t>
            </a:r>
          </a:p>
          <a:p>
            <a:pPr lvl="1"/>
            <a:r>
              <a:rPr lang="en-US" sz="2000" dirty="0" err="1" smtClean="0">
                <a:solidFill>
                  <a:schemeClr val="tx1"/>
                </a:solidFill>
              </a:rPr>
              <a:t>D.Boukhelef</a:t>
            </a:r>
            <a:endParaRPr lang="en-US" sz="2000" dirty="0" smtClean="0">
              <a:solidFill>
                <a:schemeClr val="tx1"/>
              </a:solidFill>
            </a:endParaRPr>
          </a:p>
          <a:p>
            <a:pPr lvl="1"/>
            <a:r>
              <a:rPr lang="en-US" sz="2000" dirty="0" err="1" smtClean="0">
                <a:solidFill>
                  <a:schemeClr val="tx1"/>
                </a:solidFill>
              </a:rPr>
              <a:t>S.Hauf</a:t>
            </a:r>
            <a:endParaRPr lang="en-US" sz="2000" dirty="0" smtClean="0">
              <a:solidFill>
                <a:schemeClr val="tx1"/>
              </a:solidFill>
            </a:endParaRPr>
          </a:p>
          <a:p>
            <a:pPr lvl="1"/>
            <a:r>
              <a:rPr lang="en-US" sz="2000" dirty="0" err="1" smtClean="0">
                <a:solidFill>
                  <a:schemeClr val="tx1"/>
                </a:solidFill>
              </a:rPr>
              <a:t>B.Heisen</a:t>
            </a:r>
            <a:endParaRPr lang="en-US" sz="2000" dirty="0" smtClean="0">
              <a:solidFill>
                <a:schemeClr val="tx1"/>
              </a:solidFill>
            </a:endParaRPr>
          </a:p>
          <a:p>
            <a:pPr lvl="1"/>
            <a:r>
              <a:rPr lang="en-US" sz="2000" dirty="0" err="1" smtClean="0">
                <a:solidFill>
                  <a:schemeClr val="tx1"/>
                </a:solidFill>
              </a:rPr>
              <a:t>L.Maia</a:t>
            </a:r>
            <a:endParaRPr lang="en-US" sz="2000" dirty="0" smtClean="0">
              <a:solidFill>
                <a:schemeClr val="tx1"/>
              </a:solidFill>
            </a:endParaRPr>
          </a:p>
          <a:p>
            <a:pPr lvl="1"/>
            <a:r>
              <a:rPr lang="en-US" sz="2000" dirty="0" err="1" smtClean="0">
                <a:solidFill>
                  <a:schemeClr val="tx1"/>
                </a:solidFill>
              </a:rPr>
              <a:t>J.Szuba</a:t>
            </a:r>
            <a:endParaRPr lang="en-US" sz="2000" dirty="0" smtClean="0">
              <a:solidFill>
                <a:schemeClr val="tx1"/>
              </a:solidFill>
            </a:endParaRPr>
          </a:p>
          <a:p>
            <a:pPr lvl="1"/>
            <a:r>
              <a:rPr lang="en-US" sz="2000" dirty="0" err="1" smtClean="0">
                <a:solidFill>
                  <a:schemeClr val="tx1"/>
                </a:solidFill>
              </a:rPr>
              <a:t>C.Youngman</a:t>
            </a:r>
            <a:endParaRPr lang="en-US" sz="2000" dirty="0" smtClean="0">
              <a:solidFill>
                <a:schemeClr val="tx1"/>
              </a:solidFill>
            </a:endParaRPr>
          </a:p>
          <a:p>
            <a:pPr lvl="1"/>
            <a:endParaRPr lang="en-US" sz="2000" dirty="0" smtClean="0">
              <a:solidFill>
                <a:schemeClr val="tx1"/>
              </a:solidFill>
            </a:endParaRPr>
          </a:p>
          <a:p>
            <a:pPr lvl="1"/>
            <a:r>
              <a:rPr lang="en-US" sz="2000" dirty="0" smtClean="0">
                <a:solidFill>
                  <a:schemeClr val="tx1"/>
                </a:solidFill>
              </a:rPr>
              <a:t>WP76 members</a:t>
            </a:r>
          </a:p>
          <a:p>
            <a:pPr lvl="1"/>
            <a:r>
              <a:rPr lang="en-US" sz="2000" dirty="0" smtClean="0">
                <a:solidFill>
                  <a:schemeClr val="tx1"/>
                </a:solidFill>
              </a:rPr>
              <a:t>DESY IT group</a:t>
            </a:r>
          </a:p>
        </p:txBody>
      </p:sp>
    </p:spTree>
    <p:extLst>
      <p:ext uri="{BB962C8B-B14F-4D97-AF65-F5344CB8AC3E}">
        <p14:creationId xmlns:p14="http://schemas.microsoft.com/office/powerpoint/2010/main" val="216555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404813" y="1347788"/>
            <a:ext cx="7972425" cy="4964112"/>
          </a:xfrm>
        </p:spPr>
        <p:txBody>
          <a:bodyPr/>
          <a:lstStyle/>
          <a:p>
            <a:pPr lvl="1">
              <a:spcBef>
                <a:spcPts val="1200"/>
              </a:spcBef>
            </a:pPr>
            <a:r>
              <a:rPr lang="en-US" sz="2000" dirty="0" smtClean="0">
                <a:solidFill>
                  <a:schemeClr val="tx1"/>
                </a:solidFill>
              </a:rPr>
              <a:t>Data management big picture, scientific data definitions and policies</a:t>
            </a:r>
          </a:p>
          <a:p>
            <a:pPr lvl="1">
              <a:spcBef>
                <a:spcPts val="1200"/>
              </a:spcBef>
            </a:pPr>
            <a:r>
              <a:rPr lang="en-US" sz="2000" dirty="0" smtClean="0">
                <a:solidFill>
                  <a:schemeClr val="tx1"/>
                </a:solidFill>
              </a:rPr>
              <a:t>DAQ and DM architecture, prototype implementation</a:t>
            </a:r>
          </a:p>
          <a:p>
            <a:pPr lvl="1">
              <a:spcBef>
                <a:spcPts val="1200"/>
              </a:spcBef>
            </a:pPr>
            <a:r>
              <a:rPr lang="en-US" sz="2000" dirty="0">
                <a:solidFill>
                  <a:schemeClr val="tx1"/>
                </a:solidFill>
              </a:rPr>
              <a:t>Data </a:t>
            </a:r>
            <a:r>
              <a:rPr lang="en-US" sz="2000" dirty="0" smtClean="0">
                <a:solidFill>
                  <a:schemeClr val="tx1"/>
                </a:solidFill>
              </a:rPr>
              <a:t>formats</a:t>
            </a:r>
          </a:p>
          <a:p>
            <a:pPr lvl="1">
              <a:spcBef>
                <a:spcPts val="1200"/>
              </a:spcBef>
            </a:pPr>
            <a:r>
              <a:rPr lang="en-US" sz="2000" dirty="0" smtClean="0">
                <a:solidFill>
                  <a:schemeClr val="tx1"/>
                </a:solidFill>
              </a:rPr>
              <a:t>Offline data storage and access</a:t>
            </a:r>
          </a:p>
          <a:p>
            <a:pPr lvl="1">
              <a:spcBef>
                <a:spcPts val="1200"/>
              </a:spcBef>
            </a:pPr>
            <a:r>
              <a:rPr lang="en-US" sz="2000" dirty="0" smtClean="0">
                <a:solidFill>
                  <a:schemeClr val="tx1"/>
                </a:solidFill>
              </a:rPr>
              <a:t>Catalogs and web applications</a:t>
            </a:r>
          </a:p>
          <a:p>
            <a:pPr lvl="1">
              <a:spcBef>
                <a:spcPts val="1200"/>
              </a:spcBef>
            </a:pPr>
            <a:r>
              <a:rPr lang="en-US" sz="2000" dirty="0" smtClean="0">
                <a:solidFill>
                  <a:schemeClr val="tx1"/>
                </a:solidFill>
              </a:rPr>
              <a:t>IT services for test stands</a:t>
            </a:r>
          </a:p>
          <a:p>
            <a:pPr lvl="1">
              <a:spcBef>
                <a:spcPts val="1200"/>
              </a:spcBef>
            </a:pPr>
            <a:endParaRPr lang="en-US" sz="2000" dirty="0" smtClean="0">
              <a:solidFill>
                <a:schemeClr val="tx1"/>
              </a:solidFill>
            </a:endParaRPr>
          </a:p>
          <a:p>
            <a:pPr lvl="1">
              <a:spcBef>
                <a:spcPts val="1200"/>
              </a:spcBef>
            </a:pPr>
            <a:endParaRPr lang="en-US" sz="2000" dirty="0" smtClean="0">
              <a:solidFill>
                <a:schemeClr val="tx1"/>
              </a:solidFill>
            </a:endParaRPr>
          </a:p>
          <a:p>
            <a:pPr lvl="1">
              <a:spcBef>
                <a:spcPts val="1200"/>
              </a:spcBef>
            </a:pPr>
            <a:endParaRPr lang="en-US" sz="2000" dirty="0" smtClean="0">
              <a:solidFill>
                <a:schemeClr val="tx1"/>
              </a:solidFill>
            </a:endParaRPr>
          </a:p>
          <a:p>
            <a:pPr lvl="1">
              <a:spcBef>
                <a:spcPts val="1200"/>
              </a:spcBef>
            </a:pPr>
            <a:endParaRPr lang="en-US" sz="2000" dirty="0" smtClean="0">
              <a:solidFill>
                <a:schemeClr val="tx1"/>
              </a:solidFill>
            </a:endParaRPr>
          </a:p>
          <a:p>
            <a:pPr lvl="1">
              <a:spcBef>
                <a:spcPts val="1200"/>
              </a:spcBef>
            </a:pPr>
            <a:endParaRPr lang="en-US" sz="2000" dirty="0" smtClean="0">
              <a:solidFill>
                <a:schemeClr val="tx1"/>
              </a:solidFill>
            </a:endParaRPr>
          </a:p>
          <a:p>
            <a:pPr lvl="1">
              <a:spcBef>
                <a:spcPts val="1200"/>
              </a:spcBef>
            </a:pPr>
            <a:endParaRPr lang="en-US" sz="2000" dirty="0" smtClean="0">
              <a:solidFill>
                <a:schemeClr val="tx1"/>
              </a:solidFill>
            </a:endParaRPr>
          </a:p>
        </p:txBody>
      </p:sp>
    </p:spTree>
    <p:extLst>
      <p:ext uri="{BB962C8B-B14F-4D97-AF65-F5344CB8AC3E}">
        <p14:creationId xmlns:p14="http://schemas.microsoft.com/office/powerpoint/2010/main" val="3982825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21747" y="2398183"/>
            <a:ext cx="8331200" cy="1844675"/>
          </a:xfrm>
        </p:spPr>
        <p:txBody>
          <a:bodyPr/>
          <a:lstStyle/>
          <a:p>
            <a:r>
              <a:rPr lang="en-US" dirty="0" smtClean="0"/>
              <a:t>Backup slides</a:t>
            </a:r>
            <a:endParaRPr lang="en-US" dirty="0"/>
          </a:p>
        </p:txBody>
      </p:sp>
    </p:spTree>
    <p:extLst>
      <p:ext uri="{BB962C8B-B14F-4D97-AF65-F5344CB8AC3E}">
        <p14:creationId xmlns:p14="http://schemas.microsoft.com/office/powerpoint/2010/main" val="134310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catalog</a:t>
            </a:r>
            <a:endParaRPr lang="en-US" dirty="0"/>
          </a:p>
        </p:txBody>
      </p:sp>
      <p:sp>
        <p:nvSpPr>
          <p:cNvPr id="3" name="Content Placeholder 2"/>
          <p:cNvSpPr>
            <a:spLocks noGrp="1"/>
          </p:cNvSpPr>
          <p:nvPr>
            <p:ph idx="1"/>
          </p:nvPr>
        </p:nvSpPr>
        <p:spPr>
          <a:xfrm>
            <a:off x="210080" y="1178461"/>
            <a:ext cx="8281987" cy="4932362"/>
          </a:xfrm>
        </p:spPr>
        <p:txBody>
          <a:bodyPr/>
          <a:lstStyle/>
          <a:p>
            <a:r>
              <a:rPr lang="en-US" sz="1800" dirty="0" smtClean="0">
                <a:solidFill>
                  <a:schemeClr val="tx1"/>
                </a:solidFill>
              </a:rPr>
              <a:t>Justification for in-house implementation </a:t>
            </a:r>
            <a:endParaRPr lang="en-US" sz="1800" dirty="0">
              <a:solidFill>
                <a:schemeClr val="tx1"/>
              </a:solidFill>
            </a:endParaRPr>
          </a:p>
          <a:p>
            <a:pPr lvl="1"/>
            <a:r>
              <a:rPr lang="en-US" sz="1600" dirty="0" err="1" smtClean="0">
                <a:solidFill>
                  <a:schemeClr val="tx1"/>
                </a:solidFill>
              </a:rPr>
              <a:t>iCat</a:t>
            </a:r>
            <a:r>
              <a:rPr lang="en-US" sz="1600" dirty="0" smtClean="0">
                <a:solidFill>
                  <a:schemeClr val="tx1"/>
                </a:solidFill>
              </a:rPr>
              <a:t> does not fulfill XFEL requirements</a:t>
            </a:r>
          </a:p>
          <a:p>
            <a:pPr lvl="2"/>
            <a:r>
              <a:rPr lang="en-US" sz="1400" dirty="0" err="1">
                <a:solidFill>
                  <a:schemeClr val="tx1"/>
                </a:solidFill>
              </a:rPr>
              <a:t>Desy</a:t>
            </a:r>
            <a:r>
              <a:rPr lang="en-US" sz="1400" dirty="0">
                <a:solidFill>
                  <a:schemeClr val="tx1"/>
                </a:solidFill>
              </a:rPr>
              <a:t> experience shows this project is very complex and difficult to setup</a:t>
            </a:r>
          </a:p>
          <a:p>
            <a:pPr lvl="2"/>
            <a:r>
              <a:rPr lang="en-US" sz="1400" dirty="0" smtClean="0">
                <a:solidFill>
                  <a:schemeClr val="tx1"/>
                </a:solidFill>
              </a:rPr>
              <a:t>Production </a:t>
            </a:r>
            <a:r>
              <a:rPr lang="en-US" sz="1400" dirty="0">
                <a:solidFill>
                  <a:schemeClr val="tx1"/>
                </a:solidFill>
              </a:rPr>
              <a:t>level service would require a lot of effort (administration, close collaboration with STFC would be required)</a:t>
            </a:r>
          </a:p>
          <a:p>
            <a:pPr lvl="2"/>
            <a:r>
              <a:rPr lang="en-US" sz="1400" dirty="0" smtClean="0">
                <a:solidFill>
                  <a:schemeClr val="tx1"/>
                </a:solidFill>
              </a:rPr>
              <a:t>Doesn’t </a:t>
            </a:r>
            <a:r>
              <a:rPr lang="en-US" sz="1400" dirty="0">
                <a:solidFill>
                  <a:schemeClr val="tx1"/>
                </a:solidFill>
              </a:rPr>
              <a:t>fulfil all our requirements, this means we would have to try to influent it’s future developments (as discussed in last XDAC</a:t>
            </a:r>
            <a:r>
              <a:rPr lang="en-US" sz="1400" dirty="0" smtClean="0">
                <a:solidFill>
                  <a:schemeClr val="tx1"/>
                </a:solidFill>
              </a:rPr>
              <a:t>)</a:t>
            </a:r>
          </a:p>
          <a:p>
            <a:pPr lvl="1"/>
            <a:r>
              <a:rPr lang="en-US" sz="1600" dirty="0" smtClean="0">
                <a:solidFill>
                  <a:schemeClr val="tx1"/>
                </a:solidFill>
              </a:rPr>
              <a:t>LCLS catalog – much closer to the needs, but:</a:t>
            </a:r>
          </a:p>
          <a:p>
            <a:pPr lvl="2"/>
            <a:r>
              <a:rPr lang="en-US" sz="1400" dirty="0">
                <a:solidFill>
                  <a:schemeClr val="tx1"/>
                </a:solidFill>
              </a:rPr>
              <a:t>many dependencies on other LCLS internal services </a:t>
            </a:r>
            <a:endParaRPr lang="en-US" sz="1400" dirty="0" smtClean="0">
              <a:solidFill>
                <a:schemeClr val="tx1"/>
              </a:solidFill>
            </a:endParaRPr>
          </a:p>
          <a:p>
            <a:pPr lvl="3"/>
            <a:r>
              <a:rPr lang="en-US" sz="1400" dirty="0" smtClean="0">
                <a:solidFill>
                  <a:schemeClr val="tx1"/>
                </a:solidFill>
              </a:rPr>
              <a:t>direct </a:t>
            </a:r>
            <a:r>
              <a:rPr lang="en-US" sz="1400" dirty="0">
                <a:solidFill>
                  <a:schemeClr val="tx1"/>
                </a:solidFill>
              </a:rPr>
              <a:t>dependencies on database </a:t>
            </a:r>
            <a:r>
              <a:rPr lang="en-US" sz="1400" dirty="0" smtClean="0">
                <a:solidFill>
                  <a:schemeClr val="tx1"/>
                </a:solidFill>
              </a:rPr>
              <a:t>level</a:t>
            </a:r>
            <a:endParaRPr lang="en-US" sz="1400" dirty="0">
              <a:solidFill>
                <a:schemeClr val="tx1"/>
              </a:solidFill>
            </a:endParaRPr>
          </a:p>
          <a:p>
            <a:pPr lvl="3"/>
            <a:r>
              <a:rPr lang="en-US" sz="1400" dirty="0" smtClean="0">
                <a:solidFill>
                  <a:schemeClr val="tx1"/>
                </a:solidFill>
              </a:rPr>
              <a:t>difficult to extract required parts</a:t>
            </a:r>
          </a:p>
          <a:p>
            <a:pPr lvl="2"/>
            <a:r>
              <a:rPr lang="en-US" sz="1400" dirty="0" smtClean="0">
                <a:solidFill>
                  <a:schemeClr val="tx1"/>
                </a:solidFill>
              </a:rPr>
              <a:t>Implements processes specific to LCLS  (e.g. conversion from </a:t>
            </a:r>
            <a:r>
              <a:rPr lang="en-US" sz="1400" dirty="0" err="1" smtClean="0">
                <a:solidFill>
                  <a:schemeClr val="tx1"/>
                </a:solidFill>
              </a:rPr>
              <a:t>xtc</a:t>
            </a:r>
            <a:r>
              <a:rPr lang="en-US" sz="1400" dirty="0" smtClean="0">
                <a:solidFill>
                  <a:schemeClr val="tx1"/>
                </a:solidFill>
              </a:rPr>
              <a:t> to hdf5, cable management)</a:t>
            </a:r>
          </a:p>
          <a:p>
            <a:pPr lvl="2"/>
            <a:r>
              <a:rPr lang="en-US" sz="1400" dirty="0" smtClean="0">
                <a:solidFill>
                  <a:schemeClr val="tx1"/>
                </a:solidFill>
              </a:rPr>
              <a:t>no user defined parameters (is planned) </a:t>
            </a:r>
            <a:endParaRPr lang="en-US" sz="1400" dirty="0">
              <a:solidFill>
                <a:schemeClr val="tx1"/>
              </a:solidFill>
            </a:endParaRPr>
          </a:p>
          <a:p>
            <a:pPr lvl="2"/>
            <a:r>
              <a:rPr lang="en-US" sz="1400" dirty="0" smtClean="0">
                <a:solidFill>
                  <a:schemeClr val="tx1"/>
                </a:solidFill>
              </a:rPr>
              <a:t>would require additional developments using different technology</a:t>
            </a:r>
          </a:p>
          <a:p>
            <a:pPr lvl="2"/>
            <a:r>
              <a:rPr lang="en-US" sz="1400" dirty="0" smtClean="0">
                <a:solidFill>
                  <a:schemeClr val="tx1"/>
                </a:solidFill>
              </a:rPr>
              <a:t>no software release management </a:t>
            </a:r>
            <a:endParaRPr lang="en-US" sz="1400" dirty="0">
              <a:solidFill>
                <a:schemeClr val="tx1"/>
              </a:solidFill>
            </a:endParaRPr>
          </a:p>
          <a:p>
            <a:pPr lvl="3"/>
            <a:r>
              <a:rPr lang="en-US" sz="1400" dirty="0" smtClean="0">
                <a:solidFill>
                  <a:schemeClr val="tx1"/>
                </a:solidFill>
              </a:rPr>
              <a:t>LCLS  tool developed by single person</a:t>
            </a:r>
          </a:p>
          <a:p>
            <a:pPr lvl="3"/>
            <a:r>
              <a:rPr lang="en-US" sz="1400" dirty="0" smtClean="0">
                <a:solidFill>
                  <a:schemeClr val="tx1"/>
                </a:solidFill>
              </a:rPr>
              <a:t>continues changes and enhancements according to current LCLS needs and internal schedule</a:t>
            </a:r>
          </a:p>
          <a:p>
            <a:pPr marL="300037" lvl="1" indent="0">
              <a:buNone/>
            </a:pPr>
            <a:endParaRPr lang="en-US" sz="1600" dirty="0">
              <a:solidFill>
                <a:schemeClr val="tx1"/>
              </a:solidFill>
            </a:endParaRPr>
          </a:p>
          <a:p>
            <a:pPr marL="0" indent="0">
              <a:buNone/>
            </a:pPr>
            <a:endParaRPr lang="en-US" dirty="0"/>
          </a:p>
        </p:txBody>
      </p:sp>
    </p:spTree>
    <p:extLst>
      <p:ext uri="{BB962C8B-B14F-4D97-AF65-F5344CB8AC3E}">
        <p14:creationId xmlns:p14="http://schemas.microsoft.com/office/powerpoint/2010/main" val="312709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 functional overview</a:t>
            </a:r>
            <a:endParaRPr lang="en-US" dirty="0"/>
          </a:p>
        </p:txBody>
      </p:sp>
      <p:sp>
        <p:nvSpPr>
          <p:cNvPr id="17" name="Content Placeholder 16"/>
          <p:cNvSpPr>
            <a:spLocks noGrp="1"/>
          </p:cNvSpPr>
          <p:nvPr>
            <p:ph idx="1"/>
          </p:nvPr>
        </p:nvSpPr>
        <p:spPr>
          <a:xfrm>
            <a:off x="229247" y="5563998"/>
            <a:ext cx="8770819" cy="830326"/>
          </a:xfrm>
        </p:spPr>
        <p:txBody>
          <a:bodyPr/>
          <a:lstStyle/>
          <a:p>
            <a:r>
              <a:rPr lang="en-US" sz="1800" dirty="0">
                <a:solidFill>
                  <a:schemeClr val="tx1"/>
                </a:solidFill>
              </a:rPr>
              <a:t>D</a:t>
            </a:r>
            <a:r>
              <a:rPr lang="en-US" sz="1800" dirty="0" smtClean="0">
                <a:solidFill>
                  <a:schemeClr val="tx1"/>
                </a:solidFill>
              </a:rPr>
              <a:t>ata management “Big Picture” (common view WP75 and WP76)</a:t>
            </a:r>
          </a:p>
          <a:p>
            <a:pPr lvl="1"/>
            <a:r>
              <a:rPr lang="en-US" sz="1400" dirty="0" smtClean="0">
                <a:solidFill>
                  <a:schemeClr val="tx1"/>
                </a:solidFill>
              </a:rPr>
              <a:t>Detailed description of calibration data handling on WP75 session by </a:t>
            </a:r>
            <a:r>
              <a:rPr lang="en-US" sz="1400" dirty="0" err="1" smtClean="0">
                <a:solidFill>
                  <a:schemeClr val="tx1"/>
                </a:solidFill>
              </a:rPr>
              <a:t>S.Hauf</a:t>
            </a:r>
            <a:endParaRPr lang="en-US" sz="1400" dirty="0" smtClean="0">
              <a:solidFill>
                <a:schemeClr val="tx1"/>
              </a:solidFill>
            </a:endParaRPr>
          </a:p>
          <a:p>
            <a:pPr lvl="1"/>
            <a:r>
              <a:rPr lang="en-US" sz="1400" dirty="0" smtClean="0">
                <a:solidFill>
                  <a:schemeClr val="tx1"/>
                </a:solidFill>
              </a:rPr>
              <a:t>Details and implementation status on WP76 session by </a:t>
            </a:r>
            <a:r>
              <a:rPr lang="en-US" sz="1400" dirty="0" err="1">
                <a:solidFill>
                  <a:schemeClr val="tx1"/>
                </a:solidFill>
              </a:rPr>
              <a:t>K</a:t>
            </a:r>
            <a:r>
              <a:rPr lang="en-US" sz="1400" dirty="0" err="1" smtClean="0">
                <a:solidFill>
                  <a:schemeClr val="tx1"/>
                </a:solidFill>
              </a:rPr>
              <a:t>.Wrona</a:t>
            </a:r>
            <a:r>
              <a:rPr lang="en-US" sz="1400" dirty="0" smtClean="0">
                <a:solidFill>
                  <a:schemeClr val="tx1"/>
                </a:solidFill>
              </a:rPr>
              <a:t>/</a:t>
            </a:r>
            <a:r>
              <a:rPr lang="en-US" sz="1400" dirty="0" err="1" smtClean="0">
                <a:solidFill>
                  <a:schemeClr val="tx1"/>
                </a:solidFill>
              </a:rPr>
              <a:t>D.Boukhelef</a:t>
            </a:r>
            <a:endParaRPr lang="en-US" sz="1400" dirty="0" smtClean="0">
              <a:solidFill>
                <a:schemeClr val="tx1"/>
              </a:solidFill>
            </a:endParaRPr>
          </a:p>
        </p:txBody>
      </p:sp>
      <p:pic>
        <p:nvPicPr>
          <p:cNvPr id="1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9758" y="1016812"/>
            <a:ext cx="6414297" cy="428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223000" y="4992356"/>
            <a:ext cx="1678665" cy="307777"/>
          </a:xfrm>
          <a:prstGeom prst="rect">
            <a:avLst/>
          </a:prstGeom>
          <a:noFill/>
        </p:spPr>
        <p:txBody>
          <a:bodyPr wrap="none" rtlCol="0">
            <a:spAutoFit/>
          </a:bodyPr>
          <a:lstStyle/>
          <a:p>
            <a:pPr>
              <a:spcBef>
                <a:spcPts val="600"/>
              </a:spcBef>
              <a:buClr>
                <a:schemeClr val="accent2"/>
              </a:buClr>
              <a:buSzPct val="80000"/>
              <a:buNone/>
            </a:pPr>
            <a:r>
              <a:rPr lang="en-US" sz="1400" dirty="0" smtClean="0">
                <a:solidFill>
                  <a:schemeClr val="accent3"/>
                </a:solidFill>
              </a:rPr>
              <a:t>Drawing by </a:t>
            </a:r>
            <a:r>
              <a:rPr lang="en-US" sz="1400" dirty="0" err="1" smtClean="0">
                <a:solidFill>
                  <a:schemeClr val="accent3"/>
                </a:solidFill>
              </a:rPr>
              <a:t>S.Hauf</a:t>
            </a:r>
            <a:endParaRPr lang="en-US" sz="1400" dirty="0" smtClean="0">
              <a:solidFill>
                <a:schemeClr val="accent3"/>
              </a:solidFill>
            </a:endParaRPr>
          </a:p>
        </p:txBody>
      </p:sp>
      <p:sp>
        <p:nvSpPr>
          <p:cNvPr id="9" name="Content Placeholder 16"/>
          <p:cNvSpPr txBox="1">
            <a:spLocks/>
          </p:cNvSpPr>
          <p:nvPr/>
        </p:nvSpPr>
        <p:spPr bwMode="auto">
          <a:xfrm>
            <a:off x="6654995" y="1347597"/>
            <a:ext cx="2489005" cy="268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98450" indent="-298450" algn="l" rtl="0" eaLnBrk="1" fontAlgn="base" hangingPunct="1">
              <a:spcBef>
                <a:spcPts val="6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ts val="6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ts val="600"/>
              </a:spcBef>
              <a:spcAft>
                <a:spcPct val="0"/>
              </a:spcAft>
              <a:buClr>
                <a:schemeClr val="accent2"/>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ts val="6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ts val="600"/>
              </a:spcBef>
              <a:spcAft>
                <a:spcPct val="0"/>
              </a:spcAft>
              <a:buClr>
                <a:schemeClr val="accent2"/>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a:lstStyle>
          <a:p>
            <a:pPr marL="0" indent="0">
              <a:buNone/>
            </a:pPr>
            <a:r>
              <a:rPr lang="en-US" sz="1800" kern="0" dirty="0" smtClean="0">
                <a:solidFill>
                  <a:schemeClr val="tx1"/>
                </a:solidFill>
              </a:rPr>
              <a:t>Figure describes:</a:t>
            </a:r>
          </a:p>
          <a:p>
            <a:pPr marL="355600" lvl="1" indent="-177800"/>
            <a:r>
              <a:rPr lang="en-US" sz="1400" kern="0" dirty="0" smtClean="0">
                <a:solidFill>
                  <a:schemeClr val="tx1"/>
                </a:solidFill>
              </a:rPr>
              <a:t>Data </a:t>
            </a:r>
            <a:r>
              <a:rPr lang="en-US" sz="1400" kern="0" dirty="0">
                <a:solidFill>
                  <a:schemeClr val="tx1"/>
                </a:solidFill>
              </a:rPr>
              <a:t>types</a:t>
            </a:r>
          </a:p>
          <a:p>
            <a:pPr marL="355600" lvl="1" indent="-177800"/>
            <a:r>
              <a:rPr lang="en-US" sz="1400" kern="0" dirty="0">
                <a:solidFill>
                  <a:schemeClr val="tx1"/>
                </a:solidFill>
              </a:rPr>
              <a:t>Data </a:t>
            </a:r>
            <a:r>
              <a:rPr lang="en-US" sz="1400" kern="0" dirty="0" smtClean="0">
                <a:solidFill>
                  <a:schemeClr val="tx1"/>
                </a:solidFill>
              </a:rPr>
              <a:t>flow</a:t>
            </a:r>
          </a:p>
          <a:p>
            <a:pPr marL="355600" lvl="1" indent="-177800"/>
            <a:r>
              <a:rPr lang="en-US" sz="1400" kern="0" dirty="0" smtClean="0">
                <a:solidFill>
                  <a:schemeClr val="tx1"/>
                </a:solidFill>
              </a:rPr>
              <a:t>Components</a:t>
            </a:r>
          </a:p>
          <a:p>
            <a:pPr marL="355600" lvl="1" indent="-177800"/>
            <a:r>
              <a:rPr lang="en-US" sz="1400" kern="0" dirty="0" smtClean="0">
                <a:solidFill>
                  <a:schemeClr val="tx1"/>
                </a:solidFill>
              </a:rPr>
              <a:t>Functionality</a:t>
            </a:r>
          </a:p>
          <a:p>
            <a:pPr marL="355600" lvl="1" indent="-177800"/>
            <a:r>
              <a:rPr lang="en-US" sz="1400" kern="0" dirty="0" smtClean="0">
                <a:solidFill>
                  <a:schemeClr val="tx1"/>
                </a:solidFill>
              </a:rPr>
              <a:t>Actors</a:t>
            </a:r>
          </a:p>
          <a:p>
            <a:pPr marL="0" indent="0">
              <a:buNone/>
            </a:pPr>
            <a:endParaRPr lang="en-US" sz="1400" kern="0" dirty="0" smtClean="0">
              <a:solidFill>
                <a:schemeClr val="tx1"/>
              </a:solidFill>
            </a:endParaRPr>
          </a:p>
        </p:txBody>
      </p:sp>
    </p:spTree>
    <p:extLst>
      <p:ext uri="{BB962C8B-B14F-4D97-AF65-F5344CB8AC3E}">
        <p14:creationId xmlns:p14="http://schemas.microsoft.com/office/powerpoint/2010/main" val="68973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Data – definitions &amp; policies</a:t>
            </a:r>
            <a:endParaRPr lang="en-US" dirty="0"/>
          </a:p>
        </p:txBody>
      </p:sp>
      <p:sp>
        <p:nvSpPr>
          <p:cNvPr id="4" name="Content Placeholder 3"/>
          <p:cNvSpPr txBox="1">
            <a:spLocks noGrp="1"/>
          </p:cNvSpPr>
          <p:nvPr>
            <p:ph idx="1"/>
          </p:nvPr>
        </p:nvSpPr>
        <p:spPr>
          <a:xfrm>
            <a:off x="338976" y="1245371"/>
            <a:ext cx="7972425" cy="4462760"/>
          </a:xfrm>
          <a:prstGeom prst="rect">
            <a:avLst/>
          </a:prstGeom>
          <a:noFill/>
        </p:spPr>
        <p:txBody>
          <a:bodyPr wrap="square" rtlCol="0">
            <a:spAutoFit/>
          </a:bodyPr>
          <a:lstStyle/>
          <a:p>
            <a:pPr algn="just">
              <a:buNone/>
            </a:pPr>
            <a:r>
              <a:rPr lang="en-GB" sz="2000" b="1" i="1" dirty="0">
                <a:solidFill>
                  <a:schemeClr val="tx1"/>
                </a:solidFill>
              </a:rPr>
              <a:t>Raw data</a:t>
            </a:r>
            <a:r>
              <a:rPr lang="en-GB" sz="2000" i="1" dirty="0">
                <a:solidFill>
                  <a:schemeClr val="tx1"/>
                </a:solidFill>
              </a:rPr>
              <a:t>, </a:t>
            </a:r>
            <a:r>
              <a:rPr lang="en-GB" sz="2000" i="1" dirty="0" smtClean="0">
                <a:solidFill>
                  <a:schemeClr val="tx1"/>
                </a:solidFill>
              </a:rPr>
              <a:t>[…],  </a:t>
            </a:r>
            <a:r>
              <a:rPr lang="en-GB" sz="2000" i="1" dirty="0">
                <a:solidFill>
                  <a:schemeClr val="tx1"/>
                </a:solidFill>
              </a:rPr>
              <a:t>represents digitized </a:t>
            </a:r>
            <a:r>
              <a:rPr lang="en-GB" sz="2000" i="1" dirty="0" smtClean="0">
                <a:solidFill>
                  <a:schemeClr val="tx1"/>
                </a:solidFill>
              </a:rPr>
              <a:t>signals </a:t>
            </a:r>
            <a:r>
              <a:rPr lang="en-GB" sz="2000" i="1" dirty="0">
                <a:solidFill>
                  <a:schemeClr val="tx1"/>
                </a:solidFill>
              </a:rPr>
              <a:t>captured by detectors and not </a:t>
            </a:r>
            <a:r>
              <a:rPr lang="en-GB" sz="2000" i="1" dirty="0" smtClean="0">
                <a:solidFill>
                  <a:schemeClr val="tx1"/>
                </a:solidFill>
              </a:rPr>
              <a:t>altered </a:t>
            </a:r>
            <a:r>
              <a:rPr lang="en-GB" sz="2000" i="1" dirty="0">
                <a:solidFill>
                  <a:schemeClr val="tx1"/>
                </a:solidFill>
              </a:rPr>
              <a:t>by detector-specific corrections or calibrations, […]</a:t>
            </a:r>
            <a:r>
              <a:rPr lang="en-GB" sz="2000" i="1" dirty="0" smtClean="0">
                <a:solidFill>
                  <a:schemeClr val="tx1"/>
                </a:solidFill>
              </a:rPr>
              <a:t>. </a:t>
            </a:r>
            <a:r>
              <a:rPr lang="en-GB" sz="2000" i="1" dirty="0">
                <a:solidFill>
                  <a:schemeClr val="tx1"/>
                </a:solidFill>
              </a:rPr>
              <a:t>Vetoing, either by hard- or software triggers and zero-value suppression, […]</a:t>
            </a:r>
            <a:r>
              <a:rPr lang="en-GB" sz="2000" i="1" dirty="0" smtClean="0">
                <a:solidFill>
                  <a:schemeClr val="tx1"/>
                </a:solidFill>
              </a:rPr>
              <a:t>, </a:t>
            </a:r>
            <a:r>
              <a:rPr lang="en-GB" sz="2000" i="1" dirty="0">
                <a:solidFill>
                  <a:schemeClr val="tx1"/>
                </a:solidFill>
              </a:rPr>
              <a:t>may have been performed and are irreversible. […</a:t>
            </a:r>
            <a:r>
              <a:rPr lang="en-GB" sz="2000" i="1" dirty="0" smtClean="0">
                <a:solidFill>
                  <a:schemeClr val="tx1"/>
                </a:solidFill>
              </a:rPr>
              <a:t>]. </a:t>
            </a:r>
            <a:r>
              <a:rPr lang="en-GB" sz="2000" i="1" dirty="0">
                <a:solidFill>
                  <a:schemeClr val="tx1"/>
                </a:solidFill>
              </a:rPr>
              <a:t>Raw data is the main archival data product at the European XFEL. It is not foreseen to be exported outside the facility, and is not meant to be directly user accessible</a:t>
            </a:r>
            <a:r>
              <a:rPr lang="en-GB" sz="2000" i="1" dirty="0" smtClean="0">
                <a:solidFill>
                  <a:schemeClr val="tx1"/>
                </a:solidFill>
              </a:rPr>
              <a:t>.</a:t>
            </a:r>
          </a:p>
          <a:p>
            <a:pPr algn="just">
              <a:buNone/>
            </a:pPr>
            <a:endParaRPr lang="en-GB" sz="2000" b="1" i="1" dirty="0" smtClean="0">
              <a:solidFill>
                <a:schemeClr val="tx1"/>
              </a:solidFill>
            </a:endParaRPr>
          </a:p>
          <a:p>
            <a:pPr algn="just">
              <a:buNone/>
            </a:pPr>
            <a:r>
              <a:rPr lang="en-GB" sz="2000" b="1" i="1" dirty="0" smtClean="0">
                <a:solidFill>
                  <a:schemeClr val="tx1"/>
                </a:solidFill>
              </a:rPr>
              <a:t>Calibrated </a:t>
            </a:r>
            <a:r>
              <a:rPr lang="en-GB" sz="2000" b="1" i="1" dirty="0">
                <a:solidFill>
                  <a:schemeClr val="tx1"/>
                </a:solidFill>
              </a:rPr>
              <a:t>data </a:t>
            </a:r>
            <a:r>
              <a:rPr lang="en-GB" sz="2000" i="1" dirty="0">
                <a:solidFill>
                  <a:schemeClr val="tx1"/>
                </a:solidFill>
              </a:rPr>
              <a:t>is generated from raw data, by applying detector-specific corrections and transformation to physical units (calibration) […]. Calibrated data is the standard data product users will be provided with. It is not archived though; […], it will be reprocessed on the fly from the raw data repository using the appropriate calibration parameters provided by the calibration database</a:t>
            </a:r>
            <a:r>
              <a:rPr lang="en-GB" sz="2000" i="1" dirty="0" smtClean="0">
                <a:solidFill>
                  <a:schemeClr val="tx1"/>
                </a:solidFill>
              </a:rPr>
              <a:t>.</a:t>
            </a:r>
            <a:endParaRPr lang="de-DE" sz="2000" i="1" dirty="0">
              <a:solidFill>
                <a:schemeClr val="tx1"/>
              </a:solidFill>
            </a:endParaRPr>
          </a:p>
        </p:txBody>
      </p:sp>
      <p:sp>
        <p:nvSpPr>
          <p:cNvPr id="5" name="Rectangle 4"/>
          <p:cNvSpPr/>
          <p:nvPr/>
        </p:nvSpPr>
        <p:spPr>
          <a:xfrm>
            <a:off x="179221" y="6077390"/>
            <a:ext cx="8672169" cy="230832"/>
          </a:xfrm>
          <a:prstGeom prst="rect">
            <a:avLst/>
          </a:prstGeom>
        </p:spPr>
        <p:txBody>
          <a:bodyPr wrap="square">
            <a:spAutoFit/>
          </a:bodyPr>
          <a:lstStyle/>
          <a:p>
            <a:pPr>
              <a:buNone/>
            </a:pPr>
            <a:r>
              <a:rPr lang="en-US" dirty="0" smtClean="0"/>
              <a:t>Extracted </a:t>
            </a:r>
            <a:r>
              <a:rPr lang="en-US" dirty="0"/>
              <a:t>from a draft for a special issue of Synchrotron Radiation News (and in similar wording for a IEEE NSS/MIC 2014 contribution)</a:t>
            </a:r>
          </a:p>
        </p:txBody>
      </p:sp>
    </p:spTree>
    <p:extLst>
      <p:ext uri="{BB962C8B-B14F-4D97-AF65-F5344CB8AC3E}">
        <p14:creationId xmlns:p14="http://schemas.microsoft.com/office/powerpoint/2010/main" val="320532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32425"/>
          <a:stretch/>
        </p:blipFill>
        <p:spPr bwMode="auto">
          <a:xfrm>
            <a:off x="745082" y="1270344"/>
            <a:ext cx="5204794" cy="3073316"/>
          </a:xfrm>
          <a:prstGeom prst="rect">
            <a:avLst/>
          </a:prstGeom>
          <a:noFill/>
          <a:ln w="15875">
            <a:solidFill>
              <a:schemeClr val="bg1">
                <a:lumMod val="65000"/>
              </a:schemeClr>
            </a:solidFill>
            <a:miter lim="800000"/>
            <a:headEnd/>
            <a:tailEnd/>
          </a:ln>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DAQ and DM architecture</a:t>
            </a:r>
            <a:endParaRPr lang="de-DE" dirty="0"/>
          </a:p>
        </p:txBody>
      </p:sp>
      <p:sp>
        <p:nvSpPr>
          <p:cNvPr id="4" name="Content Placeholder 3"/>
          <p:cNvSpPr>
            <a:spLocks noGrp="1"/>
          </p:cNvSpPr>
          <p:nvPr>
            <p:ph idx="1"/>
          </p:nvPr>
        </p:nvSpPr>
        <p:spPr>
          <a:xfrm>
            <a:off x="704761" y="4776071"/>
            <a:ext cx="7398301" cy="1573930"/>
          </a:xfrm>
        </p:spPr>
        <p:txBody>
          <a:bodyPr/>
          <a:lstStyle/>
          <a:p>
            <a:r>
              <a:rPr lang="en-US" sz="1600" dirty="0" smtClean="0">
                <a:solidFill>
                  <a:schemeClr val="tx1"/>
                </a:solidFill>
              </a:rPr>
              <a:t>Layered architecture focusing on scalability and flexibility</a:t>
            </a:r>
          </a:p>
          <a:p>
            <a:r>
              <a:rPr lang="en-US" sz="1600" dirty="0" smtClean="0">
                <a:solidFill>
                  <a:schemeClr val="tx1"/>
                </a:solidFill>
              </a:rPr>
              <a:t>Allows for data processing on each layer</a:t>
            </a:r>
          </a:p>
          <a:p>
            <a:r>
              <a:rPr lang="en-US" sz="1600" dirty="0" smtClean="0">
                <a:solidFill>
                  <a:schemeClr val="tx1"/>
                </a:solidFill>
              </a:rPr>
              <a:t>Addresses issue of simultaneous reliable data recording and fast user access</a:t>
            </a:r>
          </a:p>
          <a:p>
            <a:r>
              <a:rPr lang="en-US" sz="1600" dirty="0" smtClean="0">
                <a:solidFill>
                  <a:schemeClr val="tx1"/>
                </a:solidFill>
              </a:rPr>
              <a:t>Includes offline data analysis at the facility </a:t>
            </a:r>
          </a:p>
        </p:txBody>
      </p:sp>
      <p:sp>
        <p:nvSpPr>
          <p:cNvPr id="41" name="TextBox 40"/>
          <p:cNvSpPr txBox="1"/>
          <p:nvPr/>
        </p:nvSpPr>
        <p:spPr>
          <a:xfrm>
            <a:off x="4288844" y="1421071"/>
            <a:ext cx="1661031" cy="369332"/>
          </a:xfrm>
          <a:prstGeom prst="rect">
            <a:avLst/>
          </a:prstGeom>
          <a:solidFill>
            <a:schemeClr val="bg1"/>
          </a:solidFill>
        </p:spPr>
        <p:txBody>
          <a:bodyPr wrap="square" rtlCol="0">
            <a:spAutoFit/>
          </a:bodyPr>
          <a:lstStyle/>
          <a:p>
            <a:pPr>
              <a:spcBef>
                <a:spcPts val="600"/>
              </a:spcBef>
              <a:buClr>
                <a:schemeClr val="accent2"/>
              </a:buClr>
              <a:buSzPct val="80000"/>
              <a:buNone/>
            </a:pPr>
            <a:r>
              <a:rPr lang="en-US" sz="1800" dirty="0" smtClean="0"/>
              <a:t>Architecture</a:t>
            </a:r>
            <a:endParaRPr lang="de-DE" sz="1800" dirty="0" smtClean="0"/>
          </a:p>
        </p:txBody>
      </p:sp>
      <p:sp>
        <p:nvSpPr>
          <p:cNvPr id="16" name="Down Arrow 15"/>
          <p:cNvSpPr/>
          <p:nvPr/>
        </p:nvSpPr>
        <p:spPr bwMode="auto">
          <a:xfrm rot="16200000">
            <a:off x="3285374" y="1250855"/>
            <a:ext cx="222308" cy="2635347"/>
          </a:xfrm>
          <a:prstGeom prst="downArrow">
            <a:avLst/>
          </a:prstGeom>
          <a:solidFill>
            <a:schemeClr val="tx1">
              <a:lumMod val="50000"/>
              <a:lumOff val="50000"/>
            </a:schemeClr>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7" name="Down Arrow 16"/>
          <p:cNvSpPr/>
          <p:nvPr/>
        </p:nvSpPr>
        <p:spPr bwMode="auto">
          <a:xfrm rot="16200000">
            <a:off x="3363708" y="2537554"/>
            <a:ext cx="222308" cy="2445449"/>
          </a:xfrm>
          <a:prstGeom prst="downArrow">
            <a:avLst/>
          </a:prstGeom>
          <a:solidFill>
            <a:schemeClr val="tx1">
              <a:lumMod val="50000"/>
              <a:lumOff val="50000"/>
            </a:schemeClr>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8" name="Down Arrow 17"/>
          <p:cNvSpPr/>
          <p:nvPr/>
        </p:nvSpPr>
        <p:spPr bwMode="auto">
          <a:xfrm>
            <a:off x="1863250" y="2547301"/>
            <a:ext cx="465076" cy="1381717"/>
          </a:xfrm>
          <a:prstGeom prst="downArrow">
            <a:avLst/>
          </a:prstGeom>
          <a:solidFill>
            <a:srgbClr val="FF9900"/>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5" name="Down Arrow 14"/>
          <p:cNvSpPr/>
          <p:nvPr/>
        </p:nvSpPr>
        <p:spPr bwMode="auto">
          <a:xfrm>
            <a:off x="1880184" y="1270344"/>
            <a:ext cx="465076" cy="1322610"/>
          </a:xfrm>
          <a:prstGeom prst="downArrow">
            <a:avLst/>
          </a:prstGeom>
          <a:solidFill>
            <a:srgbClr val="FF9900"/>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grpSp>
        <p:nvGrpSpPr>
          <p:cNvPr id="6" name="Group 5"/>
          <p:cNvGrpSpPr/>
          <p:nvPr/>
        </p:nvGrpSpPr>
        <p:grpSpPr>
          <a:xfrm>
            <a:off x="6305372" y="3612775"/>
            <a:ext cx="2135574" cy="730885"/>
            <a:chOff x="7008105" y="3482028"/>
            <a:chExt cx="2135574" cy="730885"/>
          </a:xfrm>
        </p:grpSpPr>
        <p:sp>
          <p:nvSpPr>
            <p:cNvPr id="10" name="Down Arrow 9"/>
            <p:cNvSpPr/>
            <p:nvPr/>
          </p:nvSpPr>
          <p:spPr bwMode="auto">
            <a:xfrm>
              <a:off x="7008105" y="3482028"/>
              <a:ext cx="230885" cy="319618"/>
            </a:xfrm>
            <a:prstGeom prst="downArrow">
              <a:avLst/>
            </a:prstGeom>
            <a:solidFill>
              <a:srgbClr val="FF9900"/>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1" name="Down Arrow 10"/>
            <p:cNvSpPr/>
            <p:nvPr/>
          </p:nvSpPr>
          <p:spPr bwMode="auto">
            <a:xfrm rot="16200000">
              <a:off x="7045067" y="3911605"/>
              <a:ext cx="222309" cy="296233"/>
            </a:xfrm>
            <a:prstGeom prst="downArrow">
              <a:avLst/>
            </a:prstGeom>
            <a:solidFill>
              <a:schemeClr val="tx1">
                <a:lumMod val="50000"/>
                <a:lumOff val="50000"/>
              </a:schemeClr>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5" name="TextBox 4"/>
            <p:cNvSpPr txBox="1"/>
            <p:nvPr/>
          </p:nvSpPr>
          <p:spPr>
            <a:xfrm>
              <a:off x="7238990" y="3490495"/>
              <a:ext cx="1608133" cy="307777"/>
            </a:xfrm>
            <a:prstGeom prst="rect">
              <a:avLst/>
            </a:prstGeom>
            <a:noFill/>
          </p:spPr>
          <p:txBody>
            <a:bodyPr wrap="none" rtlCol="0">
              <a:spAutoFit/>
            </a:bodyPr>
            <a:lstStyle/>
            <a:p>
              <a:pPr>
                <a:spcBef>
                  <a:spcPts val="600"/>
                </a:spcBef>
                <a:buClr>
                  <a:schemeClr val="accent2"/>
                </a:buClr>
                <a:buSzPct val="80000"/>
                <a:buNone/>
              </a:pPr>
              <a:r>
                <a:rPr lang="en-US" sz="1400" dirty="0" smtClean="0">
                  <a:solidFill>
                    <a:schemeClr val="accent3"/>
                  </a:solidFill>
                </a:rPr>
                <a:t>Main DAQ stream</a:t>
              </a:r>
            </a:p>
          </p:txBody>
        </p:sp>
        <p:sp>
          <p:nvSpPr>
            <p:cNvPr id="13" name="TextBox 12"/>
            <p:cNvSpPr txBox="1"/>
            <p:nvPr/>
          </p:nvSpPr>
          <p:spPr>
            <a:xfrm>
              <a:off x="7238990" y="3905136"/>
              <a:ext cx="1904689" cy="307777"/>
            </a:xfrm>
            <a:prstGeom prst="rect">
              <a:avLst/>
            </a:prstGeom>
            <a:noFill/>
          </p:spPr>
          <p:txBody>
            <a:bodyPr wrap="none" rtlCol="0">
              <a:spAutoFit/>
            </a:bodyPr>
            <a:lstStyle/>
            <a:p>
              <a:pPr>
                <a:spcBef>
                  <a:spcPts val="600"/>
                </a:spcBef>
                <a:buClr>
                  <a:schemeClr val="accent2"/>
                </a:buClr>
                <a:buSzPct val="80000"/>
                <a:buNone/>
              </a:pPr>
              <a:r>
                <a:rPr lang="en-US" sz="1400" dirty="0" smtClean="0">
                  <a:solidFill>
                    <a:schemeClr val="accent3"/>
                  </a:solidFill>
                </a:rPr>
                <a:t>Fast feedback stream</a:t>
              </a:r>
            </a:p>
          </p:txBody>
        </p:sp>
      </p:grpSp>
    </p:spTree>
    <p:extLst>
      <p:ext uri="{BB962C8B-B14F-4D97-AF65-F5344CB8AC3E}">
        <p14:creationId xmlns:p14="http://schemas.microsoft.com/office/powerpoint/2010/main" val="3561944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Slice test (prototype)</a:t>
            </a:r>
            <a:endParaRPr lang="de-DE" dirty="0"/>
          </a:p>
        </p:txBody>
      </p:sp>
      <p:grpSp>
        <p:nvGrpSpPr>
          <p:cNvPr id="42" name="Group 41"/>
          <p:cNvGrpSpPr/>
          <p:nvPr/>
        </p:nvGrpSpPr>
        <p:grpSpPr>
          <a:xfrm>
            <a:off x="1710268" y="1007532"/>
            <a:ext cx="5376332" cy="3475244"/>
            <a:chOff x="4794838" y="3760901"/>
            <a:chExt cx="3642232" cy="2682159"/>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4838" y="3760901"/>
              <a:ext cx="3642232" cy="26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4910099" y="3998632"/>
              <a:ext cx="1582909" cy="369332"/>
            </a:xfrm>
            <a:prstGeom prst="rect">
              <a:avLst/>
            </a:prstGeom>
            <a:solidFill>
              <a:schemeClr val="bg1"/>
            </a:solidFill>
          </p:spPr>
          <p:txBody>
            <a:bodyPr wrap="square" rtlCol="0">
              <a:spAutoFit/>
            </a:bodyPr>
            <a:lstStyle/>
            <a:p>
              <a:pPr>
                <a:spcBef>
                  <a:spcPts val="600"/>
                </a:spcBef>
                <a:buClr>
                  <a:schemeClr val="accent2"/>
                </a:buClr>
                <a:buSzPct val="80000"/>
                <a:buNone/>
              </a:pPr>
              <a:r>
                <a:rPr lang="en-US" sz="1800" dirty="0"/>
                <a:t>P</a:t>
              </a:r>
              <a:r>
                <a:rPr lang="en-US" sz="1800" dirty="0" smtClean="0"/>
                <a:t>rototype</a:t>
              </a:r>
              <a:endParaRPr lang="de-DE" sz="1800" dirty="0" smtClean="0"/>
            </a:p>
          </p:txBody>
        </p:sp>
        <p:sp>
          <p:nvSpPr>
            <p:cNvPr id="40" name="Rectangle 39"/>
            <p:cNvSpPr/>
            <p:nvPr/>
          </p:nvSpPr>
          <p:spPr bwMode="auto">
            <a:xfrm>
              <a:off x="8106014" y="3785470"/>
              <a:ext cx="291994" cy="9496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grpSp>
      <p:sp>
        <p:nvSpPr>
          <p:cNvPr id="44" name="TextBox 43"/>
          <p:cNvSpPr txBox="1"/>
          <p:nvPr/>
        </p:nvSpPr>
        <p:spPr>
          <a:xfrm>
            <a:off x="164905" y="4635182"/>
            <a:ext cx="8733562" cy="1554272"/>
          </a:xfrm>
          <a:prstGeom prst="rect">
            <a:avLst/>
          </a:prstGeom>
          <a:noFill/>
        </p:spPr>
        <p:txBody>
          <a:bodyPr wrap="square" rtlCol="0">
            <a:spAutoFit/>
          </a:bodyPr>
          <a:lstStyle/>
          <a:p>
            <a:pPr marL="342900" indent="-342900">
              <a:spcBef>
                <a:spcPts val="600"/>
              </a:spcBef>
              <a:buClr>
                <a:schemeClr val="accent2"/>
              </a:buClr>
              <a:buSzPct val="80000"/>
            </a:pPr>
            <a:r>
              <a:rPr lang="en-US" sz="1600" b="1" dirty="0" smtClean="0"/>
              <a:t>Demonstrated sufficient performance of DAQ chain for ½ </a:t>
            </a:r>
            <a:r>
              <a:rPr lang="en-US" sz="1600" b="1" dirty="0" err="1" smtClean="0"/>
              <a:t>Mpxl</a:t>
            </a:r>
            <a:r>
              <a:rPr lang="en-US" sz="1600" b="1" dirty="0" smtClean="0"/>
              <a:t> detector from train builder to online data storage using prototype system</a:t>
            </a:r>
          </a:p>
          <a:p>
            <a:pPr marL="342900" indent="-342900">
              <a:spcBef>
                <a:spcPts val="600"/>
              </a:spcBef>
              <a:buClr>
                <a:schemeClr val="accent2"/>
              </a:buClr>
              <a:buSzPct val="80000"/>
            </a:pPr>
            <a:r>
              <a:rPr lang="en-US" sz="1600" dirty="0" smtClean="0"/>
              <a:t>Easily scalable to 1Mpxl – requires more hardware</a:t>
            </a:r>
          </a:p>
          <a:p>
            <a:pPr marL="342900" indent="-342900">
              <a:spcBef>
                <a:spcPts val="600"/>
              </a:spcBef>
              <a:buClr>
                <a:schemeClr val="accent2"/>
              </a:buClr>
              <a:buSzPct val="80000"/>
            </a:pPr>
            <a:r>
              <a:rPr lang="en-US" sz="1600" dirty="0" smtClean="0"/>
              <a:t>16 streams per 1Mpx det., 1GB/s per data stream</a:t>
            </a:r>
          </a:p>
          <a:p>
            <a:pPr marL="342900" indent="-342900">
              <a:spcBef>
                <a:spcPts val="600"/>
              </a:spcBef>
              <a:buClr>
                <a:schemeClr val="accent2"/>
              </a:buClr>
              <a:buSzPct val="80000"/>
            </a:pPr>
            <a:r>
              <a:rPr lang="en-US" sz="1600" dirty="0" smtClean="0"/>
              <a:t>Final acceptance tests when detectors are available</a:t>
            </a:r>
          </a:p>
        </p:txBody>
      </p:sp>
    </p:spTree>
    <p:extLst>
      <p:ext uri="{BB962C8B-B14F-4D97-AF65-F5344CB8AC3E}">
        <p14:creationId xmlns:p14="http://schemas.microsoft.com/office/powerpoint/2010/main" val="410981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implementation</a:t>
            </a:r>
            <a:endParaRPr lang="de-D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25" y="1373532"/>
            <a:ext cx="3505200" cy="184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733" y="3970166"/>
            <a:ext cx="2293443" cy="20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199" y="4110235"/>
            <a:ext cx="1101190" cy="189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481" y="1580508"/>
            <a:ext cx="3048000" cy="2389658"/>
          </a:xfrm>
          <a:prstGeom prst="rect">
            <a:avLst/>
          </a:prstGeom>
          <a:solidFill>
            <a:schemeClr val="bg1"/>
          </a:solidFill>
          <a:ln>
            <a:noFill/>
          </a:ln>
          <a:effectLst/>
          <a:extLst/>
        </p:spPr>
      </p:pic>
      <p:sp>
        <p:nvSpPr>
          <p:cNvPr id="5" name="TextBox 4"/>
          <p:cNvSpPr txBox="1"/>
          <p:nvPr/>
        </p:nvSpPr>
        <p:spPr>
          <a:xfrm>
            <a:off x="1079421" y="1188866"/>
            <a:ext cx="1659429" cy="369332"/>
          </a:xfrm>
          <a:prstGeom prst="rect">
            <a:avLst/>
          </a:prstGeom>
          <a:solidFill>
            <a:schemeClr val="accent1">
              <a:lumMod val="90000"/>
              <a:lumOff val="10000"/>
            </a:schemeClr>
          </a:solidFill>
        </p:spPr>
        <p:txBody>
          <a:bodyPr wrap="none" rtlCol="0">
            <a:spAutoFit/>
          </a:bodyPr>
          <a:lstStyle/>
          <a:p>
            <a:pPr>
              <a:spcBef>
                <a:spcPts val="600"/>
              </a:spcBef>
              <a:buClr>
                <a:schemeClr val="accent2"/>
              </a:buClr>
              <a:buSzPct val="80000"/>
              <a:buNone/>
            </a:pPr>
            <a:r>
              <a:rPr lang="en-US" sz="1800" dirty="0" smtClean="0">
                <a:solidFill>
                  <a:schemeClr val="bg1"/>
                </a:solidFill>
              </a:rPr>
              <a:t>Network setup</a:t>
            </a:r>
            <a:endParaRPr lang="de-DE" sz="1800" dirty="0" smtClean="0">
              <a:solidFill>
                <a:schemeClr val="bg1"/>
              </a:solidFill>
            </a:endParaRPr>
          </a:p>
        </p:txBody>
      </p:sp>
      <p:sp>
        <p:nvSpPr>
          <p:cNvPr id="12" name="TextBox 11"/>
          <p:cNvSpPr txBox="1"/>
          <p:nvPr/>
        </p:nvSpPr>
        <p:spPr>
          <a:xfrm>
            <a:off x="6233656" y="6072353"/>
            <a:ext cx="2749471" cy="369332"/>
          </a:xfrm>
          <a:prstGeom prst="rect">
            <a:avLst/>
          </a:prstGeom>
          <a:solidFill>
            <a:schemeClr val="accent1">
              <a:lumMod val="90000"/>
              <a:lumOff val="10000"/>
            </a:schemeClr>
          </a:solidFill>
        </p:spPr>
        <p:txBody>
          <a:bodyPr wrap="none" rtlCol="0">
            <a:spAutoFit/>
          </a:bodyPr>
          <a:lstStyle/>
          <a:p>
            <a:pPr>
              <a:spcBef>
                <a:spcPts val="600"/>
              </a:spcBef>
              <a:buClr>
                <a:schemeClr val="accent2"/>
              </a:buClr>
              <a:buSzPct val="80000"/>
              <a:buNone/>
            </a:pPr>
            <a:r>
              <a:rPr lang="en-US" sz="1800" dirty="0" smtClean="0">
                <a:solidFill>
                  <a:schemeClr val="bg1"/>
                </a:solidFill>
              </a:rPr>
              <a:t>Definition of data </a:t>
            </a:r>
            <a:r>
              <a:rPr lang="en-US" sz="1800" dirty="0">
                <a:solidFill>
                  <a:schemeClr val="bg1"/>
                </a:solidFill>
              </a:rPr>
              <a:t>f</a:t>
            </a:r>
            <a:r>
              <a:rPr lang="en-US" sz="1800" dirty="0" smtClean="0">
                <a:solidFill>
                  <a:schemeClr val="bg1"/>
                </a:solidFill>
              </a:rPr>
              <a:t>ormats</a:t>
            </a:r>
            <a:endParaRPr lang="de-DE" sz="1800" dirty="0" smtClean="0">
              <a:solidFill>
                <a:schemeClr val="bg1"/>
              </a:solidFill>
            </a:endParaRPr>
          </a:p>
        </p:txBody>
      </p:sp>
      <p:sp>
        <p:nvSpPr>
          <p:cNvPr id="13" name="TextBox 12"/>
          <p:cNvSpPr txBox="1"/>
          <p:nvPr/>
        </p:nvSpPr>
        <p:spPr>
          <a:xfrm>
            <a:off x="734615" y="6053123"/>
            <a:ext cx="2005677" cy="369332"/>
          </a:xfrm>
          <a:prstGeom prst="rect">
            <a:avLst/>
          </a:prstGeom>
          <a:solidFill>
            <a:schemeClr val="accent1">
              <a:lumMod val="90000"/>
              <a:lumOff val="10000"/>
            </a:schemeClr>
          </a:solidFill>
        </p:spPr>
        <p:txBody>
          <a:bodyPr wrap="none" rtlCol="0">
            <a:spAutoFit/>
          </a:bodyPr>
          <a:lstStyle/>
          <a:p>
            <a:pPr>
              <a:spcBef>
                <a:spcPts val="600"/>
              </a:spcBef>
              <a:buClr>
                <a:schemeClr val="accent2"/>
              </a:buClr>
              <a:buSzPct val="80000"/>
              <a:buNone/>
            </a:pPr>
            <a:r>
              <a:rPr lang="en-US" sz="1800" dirty="0" smtClean="0">
                <a:solidFill>
                  <a:schemeClr val="bg1"/>
                </a:solidFill>
              </a:rPr>
              <a:t>PC layer software</a:t>
            </a:r>
            <a:endParaRPr lang="de-DE" sz="1800" dirty="0" smtClean="0">
              <a:solidFill>
                <a:schemeClr val="bg1"/>
              </a:solidFill>
            </a:endParaRPr>
          </a:p>
        </p:txBody>
      </p:sp>
      <p:sp>
        <p:nvSpPr>
          <p:cNvPr id="14" name="TextBox 13"/>
          <p:cNvSpPr txBox="1"/>
          <p:nvPr/>
        </p:nvSpPr>
        <p:spPr>
          <a:xfrm>
            <a:off x="4619625" y="2910142"/>
            <a:ext cx="1970668" cy="369332"/>
          </a:xfrm>
          <a:prstGeom prst="rect">
            <a:avLst/>
          </a:prstGeom>
          <a:solidFill>
            <a:schemeClr val="accent1">
              <a:lumMod val="90000"/>
              <a:lumOff val="10000"/>
            </a:schemeClr>
          </a:solidFill>
        </p:spPr>
        <p:txBody>
          <a:bodyPr wrap="square" rtlCol="0">
            <a:spAutoFit/>
          </a:bodyPr>
          <a:lstStyle/>
          <a:p>
            <a:pPr>
              <a:spcBef>
                <a:spcPts val="600"/>
              </a:spcBef>
              <a:buClr>
                <a:schemeClr val="accent2"/>
              </a:buClr>
              <a:buSzPct val="80000"/>
              <a:buNone/>
            </a:pPr>
            <a:r>
              <a:rPr lang="en-US" sz="1800" dirty="0" smtClean="0">
                <a:solidFill>
                  <a:schemeClr val="bg1"/>
                </a:solidFill>
              </a:rPr>
              <a:t>Data flow in DAQ</a:t>
            </a:r>
            <a:endParaRPr lang="de-DE" sz="1800" dirty="0" smtClean="0">
              <a:solidFill>
                <a:schemeClr val="bg1"/>
              </a:solidFill>
            </a:endParaRPr>
          </a:p>
        </p:txBody>
      </p:sp>
      <p:sp>
        <p:nvSpPr>
          <p:cNvPr id="15" name="TextBox 14"/>
          <p:cNvSpPr txBox="1"/>
          <p:nvPr/>
        </p:nvSpPr>
        <p:spPr>
          <a:xfrm>
            <a:off x="4050204" y="234706"/>
            <a:ext cx="4196991" cy="307777"/>
          </a:xfrm>
          <a:prstGeom prst="rect">
            <a:avLst/>
          </a:prstGeom>
          <a:solidFill>
            <a:srgbClr val="33CC33"/>
          </a:solidFill>
          <a:ln>
            <a:solidFill>
              <a:schemeClr val="tx1">
                <a:lumMod val="75000"/>
                <a:lumOff val="25000"/>
              </a:schemeClr>
            </a:solidFill>
          </a:ln>
        </p:spPr>
        <p:txBody>
          <a:bodyPr wrap="square" rtlCol="0">
            <a:spAutoFit/>
          </a:bodyPr>
          <a:lstStyle/>
          <a:p>
            <a:pPr>
              <a:spcBef>
                <a:spcPts val="600"/>
              </a:spcBef>
              <a:buClr>
                <a:schemeClr val="accent2"/>
              </a:buClr>
              <a:buSzPct val="80000"/>
              <a:buNone/>
            </a:pPr>
            <a:r>
              <a:rPr lang="en-US" sz="1400" dirty="0" smtClean="0">
                <a:solidFill>
                  <a:schemeClr val="tx1">
                    <a:lumMod val="75000"/>
                    <a:lumOff val="25000"/>
                  </a:schemeClr>
                </a:solidFill>
              </a:rPr>
              <a:t>Details in </a:t>
            </a:r>
            <a:r>
              <a:rPr lang="en-US" sz="1400" dirty="0" err="1" smtClean="0">
                <a:solidFill>
                  <a:schemeClr val="tx1">
                    <a:lumMod val="75000"/>
                    <a:lumOff val="25000"/>
                  </a:schemeClr>
                </a:solidFill>
              </a:rPr>
              <a:t>D.Boukhelef</a:t>
            </a:r>
            <a:r>
              <a:rPr lang="en-US" sz="1400" dirty="0" smtClean="0">
                <a:solidFill>
                  <a:schemeClr val="tx1">
                    <a:lumMod val="75000"/>
                    <a:lumOff val="25000"/>
                  </a:schemeClr>
                </a:solidFill>
              </a:rPr>
              <a:t> presentation – WP76 review </a:t>
            </a:r>
          </a:p>
        </p:txBody>
      </p:sp>
      <p:pic>
        <p:nvPicPr>
          <p:cNvPr id="16"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4462" y="3780792"/>
            <a:ext cx="2135717" cy="22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376866" y="6072353"/>
            <a:ext cx="2610908" cy="369332"/>
          </a:xfrm>
          <a:prstGeom prst="rect">
            <a:avLst/>
          </a:prstGeom>
          <a:solidFill>
            <a:schemeClr val="accent1">
              <a:lumMod val="90000"/>
              <a:lumOff val="10000"/>
            </a:schemeClr>
          </a:solidFill>
        </p:spPr>
        <p:txBody>
          <a:bodyPr wrap="square" rtlCol="0">
            <a:spAutoFit/>
          </a:bodyPr>
          <a:lstStyle/>
          <a:p>
            <a:pPr>
              <a:spcBef>
                <a:spcPts val="600"/>
              </a:spcBef>
              <a:buClr>
                <a:schemeClr val="accent2"/>
              </a:buClr>
              <a:buSzPct val="80000"/>
              <a:buNone/>
            </a:pPr>
            <a:r>
              <a:rPr lang="en-US" sz="1800" dirty="0" smtClean="0">
                <a:solidFill>
                  <a:schemeClr val="bg1"/>
                </a:solidFill>
              </a:rPr>
              <a:t>Writing data to disks</a:t>
            </a:r>
            <a:endParaRPr lang="de-DE" sz="1800" dirty="0" smtClean="0">
              <a:solidFill>
                <a:schemeClr val="bg1"/>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9134" y="4209588"/>
            <a:ext cx="1369257" cy="1793858"/>
          </a:xfrm>
          <a:prstGeom prst="rect">
            <a:avLst/>
          </a:prstGeom>
        </p:spPr>
      </p:pic>
    </p:spTree>
    <p:extLst>
      <p:ext uri="{BB962C8B-B14F-4D97-AF65-F5344CB8AC3E}">
        <p14:creationId xmlns:p14="http://schemas.microsoft.com/office/powerpoint/2010/main" val="1182401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work</a:t>
            </a:r>
            <a:endParaRPr lang="en-US" dirty="0"/>
          </a:p>
        </p:txBody>
      </p:sp>
      <p:sp>
        <p:nvSpPr>
          <p:cNvPr id="3" name="Content Placeholder 2"/>
          <p:cNvSpPr>
            <a:spLocks noGrp="1"/>
          </p:cNvSpPr>
          <p:nvPr>
            <p:ph idx="1"/>
          </p:nvPr>
        </p:nvSpPr>
        <p:spPr>
          <a:xfrm>
            <a:off x="209776" y="1160444"/>
            <a:ext cx="8510587" cy="4757756"/>
          </a:xfrm>
        </p:spPr>
        <p:txBody>
          <a:bodyPr/>
          <a:lstStyle/>
          <a:p>
            <a:r>
              <a:rPr lang="en-US" sz="2000" dirty="0" smtClean="0">
                <a:solidFill>
                  <a:schemeClr val="tx1"/>
                </a:solidFill>
              </a:rPr>
              <a:t>Generic data sink</a:t>
            </a:r>
          </a:p>
          <a:p>
            <a:pPr lvl="1"/>
            <a:r>
              <a:rPr lang="en-US" sz="1600" dirty="0">
                <a:solidFill>
                  <a:schemeClr val="tx1"/>
                </a:solidFill>
              </a:rPr>
              <a:t>Generalization of PC </a:t>
            </a:r>
            <a:r>
              <a:rPr lang="en-US" sz="1600" dirty="0" smtClean="0">
                <a:solidFill>
                  <a:schemeClr val="tx1"/>
                </a:solidFill>
              </a:rPr>
              <a:t>layer </a:t>
            </a:r>
            <a:r>
              <a:rPr lang="en-US" sz="1600" dirty="0">
                <a:solidFill>
                  <a:schemeClr val="tx1"/>
                </a:solidFill>
              </a:rPr>
              <a:t>to </a:t>
            </a:r>
            <a:r>
              <a:rPr lang="en-US" sz="1600" dirty="0" smtClean="0">
                <a:solidFill>
                  <a:schemeClr val="tx1"/>
                </a:solidFill>
              </a:rPr>
              <a:t>cope with </a:t>
            </a:r>
            <a:r>
              <a:rPr lang="en-US" sz="1600" dirty="0">
                <a:solidFill>
                  <a:schemeClr val="tx1"/>
                </a:solidFill>
              </a:rPr>
              <a:t>data format from all different data sources, not only 2D </a:t>
            </a:r>
            <a:r>
              <a:rPr lang="en-US" sz="1600" dirty="0" smtClean="0">
                <a:solidFill>
                  <a:schemeClr val="tx1"/>
                </a:solidFill>
              </a:rPr>
              <a:t>detectors</a:t>
            </a:r>
          </a:p>
          <a:p>
            <a:pPr lvl="1"/>
            <a:r>
              <a:rPr lang="en-US" sz="1600" dirty="0">
                <a:solidFill>
                  <a:schemeClr val="tx1"/>
                </a:solidFill>
              </a:rPr>
              <a:t>Data format description </a:t>
            </a:r>
            <a:r>
              <a:rPr lang="en-US" sz="1600" dirty="0" smtClean="0">
                <a:solidFill>
                  <a:schemeClr val="tx1"/>
                </a:solidFill>
              </a:rPr>
              <a:t>language</a:t>
            </a:r>
            <a:r>
              <a:rPr lang="en-US" sz="1600" dirty="0">
                <a:solidFill>
                  <a:schemeClr val="tx1"/>
                </a:solidFill>
              </a:rPr>
              <a:t> </a:t>
            </a:r>
            <a:r>
              <a:rPr lang="en-US" sz="1600" dirty="0" smtClean="0">
                <a:solidFill>
                  <a:schemeClr val="tx1"/>
                </a:solidFill>
              </a:rPr>
              <a:t>and API for encoding binary data at source and decoding  data format on sink device</a:t>
            </a:r>
          </a:p>
          <a:p>
            <a:pPr lvl="1"/>
            <a:r>
              <a:rPr lang="en-US" sz="1600" dirty="0" smtClean="0">
                <a:solidFill>
                  <a:schemeClr val="tx1"/>
                </a:solidFill>
              </a:rPr>
              <a:t>Prove </a:t>
            </a:r>
            <a:r>
              <a:rPr lang="en-US" sz="1600" dirty="0">
                <a:solidFill>
                  <a:schemeClr val="tx1"/>
                </a:solidFill>
              </a:rPr>
              <a:t>of concept has been </a:t>
            </a:r>
            <a:r>
              <a:rPr lang="en-US" sz="1600" dirty="0" smtClean="0">
                <a:solidFill>
                  <a:schemeClr val="tx1"/>
                </a:solidFill>
              </a:rPr>
              <a:t>demonstrated, </a:t>
            </a:r>
          </a:p>
          <a:p>
            <a:pPr lvl="1"/>
            <a:r>
              <a:rPr lang="en-US" sz="1600" dirty="0" smtClean="0">
                <a:solidFill>
                  <a:schemeClr val="tx1"/>
                </a:solidFill>
              </a:rPr>
              <a:t>Data </a:t>
            </a:r>
            <a:r>
              <a:rPr lang="en-US" sz="1600" dirty="0">
                <a:solidFill>
                  <a:schemeClr val="tx1"/>
                </a:solidFill>
              </a:rPr>
              <a:t>description specification and API </a:t>
            </a:r>
            <a:r>
              <a:rPr lang="en-US" sz="1600" dirty="0" smtClean="0">
                <a:solidFill>
                  <a:schemeClr val="tx1"/>
                </a:solidFill>
              </a:rPr>
              <a:t>will be released after </a:t>
            </a:r>
            <a:r>
              <a:rPr lang="en-US" sz="1600" dirty="0">
                <a:solidFill>
                  <a:schemeClr val="tx1"/>
                </a:solidFill>
              </a:rPr>
              <a:t>selected use </a:t>
            </a:r>
            <a:r>
              <a:rPr lang="en-US" sz="1600" dirty="0" smtClean="0">
                <a:solidFill>
                  <a:schemeClr val="tx1"/>
                </a:solidFill>
              </a:rPr>
              <a:t>cases (i.e. 2D, digitizers, commercial cameras) are </a:t>
            </a:r>
            <a:r>
              <a:rPr lang="en-US" sz="1600" dirty="0">
                <a:solidFill>
                  <a:schemeClr val="tx1"/>
                </a:solidFill>
              </a:rPr>
              <a:t>implemented and tested </a:t>
            </a:r>
            <a:r>
              <a:rPr lang="en-US" sz="1600" dirty="0" smtClean="0">
                <a:solidFill>
                  <a:schemeClr val="tx1"/>
                </a:solidFill>
              </a:rPr>
              <a:t>(estimated for July)</a:t>
            </a:r>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r>
              <a:rPr lang="en-US" sz="2000" dirty="0" smtClean="0">
                <a:solidFill>
                  <a:schemeClr val="tx1"/>
                </a:solidFill>
              </a:rPr>
              <a:t>Naming convention for raw data files</a:t>
            </a:r>
          </a:p>
          <a:p>
            <a:pPr lvl="1"/>
            <a:r>
              <a:rPr lang="en-US" sz="1600" dirty="0" smtClean="0">
                <a:solidFill>
                  <a:schemeClr val="tx1"/>
                </a:solidFill>
              </a:rPr>
              <a:t>Naming scheme for files defined</a:t>
            </a:r>
          </a:p>
          <a:p>
            <a:pPr lvl="1"/>
            <a:r>
              <a:rPr lang="en-US" sz="1600" dirty="0" smtClean="0">
                <a:solidFill>
                  <a:schemeClr val="tx1"/>
                </a:solidFill>
              </a:rPr>
              <a:t>Raw data repository structure</a:t>
            </a:r>
          </a:p>
          <a:p>
            <a:pPr lvl="1"/>
            <a:r>
              <a:rPr lang="en-US" sz="1600" dirty="0" smtClean="0">
                <a:solidFill>
                  <a:schemeClr val="tx1"/>
                </a:solidFill>
              </a:rPr>
              <a:t>Calibration data repository structure</a:t>
            </a: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5" name="Rectangle 4"/>
          <p:cNvSpPr/>
          <p:nvPr/>
        </p:nvSpPr>
        <p:spPr>
          <a:xfrm>
            <a:off x="4902200" y="4493050"/>
            <a:ext cx="4021666" cy="498598"/>
          </a:xfrm>
          <a:prstGeom prst="rect">
            <a:avLst/>
          </a:prstGeom>
        </p:spPr>
        <p:txBody>
          <a:bodyPr wrap="square">
            <a:spAutoFit/>
          </a:bodyPr>
          <a:lstStyle/>
          <a:p>
            <a:pPr marL="177800" lvl="1">
              <a:buNone/>
            </a:pPr>
            <a:r>
              <a:rPr lang="en-US" sz="1200" b="1" dirty="0" smtClean="0"/>
              <a:t>raw.r</a:t>
            </a:r>
            <a:r>
              <a:rPr lang="en-US" sz="1200" b="1" i="1" dirty="0" smtClean="0"/>
              <a:t>XXXX</a:t>
            </a:r>
            <a:r>
              <a:rPr lang="en-US" sz="1200" b="1" dirty="0" smtClean="0"/>
              <a:t>.s</a:t>
            </a:r>
            <a:r>
              <a:rPr lang="en-US" sz="1200" b="1" i="1" dirty="0" smtClean="0"/>
              <a:t>XXXXXX</a:t>
            </a:r>
            <a:r>
              <a:rPr lang="en-US" sz="1200" b="1" dirty="0" smtClean="0"/>
              <a:t>.h5</a:t>
            </a:r>
            <a:endParaRPr lang="en-US" sz="1200" b="1" dirty="0"/>
          </a:p>
          <a:p>
            <a:pPr lvl="1" indent="-279400">
              <a:buNone/>
            </a:pPr>
            <a:r>
              <a:rPr lang="en-US" sz="1200" b="1" dirty="0"/>
              <a:t> 	</a:t>
            </a:r>
            <a:r>
              <a:rPr lang="en-US" sz="1200" b="1" dirty="0" smtClean="0"/>
              <a:t>r</a:t>
            </a:r>
            <a:r>
              <a:rPr lang="en-US" sz="1200" dirty="0" smtClean="0"/>
              <a:t> </a:t>
            </a:r>
            <a:r>
              <a:rPr lang="en-US" sz="1200" dirty="0"/>
              <a:t>– </a:t>
            </a:r>
            <a:r>
              <a:rPr lang="en-US" sz="1200" dirty="0" smtClean="0"/>
              <a:t>run number, </a:t>
            </a:r>
            <a:r>
              <a:rPr lang="en-US" sz="1200" b="1" dirty="0"/>
              <a:t>s</a:t>
            </a:r>
            <a:r>
              <a:rPr lang="en-US" sz="1200" dirty="0"/>
              <a:t> – sequence number, </a:t>
            </a:r>
            <a:r>
              <a:rPr lang="en-US" sz="1200" b="1" i="1" dirty="0"/>
              <a:t>X</a:t>
            </a:r>
            <a:r>
              <a:rPr lang="en-US" sz="1200" dirty="0"/>
              <a:t> – </a:t>
            </a:r>
            <a:r>
              <a:rPr lang="en-US" sz="1200" dirty="0" smtClean="0"/>
              <a:t>digit</a:t>
            </a:r>
            <a:endParaRPr lang="en-US" sz="1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415" y="5049350"/>
            <a:ext cx="4514586" cy="38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423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000" dirty="0" smtClean="0"/>
              <a:t>HDF5 Data format</a:t>
            </a:r>
            <a:endParaRPr lang="de-DE" dirty="0"/>
          </a:p>
        </p:txBody>
      </p:sp>
      <p:sp>
        <p:nvSpPr>
          <p:cNvPr id="3" name="Content Placeholder 2"/>
          <p:cNvSpPr>
            <a:spLocks noGrp="1"/>
          </p:cNvSpPr>
          <p:nvPr>
            <p:ph idx="1"/>
          </p:nvPr>
        </p:nvSpPr>
        <p:spPr>
          <a:xfrm>
            <a:off x="243447" y="1294279"/>
            <a:ext cx="8900553" cy="5140389"/>
          </a:xfrm>
        </p:spPr>
        <p:txBody>
          <a:bodyPr/>
          <a:lstStyle/>
          <a:p>
            <a:r>
              <a:rPr lang="en-US" sz="1600" dirty="0" smtClean="0">
                <a:solidFill>
                  <a:schemeClr val="tx1"/>
                </a:solidFill>
              </a:rPr>
              <a:t>HDF5 is chosen as a container to store experiment data</a:t>
            </a:r>
          </a:p>
          <a:p>
            <a:pPr lvl="1"/>
            <a:r>
              <a:rPr lang="en-US" sz="1600" dirty="0">
                <a:solidFill>
                  <a:schemeClr val="tx1"/>
                </a:solidFill>
              </a:rPr>
              <a:t>S</a:t>
            </a:r>
            <a:r>
              <a:rPr lang="en-US" sz="1600" dirty="0" smtClean="0">
                <a:solidFill>
                  <a:schemeClr val="tx1"/>
                </a:solidFill>
              </a:rPr>
              <a:t>tructure of HDF5 file resembles the file system view with HDF5 groups and datasets corresponding to folders and files</a:t>
            </a:r>
          </a:p>
          <a:p>
            <a:pPr lvl="1"/>
            <a:r>
              <a:rPr lang="en-US" sz="1600" dirty="0" smtClean="0">
                <a:solidFill>
                  <a:schemeClr val="tx1"/>
                </a:solidFill>
              </a:rPr>
              <a:t>XFEL API for HDF5 implemented </a:t>
            </a:r>
            <a:r>
              <a:rPr lang="en-US" sz="1600" dirty="0">
                <a:solidFill>
                  <a:schemeClr val="tx1"/>
                </a:solidFill>
              </a:rPr>
              <a:t>in </a:t>
            </a:r>
            <a:r>
              <a:rPr lang="en-US" sz="1600" dirty="0" err="1" smtClean="0">
                <a:solidFill>
                  <a:schemeClr val="tx1"/>
                </a:solidFill>
              </a:rPr>
              <a:t>Karabo</a:t>
            </a:r>
            <a:r>
              <a:rPr lang="en-US" sz="1600" dirty="0" smtClean="0">
                <a:solidFill>
                  <a:schemeClr val="tx1"/>
                </a:solidFill>
              </a:rPr>
              <a:t> and used at slice test and calibration pipeline</a:t>
            </a:r>
            <a:endParaRPr lang="en-US" sz="1600" dirty="0">
              <a:solidFill>
                <a:schemeClr val="tx1"/>
              </a:solidFill>
            </a:endParaRPr>
          </a:p>
          <a:p>
            <a:pPr marL="300037" lvl="1" indent="0">
              <a:buNone/>
            </a:pPr>
            <a:endParaRPr lang="en-US" sz="1600" dirty="0" smtClean="0">
              <a:solidFill>
                <a:schemeClr val="tx1"/>
              </a:solidFill>
            </a:endParaRPr>
          </a:p>
          <a:p>
            <a:pPr lvl="1"/>
            <a:endParaRPr lang="en-US" sz="1600" dirty="0" smtClean="0">
              <a:solidFill>
                <a:schemeClr val="tx1"/>
              </a:solidFill>
            </a:endParaRPr>
          </a:p>
          <a:p>
            <a:pPr lvl="1"/>
            <a:r>
              <a:rPr lang="en-US" sz="1600" dirty="0" smtClean="0">
                <a:solidFill>
                  <a:schemeClr val="tx1"/>
                </a:solidFill>
              </a:rPr>
              <a:t>Organize data </a:t>
            </a:r>
            <a:r>
              <a:rPr lang="en-US" sz="1600" dirty="0">
                <a:solidFill>
                  <a:schemeClr val="tx1"/>
                </a:solidFill>
              </a:rPr>
              <a:t>according to the data source</a:t>
            </a:r>
          </a:p>
          <a:p>
            <a:pPr lvl="1"/>
            <a:r>
              <a:rPr lang="en-US" sz="1600" dirty="0" smtClean="0">
                <a:solidFill>
                  <a:schemeClr val="tx1"/>
                </a:solidFill>
              </a:rPr>
              <a:t>Provide </a:t>
            </a:r>
            <a:r>
              <a:rPr lang="en-US" sz="1600" dirty="0">
                <a:solidFill>
                  <a:schemeClr val="tx1"/>
                </a:solidFill>
              </a:rPr>
              <a:t>the same high level data organization </a:t>
            </a:r>
            <a:r>
              <a:rPr lang="en-US" sz="1600" dirty="0" smtClean="0">
                <a:solidFill>
                  <a:schemeClr val="tx1"/>
                </a:solidFill>
              </a:rPr>
              <a:t>scheme</a:t>
            </a:r>
          </a:p>
          <a:p>
            <a:pPr lvl="1"/>
            <a:r>
              <a:rPr lang="en-US" sz="1600" dirty="0" smtClean="0">
                <a:solidFill>
                  <a:schemeClr val="tx1"/>
                </a:solidFill>
              </a:rPr>
              <a:t>Provide </a:t>
            </a:r>
            <a:r>
              <a:rPr lang="en-US" sz="1600" dirty="0">
                <a:solidFill>
                  <a:schemeClr val="tx1"/>
                </a:solidFill>
              </a:rPr>
              <a:t>HDF5 data navigation and correlation scheme using </a:t>
            </a:r>
            <a:r>
              <a:rPr lang="en-US" sz="1600" dirty="0" smtClean="0">
                <a:solidFill>
                  <a:schemeClr val="tx1"/>
                </a:solidFill>
              </a:rPr>
              <a:t>simple relational database model (data are written as records) </a:t>
            </a:r>
          </a:p>
          <a:p>
            <a:pPr lvl="1"/>
            <a:r>
              <a:rPr lang="en-US" sz="1600" dirty="0">
                <a:solidFill>
                  <a:schemeClr val="tx1"/>
                </a:solidFill>
              </a:rPr>
              <a:t>U</a:t>
            </a:r>
            <a:r>
              <a:rPr lang="en-US" sz="1600" dirty="0" smtClean="0">
                <a:solidFill>
                  <a:schemeClr val="tx1"/>
                </a:solidFill>
              </a:rPr>
              <a:t>se simple </a:t>
            </a:r>
            <a:r>
              <a:rPr lang="en-US" sz="1600" dirty="0">
                <a:solidFill>
                  <a:schemeClr val="tx1"/>
                </a:solidFill>
              </a:rPr>
              <a:t>data dataset types to maximize portability between different tools and </a:t>
            </a:r>
            <a:r>
              <a:rPr lang="en-US" sz="1600" dirty="0" smtClean="0">
                <a:solidFill>
                  <a:schemeClr val="tx1"/>
                </a:solidFill>
              </a:rPr>
              <a:t>languages </a:t>
            </a:r>
            <a:endParaRPr lang="en-US" sz="1600" dirty="0">
              <a:solidFill>
                <a:schemeClr val="tx1"/>
              </a:solidFill>
            </a:endParaRPr>
          </a:p>
          <a:p>
            <a:pPr lvl="1"/>
            <a:r>
              <a:rPr lang="en-US" sz="1600" dirty="0">
                <a:solidFill>
                  <a:schemeClr val="tx1"/>
                </a:solidFill>
              </a:rPr>
              <a:t>FLASH and LCLS expressed the interest to implement </a:t>
            </a:r>
            <a:r>
              <a:rPr lang="en-US" sz="1600" dirty="0" smtClean="0">
                <a:solidFill>
                  <a:schemeClr val="tx1"/>
                </a:solidFill>
              </a:rPr>
              <a:t>this model </a:t>
            </a:r>
            <a:r>
              <a:rPr lang="en-US" sz="1600" dirty="0">
                <a:solidFill>
                  <a:schemeClr val="tx1"/>
                </a:solidFill>
              </a:rPr>
              <a:t>for the next stage of their </a:t>
            </a:r>
            <a:r>
              <a:rPr lang="en-US" sz="1600" dirty="0" smtClean="0">
                <a:solidFill>
                  <a:schemeClr val="tx1"/>
                </a:solidFill>
              </a:rPr>
              <a:t>experiments i.e. FLASH-II </a:t>
            </a:r>
            <a:r>
              <a:rPr lang="en-US" sz="1600" dirty="0">
                <a:solidFill>
                  <a:schemeClr val="tx1"/>
                </a:solidFill>
              </a:rPr>
              <a:t>and </a:t>
            </a:r>
            <a:r>
              <a:rPr lang="en-US" sz="1600" dirty="0" smtClean="0">
                <a:solidFill>
                  <a:schemeClr val="tx1"/>
                </a:solidFill>
              </a:rPr>
              <a:t>LCLS-II</a:t>
            </a:r>
          </a:p>
          <a:p>
            <a:r>
              <a:rPr lang="en-US" sz="1600" dirty="0" smtClean="0">
                <a:solidFill>
                  <a:schemeClr val="tx1"/>
                </a:solidFill>
              </a:rPr>
              <a:t>Data converter – </a:t>
            </a:r>
            <a:r>
              <a:rPr lang="en-US" sz="1600" dirty="0" err="1" smtClean="0">
                <a:solidFill>
                  <a:schemeClr val="tx1"/>
                </a:solidFill>
              </a:rPr>
              <a:t>xtc</a:t>
            </a:r>
            <a:r>
              <a:rPr lang="en-US" sz="1600" dirty="0" smtClean="0">
                <a:solidFill>
                  <a:schemeClr val="tx1"/>
                </a:solidFill>
              </a:rPr>
              <a:t> to XFEL hdf5 format</a:t>
            </a:r>
          </a:p>
          <a:p>
            <a:pPr lvl="1"/>
            <a:r>
              <a:rPr lang="en-US" sz="1600" dirty="0" smtClean="0">
                <a:solidFill>
                  <a:schemeClr val="tx1"/>
                </a:solidFill>
              </a:rPr>
              <a:t>Converter for CFEL data collected at LCLS developed and files made available to FLASH DM experts and CFEL users – waiting for feedback</a:t>
            </a:r>
          </a:p>
          <a:p>
            <a:pPr lvl="1"/>
            <a:r>
              <a:rPr lang="en-US" sz="1600" dirty="0" smtClean="0">
                <a:solidFill>
                  <a:schemeClr val="tx1"/>
                </a:solidFill>
              </a:rPr>
              <a:t>CFEL scientist will start using it mid-June for ‘data reduction’ developments</a:t>
            </a:r>
            <a:endParaRPr lang="en-US" sz="1600" dirty="0">
              <a:solidFill>
                <a:schemeClr val="tx1"/>
              </a:solidFill>
            </a:endParaRPr>
          </a:p>
        </p:txBody>
      </p:sp>
      <p:sp>
        <p:nvSpPr>
          <p:cNvPr id="5" name="TextBox 4"/>
          <p:cNvSpPr txBox="1"/>
          <p:nvPr/>
        </p:nvSpPr>
        <p:spPr>
          <a:xfrm>
            <a:off x="229393" y="2714086"/>
            <a:ext cx="7678128" cy="369332"/>
          </a:xfrm>
          <a:prstGeom prst="rect">
            <a:avLst/>
          </a:prstGeom>
          <a:solidFill>
            <a:schemeClr val="bg1"/>
          </a:solidFill>
          <a:ln>
            <a:solidFill>
              <a:schemeClr val="accent2"/>
            </a:solidFill>
          </a:ln>
        </p:spPr>
        <p:txBody>
          <a:bodyPr wrap="none" rtlCol="0">
            <a:spAutoFit/>
          </a:bodyPr>
          <a:lstStyle/>
          <a:p>
            <a:pPr>
              <a:spcBef>
                <a:spcPts val="600"/>
              </a:spcBef>
              <a:buClr>
                <a:schemeClr val="accent2"/>
              </a:buClr>
              <a:buSzPct val="80000"/>
              <a:buNone/>
            </a:pPr>
            <a:r>
              <a:rPr lang="en-US" sz="1800" dirty="0" smtClean="0"/>
              <a:t>Discussion on high level data format with LCLS, Flash and CFEL ongoing</a:t>
            </a:r>
            <a:endParaRPr lang="de-DE" sz="1800" dirty="0" smtClean="0"/>
          </a:p>
        </p:txBody>
      </p:sp>
    </p:spTree>
    <p:extLst>
      <p:ext uri="{BB962C8B-B14F-4D97-AF65-F5344CB8AC3E}">
        <p14:creationId xmlns:p14="http://schemas.microsoft.com/office/powerpoint/2010/main" val="139841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european-xfel-gmbh_presentation">
  <a:themeElements>
    <a:clrScheme name="XFEL">
      <a:dk1>
        <a:srgbClr val="261748"/>
      </a:dk1>
      <a:lt1>
        <a:srgbClr val="FFFFFF"/>
      </a:lt1>
      <a:dk2>
        <a:srgbClr val="000000"/>
      </a:dk2>
      <a:lt2>
        <a:srgbClr val="E0E0E0"/>
      </a:lt2>
      <a:accent1>
        <a:srgbClr val="261748"/>
      </a:accent1>
      <a:accent2>
        <a:srgbClr val="FD930A"/>
      </a:accent2>
      <a:accent3>
        <a:srgbClr val="000000"/>
      </a:accent3>
      <a:accent4>
        <a:srgbClr val="626262"/>
      </a:accent4>
      <a:accent5>
        <a:srgbClr val="ACABB1"/>
      </a:accent5>
      <a:accent6>
        <a:srgbClr val="E0E0E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accent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defRPr kumimoji="0" sz="2000" b="0" i="0" u="none" strike="noStrike" cap="none" normalizeH="0" baseline="0" smtClean="0">
            <a:ln>
              <a:noFill/>
            </a:ln>
            <a:solidFill>
              <a:schemeClr val="accent3"/>
            </a:solidFill>
            <a:effectLst/>
            <a:latin typeface="Arial" charset="0"/>
            <a:ea typeface="ＭＳ Ｐゴシック" pitchFamily="112" charset="-128"/>
          </a:defRPr>
        </a:defPPr>
      </a:lstStyle>
    </a:spDef>
    <a:lnDef>
      <a:spPr bwMode="auto">
        <a:ln w="28575">
          <a:solidFill>
            <a:srgbClr val="4F81BD"/>
          </a:solidFill>
          <a:headEnd type="none" w="med" len="med"/>
          <a:tailEnd type="none" w="med" len="med"/>
        </a:ln>
        <a:extLst/>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marL="268288" indent="-268288">
          <a:spcBef>
            <a:spcPts val="600"/>
          </a:spcBef>
          <a:buClr>
            <a:schemeClr val="accent2"/>
          </a:buClr>
          <a:buSzPct val="80000"/>
          <a:defRPr sz="2000" smtClean="0">
            <a:solidFill>
              <a:schemeClr val="accent3"/>
            </a:solidFill>
          </a:defRPr>
        </a:defPPr>
      </a:lstStyle>
    </a:tx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template-european-xfel-gmbh_presentation_test03</Template>
  <TotalTime>0</TotalTime>
  <Words>1674</Words>
  <Application>Microsoft Office PowerPoint</Application>
  <PresentationFormat>On-screen Show (4:3)</PresentationFormat>
  <Paragraphs>236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template-european-xfel-gmbh_presentation</vt:lpstr>
      <vt:lpstr>Status of data management and data storage</vt:lpstr>
      <vt:lpstr>Outline</vt:lpstr>
      <vt:lpstr>Data management – functional overview</vt:lpstr>
      <vt:lpstr>Scientific Data – definitions &amp; policies</vt:lpstr>
      <vt:lpstr>DAQ and DM architecture</vt:lpstr>
      <vt:lpstr>Slice test (prototype)</vt:lpstr>
      <vt:lpstr>Prototype implementation</vt:lpstr>
      <vt:lpstr>Ongoing work</vt:lpstr>
      <vt:lpstr>HDF5 Data format</vt:lpstr>
      <vt:lpstr>Export and transformation tool</vt:lpstr>
      <vt:lpstr>Preparation for ¼ Mpxl test stand</vt:lpstr>
      <vt:lpstr>Offline data storage &amp; processing</vt:lpstr>
      <vt:lpstr>Data storage and archive – current status</vt:lpstr>
      <vt:lpstr>Calibration catalog</vt:lpstr>
      <vt:lpstr>Metadata catalog</vt:lpstr>
      <vt:lpstr>Status of web applications deployment</vt:lpstr>
      <vt:lpstr>Test stands management</vt:lpstr>
      <vt:lpstr>Summary</vt:lpstr>
      <vt:lpstr>Acknowledgments</vt:lpstr>
      <vt:lpstr>Backup slides</vt:lpstr>
      <vt:lpstr>Metadata catalog</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Poppe, Frank</dc:creator>
  <cp:lastModifiedBy>Wrona, Krzysztof</cp:lastModifiedBy>
  <cp:revision>693</cp:revision>
  <cp:lastPrinted>2013-12-02T20:41:59Z</cp:lastPrinted>
  <dcterms:created xsi:type="dcterms:W3CDTF">2012-08-22T09:26:39Z</dcterms:created>
  <dcterms:modified xsi:type="dcterms:W3CDTF">2014-05-25T15:35:16Z</dcterms:modified>
</cp:coreProperties>
</file>