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2" r:id="rId3"/>
    <p:sldId id="259" r:id="rId4"/>
    <p:sldId id="260" r:id="rId5"/>
    <p:sldId id="263" r:id="rId6"/>
  </p:sldIdLst>
  <p:sldSz cx="9144000" cy="6858000" type="screen4x3"/>
  <p:notesSz cx="6797675" cy="98567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3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B999D-A368-481C-B4E1-A25E11D5B6ED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5B9C6-11BC-40E4-9927-A04A1E8AAB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506530B-F4B7-4C95-8F13-44CF80C24E9F}" type="slidenum">
              <a:rPr lang="de-DE" sz="1200" smtClean="0">
                <a:solidFill>
                  <a:prstClr val="black"/>
                </a:solidFill>
              </a:rPr>
              <a:pPr/>
              <a:t>1</a:t>
            </a:fld>
            <a:endParaRPr lang="de-DE" sz="1200" dirty="0" smtClean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681974"/>
            <a:ext cx="4984962" cy="4435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>
                <a:ea typeface="ＭＳ Ｐゴシック" pitchFamily="34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dirty="0" smtClean="0">
              <a:ea typeface="ＭＳ Ｐゴシック" pitchFamily="34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pitchFamily="34" charset="-128"/>
              </a:rPr>
              <a:t>  Upper area: </a:t>
            </a:r>
            <a:r>
              <a:rPr lang="en-GB" sz="1100" b="1" dirty="0" smtClean="0">
                <a:ea typeface="ＭＳ Ｐゴシック" pitchFamily="34" charset="-128"/>
              </a:rPr>
              <a:t>Title</a:t>
            </a:r>
            <a:r>
              <a:rPr lang="en-GB" sz="1100" dirty="0" smtClean="0">
                <a:ea typeface="ＭＳ Ｐゴシック" pitchFamily="34" charset="-128"/>
              </a:rPr>
              <a:t> of your talk, max. 2 rows of the defined size (55 </a:t>
            </a:r>
            <a:r>
              <a:rPr lang="en-GB" sz="1100" dirty="0" err="1" smtClean="0">
                <a:ea typeface="ＭＳ Ｐゴシック" pitchFamily="34" charset="-128"/>
              </a:rPr>
              <a:t>pt</a:t>
            </a:r>
            <a:r>
              <a:rPr lang="en-GB" sz="1100" dirty="0" smtClean="0">
                <a:ea typeface="ＭＳ Ｐゴシック" pitchFamily="34" charset="-128"/>
              </a:rPr>
              <a:t>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pitchFamily="34" charset="-128"/>
              </a:rPr>
              <a:t>  Lower area </a:t>
            </a:r>
            <a:r>
              <a:rPr lang="en-GB" sz="1100" b="1" dirty="0" smtClean="0">
                <a:ea typeface="ＭＳ Ｐゴシック" pitchFamily="34" charset="-128"/>
              </a:rPr>
              <a:t>(subtitle):</a:t>
            </a:r>
            <a:r>
              <a:rPr lang="en-GB" sz="1100" dirty="0" smtClean="0">
                <a:ea typeface="ＭＳ Ｐゴシック" pitchFamily="34" charset="-128"/>
              </a:rPr>
              <a:t> Conference/meeting/workshop, location, date, </a:t>
            </a:r>
            <a:br>
              <a:rPr lang="en-GB" sz="1100" dirty="0" smtClean="0">
                <a:ea typeface="ＭＳ Ｐゴシック" pitchFamily="34" charset="-128"/>
              </a:rPr>
            </a:br>
            <a:r>
              <a:rPr lang="en-GB" sz="1100" dirty="0" smtClean="0">
                <a:ea typeface="ＭＳ Ｐゴシック" pitchFamily="34" charset="-128"/>
              </a:rPr>
              <a:t>  your name and affiliation, </a:t>
            </a:r>
            <a:br>
              <a:rPr lang="en-GB" sz="1100" dirty="0" smtClean="0">
                <a:ea typeface="ＭＳ Ｐゴシック" pitchFamily="34" charset="-128"/>
              </a:rPr>
            </a:br>
            <a:r>
              <a:rPr lang="en-GB" sz="1100" dirty="0" smtClean="0">
                <a:ea typeface="ＭＳ Ｐゴシック" pitchFamily="34" charset="-128"/>
              </a:rPr>
              <a:t>  max. 4 rows of the defined size (32 </a:t>
            </a:r>
            <a:r>
              <a:rPr lang="en-GB" sz="1100" dirty="0" err="1" smtClean="0">
                <a:ea typeface="ＭＳ Ｐゴシック" pitchFamily="34" charset="-128"/>
              </a:rPr>
              <a:t>pt</a:t>
            </a:r>
            <a:r>
              <a:rPr lang="en-GB" sz="1100" dirty="0" smtClean="0">
                <a:ea typeface="ＭＳ Ｐゴシック" pitchFamily="34" charset="-128"/>
              </a:rPr>
              <a:t>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>
                <a:ea typeface="ＭＳ Ｐゴシック" pitchFamily="34" charset="-128"/>
              </a:rPr>
              <a:t> Change the </a:t>
            </a:r>
            <a:r>
              <a:rPr lang="en-GB" sz="1100" b="1" dirty="0" smtClean="0">
                <a:ea typeface="ＭＳ Ｐゴシック" pitchFamily="34" charset="-128"/>
              </a:rPr>
              <a:t>partner logos</a:t>
            </a:r>
            <a:r>
              <a:rPr lang="en-GB" sz="1100" dirty="0" smtClean="0">
                <a:ea typeface="ＭＳ Ｐゴシック" pitchFamily="34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 dirty="0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 dirty="0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37882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96823-CB87-46C0-A59E-85CCAF5829CD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8564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09405-9618-46AB-B5EF-608C2CEF89D6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28894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A75B-28BD-4BF9-8051-2C6450A690E7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117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E7A7A-41B9-4CBC-8732-42BA33882DF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029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A27B-DCFA-4090-8317-FA2D68AA5F54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77403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15C54-6C8E-4DBF-91C9-5978E9DB3D19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19925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27C12-01F7-4979-9198-F1B0A8F48C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68563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31BC-0849-4CF9-B6A3-969152D3B353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3951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494F4-F280-4487-AC6F-1889B8D635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7874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08ED-AA46-44B9-95C0-812433A1F09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74085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0B8A5D4-FB27-4008-A781-FF331F1F4EBF}" type="slidenum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‹Nr.›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ea typeface="ＭＳ Ｐゴシック" pitchFamily="112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/>
              <a:t>Delete this text and put in here: Date of the Talk, location, … (max: 1 line)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/>
              <a:t>Put in here: Name of the speaker, function, affiliation, … (max. 1 line)</a:t>
            </a:r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 sz="900" dirty="0">
              <a:solidFill>
                <a:srgbClr val="261748"/>
              </a:solidFill>
            </a:endParaRPr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</a:endParaRPr>
          </a:p>
        </p:txBody>
      </p:sp>
      <p:pic>
        <p:nvPicPr>
          <p:cNvPr id="1033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5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45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1538" y="3427413"/>
            <a:ext cx="7283450" cy="1381125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by Dieter Herrmann, DESY- MKK</a:t>
            </a:r>
          </a:p>
          <a:p>
            <a:pPr eaLnBrk="1" hangingPunct="1"/>
            <a:r>
              <a:rPr lang="en-US" sz="1800" b="1" dirty="0" smtClean="0"/>
              <a:t>24h </a:t>
            </a:r>
            <a:r>
              <a:rPr lang="en-US" sz="1800" b="1" dirty="0" err="1" smtClean="0"/>
              <a:t>März</a:t>
            </a:r>
            <a:r>
              <a:rPr lang="en-US" sz="1800" b="1" dirty="0" smtClean="0"/>
              <a:t> 2014</a:t>
            </a:r>
            <a:endParaRPr lang="en-GB" sz="1800" b="1" dirty="0" smtClean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9438" y="1319213"/>
            <a:ext cx="7612062" cy="1590675"/>
          </a:xfrm>
        </p:spPr>
        <p:txBody>
          <a:bodyPr/>
          <a:lstStyle/>
          <a:p>
            <a:pPr eaLnBrk="1" hangingPunct="1"/>
            <a:r>
              <a:rPr lang="en-GB" sz="3200" b="1" dirty="0" smtClean="0"/>
              <a:t>24</a:t>
            </a:r>
            <a:r>
              <a:rPr lang="en-GB" sz="3200" b="1" baseline="30000" dirty="0" smtClean="0"/>
              <a:t>th</a:t>
            </a:r>
            <a:r>
              <a:rPr lang="en-GB" sz="3200" b="1" dirty="0" smtClean="0"/>
              <a:t> Section Coordination Meeting</a:t>
            </a:r>
            <a:br>
              <a:rPr lang="en-GB" sz="3200" b="1" dirty="0" smtClean="0"/>
            </a:br>
            <a:r>
              <a:rPr lang="en-GB" sz="3200" b="1" dirty="0" smtClean="0"/>
              <a:t>XTD1-10, XS1-4, XSDU1+2</a:t>
            </a:r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hteck 2"/>
          <p:cNvSpPr>
            <a:spLocks noChangeArrowheads="1"/>
          </p:cNvSpPr>
          <p:nvPr/>
        </p:nvSpPr>
        <p:spPr bwMode="auto">
          <a:xfrm>
            <a:off x="103188" y="6461125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US" sz="900" dirty="0" smtClean="0">
                <a:solidFill>
                  <a:srgbClr val="261748"/>
                </a:solidFill>
              </a:rPr>
              <a:t>24</a:t>
            </a:r>
            <a:r>
              <a:rPr lang="en-US" sz="900" baseline="30000" dirty="0" smtClean="0">
                <a:solidFill>
                  <a:srgbClr val="261748"/>
                </a:solidFill>
              </a:rPr>
              <a:t>h</a:t>
            </a:r>
            <a:r>
              <a:rPr lang="en-US" sz="900" dirty="0" smtClean="0">
                <a:solidFill>
                  <a:srgbClr val="261748"/>
                </a:solidFill>
              </a:rPr>
              <a:t> </a:t>
            </a:r>
            <a:r>
              <a:rPr lang="en-US" sz="900" dirty="0" err="1" smtClean="0">
                <a:solidFill>
                  <a:srgbClr val="261748"/>
                </a:solidFill>
              </a:rPr>
              <a:t>März</a:t>
            </a:r>
            <a:r>
              <a:rPr lang="en-US" sz="900" dirty="0" smtClean="0">
                <a:solidFill>
                  <a:srgbClr val="261748"/>
                </a:solidFill>
              </a:rPr>
              <a:t> 2014       SC </a:t>
            </a:r>
            <a:r>
              <a:rPr lang="en-US" sz="900" dirty="0">
                <a:solidFill>
                  <a:srgbClr val="261748"/>
                </a:solidFill>
              </a:rPr>
              <a:t>Meeting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en-US" sz="900" dirty="0" smtClean="0">
                <a:solidFill>
                  <a:srgbClr val="261748"/>
                </a:solidFill>
              </a:rPr>
              <a:t>Dieter Herrmann, DESY- MKK</a:t>
            </a:r>
            <a:endParaRPr lang="en-US" sz="9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5987008" cy="1440160"/>
          </a:xfrm>
        </p:spPr>
        <p:txBody>
          <a:bodyPr anchor="t"/>
          <a:lstStyle/>
          <a:p>
            <a:r>
              <a:rPr lang="de-DE" sz="1400" dirty="0" smtClean="0"/>
              <a:t>Wasserverrohrung XS1 / Tunnel XTD2, XTD4</a:t>
            </a:r>
          </a:p>
          <a:p>
            <a:r>
              <a:rPr lang="de-DE" sz="1200" b="0" dirty="0" smtClean="0"/>
              <a:t>- Rohrinstallationen im XTD2 sind bis auf Restarbeiten abgeschlossen</a:t>
            </a:r>
          </a:p>
          <a:p>
            <a:r>
              <a:rPr lang="de-DE" sz="1200" b="0" dirty="0" smtClean="0"/>
              <a:t>- Wannenmontage, Druckprobe und Dämmung an Rohrleitungen ist erledigt</a:t>
            </a:r>
          </a:p>
          <a:p>
            <a:r>
              <a:rPr lang="de-DE" sz="1200" b="0" dirty="0" smtClean="0"/>
              <a:t>- offene Leistungen sind:</a:t>
            </a:r>
          </a:p>
          <a:p>
            <a:r>
              <a:rPr lang="de-DE" sz="1200" b="0" dirty="0" smtClean="0"/>
              <a:t>  Anbindung der SASE Pumpenstände, Druckluftleitung im EG montieren</a:t>
            </a:r>
          </a:p>
          <a:p>
            <a:pPr marL="171450" indent="-171450">
              <a:buFontTx/>
              <a:buChar char="-"/>
            </a:pPr>
            <a:r>
              <a:rPr lang="de-DE" sz="1200" b="0" dirty="0" smtClean="0"/>
              <a:t>   </a:t>
            </a:r>
          </a:p>
          <a:p>
            <a:endParaRPr lang="de-DE" sz="1400" b="0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026863" cy="3096344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380312" y="1268760"/>
            <a:ext cx="1584176" cy="1440160"/>
          </a:xfrm>
        </p:spPr>
        <p:txBody>
          <a:bodyPr anchor="t"/>
          <a:lstStyle/>
          <a:p>
            <a:pPr lvl="0" algn="ctr">
              <a:buClr>
                <a:srgbClr val="FD930A"/>
              </a:buClr>
            </a:pPr>
            <a:r>
              <a:rPr lang="de-DE" sz="1200" b="0" dirty="0" smtClean="0">
                <a:solidFill>
                  <a:srgbClr val="000000"/>
                </a:solidFill>
              </a:rPr>
              <a:t>Leistungsstand   </a:t>
            </a:r>
          </a:p>
          <a:p>
            <a:pPr lvl="0" algn="ctr">
              <a:buClr>
                <a:srgbClr val="FD930A"/>
              </a:buClr>
            </a:pPr>
            <a:r>
              <a:rPr lang="de-DE" sz="1200" b="0" dirty="0" smtClean="0">
                <a:solidFill>
                  <a:srgbClr val="000000"/>
                </a:solidFill>
              </a:rPr>
              <a:t>ca. 80 %  </a:t>
            </a:r>
            <a:endParaRPr lang="de-DE" sz="1200" b="0" dirty="0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29459"/>
            <a:ext cx="4041773" cy="3031330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24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 smtClean="0">
                <a:solidFill>
                  <a:srgbClr val="261748"/>
                </a:solidFill>
              </a:rPr>
              <a:t>März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2014   </a:t>
            </a:r>
            <a:r>
              <a:rPr lang="en-US" dirty="0" smtClean="0">
                <a:solidFill>
                  <a:srgbClr val="261748"/>
                </a:solidFill>
              </a:rPr>
              <a:t>SC </a:t>
            </a:r>
            <a:r>
              <a:rPr lang="en-US" dirty="0">
                <a:solidFill>
                  <a:srgbClr val="261748"/>
                </a:solidFill>
              </a:rPr>
              <a:t>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0672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6995120" cy="1440160"/>
          </a:xfrm>
        </p:spPr>
        <p:txBody>
          <a:bodyPr anchor="t"/>
          <a:lstStyle/>
          <a:p>
            <a:r>
              <a:rPr lang="de-DE" sz="1400" dirty="0" smtClean="0"/>
              <a:t>Schaltschränke / Elektroverkabelung XS1, XHE1, XTD2</a:t>
            </a:r>
          </a:p>
          <a:p>
            <a:r>
              <a:rPr lang="de-DE" sz="1200" b="0" dirty="0" smtClean="0"/>
              <a:t>- Die Schaltschränke im Netzgeräteraum sind  aufgestellt die Verkabelung hat begonnen</a:t>
            </a:r>
          </a:p>
          <a:p>
            <a:r>
              <a:rPr lang="de-DE" sz="1200" b="0" dirty="0" smtClean="0"/>
              <a:t>- Die </a:t>
            </a:r>
            <a:r>
              <a:rPr lang="de-DE" sz="1200" b="0" dirty="0" err="1" smtClean="0"/>
              <a:t>Travo`s</a:t>
            </a:r>
            <a:r>
              <a:rPr lang="de-DE" sz="1200" b="0" dirty="0" smtClean="0"/>
              <a:t> XHE1 sind geliefert und aufgestellt, z.Zt. läuft die Verkabelung </a:t>
            </a:r>
            <a:r>
              <a:rPr lang="de-DE" sz="1200" b="0" dirty="0" err="1" smtClean="0"/>
              <a:t>Travo</a:t>
            </a:r>
            <a:r>
              <a:rPr lang="de-DE" sz="1200" b="0" dirty="0" smtClean="0"/>
              <a:t> /  </a:t>
            </a:r>
            <a:r>
              <a:rPr lang="de-DE" sz="1200" b="0" dirty="0" err="1" smtClean="0"/>
              <a:t>Hauptvert</a:t>
            </a:r>
            <a:r>
              <a:rPr lang="de-DE" sz="1200" b="0" dirty="0" smtClean="0"/>
              <a:t>. </a:t>
            </a:r>
          </a:p>
          <a:p>
            <a:r>
              <a:rPr lang="de-DE" sz="1200" b="0" dirty="0" smtClean="0"/>
              <a:t>- Die E- Installationen laufen weiter, die Treppenhäuser  und </a:t>
            </a:r>
            <a:r>
              <a:rPr lang="de-DE" sz="1200" b="0" dirty="0" err="1" smtClean="0"/>
              <a:t>OG´s</a:t>
            </a:r>
            <a:r>
              <a:rPr lang="de-DE" sz="1200" b="0" dirty="0" smtClean="0"/>
              <a:t> sind fertiggestellt   </a:t>
            </a:r>
          </a:p>
          <a:p>
            <a:r>
              <a:rPr lang="de-DE" sz="1200" b="0" dirty="0" smtClean="0"/>
              <a:t>- Die Montage der Stiele und Kabelpritschen in </a:t>
            </a:r>
            <a:r>
              <a:rPr lang="de-DE" sz="1200" b="0" dirty="0" err="1" smtClean="0"/>
              <a:t>XTD´s</a:t>
            </a:r>
            <a:r>
              <a:rPr lang="de-DE" sz="1200" b="0" dirty="0" smtClean="0"/>
              <a:t> laufen planmäßig</a:t>
            </a:r>
          </a:p>
          <a:p>
            <a:endParaRPr lang="de-DE" sz="1200" b="0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6952"/>
            <a:ext cx="4040188" cy="3168352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452320" y="1268760"/>
            <a:ext cx="1584176" cy="1440160"/>
          </a:xfrm>
        </p:spPr>
        <p:txBody>
          <a:bodyPr anchor="t"/>
          <a:lstStyle/>
          <a:p>
            <a:r>
              <a:rPr lang="de-DE" sz="1200" b="0" dirty="0" smtClean="0"/>
              <a:t>Leistungsstand:</a:t>
            </a:r>
          </a:p>
          <a:p>
            <a:r>
              <a:rPr lang="de-DE" sz="1200" b="0" dirty="0" smtClean="0"/>
              <a:t>ca. 45 %</a:t>
            </a:r>
            <a:endParaRPr lang="de-DE" sz="1200" b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24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 smtClean="0">
                <a:solidFill>
                  <a:srgbClr val="261748"/>
                </a:solidFill>
              </a:rPr>
              <a:t>März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2014 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SC 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03519"/>
            <a:ext cx="3888432" cy="2916324"/>
          </a:xfrm>
        </p:spPr>
      </p:pic>
      <p:pic>
        <p:nvPicPr>
          <p:cNvPr id="1026" name="Picture 2" descr="N:\4all\public\XFEL\WP34\TGA Antrag 5.1\5. Bauausführung\Fotos\Bautenstand\2014-02-25 Baubegehung\DSC027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0324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7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33102" y="1268760"/>
            <a:ext cx="6803194" cy="1656184"/>
          </a:xfrm>
        </p:spPr>
        <p:txBody>
          <a:bodyPr anchor="t"/>
          <a:lstStyle/>
          <a:p>
            <a:r>
              <a:rPr lang="de-DE" sz="1400" dirty="0" smtClean="0"/>
              <a:t>RLT- Anlagen / Luftführungselemente XS1, XHE1 </a:t>
            </a:r>
          </a:p>
          <a:p>
            <a:r>
              <a:rPr lang="de-DE" sz="1200" dirty="0" smtClean="0"/>
              <a:t>- </a:t>
            </a:r>
            <a:r>
              <a:rPr lang="de-DE" sz="1200" b="0" dirty="0"/>
              <a:t>RLT-Geräte und Kälteerzeuger sind geliefert und in den Zentralen aufgestellt</a:t>
            </a:r>
          </a:p>
          <a:p>
            <a:r>
              <a:rPr lang="de-DE" sz="1200" b="0" dirty="0"/>
              <a:t>- Rückkühler sind </a:t>
            </a:r>
            <a:r>
              <a:rPr lang="de-DE" sz="1200" b="0" dirty="0" smtClean="0"/>
              <a:t>geliefert und zwischengelagert</a:t>
            </a:r>
            <a:endParaRPr lang="de-DE" sz="1200" b="0" dirty="0"/>
          </a:p>
          <a:p>
            <a:r>
              <a:rPr lang="de-DE" sz="1200" b="0" dirty="0"/>
              <a:t>- Kanalinstallationen im 2.UG und 3.UG XS1 sind weitgehend </a:t>
            </a:r>
            <a:r>
              <a:rPr lang="de-DE" sz="1200" b="0" dirty="0" smtClean="0"/>
              <a:t>fertiggestellt</a:t>
            </a:r>
            <a:endParaRPr lang="de-DE" sz="1200" b="0" dirty="0"/>
          </a:p>
          <a:p>
            <a:r>
              <a:rPr lang="de-DE" sz="1200" b="0" dirty="0"/>
              <a:t>- </a:t>
            </a:r>
            <a:r>
              <a:rPr lang="de-DE" sz="1200" b="0" dirty="0" smtClean="0"/>
              <a:t>Die Aufstellung und Inbetriebnahme der Trocknungsgeräte XTD2 ist in der !8. KW vorgesehen    </a:t>
            </a:r>
            <a:endParaRPr lang="de-DE" sz="1200" b="0" dirty="0"/>
          </a:p>
          <a:p>
            <a:r>
              <a:rPr lang="de-DE" sz="1200" b="0" dirty="0"/>
              <a:t>- </a:t>
            </a:r>
            <a:r>
              <a:rPr lang="de-DE" sz="1200" b="0" dirty="0" smtClean="0"/>
              <a:t>Die </a:t>
            </a:r>
            <a:r>
              <a:rPr lang="de-DE" sz="1200" b="0" dirty="0"/>
              <a:t>Installation der </a:t>
            </a:r>
            <a:r>
              <a:rPr lang="de-DE" sz="1200" b="0" dirty="0" smtClean="0"/>
              <a:t>Klima- KW-Verrohrung hat begonnen</a:t>
            </a:r>
            <a:endParaRPr lang="de-DE" sz="1200" b="0" dirty="0"/>
          </a:p>
          <a:p>
            <a:r>
              <a:rPr lang="de-DE" sz="1200" b="0" dirty="0" smtClean="0"/>
              <a:t>- </a:t>
            </a:r>
            <a:r>
              <a:rPr lang="de-DE" sz="1200" b="0" dirty="0"/>
              <a:t>Start der </a:t>
            </a:r>
            <a:r>
              <a:rPr lang="de-DE" sz="1200" b="0" dirty="0" smtClean="0"/>
              <a:t>Materiallieferungen und Installationsarbeiten </a:t>
            </a:r>
            <a:r>
              <a:rPr lang="de-DE" sz="1200" b="0" dirty="0"/>
              <a:t>in XS3/XHE3 ab </a:t>
            </a:r>
            <a:r>
              <a:rPr lang="de-DE" sz="1200" b="0" dirty="0" smtClean="0"/>
              <a:t>Mai </a:t>
            </a:r>
            <a:r>
              <a:rPr lang="de-DE" sz="1200" b="0" dirty="0"/>
              <a:t>2014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7201"/>
            <a:ext cx="4040188" cy="3128962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452320" y="1268760"/>
            <a:ext cx="1512168" cy="1440160"/>
          </a:xfrm>
        </p:spPr>
        <p:txBody>
          <a:bodyPr anchor="t"/>
          <a:lstStyle/>
          <a:p>
            <a:r>
              <a:rPr lang="de-DE" sz="1200" b="0" dirty="0"/>
              <a:t>Leistungsstand:</a:t>
            </a:r>
          </a:p>
          <a:p>
            <a:r>
              <a:rPr lang="de-DE" sz="1200" b="0" dirty="0"/>
              <a:t>ca. </a:t>
            </a:r>
            <a:r>
              <a:rPr lang="de-DE" sz="1200" b="0" dirty="0" smtClean="0"/>
              <a:t>30 </a:t>
            </a:r>
            <a:r>
              <a:rPr lang="de-DE" sz="1200" b="0" dirty="0"/>
              <a:t>%</a:t>
            </a:r>
          </a:p>
          <a:p>
            <a:r>
              <a:rPr lang="de-DE" sz="1200" b="0" dirty="0" smtClean="0"/>
              <a:t>     </a:t>
            </a:r>
            <a:endParaRPr lang="de-DE" sz="1200" b="0" dirty="0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96952"/>
            <a:ext cx="4041774" cy="3096344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24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 smtClean="0">
                <a:solidFill>
                  <a:srgbClr val="261748"/>
                </a:solidFill>
              </a:rPr>
              <a:t>März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2014 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SC 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  <p:pic>
        <p:nvPicPr>
          <p:cNvPr id="14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997200"/>
            <a:ext cx="4032448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:\4all\public\XFEL\WP34\TGA Antrag 5.1\5. Bauausführung\Fotos\Bautenstand\2014-02-25 Baubegehung\DSC028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006766"/>
            <a:ext cx="4032447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6408" y="3149600"/>
            <a:ext cx="4032448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78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936104"/>
          </a:xfrm>
        </p:spPr>
        <p:txBody>
          <a:bodyPr/>
          <a:lstStyle/>
          <a:p>
            <a:pPr algn="ctr"/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Section Coordination Meeting</a:t>
            </a:r>
            <a:br>
              <a:rPr lang="en-GB" dirty="0"/>
            </a:br>
            <a:r>
              <a:rPr lang="en-GB" dirty="0"/>
              <a:t>XTD1-10, XS1-4, XSDU1+2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33102" y="1268760"/>
            <a:ext cx="6587170" cy="2016224"/>
          </a:xfrm>
        </p:spPr>
        <p:txBody>
          <a:bodyPr anchor="t"/>
          <a:lstStyle/>
          <a:p>
            <a:r>
              <a:rPr lang="de-DE" sz="1400" dirty="0" smtClean="0"/>
              <a:t>Brandmeldetechnik,</a:t>
            </a:r>
            <a:r>
              <a:rPr lang="de-DE" sz="1400" dirty="0"/>
              <a:t> </a:t>
            </a:r>
            <a:r>
              <a:rPr lang="de-DE" sz="1400" dirty="0" smtClean="0"/>
              <a:t>Löschwasserleitung</a:t>
            </a:r>
            <a:endParaRPr lang="de-DE" sz="1400" dirty="0"/>
          </a:p>
          <a:p>
            <a:r>
              <a:rPr lang="de-DE" sz="1200" b="0" dirty="0" smtClean="0"/>
              <a:t>- Rauchmelder </a:t>
            </a:r>
            <a:r>
              <a:rPr lang="de-DE" sz="1200" b="0" dirty="0"/>
              <a:t>im Erdgeschoss installiert</a:t>
            </a:r>
            <a:br>
              <a:rPr lang="de-DE" sz="1200" b="0" dirty="0"/>
            </a:br>
            <a:r>
              <a:rPr lang="de-DE" sz="1200" b="0" dirty="0" smtClean="0"/>
              <a:t>- Wandhydranten sind installiert</a:t>
            </a:r>
            <a:r>
              <a:rPr lang="de-DE" sz="1200" b="0" dirty="0"/>
              <a:t>.</a:t>
            </a:r>
            <a:br>
              <a:rPr lang="de-DE" sz="1200" b="0" dirty="0"/>
            </a:br>
            <a:r>
              <a:rPr lang="de-DE" sz="1200" b="0" dirty="0" smtClean="0"/>
              <a:t>- Die Druckerhöhungsanlage </a:t>
            </a:r>
            <a:r>
              <a:rPr lang="de-DE" sz="1200" b="0" dirty="0"/>
              <a:t>fertig zum Anschluss ans Stromnetz.</a:t>
            </a:r>
            <a:br>
              <a:rPr lang="de-DE" sz="1200" b="0" dirty="0"/>
            </a:br>
            <a:r>
              <a:rPr lang="de-DE" sz="1200" b="0" dirty="0" smtClean="0"/>
              <a:t>- Rohrleitungen </a:t>
            </a:r>
            <a:r>
              <a:rPr lang="de-DE" sz="1200" b="0" dirty="0"/>
              <a:t>im gesamten Bereich </a:t>
            </a:r>
            <a:r>
              <a:rPr lang="de-DE" sz="1200" b="0" dirty="0" smtClean="0"/>
              <a:t>XHE1/XS1 und </a:t>
            </a:r>
            <a:r>
              <a:rPr lang="de-DE" sz="1200" b="0" dirty="0"/>
              <a:t>den XTDs </a:t>
            </a:r>
            <a:r>
              <a:rPr lang="de-DE" sz="1200" b="0" dirty="0" smtClean="0"/>
              <a:t>ist </a:t>
            </a:r>
            <a:r>
              <a:rPr lang="de-DE" sz="1200" b="0" dirty="0"/>
              <a:t>fertiggestellt.</a:t>
            </a:r>
            <a:br>
              <a:rPr lang="de-DE" sz="1200" b="0" dirty="0"/>
            </a:br>
            <a:r>
              <a:rPr lang="de-DE" sz="1200" b="0" dirty="0" smtClean="0"/>
              <a:t> </a:t>
            </a:r>
          </a:p>
          <a:p>
            <a:endParaRPr lang="de-DE" sz="1200" b="0" dirty="0"/>
          </a:p>
          <a:p>
            <a:endParaRPr lang="de-DE" sz="1200" b="0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33" y="3573015"/>
            <a:ext cx="2346721" cy="2553147"/>
          </a:xfrm>
        </p:spPr>
      </p:pic>
      <p:sp>
        <p:nvSpPr>
          <p:cNvPr id="13" name="Textplatzhalter 12"/>
          <p:cNvSpPr>
            <a:spLocks noGrp="1"/>
          </p:cNvSpPr>
          <p:nvPr>
            <p:ph type="body" sz="quarter" idx="3"/>
          </p:nvPr>
        </p:nvSpPr>
        <p:spPr>
          <a:xfrm>
            <a:off x="7452320" y="1268760"/>
            <a:ext cx="1512168" cy="1440160"/>
          </a:xfrm>
        </p:spPr>
        <p:txBody>
          <a:bodyPr anchor="t"/>
          <a:lstStyle/>
          <a:p>
            <a:r>
              <a:rPr lang="de-DE" sz="1200" b="0" dirty="0"/>
              <a:t>Leistungsstand:</a:t>
            </a:r>
          </a:p>
          <a:p>
            <a:r>
              <a:rPr lang="de-DE" sz="1200" b="0" dirty="0"/>
              <a:t>ca. </a:t>
            </a:r>
            <a:r>
              <a:rPr lang="de-DE" sz="1200" b="0" dirty="0" smtClean="0"/>
              <a:t>50 </a:t>
            </a:r>
            <a:r>
              <a:rPr lang="de-DE" sz="1200" b="0" dirty="0"/>
              <a:t>%</a:t>
            </a:r>
          </a:p>
          <a:p>
            <a:r>
              <a:rPr lang="de-DE" sz="1200" b="0" dirty="0" smtClean="0"/>
              <a:t>     </a:t>
            </a:r>
            <a:endParaRPr lang="de-DE" sz="1200" b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5831BC-0849-4CF9-B6A3-969152D3B353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4526533" cy="266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61748"/>
                </a:solidFill>
              </a:rPr>
              <a:t>24</a:t>
            </a:r>
            <a:r>
              <a:rPr lang="en-US" baseline="30000" dirty="0" smtClean="0">
                <a:solidFill>
                  <a:srgbClr val="261748"/>
                </a:solidFill>
              </a:rPr>
              <a:t>h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 err="1" smtClean="0">
                <a:solidFill>
                  <a:srgbClr val="261748"/>
                </a:solidFill>
              </a:rPr>
              <a:t>März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2014 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SC Meeting</a:t>
            </a:r>
          </a:p>
          <a:p>
            <a:pPr>
              <a:defRPr/>
            </a:pPr>
            <a:r>
              <a:rPr lang="en-GB" dirty="0" smtClean="0"/>
              <a:t>Dieter </a:t>
            </a:r>
            <a:r>
              <a:rPr lang="en-GB" dirty="0"/>
              <a:t>Herrmann, DESY- MKK</a:t>
            </a:r>
            <a:endParaRPr lang="en-GB" dirty="0" smtClean="0"/>
          </a:p>
        </p:txBody>
      </p:sp>
      <p:pic>
        <p:nvPicPr>
          <p:cNvPr id="14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408" y="3573016"/>
            <a:ext cx="4032448" cy="240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nhaltsplatzhalter 11" descr="D:\Sicherung\DESY\TGA 5.2\Berichte\Bilder\23_01_14\Foto0767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08" y="3573463"/>
            <a:ext cx="4032448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924599"/>
      </p:ext>
    </p:extLst>
  </p:cSld>
  <p:clrMapOvr>
    <a:masterClrMapping/>
  </p:clrMapOvr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Bildschirmpräsentation (4:3)</PresentationFormat>
  <Paragraphs>57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DESY European XFEL</vt:lpstr>
      <vt:lpstr>24th Section Coordination Meeting XTD1-10, XS1-4, XSDU1+2</vt:lpstr>
      <vt:lpstr>24th Section Coordination Meeting XTD1-10, XS1-4, XSDU1+2</vt:lpstr>
      <vt:lpstr>24th Section Coordination Meeting XTD1-10, XS1-4, XSDU1+2</vt:lpstr>
      <vt:lpstr>24th Section Coordination Meeting XTD1-10, XS1-4, XSDU1+2</vt:lpstr>
      <vt:lpstr>24th Section Coordination Meeting XTD1-10, XS1-4, XSDU1+2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16th Section Coordination Meeting XTD1-10, XS1-4, XSDU1+2</dc:title>
  <dc:creator>Herrmann, Dieter</dc:creator>
  <cp:lastModifiedBy>Herrmann, Dieter</cp:lastModifiedBy>
  <cp:revision>37</cp:revision>
  <cp:lastPrinted>2014-03-24T08:43:37Z</cp:lastPrinted>
  <dcterms:created xsi:type="dcterms:W3CDTF">2014-01-20T07:59:31Z</dcterms:created>
  <dcterms:modified xsi:type="dcterms:W3CDTF">2014-03-24T13:54:05Z</dcterms:modified>
</cp:coreProperties>
</file>