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9" r:id="rId6"/>
    <p:sldId id="270" r:id="rId7"/>
    <p:sldId id="261" r:id="rId8"/>
    <p:sldId id="262" r:id="rId9"/>
    <p:sldId id="263" r:id="rId10"/>
    <p:sldId id="264" r:id="rId11"/>
    <p:sldId id="266" r:id="rId12"/>
    <p:sldId id="268" r:id="rId13"/>
    <p:sldId id="265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4694" autoAdjust="0"/>
  </p:normalViewPr>
  <p:slideViewPr>
    <p:cSldViewPr>
      <p:cViewPr varScale="1">
        <p:scale>
          <a:sx n="88" d="100"/>
          <a:sy n="88" d="100"/>
        </p:scale>
        <p:origin x="-11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2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FE13-C1A6-48BE-8A29-A92498A0896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9400-6BBF-45FC-BA73-69ACFF862F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Injektor</a:t>
            </a:r>
            <a:r>
              <a:rPr lang="en-US" sz="4000" dirty="0" smtClean="0"/>
              <a:t> Girder, </a:t>
            </a:r>
            <a:r>
              <a:rPr lang="en-US" sz="4000" dirty="0" err="1" smtClean="0"/>
              <a:t>März</a:t>
            </a:r>
            <a:r>
              <a:rPr lang="en-US" sz="4000" dirty="0" smtClean="0"/>
              <a:t> ‘14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3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6" y="606698"/>
            <a:ext cx="8001602" cy="4551200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017"/>
            <a:ext cx="6948264" cy="3027134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4547" y="116632"/>
            <a:ext cx="7571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Girder 4-3150</a:t>
            </a:r>
            <a:endParaRPr lang="en-US" sz="28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65156"/>
              </p:ext>
            </p:extLst>
          </p:nvPr>
        </p:nvGraphicFramePr>
        <p:xfrm>
          <a:off x="6948264" y="2755231"/>
          <a:ext cx="219573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27584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Girder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Poller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QI +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CI-V + Gest.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Balg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BPMA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OTRC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Mai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Toroid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Pumpeneinh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mbria" panose="02040503050406030204" pitchFamily="18" charset="0"/>
                        </a:rPr>
                        <a:t>Mod. BPMA</a:t>
                      </a:r>
                      <a:endParaRPr lang="en-US" sz="1200" b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Rad 7"/>
          <p:cNvSpPr/>
          <p:nvPr/>
        </p:nvSpPr>
        <p:spPr>
          <a:xfrm>
            <a:off x="2339752" y="2060848"/>
            <a:ext cx="576064" cy="575525"/>
          </a:xfrm>
          <a:prstGeom prst="donut">
            <a:avLst>
              <a:gd name="adj" fmla="val 6570"/>
            </a:avLst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ad 8"/>
          <p:cNvSpPr/>
          <p:nvPr/>
        </p:nvSpPr>
        <p:spPr>
          <a:xfrm>
            <a:off x="1187624" y="4941168"/>
            <a:ext cx="576064" cy="575525"/>
          </a:xfrm>
          <a:prstGeom prst="donut">
            <a:avLst>
              <a:gd name="adj" fmla="val 6570"/>
            </a:avLst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11233" r="10377" b="2131"/>
          <a:stretch/>
        </p:blipFill>
        <p:spPr>
          <a:xfrm>
            <a:off x="0" y="454718"/>
            <a:ext cx="7625751" cy="448858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4547" y="116632"/>
            <a:ext cx="7571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BB und </a:t>
            </a:r>
            <a:r>
              <a:rPr lang="en-US" sz="2800" dirty="0" err="1" smtClean="0"/>
              <a:t>Stahlgirder</a:t>
            </a:r>
            <a:r>
              <a:rPr lang="en-US" sz="2800" dirty="0" smtClean="0"/>
              <a:t> 1 - 785</a:t>
            </a:r>
            <a:endParaRPr lang="en-US" sz="28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68278"/>
              </p:ext>
            </p:extLst>
          </p:nvPr>
        </p:nvGraphicFramePr>
        <p:xfrm>
          <a:off x="6948264" y="2852936"/>
          <a:ext cx="21957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27584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Stahlgirder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Poller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BB-Stein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BB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+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QI +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CI-V + Gest.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Balg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BB-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Kammer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+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Stützen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Pumpeinh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BPM-A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Toroid-C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BPM-D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M6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3062068"/>
            <a:ext cx="6913206" cy="3762467"/>
          </a:xfrm>
          <a:prstGeom prst="rect">
            <a:avLst/>
          </a:prstGeom>
        </p:spPr>
      </p:pic>
      <p:sp>
        <p:nvSpPr>
          <p:cNvPr id="7" name="Rad 6"/>
          <p:cNvSpPr/>
          <p:nvPr/>
        </p:nvSpPr>
        <p:spPr>
          <a:xfrm>
            <a:off x="3059832" y="4367776"/>
            <a:ext cx="576064" cy="575525"/>
          </a:xfrm>
          <a:prstGeom prst="donut">
            <a:avLst>
              <a:gd name="adj" fmla="val 65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4547" y="116632"/>
            <a:ext cx="7571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Stahlgirder</a:t>
            </a:r>
            <a:r>
              <a:rPr lang="en-US" sz="2800" dirty="0" smtClean="0"/>
              <a:t> 1 - 1035</a:t>
            </a:r>
            <a:endParaRPr lang="en-US" sz="28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03480"/>
              </p:ext>
            </p:extLst>
          </p:nvPr>
        </p:nvGraphicFramePr>
        <p:xfrm>
          <a:off x="6948264" y="4365104"/>
          <a:ext cx="219573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27584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Stahlgirder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Poller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QI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+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 +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Schieber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Beam Shutter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Mai ‘14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" y="2914328"/>
            <a:ext cx="5212416" cy="3918382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2172712" cy="5652200"/>
          </a:xfrm>
          <a:prstGeom prst="rect">
            <a:avLst/>
          </a:prstGeom>
        </p:spPr>
      </p:pic>
      <p:sp>
        <p:nvSpPr>
          <p:cNvPr id="8" name="Rad 7"/>
          <p:cNvSpPr/>
          <p:nvPr/>
        </p:nvSpPr>
        <p:spPr>
          <a:xfrm>
            <a:off x="4242378" y="3933056"/>
            <a:ext cx="576064" cy="575525"/>
          </a:xfrm>
          <a:prstGeom prst="donut">
            <a:avLst>
              <a:gd name="adj" fmla="val 65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8" y="188640"/>
            <a:ext cx="6706416" cy="531073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4547" y="116632"/>
            <a:ext cx="7571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Dump Girder 5 2000</a:t>
            </a:r>
            <a:endParaRPr lang="en-US" sz="28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70731"/>
              </p:ext>
            </p:extLst>
          </p:nvPr>
        </p:nvGraphicFramePr>
        <p:xfrm>
          <a:off x="6926109" y="2276872"/>
          <a:ext cx="219573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27584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Girder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</a:rPr>
                        <a:t>April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Poller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QI +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CI-V + Gest.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Balg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BPMA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OTR-C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Juni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OTR-D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Juni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Toroid-C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BPM-D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Dump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Balg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9"/>
          <a:stretch/>
        </p:blipFill>
        <p:spPr>
          <a:xfrm>
            <a:off x="290434" y="3117076"/>
            <a:ext cx="6516216" cy="3740924"/>
          </a:xfrm>
          <a:prstGeom prst="rect">
            <a:avLst/>
          </a:prstGeom>
        </p:spPr>
      </p:pic>
      <p:sp>
        <p:nvSpPr>
          <p:cNvPr id="7" name="Rad 6"/>
          <p:cNvSpPr/>
          <p:nvPr/>
        </p:nvSpPr>
        <p:spPr>
          <a:xfrm>
            <a:off x="2051720" y="4699775"/>
            <a:ext cx="936104" cy="961473"/>
          </a:xfrm>
          <a:prstGeom prst="donut">
            <a:avLst>
              <a:gd name="adj" fmla="val 3796"/>
            </a:avLst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6340" y="620688"/>
            <a:ext cx="4040460" cy="550547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Reinraum</a:t>
            </a:r>
            <a:r>
              <a:rPr lang="en-US" sz="2000" dirty="0" smtClean="0"/>
              <a:t> : 2 pro </a:t>
            </a:r>
            <a:r>
              <a:rPr lang="en-US" sz="2000" dirty="0" err="1" smtClean="0"/>
              <a:t>Woche</a:t>
            </a:r>
            <a:r>
              <a:rPr lang="en-US" sz="2000" dirty="0" smtClean="0"/>
              <a:t> </a:t>
            </a:r>
            <a:r>
              <a:rPr lang="en-US" sz="2000" dirty="0" err="1" smtClean="0"/>
              <a:t>ab</a:t>
            </a:r>
            <a:r>
              <a:rPr lang="en-US" sz="2000" dirty="0" smtClean="0"/>
              <a:t> Mai</a:t>
            </a:r>
          </a:p>
          <a:p>
            <a:r>
              <a:rPr lang="en-US" sz="2000" dirty="0" err="1" smtClean="0"/>
              <a:t>Magnetmont</a:t>
            </a:r>
            <a:r>
              <a:rPr lang="en-US" sz="2000" dirty="0" smtClean="0"/>
              <a:t>. : 2 pro </a:t>
            </a:r>
            <a:r>
              <a:rPr lang="en-US" sz="2000" dirty="0" err="1" smtClean="0"/>
              <a:t>Woche</a:t>
            </a:r>
            <a:endParaRPr lang="en-US" sz="2000" dirty="0" smtClean="0"/>
          </a:p>
          <a:p>
            <a:r>
              <a:rPr lang="en-US" sz="2000" dirty="0" smtClean="0"/>
              <a:t>Transport in Tunnel</a:t>
            </a:r>
          </a:p>
          <a:p>
            <a:r>
              <a:rPr lang="en-US" sz="2000" dirty="0" err="1" smtClean="0"/>
              <a:t>Verkabelung</a:t>
            </a:r>
            <a:r>
              <a:rPr lang="en-US" sz="2000" dirty="0" smtClean="0"/>
              <a:t> : 2 pro </a:t>
            </a:r>
            <a:r>
              <a:rPr lang="en-US" sz="2000" dirty="0" err="1" smtClean="0"/>
              <a:t>Woche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-&gt; Girder </a:t>
            </a:r>
            <a:r>
              <a:rPr lang="en-US" sz="2000" dirty="0" err="1" smtClean="0"/>
              <a:t>fertig</a:t>
            </a:r>
            <a:r>
              <a:rPr lang="en-US" sz="2000" dirty="0" smtClean="0"/>
              <a:t> 2 ½ </a:t>
            </a:r>
            <a:r>
              <a:rPr lang="en-US" sz="2000" dirty="0" err="1" smtClean="0"/>
              <a:t>Wochen</a:t>
            </a:r>
            <a:r>
              <a:rPr lang="en-US" sz="2000" dirty="0" smtClean="0"/>
              <a:t> </a:t>
            </a:r>
            <a:r>
              <a:rPr lang="en-US" sz="2000" dirty="0" err="1" smtClean="0"/>
              <a:t>nach</a:t>
            </a:r>
            <a:r>
              <a:rPr lang="en-US" sz="2000" dirty="0" smtClean="0"/>
              <a:t> </a:t>
            </a:r>
            <a:r>
              <a:rPr lang="en-US" sz="2000" dirty="0" err="1" smtClean="0"/>
              <a:t>Reinraummontage</a:t>
            </a:r>
            <a:endParaRPr lang="en-US" sz="2000" dirty="0"/>
          </a:p>
        </p:txBody>
      </p:sp>
      <p:pic>
        <p:nvPicPr>
          <p:cNvPr id="2050" name="Picture 2" descr="D:\Fotos\XFEL\Halle1\2014\2014-03-19\Unbenannter Export\_DSC4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9" t="4341" r="6965" b="9396"/>
          <a:stretch/>
        </p:blipFill>
        <p:spPr bwMode="auto">
          <a:xfrm rot="5400000">
            <a:off x="-668814" y="1252990"/>
            <a:ext cx="6307496" cy="43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user\groups\mdi\dnoelle\public\20140218_XSEKryoInstallation\images\large\20140218-IMG_0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user\groups\mdi\dnoelle\public\20140218_XSEKryoInstallation\images\large\20140218-MK3_9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0" y="260648"/>
            <a:ext cx="21605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user\groups\mdi\dnoelle\public\20140218_XSEKryoInstallation\images\large\20140218-MK3_9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3068960"/>
            <a:ext cx="21605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19872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err="1" smtClean="0"/>
              <a:t>Transferleitungen</a:t>
            </a:r>
            <a:r>
              <a:rPr lang="en-US" dirty="0" smtClean="0"/>
              <a:t> und </a:t>
            </a:r>
            <a:r>
              <a:rPr lang="en-US" dirty="0" err="1" smtClean="0"/>
              <a:t>Modul</a:t>
            </a:r>
            <a:r>
              <a:rPr lang="en-US" dirty="0" smtClean="0"/>
              <a:t>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user\groups\mdi\dnoelle\public\20140306_InjectorFeedEndCapInstallation\images\large\20140306-MK3_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Fotos\XFEL\Cryo\Unbenannter Export\_DSC3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8718"/>
            <a:ext cx="2880320" cy="43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Fotos\XFEL\Cryo\Unbenannter Export\_DSC3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046518" cy="26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1" y="260649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dirty="0" err="1" smtClean="0"/>
              <a:t>Injektor</a:t>
            </a:r>
            <a:r>
              <a:rPr lang="en-US" sz="2800" dirty="0" smtClean="0"/>
              <a:t> Girder in Halle 1</a:t>
            </a:r>
            <a:endParaRPr lang="en-US" sz="2800" dirty="0"/>
          </a:p>
        </p:txBody>
      </p:sp>
      <p:pic>
        <p:nvPicPr>
          <p:cNvPr id="1026" name="Picture 2" descr="D:\Fotos\XFEL\Halle1\2014\2014-03-19\Unbenannter Export\_DSC4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96238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Vakuum</a:t>
            </a:r>
            <a:r>
              <a:rPr lang="en-US" sz="2000" dirty="0" smtClean="0"/>
              <a:t> </a:t>
            </a:r>
            <a:r>
              <a:rPr lang="en-US" sz="2000" dirty="0" err="1" smtClean="0"/>
              <a:t>Teile</a:t>
            </a:r>
            <a:r>
              <a:rPr lang="en-US" sz="2000" dirty="0" smtClean="0"/>
              <a:t> – Stand 24.Jan. ( </a:t>
            </a:r>
            <a:r>
              <a:rPr lang="en-US" sz="2000" dirty="0" err="1" smtClean="0"/>
              <a:t>S.Lederer</a:t>
            </a:r>
            <a:r>
              <a:rPr lang="en-US" sz="2000" dirty="0" smtClean="0"/>
              <a:t> )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052737"/>
            <a:ext cx="8486975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Bellow units RFI April 2014</a:t>
            </a:r>
          </a:p>
          <a:p>
            <a:r>
              <a:rPr lang="en-US" sz="3400" dirty="0" smtClean="0"/>
              <a:t>Pipes – RFI to girders April 2014 </a:t>
            </a:r>
          </a:p>
          <a:p>
            <a:pPr lvl="1">
              <a:buClr>
                <a:srgbClr val="00B050"/>
              </a:buClr>
              <a:buSzPct val="80000"/>
              <a:buFont typeface="Wingdings" panose="05000000000000000000" pitchFamily="2" charset="2"/>
              <a:buChar char="þ"/>
            </a:pPr>
            <a:r>
              <a:rPr lang="en-US" sz="3400" dirty="0" smtClean="0"/>
              <a:t>Cu tubes raw material</a:t>
            </a:r>
          </a:p>
          <a:p>
            <a:pPr lvl="1">
              <a:buClr>
                <a:srgbClr val="FD930A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sz="3400" dirty="0" smtClean="0"/>
              <a:t>Turning of Cu tubes - starts</a:t>
            </a:r>
          </a:p>
          <a:p>
            <a:pPr lvl="1">
              <a:buClr>
                <a:srgbClr val="FF0000"/>
              </a:buClr>
              <a:buSzPct val="80000"/>
              <a:buFont typeface="Wingdings" panose="05000000000000000000" pitchFamily="2" charset="2"/>
              <a:buChar char="ý"/>
            </a:pPr>
            <a:r>
              <a:rPr lang="en-US" sz="3400" dirty="0" smtClean="0"/>
              <a:t>Flanges – critical path   </a:t>
            </a:r>
            <a:r>
              <a:rPr lang="en-US" sz="3400" dirty="0" smtClean="0">
                <a:solidFill>
                  <a:schemeClr val="tx2"/>
                </a:solidFill>
              </a:rPr>
              <a:t>in </a:t>
            </a:r>
            <a:r>
              <a:rPr lang="en-US" sz="3400" dirty="0" err="1" smtClean="0">
                <a:solidFill>
                  <a:schemeClr val="tx2"/>
                </a:solidFill>
              </a:rPr>
              <a:t>Fertigung</a:t>
            </a:r>
            <a:r>
              <a:rPr lang="en-US" sz="3400" dirty="0" smtClean="0">
                <a:solidFill>
                  <a:schemeClr val="tx2"/>
                </a:solidFill>
              </a:rPr>
              <a:t>, 60 Stk. </a:t>
            </a:r>
            <a:r>
              <a:rPr lang="en-US" sz="3400" dirty="0" err="1" smtClean="0">
                <a:solidFill>
                  <a:schemeClr val="tx2"/>
                </a:solidFill>
              </a:rPr>
              <a:t>vorab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</a:p>
          <a:p>
            <a:pPr lvl="1">
              <a:buClr>
                <a:srgbClr val="FD930A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sz="3400" dirty="0" smtClean="0"/>
              <a:t>Electron beam welding</a:t>
            </a:r>
          </a:p>
          <a:p>
            <a:r>
              <a:rPr lang="en-US" sz="3400" dirty="0" smtClean="0"/>
              <a:t>Pump t-pieces</a:t>
            </a:r>
          </a:p>
          <a:p>
            <a:pPr lvl="1">
              <a:buClr>
                <a:srgbClr val="00B050"/>
              </a:buClr>
              <a:buSzPct val="80000"/>
              <a:buFont typeface="Wingdings" panose="05000000000000000000" pitchFamily="2" charset="2"/>
              <a:buChar char="ý"/>
            </a:pPr>
            <a:r>
              <a:rPr lang="en-US" sz="3400" dirty="0" smtClean="0"/>
              <a:t>Body RFI</a:t>
            </a:r>
          </a:p>
          <a:p>
            <a:pPr lvl="1">
              <a:buClr>
                <a:srgbClr val="FD930A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sz="3400" dirty="0" smtClean="0"/>
              <a:t>Cu inserts in production at BINP , ok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sz="3400" dirty="0" smtClean="0"/>
              <a:t>Girder supports RFI</a:t>
            </a:r>
          </a:p>
          <a:p>
            <a:r>
              <a:rPr lang="en-US" sz="3400" dirty="0" smtClean="0"/>
              <a:t>Kicker chambers RFI End of </a:t>
            </a:r>
            <a:r>
              <a:rPr lang="en-US" sz="3400" dirty="0" smtClean="0">
                <a:solidFill>
                  <a:srgbClr val="00B050"/>
                </a:solidFill>
              </a:rPr>
              <a:t>February 2014, DC Kicker </a:t>
            </a:r>
            <a:r>
              <a:rPr lang="en-US" sz="3400" dirty="0" err="1" smtClean="0">
                <a:solidFill>
                  <a:srgbClr val="00B050"/>
                </a:solidFill>
              </a:rPr>
              <a:t>noch</a:t>
            </a:r>
            <a:r>
              <a:rPr lang="en-US" sz="3400" dirty="0" smtClean="0">
                <a:solidFill>
                  <a:srgbClr val="00B050"/>
                </a:solidFill>
              </a:rPr>
              <a:t> </a:t>
            </a:r>
            <a:r>
              <a:rPr lang="en-US" sz="3400" dirty="0" err="1" smtClean="0">
                <a:solidFill>
                  <a:srgbClr val="00B050"/>
                </a:solidFill>
              </a:rPr>
              <a:t>loeten</a:t>
            </a:r>
            <a:endParaRPr lang="en-US" sz="34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¨"/>
            </a:pPr>
            <a:endParaRPr lang="en-US" sz="3400" dirty="0" smtClean="0"/>
          </a:p>
          <a:p>
            <a:r>
              <a:rPr lang="en-US" sz="3400" dirty="0" smtClean="0"/>
              <a:t>Mounting of girders could start Mai 2014</a:t>
            </a:r>
          </a:p>
          <a:p>
            <a:pPr marL="457200" lvl="1" indent="0">
              <a:buClr>
                <a:srgbClr val="261748"/>
              </a:buClr>
              <a:buSzPct val="80000"/>
              <a:buNone/>
            </a:pPr>
            <a:r>
              <a:rPr lang="en-US" sz="3400" dirty="0" smtClean="0"/>
              <a:t>Scheduled to mount 2 girders per week </a:t>
            </a:r>
          </a:p>
          <a:p>
            <a:pPr lvl="1">
              <a:buClr>
                <a:srgbClr val="FD930A"/>
              </a:buClr>
              <a:buSzPct val="80000"/>
              <a:buFont typeface="Wingdings" panose="05000000000000000000" pitchFamily="2" charset="2"/>
              <a:buChar char="¨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81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4547" y="116632"/>
            <a:ext cx="7571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Gun </a:t>
            </a:r>
            <a:r>
              <a:rPr lang="en-US" sz="2800" dirty="0" err="1" smtClean="0"/>
              <a:t>Tisch</a:t>
            </a:r>
            <a:endParaRPr lang="en-US" sz="2800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65"/>
            <a:ext cx="3059832" cy="6358091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14" y="4077071"/>
            <a:ext cx="4380373" cy="2747737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56171"/>
              </p:ext>
            </p:extLst>
          </p:nvPr>
        </p:nvGraphicFramePr>
        <p:xfrm>
          <a:off x="6516216" y="116632"/>
          <a:ext cx="248376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23"/>
                <a:gridCol w="936145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Tisch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Dipol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+ Gest.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Kickerkammer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BPMG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Diagnosekammer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Dipolkammer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Toroid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Kollimator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März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Screens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März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Faraday Cups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März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DarkCM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Balg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Getterpumpeinh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TSPs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7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47" y="116632"/>
            <a:ext cx="7571184" cy="49006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Girder 1-2760</a:t>
            </a:r>
            <a:endParaRPr lang="en-US" sz="2800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040223" cy="4629796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35937"/>
              </p:ext>
            </p:extLst>
          </p:nvPr>
        </p:nvGraphicFramePr>
        <p:xfrm>
          <a:off x="6948264" y="2531397"/>
          <a:ext cx="219573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27584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Girder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Poller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QI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</a:t>
                      </a:r>
                      <a:r>
                        <a:rPr lang="en-US" sz="1400" dirty="0" err="1" smtClean="0"/>
                        <a:t>Quadmov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BL + Gest.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Toroid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Pumpeinh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BAM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alte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Antenn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vorh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August?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BPMF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DarkCurr.M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LaserHeat.pipe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Viewport LH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190"/>
            <a:ext cx="6588224" cy="2604988"/>
          </a:xfrm>
          <a:prstGeom prst="rect">
            <a:avLst/>
          </a:prstGeom>
        </p:spPr>
      </p:pic>
      <p:sp>
        <p:nvSpPr>
          <p:cNvPr id="9" name="Rad 8"/>
          <p:cNvSpPr/>
          <p:nvPr/>
        </p:nvSpPr>
        <p:spPr>
          <a:xfrm>
            <a:off x="3635896" y="4615415"/>
            <a:ext cx="936104" cy="936104"/>
          </a:xfrm>
          <a:prstGeom prst="donut">
            <a:avLst>
              <a:gd name="adj" fmla="val 65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ad 9"/>
          <p:cNvSpPr/>
          <p:nvPr/>
        </p:nvSpPr>
        <p:spPr>
          <a:xfrm>
            <a:off x="683568" y="4619277"/>
            <a:ext cx="936104" cy="936104"/>
          </a:xfrm>
          <a:prstGeom prst="donut">
            <a:avLst>
              <a:gd name="adj" fmla="val 65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gende mit Linie 1 10"/>
          <p:cNvSpPr/>
          <p:nvPr/>
        </p:nvSpPr>
        <p:spPr>
          <a:xfrm>
            <a:off x="467544" y="3284984"/>
            <a:ext cx="936104" cy="903424"/>
          </a:xfrm>
          <a:prstGeom prst="borderCallout1">
            <a:avLst>
              <a:gd name="adj1" fmla="val 99602"/>
              <a:gd name="adj2" fmla="val 61910"/>
              <a:gd name="adj3" fmla="val 205242"/>
              <a:gd name="adj4" fmla="val 69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BPMF or Cavity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/>
          <a:stretch/>
        </p:blipFill>
        <p:spPr>
          <a:xfrm>
            <a:off x="0" y="599112"/>
            <a:ext cx="8568270" cy="4414064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4547" y="116632"/>
            <a:ext cx="7571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Girder 2-3800</a:t>
            </a:r>
            <a:endParaRPr lang="en-US" sz="28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909"/>
              </p:ext>
            </p:extLst>
          </p:nvPr>
        </p:nvGraphicFramePr>
        <p:xfrm>
          <a:off x="6926109" y="2276872"/>
          <a:ext cx="219573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27584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Girder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Poller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QI + Gest.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BL + Gest.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CI-V + Gest.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CI-H + Gest.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LH-Beam Optic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EOD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Gerth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?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Schieber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BPMF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Schieber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5" y="4433859"/>
            <a:ext cx="6948264" cy="2424141"/>
          </a:xfrm>
          <a:prstGeom prst="rect">
            <a:avLst/>
          </a:prstGeom>
        </p:spPr>
      </p:pic>
      <p:sp>
        <p:nvSpPr>
          <p:cNvPr id="7" name="Rad 6"/>
          <p:cNvSpPr/>
          <p:nvPr/>
        </p:nvSpPr>
        <p:spPr>
          <a:xfrm>
            <a:off x="3347864" y="5229199"/>
            <a:ext cx="576064" cy="575525"/>
          </a:xfrm>
          <a:prstGeom prst="donut">
            <a:avLst>
              <a:gd name="adj" fmla="val 65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ad 7"/>
          <p:cNvSpPr/>
          <p:nvPr/>
        </p:nvSpPr>
        <p:spPr>
          <a:xfrm>
            <a:off x="-108520" y="5150276"/>
            <a:ext cx="576064" cy="575525"/>
          </a:xfrm>
          <a:prstGeom prst="donut">
            <a:avLst>
              <a:gd name="adj" fmla="val 65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4" y="531513"/>
            <a:ext cx="8498968" cy="433764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4547" y="116632"/>
            <a:ext cx="7571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Girder 3-4600</a:t>
            </a:r>
            <a:endParaRPr lang="en-US" sz="2800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6948264" cy="2367156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65173"/>
              </p:ext>
            </p:extLst>
          </p:nvPr>
        </p:nvGraphicFramePr>
        <p:xfrm>
          <a:off x="6926109" y="2276872"/>
          <a:ext cx="219573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27584"/>
              </a:tblGrid>
              <a:tr h="27260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Girder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Poller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QI + Gest.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CI-V + Gest.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CI-H + Gest.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Balg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Kicker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Keramik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+ Halter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Februar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Pulser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OTRC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 BPMA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26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Bildschirmpräsentation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Injektor Girder, März ‘14 </vt:lpstr>
      <vt:lpstr>PowerPoint-Präsentation</vt:lpstr>
      <vt:lpstr>PowerPoint-Präsentation</vt:lpstr>
      <vt:lpstr>PowerPoint-Präsentation</vt:lpstr>
      <vt:lpstr>Vakuum Teile – Stand 24.Jan. ( S.Lederer )</vt:lpstr>
      <vt:lpstr>PowerPoint-Präsentation</vt:lpstr>
      <vt:lpstr>Girder 1-2760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brinker</dc:creator>
  <cp:lastModifiedBy>brinker</cp:lastModifiedBy>
  <cp:revision>30</cp:revision>
  <dcterms:created xsi:type="dcterms:W3CDTF">2014-03-20T10:45:30Z</dcterms:created>
  <dcterms:modified xsi:type="dcterms:W3CDTF">2014-03-21T13:35:24Z</dcterms:modified>
</cp:coreProperties>
</file>