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5" r:id="rId2"/>
  </p:sldMasterIdLst>
  <p:notesMasterIdLst>
    <p:notesMasterId r:id="rId9"/>
  </p:notesMasterIdLst>
  <p:handoutMasterIdLst>
    <p:handoutMasterId r:id="rId10"/>
  </p:handoutMasterIdLst>
  <p:sldIdLst>
    <p:sldId id="256" r:id="rId3"/>
    <p:sldId id="294" r:id="rId4"/>
    <p:sldId id="295" r:id="rId5"/>
    <p:sldId id="297" r:id="rId6"/>
    <p:sldId id="296" r:id="rId7"/>
    <p:sldId id="298" r:id="rId8"/>
  </p:sldIdLst>
  <p:sldSz cx="9144000" cy="6858000" type="screen4x3"/>
  <p:notesSz cx="6662738" cy="9926638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1850"/>
    <a:srgbClr val="251555"/>
    <a:srgbClr val="FD930A"/>
    <a:srgbClr val="231455"/>
    <a:srgbClr val="E0E0E0"/>
    <a:srgbClr val="261748"/>
    <a:srgbClr val="626262"/>
    <a:srgbClr val="100F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59" autoAdjust="0"/>
    <p:restoredTop sz="95752" autoAdjust="0"/>
  </p:normalViewPr>
  <p:slideViewPr>
    <p:cSldViewPr snapToGrid="0">
      <p:cViewPr>
        <p:scale>
          <a:sx n="100" d="100"/>
          <a:sy n="100" d="100"/>
        </p:scale>
        <p:origin x="-192" y="-294"/>
      </p:cViewPr>
      <p:guideLst>
        <p:guide orient="horz" pos="3956"/>
        <p:guide orient="horz" pos="881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94" y="468"/>
      </p:cViewPr>
      <p:guideLst>
        <p:guide orient="horz" pos="3127"/>
        <p:guide pos="209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2806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186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5552" y="0"/>
            <a:ext cx="2887186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06"/>
            <a:ext cx="2887186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5552" y="9430306"/>
            <a:ext cx="2887186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F035CA18-3BB8-4B0E-90A0-E53A41CDF4AD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43640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A8DEB5-212A-4CAF-9880-70E92CE7410A}" type="slidenum">
              <a:rPr lang="de-DE"/>
              <a:pPr/>
              <a:t>1</a:t>
            </a:fld>
            <a:endParaRPr lang="de-DE" dirty="0"/>
          </a:p>
        </p:txBody>
      </p:sp>
      <p:sp>
        <p:nvSpPr>
          <p:cNvPr id="10649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50900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8365" y="4715153"/>
            <a:ext cx="4886008" cy="4466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>
              <a:spcBef>
                <a:spcPct val="0"/>
              </a:spcBef>
              <a:spcAft>
                <a:spcPct val="20000"/>
              </a:spcAft>
            </a:pPr>
            <a:r>
              <a:rPr lang="en-GB" sz="1100" b="1" dirty="0"/>
              <a:t>How to edit the title slide</a:t>
            </a:r>
          </a:p>
          <a:p>
            <a:pPr marL="228600" indent="-228600">
              <a:spcBef>
                <a:spcPct val="0"/>
              </a:spcBef>
              <a:spcAft>
                <a:spcPct val="20000"/>
              </a:spcAft>
            </a:pPr>
            <a:endParaRPr lang="en-GB" sz="1100" dirty="0"/>
          </a:p>
          <a:p>
            <a:pPr marL="228600" indent="-228600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dirty="0"/>
              <a:t>  Upper area: </a:t>
            </a:r>
            <a:r>
              <a:rPr lang="en-GB" sz="1100" b="1" dirty="0"/>
              <a:t>Title</a:t>
            </a:r>
            <a:r>
              <a:rPr lang="en-GB" sz="1100" dirty="0"/>
              <a:t> of your talk, max. 2 rows of the defined size (55 </a:t>
            </a:r>
            <a:r>
              <a:rPr lang="en-GB" sz="1100" dirty="0" err="1"/>
              <a:t>pt</a:t>
            </a:r>
            <a:r>
              <a:rPr lang="en-GB" sz="1100"/>
              <a:t>)</a:t>
            </a:r>
          </a:p>
          <a:p>
            <a:pPr marL="228600" indent="-228600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/>
              <a:t>  Lower area </a:t>
            </a:r>
            <a:r>
              <a:rPr lang="en-GB" sz="1100" b="1"/>
              <a:t>(subtitle):</a:t>
            </a:r>
            <a:r>
              <a:rPr lang="en-GB" sz="1100"/>
              <a:t> Conference/meeting/workshop, location, date, </a:t>
            </a:r>
            <a:br>
              <a:rPr lang="en-GB" sz="1100"/>
            </a:br>
            <a:r>
              <a:rPr lang="en-GB" sz="1100"/>
              <a:t>  your name and affiliation, </a:t>
            </a:r>
            <a:br>
              <a:rPr lang="en-GB" sz="1100"/>
            </a:br>
            <a:r>
              <a:rPr lang="en-GB" sz="1100"/>
              <a:t>  max. 4 rows of the defined size (32 pt)</a:t>
            </a:r>
          </a:p>
          <a:p>
            <a:pPr marL="228600" indent="-228600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/>
              <a:t> Change the </a:t>
            </a:r>
            <a:r>
              <a:rPr lang="en-GB" sz="1100" b="1"/>
              <a:t>partner logos</a:t>
            </a:r>
            <a:r>
              <a:rPr lang="en-GB" sz="1100"/>
              <a:t> or add others in the last row.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3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2" name="Rectangle 82"/>
          <p:cNvSpPr>
            <a:spLocks noChangeArrowheads="1"/>
          </p:cNvSpPr>
          <p:nvPr userDrawn="1"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10325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endParaRPr lang="de-DE" b="1">
              <a:solidFill>
                <a:srgbClr val="261748"/>
              </a:solidFill>
              <a:ea typeface="ＭＳ Ｐゴシック" pitchFamily="116" charset="-128"/>
            </a:endParaRPr>
          </a:p>
        </p:txBody>
      </p:sp>
      <p:sp>
        <p:nvSpPr>
          <p:cNvPr id="5" name="Rectangle 82"/>
          <p:cNvSpPr>
            <a:spLocks noChangeArrowheads="1"/>
          </p:cNvSpPr>
          <p:nvPr userDrawn="1"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Font typeface="Wingdings" pitchFamily="2" charset="2"/>
              <a:buNone/>
            </a:pPr>
            <a:endParaRPr lang="de-DE" b="1">
              <a:solidFill>
                <a:srgbClr val="261748"/>
              </a:solidFill>
              <a:ea typeface="ＭＳ Ｐゴシック" pitchFamily="116" charset="-128"/>
            </a:endParaRPr>
          </a:p>
        </p:txBody>
      </p:sp>
      <p:pic>
        <p:nvPicPr>
          <p:cNvPr id="6" name="Picture 83" descr="logo-XFEL_rgb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endParaRPr lang="de-DE" b="1">
              <a:solidFill>
                <a:srgbClr val="261748"/>
              </a:solidFill>
              <a:ea typeface="ＭＳ Ｐゴシック" pitchFamily="116" charset="-128"/>
            </a:endParaRPr>
          </a:p>
        </p:txBody>
      </p:sp>
      <p:pic>
        <p:nvPicPr>
          <p:cNvPr id="8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827463"/>
            <a:ext cx="7258050" cy="1704975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0" tIns="45720" bIns="0" anchor="ctr" anchorCtr="1"/>
          <a:lstStyle>
            <a:lvl1pPr marL="0" indent="0" algn="ctr">
              <a:defRPr b="0">
                <a:solidFill>
                  <a:schemeClr val="hlink"/>
                </a:solidFill>
              </a:defRPr>
            </a:lvl1pPr>
          </a:lstStyle>
          <a:p>
            <a:pPr lvl="0"/>
            <a:r>
              <a:rPr lang="en-GB" noProof="0" smtClean="0"/>
              <a:t>Thomas Tschentscher</a:t>
            </a:r>
          </a:p>
          <a:p>
            <a:pPr lvl="0"/>
            <a:r>
              <a:rPr lang="en-GB" noProof="0" smtClean="0"/>
              <a:t>conference, location, date</a:t>
            </a: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pPr lvl="0"/>
            <a:r>
              <a:rPr lang="en-GB" noProof="0" smtClean="0"/>
              <a:t>Title format (max. 2 lines), don’t edit here</a:t>
            </a:r>
          </a:p>
        </p:txBody>
      </p:sp>
    </p:spTree>
    <p:extLst>
      <p:ext uri="{BB962C8B-B14F-4D97-AF65-F5344CB8AC3E}">
        <p14:creationId xmlns:p14="http://schemas.microsoft.com/office/powerpoint/2010/main" val="107706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ACC73E8-DF49-415E-9DE1-C5C18C4338E1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dirty="0"/>
              <a:t>Thomas </a:t>
            </a:r>
            <a:r>
              <a:rPr lang="en-GB" dirty="0" err="1"/>
              <a:t>Tschentscher</a:t>
            </a:r>
            <a:r>
              <a:rPr lang="en-GB" dirty="0"/>
              <a:t>, European XFEL, </a:t>
            </a:r>
          </a:p>
          <a:p>
            <a:pPr>
              <a:defRPr/>
            </a:pPr>
            <a:r>
              <a:rPr lang="en-GB" dirty="0"/>
              <a:t>17 Apr 2012</a:t>
            </a:r>
          </a:p>
        </p:txBody>
      </p:sp>
    </p:spTree>
    <p:extLst>
      <p:ext uri="{BB962C8B-B14F-4D97-AF65-F5344CB8AC3E}">
        <p14:creationId xmlns:p14="http://schemas.microsoft.com/office/powerpoint/2010/main" val="965700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63CBA89-A3B9-42C2-8787-6A7E3DCA7611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Thomas Tschentscher, European XFEL, </a:t>
            </a:r>
          </a:p>
          <a:p>
            <a:pPr>
              <a:defRPr/>
            </a:pPr>
            <a:r>
              <a:rPr lang="en-GB"/>
              <a:t>21 Mar 2010</a:t>
            </a:r>
          </a:p>
        </p:txBody>
      </p:sp>
    </p:spTree>
    <p:extLst>
      <p:ext uri="{BB962C8B-B14F-4D97-AF65-F5344CB8AC3E}">
        <p14:creationId xmlns:p14="http://schemas.microsoft.com/office/powerpoint/2010/main" val="36962433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4650" y="1347788"/>
            <a:ext cx="4173538" cy="490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588" y="1347788"/>
            <a:ext cx="4175125" cy="490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21C6B4E-1970-422D-8E37-E8BA0A14B221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Thomas Tschentscher, European XFEL, </a:t>
            </a:r>
          </a:p>
          <a:p>
            <a:pPr>
              <a:defRPr/>
            </a:pPr>
            <a:r>
              <a:rPr lang="en-GB"/>
              <a:t>21 Mar 2010</a:t>
            </a:r>
          </a:p>
        </p:txBody>
      </p:sp>
    </p:spTree>
    <p:extLst>
      <p:ext uri="{BB962C8B-B14F-4D97-AF65-F5344CB8AC3E}">
        <p14:creationId xmlns:p14="http://schemas.microsoft.com/office/powerpoint/2010/main" val="34534516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405420B-603E-4069-88B0-3AB804DB6C3D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Thomas Tschentscher, European XFEL, </a:t>
            </a:r>
          </a:p>
          <a:p>
            <a:pPr>
              <a:defRPr/>
            </a:pPr>
            <a:r>
              <a:rPr lang="en-GB"/>
              <a:t>21 Mar 2010</a:t>
            </a:r>
          </a:p>
        </p:txBody>
      </p:sp>
    </p:spTree>
    <p:extLst>
      <p:ext uri="{BB962C8B-B14F-4D97-AF65-F5344CB8AC3E}">
        <p14:creationId xmlns:p14="http://schemas.microsoft.com/office/powerpoint/2010/main" val="9401826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EFA5BFE-8FA8-4B3B-A2C0-4661196824F4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Thomas Tschentscher, European XFEL, </a:t>
            </a:r>
          </a:p>
          <a:p>
            <a:pPr>
              <a:defRPr/>
            </a:pPr>
            <a:r>
              <a:rPr lang="en-GB"/>
              <a:t>21 Mar 2010</a:t>
            </a:r>
          </a:p>
        </p:txBody>
      </p:sp>
    </p:spTree>
    <p:extLst>
      <p:ext uri="{BB962C8B-B14F-4D97-AF65-F5344CB8AC3E}">
        <p14:creationId xmlns:p14="http://schemas.microsoft.com/office/powerpoint/2010/main" val="37788061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FC12AE6-8E6F-4EE2-816E-3725B0CE4398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Thomas Tschentscher, European XFEL, </a:t>
            </a:r>
          </a:p>
          <a:p>
            <a:pPr>
              <a:defRPr/>
            </a:pPr>
            <a:r>
              <a:rPr lang="en-GB"/>
              <a:t>21 Mar 2010</a:t>
            </a:r>
          </a:p>
        </p:txBody>
      </p:sp>
    </p:spTree>
    <p:extLst>
      <p:ext uri="{BB962C8B-B14F-4D97-AF65-F5344CB8AC3E}">
        <p14:creationId xmlns:p14="http://schemas.microsoft.com/office/powerpoint/2010/main" val="24631893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B6A0AB-4675-49C6-8294-FD7DC65AAF3F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Thomas Tschentscher, European XFEL, </a:t>
            </a:r>
          </a:p>
          <a:p>
            <a:pPr>
              <a:defRPr/>
            </a:pPr>
            <a:r>
              <a:rPr lang="en-GB"/>
              <a:t>21 Mar 2010</a:t>
            </a:r>
          </a:p>
        </p:txBody>
      </p:sp>
    </p:spTree>
    <p:extLst>
      <p:ext uri="{BB962C8B-B14F-4D97-AF65-F5344CB8AC3E}">
        <p14:creationId xmlns:p14="http://schemas.microsoft.com/office/powerpoint/2010/main" val="22572285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7B69FD9-5E89-4917-B52F-42870252359B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Thomas Tschentscher, European XFEL, </a:t>
            </a:r>
          </a:p>
          <a:p>
            <a:pPr>
              <a:defRPr/>
            </a:pPr>
            <a:r>
              <a:rPr lang="en-GB"/>
              <a:t>21 Mar 2010</a:t>
            </a:r>
          </a:p>
        </p:txBody>
      </p:sp>
    </p:spTree>
    <p:extLst>
      <p:ext uri="{BB962C8B-B14F-4D97-AF65-F5344CB8AC3E}">
        <p14:creationId xmlns:p14="http://schemas.microsoft.com/office/powerpoint/2010/main" val="29843712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506D739-989B-4942-BA15-EF5A8D068A2D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Thomas Tschentscher, European XFEL, </a:t>
            </a:r>
          </a:p>
          <a:p>
            <a:pPr>
              <a:defRPr/>
            </a:pPr>
            <a:r>
              <a:rPr lang="en-GB"/>
              <a:t>21 Mar 2010</a:t>
            </a:r>
          </a:p>
        </p:txBody>
      </p:sp>
    </p:spTree>
    <p:extLst>
      <p:ext uri="{BB962C8B-B14F-4D97-AF65-F5344CB8AC3E}">
        <p14:creationId xmlns:p14="http://schemas.microsoft.com/office/powerpoint/2010/main" val="841750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D518E81-CA98-483E-BA30-586BB5DF9225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5608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1638" y="541338"/>
            <a:ext cx="2124075" cy="5708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4650" y="541338"/>
            <a:ext cx="6224588" cy="5708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FF3856D-CF21-46E3-B73B-C878B37192CA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Thomas Tschentscher, European XFEL, </a:t>
            </a:r>
          </a:p>
          <a:p>
            <a:pPr>
              <a:defRPr/>
            </a:pPr>
            <a:r>
              <a:rPr lang="en-GB"/>
              <a:t>21 Mar 2010</a:t>
            </a:r>
          </a:p>
        </p:txBody>
      </p:sp>
    </p:spTree>
    <p:extLst>
      <p:ext uri="{BB962C8B-B14F-4D97-AF65-F5344CB8AC3E}">
        <p14:creationId xmlns:p14="http://schemas.microsoft.com/office/powerpoint/2010/main" val="287848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517DB07-F910-4CAF-9890-D556C9E9502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721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47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482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1A67E70-BF59-4BB7-B294-AE2BA67D4E8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56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E19C896-DA6A-4400-8C14-50907EB4EF5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637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C01219B-1E0C-4AD5-9BA5-31ADD492874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445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053F5AD-B768-4BD1-BFC6-9F80796D57F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795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D640F77-37AB-4F36-92C1-08296952260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519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102240"/>
            <a:ext cx="8569325" cy="525557"/>
          </a:xfrm>
        </p:spPr>
        <p:txBody>
          <a:bodyPr/>
          <a:lstStyle>
            <a:lvl1pPr>
              <a:defRPr>
                <a:solidFill>
                  <a:srgbClr val="0000FF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50824" y="6359857"/>
            <a:ext cx="6149975" cy="47084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Accelerator Challenges at the European XFEL – Winfried Decking, DESY LBNL, May 5 2011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18913" y="6526213"/>
            <a:ext cx="2645700" cy="3317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13898" y="805218"/>
            <a:ext cx="8584441" cy="5554639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553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8" name="Picture 134" descr="Undulator_final_nurh#50DE97_rechts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>
                <a:solidFill>
                  <a:schemeClr val="bg1"/>
                </a:solidFill>
                <a:ea typeface="Geneva" pitchFamily="1" charset="-128"/>
              </a:defRPr>
            </a:lvl1pPr>
          </a:lstStyle>
          <a:p>
            <a:fld id="{BA1EBF86-6A8F-4A06-BB51-46337A5CF2A5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61" name="Picture 37" descr="Helmholtz_Logo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6600" y="6516688"/>
            <a:ext cx="584200" cy="23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145" name="Picture 121" descr="DESY-Logo-cyan-RGB_Hintergrund weiss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888" y="6511925"/>
            <a:ext cx="252412" cy="252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endParaRPr lang="en-GB" sz="2400"/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r>
              <a:rPr lang="en-GB" sz="1000" dirty="0" smtClean="0">
                <a:solidFill>
                  <a:schemeClr val="bg1"/>
                </a:solidFill>
              </a:rPr>
              <a:t>WP-36 General Safety</a:t>
            </a:r>
            <a:endParaRPr lang="en-GB" sz="1000" dirty="0">
              <a:solidFill>
                <a:schemeClr val="bg1"/>
              </a:solidFill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title: Don’t edit here!</a:t>
            </a:r>
          </a:p>
        </p:txBody>
      </p:sp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text format – don’t edit!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20" name="Text Box 123"/>
          <p:cNvSpPr txBox="1">
            <a:spLocks noChangeArrowheads="1"/>
          </p:cNvSpPr>
          <p:nvPr userDrawn="1"/>
        </p:nvSpPr>
        <p:spPr bwMode="auto">
          <a:xfrm>
            <a:off x="82764" y="6385251"/>
            <a:ext cx="1946062" cy="458443"/>
          </a:xfrm>
          <a:prstGeom prst="rect">
            <a:avLst/>
          </a:prstGeom>
          <a:noFill/>
          <a:ln>
            <a:noFill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r>
              <a:rPr lang="en-GB" sz="1000" baseline="0" dirty="0" smtClean="0">
                <a:solidFill>
                  <a:schemeClr val="tx1"/>
                </a:solidFill>
              </a:rPr>
              <a:t>Status Report March 2014  Sven Mohr, DESY D5</a:t>
            </a:r>
            <a:endParaRPr lang="en-GB" sz="10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72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4" descr="Undulator_final_nurh#50DE97_rechts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000" smtClean="0">
                <a:solidFill>
                  <a:schemeClr val="bg1"/>
                </a:solidFill>
                <a:ea typeface="Geneva" pitchFamily="1" charset="-128"/>
              </a:defRPr>
            </a:lvl1pPr>
          </a:lstStyle>
          <a:p>
            <a:pPr algn="ctr">
              <a:defRPr/>
            </a:pPr>
            <a:fld id="{CCAC5BE7-5012-4A6A-ADAB-C7BF11551168}" type="slidenum">
              <a:rPr lang="en-GB" b="1">
                <a:solidFill>
                  <a:srgbClr val="FFFFFF"/>
                </a:solidFill>
              </a:rPr>
              <a:pPr algn="ctr">
                <a:defRPr/>
              </a:pPr>
              <a:t>‹#›</a:t>
            </a:fld>
            <a:endParaRPr lang="en-GB" b="1">
              <a:solidFill>
                <a:srgbClr val="FFFFFF"/>
              </a:solidFill>
            </a:endParaRPr>
          </a:p>
        </p:txBody>
      </p:sp>
      <p:sp>
        <p:nvSpPr>
          <p:cNvPr id="1050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b="0" dirty="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GB">
                <a:ea typeface="ＭＳ Ｐゴシック" pitchFamily="116" charset="-128"/>
              </a:rPr>
              <a:t>Thomas </a:t>
            </a:r>
            <a:r>
              <a:rPr lang="en-GB" err="1">
                <a:ea typeface="ＭＳ Ｐゴシック" pitchFamily="116" charset="-128"/>
              </a:rPr>
              <a:t>Tschentscher</a:t>
            </a:r>
            <a:r>
              <a:rPr lang="en-GB">
                <a:ea typeface="ＭＳ Ｐゴシック" pitchFamily="116" charset="-128"/>
              </a:rPr>
              <a:t>, European XFEL, </a:t>
            </a:r>
          </a:p>
          <a:p>
            <a:pPr>
              <a:defRPr/>
            </a:pPr>
            <a:r>
              <a:rPr lang="en-GB">
                <a:ea typeface="ＭＳ Ｐゴシック" pitchFamily="116" charset="-128"/>
              </a:rPr>
              <a:t>16 Apr 2012</a:t>
            </a:r>
          </a:p>
        </p:txBody>
      </p:sp>
      <p:sp>
        <p:nvSpPr>
          <p:cNvPr id="1144" name="Line 120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endParaRPr lang="de-DE" b="1">
              <a:solidFill>
                <a:srgbClr val="261748"/>
              </a:solidFill>
              <a:ea typeface="ＭＳ Ｐゴシック" pitchFamily="116" charset="-128"/>
            </a:endParaRPr>
          </a:p>
        </p:txBody>
      </p:sp>
      <p:sp>
        <p:nvSpPr>
          <p:cNvPr id="1030" name="Rectangle 122"/>
          <p:cNvSpPr>
            <a:spLocks noChangeArrowheads="1"/>
          </p:cNvSpPr>
          <p:nvPr userDrawn="1"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endParaRPr lang="en-GB" sz="2400">
              <a:solidFill>
                <a:srgbClr val="261748"/>
              </a:solidFill>
              <a:ea typeface="ＭＳ Ｐゴシック" pitchFamily="116" charset="-128"/>
            </a:endParaRPr>
          </a:p>
        </p:txBody>
      </p:sp>
      <p:sp>
        <p:nvSpPr>
          <p:cNvPr id="1031" name="Text Box 123"/>
          <p:cNvSpPr txBox="1">
            <a:spLocks noChangeArrowheads="1"/>
          </p:cNvSpPr>
          <p:nvPr userDrawn="1"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>
            <a:lvl1pPr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1pPr>
            <a:lvl2pPr marL="742950" indent="-28575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2pPr>
            <a:lvl3pPr marL="11430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3pPr>
            <a:lvl4pPr marL="16002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4pPr>
            <a:lvl5pPr marL="2057400" indent="-22860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9pPr>
          </a:lstStyle>
          <a:p>
            <a:pPr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r>
              <a:rPr lang="de-DE" sz="1000" b="0">
                <a:solidFill>
                  <a:srgbClr val="FFFFFF"/>
                </a:solidFill>
              </a:rPr>
              <a:t>Instruments x-ray delivery requests</a:t>
            </a:r>
            <a:endParaRPr lang="en-GB" sz="1000" b="0">
              <a:solidFill>
                <a:srgbClr val="FFFFFF"/>
              </a:solidFill>
            </a:endParaRPr>
          </a:p>
        </p:txBody>
      </p:sp>
      <p:pic>
        <p:nvPicPr>
          <p:cNvPr id="1032" name="Picture 127" descr="logo-XFEL_rgb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title: Don’t edit here!</a:t>
            </a:r>
          </a:p>
        </p:txBody>
      </p:sp>
      <p:sp>
        <p:nvSpPr>
          <p:cNvPr id="1034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374650" y="1347788"/>
            <a:ext cx="8501063" cy="490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format – don’t edit!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Fith level</a:t>
            </a:r>
          </a:p>
        </p:txBody>
      </p:sp>
    </p:spTree>
    <p:extLst>
      <p:ext uri="{BB962C8B-B14F-4D97-AF65-F5344CB8AC3E}">
        <p14:creationId xmlns:p14="http://schemas.microsoft.com/office/powerpoint/2010/main" val="2275847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defRPr b="1">
          <a:solidFill>
            <a:schemeClr val="tx2"/>
          </a:solidFill>
          <a:latin typeface="+mn-lt"/>
          <a:ea typeface="+mn-ea"/>
          <a:cs typeface="+mn-cs"/>
        </a:defRPr>
      </a:lvl1pPr>
      <a:lvl2pPr marL="492125" indent="-22066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n"/>
        <a:defRPr>
          <a:solidFill>
            <a:schemeClr val="hlink"/>
          </a:solidFill>
          <a:latin typeface="+mn-lt"/>
          <a:ea typeface="+mn-ea"/>
        </a:defRPr>
      </a:lvl2pPr>
      <a:lvl3pPr marL="727075" indent="-233363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60000"/>
        <a:buFont typeface="Wingdings" pitchFamily="2" charset="2"/>
        <a:buChar char="è"/>
        <a:defRPr sz="1600" b="1">
          <a:solidFill>
            <a:srgbClr val="FF3300"/>
          </a:solidFill>
          <a:latin typeface="+mn-lt"/>
          <a:ea typeface="+mn-ea"/>
        </a:defRPr>
      </a:lvl3pPr>
      <a:lvl4pPr marL="927100" indent="-1984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100F2E"/>
          </a:solidFill>
          <a:latin typeface="+mn-lt"/>
          <a:ea typeface="+mn-ea"/>
        </a:defRPr>
      </a:lvl4pPr>
      <a:lvl5pPr marL="1152525" indent="-22383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»"/>
        <a:defRPr sz="1400" b="1">
          <a:solidFill>
            <a:srgbClr val="100F2E"/>
          </a:solidFill>
          <a:latin typeface="+mn-lt"/>
          <a:ea typeface="+mn-ea"/>
        </a:defRPr>
      </a:lvl5pPr>
      <a:lvl6pPr marL="1609725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1400" b="1">
          <a:solidFill>
            <a:srgbClr val="100F2E"/>
          </a:solidFill>
          <a:latin typeface="+mn-lt"/>
          <a:ea typeface="+mn-ea"/>
        </a:defRPr>
      </a:lvl6pPr>
      <a:lvl7pPr marL="2066925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1400" b="1">
          <a:solidFill>
            <a:srgbClr val="100F2E"/>
          </a:solidFill>
          <a:latin typeface="+mn-lt"/>
          <a:ea typeface="+mn-ea"/>
        </a:defRPr>
      </a:lvl7pPr>
      <a:lvl8pPr marL="2524125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1400" b="1">
          <a:solidFill>
            <a:srgbClr val="100F2E"/>
          </a:solidFill>
          <a:latin typeface="+mn-lt"/>
          <a:ea typeface="+mn-ea"/>
        </a:defRPr>
      </a:lvl8pPr>
      <a:lvl9pPr marL="2981325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1400" b="1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1246" y="3014898"/>
            <a:ext cx="7283450" cy="1814513"/>
          </a:xfrm>
        </p:spPr>
        <p:txBody>
          <a:bodyPr/>
          <a:lstStyle/>
          <a:p>
            <a:r>
              <a:rPr lang="en-US" sz="2400" b="1" dirty="0"/>
              <a:t>WP-36 General Safety</a:t>
            </a:r>
            <a:br>
              <a:rPr lang="en-US" sz="2400" b="1" dirty="0"/>
            </a:br>
            <a:r>
              <a:rPr lang="en-US" sz="2400" b="1" dirty="0"/>
              <a:t> </a:t>
            </a:r>
            <a:br>
              <a:rPr lang="en-US" sz="2400" b="1" dirty="0"/>
            </a:br>
            <a:r>
              <a:rPr lang="en-US" sz="2400" b="1" dirty="0" smtClean="0"/>
              <a:t>Sven Mohr (DESY D5)</a:t>
            </a:r>
            <a:r>
              <a:rPr lang="en-US" sz="2400" b="1" dirty="0"/>
              <a:t/>
            </a:r>
            <a:br>
              <a:rPr lang="en-US" sz="2400" b="1" dirty="0"/>
            </a:br>
            <a:endParaRPr lang="en-GB" sz="2400" dirty="0" smtClean="0"/>
          </a:p>
        </p:txBody>
      </p:sp>
      <p:sp>
        <p:nvSpPr>
          <p:cNvPr id="83986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8686" y="1099949"/>
            <a:ext cx="8839199" cy="1844675"/>
          </a:xfrm>
          <a:ln/>
        </p:spPr>
        <p:txBody>
          <a:bodyPr/>
          <a:lstStyle/>
          <a:p>
            <a:r>
              <a:rPr lang="de-DE" sz="3600" dirty="0" smtClean="0"/>
              <a:t>Weitere Installationsplanung </a:t>
            </a:r>
            <a:r>
              <a:rPr lang="de-DE" sz="3600" dirty="0"/>
              <a:t>XTL</a:t>
            </a:r>
            <a:endParaRPr lang="en-GB" sz="3600" dirty="0"/>
          </a:p>
        </p:txBody>
      </p:sp>
      <p:pic>
        <p:nvPicPr>
          <p:cNvPr id="83987" name="Picture 19" descr="DESY-Logo-cyan-RGB_Hintergrund weis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0" y="5348288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988" name="Picture 20" descr="Helmholtz_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4650" y="5373688"/>
            <a:ext cx="2201863" cy="890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Installationsplanung XTL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1347788"/>
            <a:ext cx="8893175" cy="4459287"/>
          </a:xfrm>
        </p:spPr>
        <p:txBody>
          <a:bodyPr/>
          <a:lstStyle/>
          <a:p>
            <a:r>
              <a:rPr lang="de-DE" dirty="0" smtClean="0"/>
              <a:t>Zugangskontrolle / Trackingsystem</a:t>
            </a:r>
          </a:p>
          <a:p>
            <a:pPr marL="300037" lvl="1" indent="0">
              <a:buNone/>
            </a:pPr>
            <a:r>
              <a:rPr lang="de-DE" dirty="0" smtClean="0"/>
              <a:t>Planung, Umsetzung:</a:t>
            </a:r>
          </a:p>
          <a:p>
            <a:pPr marL="300037" lvl="1" indent="0">
              <a:buNone/>
            </a:pPr>
            <a:r>
              <a:rPr lang="de-DE" dirty="0" smtClean="0"/>
              <a:t>Michael Moe, Björn Rathje (FEPOS),</a:t>
            </a:r>
          </a:p>
          <a:p>
            <a:pPr marL="300037" lvl="1" indent="0">
              <a:buNone/>
            </a:pPr>
            <a:r>
              <a:rPr lang="de-DE" dirty="0"/>
              <a:t>Sven Mohr (D5</a:t>
            </a:r>
            <a:r>
              <a:rPr lang="de-DE" dirty="0" smtClean="0"/>
              <a:t>), IMD</a:t>
            </a:r>
          </a:p>
          <a:p>
            <a:pPr lvl="1"/>
            <a:endParaRPr lang="de-DE" dirty="0" smtClean="0"/>
          </a:p>
          <a:p>
            <a:pPr lvl="1"/>
            <a:r>
              <a:rPr lang="de-DE" dirty="0" smtClean="0"/>
              <a:t>Aktive Komponenten der Marken </a:t>
            </a:r>
            <a:r>
              <a:rPr lang="de-DE" dirty="0"/>
              <a:t>in finaler </a:t>
            </a:r>
            <a:r>
              <a:rPr lang="de-DE" dirty="0" smtClean="0"/>
              <a:t>Stufe innerhalb </a:t>
            </a:r>
            <a:r>
              <a:rPr lang="de-DE" dirty="0" err="1" smtClean="0"/>
              <a:t>Rackabschirmung</a:t>
            </a:r>
            <a:endParaRPr lang="de-DE" dirty="0" smtClean="0"/>
          </a:p>
          <a:p>
            <a:pPr lvl="1"/>
            <a:r>
              <a:rPr lang="de-DE" dirty="0" smtClean="0"/>
              <a:t>Abschaltung der Komponenten bei Strahlfreigabe an 5 Brandabschnittstrennungen, möglicherweise Umsetzen von Marken notwendig</a:t>
            </a:r>
          </a:p>
          <a:p>
            <a:pPr lvl="1"/>
            <a:r>
              <a:rPr lang="de-DE" dirty="0"/>
              <a:t>Verkabelung der </a:t>
            </a:r>
            <a:r>
              <a:rPr lang="de-DE" dirty="0" smtClean="0"/>
              <a:t>SPS an den Brandabschnitten</a:t>
            </a:r>
            <a:endParaRPr lang="de-DE" dirty="0" smtClean="0">
              <a:sym typeface="Wingdings"/>
            </a:endParaRPr>
          </a:p>
          <a:p>
            <a:pPr marL="300037" lvl="1" indent="0">
              <a:buNone/>
            </a:pPr>
            <a:r>
              <a:rPr lang="de-DE" dirty="0" smtClean="0">
                <a:sym typeface="Wingdings"/>
              </a:rPr>
              <a:t> </a:t>
            </a:r>
            <a:r>
              <a:rPr lang="de-DE" dirty="0" smtClean="0"/>
              <a:t>Flexible Umsetzung, wenige Tage mit kleiner Besetzung</a:t>
            </a:r>
            <a:endParaRPr lang="de-D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5161" y="1299123"/>
            <a:ext cx="3408837" cy="1806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26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27" r="21849"/>
          <a:stretch/>
        </p:blipFill>
        <p:spPr>
          <a:xfrm>
            <a:off x="8191500" y="1117346"/>
            <a:ext cx="850119" cy="1730228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6225" y="3635473"/>
            <a:ext cx="1145394" cy="2812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Installationsplanung XTL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1347788"/>
            <a:ext cx="8893175" cy="4459287"/>
          </a:xfrm>
        </p:spPr>
        <p:txBody>
          <a:bodyPr/>
          <a:lstStyle/>
          <a:p>
            <a:r>
              <a:rPr lang="de-DE" sz="2000" dirty="0" smtClean="0"/>
              <a:t>Gebäude- und BOS-funk (inkl. WLAN)</a:t>
            </a:r>
          </a:p>
          <a:p>
            <a:pPr marL="300037" lvl="1" indent="0">
              <a:buNone/>
            </a:pPr>
            <a:r>
              <a:rPr lang="de-DE" sz="2000" dirty="0" smtClean="0"/>
              <a:t>Planung, Umsetzung:</a:t>
            </a:r>
          </a:p>
          <a:p>
            <a:pPr marL="300037" lvl="1" indent="0">
              <a:buNone/>
            </a:pPr>
            <a:r>
              <a:rPr lang="de-DE" sz="2000" dirty="0" smtClean="0"/>
              <a:t>Michael Moe, Björn Rathje (beide FEPOS), IMD</a:t>
            </a:r>
          </a:p>
          <a:p>
            <a:pPr marL="300037" lvl="1" indent="0">
              <a:buNone/>
            </a:pPr>
            <a:endParaRPr lang="de-DE" sz="2000" dirty="0" smtClean="0"/>
          </a:p>
          <a:p>
            <a:pPr lvl="1"/>
            <a:r>
              <a:rPr lang="de-DE" sz="2000" dirty="0" smtClean="0"/>
              <a:t>HF-An-/Abschaltung </a:t>
            </a:r>
            <a:r>
              <a:rPr lang="de-DE" sz="2000" dirty="0" smtClean="0"/>
              <a:t>der WLAN </a:t>
            </a:r>
            <a:r>
              <a:rPr lang="de-DE" sz="2000" dirty="0" err="1" smtClean="0"/>
              <a:t>access</a:t>
            </a:r>
            <a:r>
              <a:rPr lang="de-DE" sz="2000" dirty="0" smtClean="0"/>
              <a:t> </a:t>
            </a:r>
            <a:r>
              <a:rPr lang="de-DE" sz="2000" dirty="0" err="1" smtClean="0"/>
              <a:t>points</a:t>
            </a:r>
            <a:r>
              <a:rPr lang="de-DE" sz="2000" dirty="0" smtClean="0"/>
              <a:t> an 14 Punkten im Tunnel</a:t>
            </a:r>
          </a:p>
          <a:p>
            <a:pPr lvl="1"/>
            <a:r>
              <a:rPr lang="de-DE" sz="2000" dirty="0" smtClean="0"/>
              <a:t>Verkabelung der SPS</a:t>
            </a:r>
          </a:p>
          <a:p>
            <a:pPr marL="300037" lvl="1" indent="0">
              <a:buNone/>
            </a:pPr>
            <a:endParaRPr lang="de-DE" sz="2000" dirty="0"/>
          </a:p>
          <a:p>
            <a:pPr marL="300037" lvl="1" indent="0">
              <a:buNone/>
            </a:pPr>
            <a:r>
              <a:rPr lang="de-DE" sz="2000" dirty="0">
                <a:sym typeface="Wingdings"/>
              </a:rPr>
              <a:t> </a:t>
            </a:r>
            <a:r>
              <a:rPr lang="de-DE" sz="2000" dirty="0"/>
              <a:t>Flexible Umsetzung, wenige Tage mit kleiner Besetzung</a:t>
            </a:r>
          </a:p>
          <a:p>
            <a:pPr marL="300037" lvl="1" indent="0">
              <a:buNone/>
            </a:pPr>
            <a:endParaRPr lang="de-DE" sz="2000" dirty="0" smtClean="0"/>
          </a:p>
          <a:p>
            <a:r>
              <a:rPr lang="de-DE" sz="2000" dirty="0" smtClean="0"/>
              <a:t>Zur Info: Mobilfunk abhängig von:</a:t>
            </a:r>
          </a:p>
          <a:p>
            <a:pPr lvl="1"/>
            <a:r>
              <a:rPr lang="de-DE" sz="2000" dirty="0" smtClean="0"/>
              <a:t>LWL-Querverbindung zu Gebäude 3</a:t>
            </a:r>
          </a:p>
          <a:p>
            <a:pPr lvl="1"/>
            <a:r>
              <a:rPr lang="de-DE" sz="2000" dirty="0" smtClean="0"/>
              <a:t>Ausstehende Lieferung Systemtechnik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03047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Installationsplanung XTL</a:t>
            </a:r>
            <a:endParaRPr lang="de-D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1347788"/>
            <a:ext cx="8893175" cy="5100637"/>
          </a:xfrm>
        </p:spPr>
        <p:txBody>
          <a:bodyPr>
            <a:normAutofit fontScale="77500" lnSpcReduction="20000"/>
          </a:bodyPr>
          <a:lstStyle/>
          <a:p>
            <a:r>
              <a:rPr lang="de-DE" dirty="0" err="1" smtClean="0"/>
              <a:t>Fire</a:t>
            </a:r>
            <a:r>
              <a:rPr lang="de-DE" dirty="0" smtClean="0"/>
              <a:t> </a:t>
            </a:r>
            <a:r>
              <a:rPr lang="de-DE" dirty="0" err="1" smtClean="0"/>
              <a:t>safety</a:t>
            </a:r>
            <a:r>
              <a:rPr lang="de-DE" dirty="0" smtClean="0"/>
              <a:t> - Hochdrucknebellöschanlage</a:t>
            </a:r>
          </a:p>
          <a:p>
            <a:pPr marL="300037" lvl="1" indent="0">
              <a:buNone/>
            </a:pPr>
            <a:r>
              <a:rPr lang="de-DE" dirty="0" smtClean="0"/>
              <a:t>Planung, Umsetzung:</a:t>
            </a:r>
          </a:p>
          <a:p>
            <a:pPr marL="300037" lvl="1" indent="0">
              <a:buNone/>
            </a:pPr>
            <a:r>
              <a:rPr lang="de-DE" dirty="0" smtClean="0"/>
              <a:t>Andreas Witzig, Fabian Saretzki (SAVE), Fa. </a:t>
            </a:r>
            <a:r>
              <a:rPr lang="de-DE" dirty="0" err="1" smtClean="0"/>
              <a:t>Fogtech</a:t>
            </a:r>
            <a:r>
              <a:rPr lang="de-DE" dirty="0" smtClean="0"/>
              <a:t>/</a:t>
            </a:r>
            <a:r>
              <a:rPr lang="de-DE" dirty="0" err="1" smtClean="0"/>
              <a:t>Securiton</a:t>
            </a:r>
            <a:r>
              <a:rPr lang="de-DE" dirty="0" smtClean="0"/>
              <a:t>/</a:t>
            </a:r>
            <a:r>
              <a:rPr lang="de-DE" dirty="0" err="1" smtClean="0"/>
              <a:t>Tebe</a:t>
            </a:r>
            <a:endParaRPr lang="de-DE" dirty="0" smtClean="0"/>
          </a:p>
          <a:p>
            <a:pPr lvl="1"/>
            <a:endParaRPr lang="de-DE" dirty="0" smtClean="0"/>
          </a:p>
          <a:p>
            <a:pPr lvl="1"/>
            <a:r>
              <a:rPr lang="de-DE" dirty="0" smtClean="0"/>
              <a:t>Rohrleitungskompensation und Festpunktmontage</a:t>
            </a:r>
          </a:p>
          <a:p>
            <a:pPr lvl="2"/>
            <a:r>
              <a:rPr lang="de-DE" dirty="0" smtClean="0"/>
              <a:t>Beginn voraussichtlich 16. KW</a:t>
            </a:r>
            <a:endParaRPr lang="de-DE" dirty="0"/>
          </a:p>
          <a:p>
            <a:pPr lvl="1"/>
            <a:r>
              <a:rPr lang="de-DE" dirty="0" smtClean="0"/>
              <a:t>Installation der Unterverteilerboxen für Ansteuerung der Löschbereichsventile inklusive Verkabelung</a:t>
            </a:r>
          </a:p>
          <a:p>
            <a:pPr lvl="2"/>
            <a:r>
              <a:rPr lang="de-DE" dirty="0" smtClean="0"/>
              <a:t>Beginn voraussichtlich 15. KW</a:t>
            </a:r>
          </a:p>
          <a:p>
            <a:pPr lvl="1"/>
            <a:r>
              <a:rPr lang="de-DE" dirty="0" smtClean="0"/>
              <a:t>Verkabelung in </a:t>
            </a:r>
            <a:r>
              <a:rPr lang="de-DE" dirty="0"/>
              <a:t>die Löschzentralen </a:t>
            </a:r>
            <a:r>
              <a:rPr lang="de-DE" dirty="0" smtClean="0"/>
              <a:t>(6 HE in entsprechenden Racks)</a:t>
            </a:r>
          </a:p>
          <a:p>
            <a:pPr lvl="2"/>
            <a:r>
              <a:rPr lang="de-DE" dirty="0" smtClean="0"/>
              <a:t>Beginn möglich, sobald Racks an finaler Position</a:t>
            </a:r>
            <a:endParaRPr lang="de-DE" dirty="0"/>
          </a:p>
          <a:p>
            <a:pPr lvl="1"/>
            <a:r>
              <a:rPr lang="de-DE" dirty="0" smtClean="0"/>
              <a:t>Installation Rohrleitung für die Löschbereiche (25 </a:t>
            </a:r>
            <a:r>
              <a:rPr lang="de-DE" dirty="0" err="1" smtClean="0"/>
              <a:t>Pulstrafos</a:t>
            </a:r>
            <a:r>
              <a:rPr lang="de-DE" dirty="0" smtClean="0"/>
              <a:t>, 3 Sprühvorhänge)</a:t>
            </a:r>
          </a:p>
          <a:p>
            <a:pPr lvl="2"/>
            <a:r>
              <a:rPr lang="de-DE" dirty="0" smtClean="0"/>
              <a:t>Beginn möglich, sobald </a:t>
            </a:r>
            <a:r>
              <a:rPr lang="de-DE" dirty="0" err="1" smtClean="0"/>
              <a:t>Pulstrafos</a:t>
            </a:r>
            <a:r>
              <a:rPr lang="de-DE" dirty="0" smtClean="0"/>
              <a:t> an finaler Position und Brandabschnittstrennungen </a:t>
            </a:r>
            <a:r>
              <a:rPr lang="de-DE" dirty="0" smtClean="0"/>
              <a:t>eingebracht</a:t>
            </a:r>
          </a:p>
          <a:p>
            <a:pPr lvl="1"/>
            <a:r>
              <a:rPr lang="de-DE" dirty="0" smtClean="0"/>
              <a:t>Installation </a:t>
            </a:r>
            <a:r>
              <a:rPr lang="de-DE" dirty="0" err="1" smtClean="0"/>
              <a:t>Sektionalventile</a:t>
            </a:r>
            <a:endParaRPr lang="de-DE" dirty="0" smtClean="0"/>
          </a:p>
          <a:p>
            <a:pPr lvl="2"/>
            <a:r>
              <a:rPr lang="de-DE" dirty="0" smtClean="0"/>
              <a:t>Beginn möglich, sobald </a:t>
            </a:r>
            <a:r>
              <a:rPr lang="de-DE" dirty="0" err="1" smtClean="0"/>
              <a:t>Rackabschirmung</a:t>
            </a:r>
            <a:r>
              <a:rPr lang="de-DE" dirty="0" smtClean="0"/>
              <a:t> verfügbar</a:t>
            </a:r>
            <a:endParaRPr lang="de-DE" dirty="0" smtClean="0"/>
          </a:p>
          <a:p>
            <a:pPr lvl="1"/>
            <a:r>
              <a:rPr lang="de-DE" dirty="0" smtClean="0"/>
              <a:t>Prüfung / Abnahme durch Sachverständigen notwendig!</a:t>
            </a:r>
          </a:p>
        </p:txBody>
      </p:sp>
    </p:spTree>
    <p:extLst>
      <p:ext uri="{BB962C8B-B14F-4D97-AF65-F5344CB8AC3E}">
        <p14:creationId xmlns:p14="http://schemas.microsoft.com/office/powerpoint/2010/main" val="158962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Installationsplanung XTL</a:t>
            </a:r>
            <a:endParaRPr lang="de-D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1347788"/>
            <a:ext cx="8912226" cy="5043487"/>
          </a:xfrm>
        </p:spPr>
        <p:txBody>
          <a:bodyPr>
            <a:normAutofit lnSpcReduction="10000"/>
          </a:bodyPr>
          <a:lstStyle/>
          <a:p>
            <a:r>
              <a:rPr lang="de-DE" dirty="0" err="1" smtClean="0"/>
              <a:t>Fire</a:t>
            </a:r>
            <a:r>
              <a:rPr lang="de-DE" dirty="0" smtClean="0"/>
              <a:t> </a:t>
            </a:r>
            <a:r>
              <a:rPr lang="de-DE" dirty="0" err="1" smtClean="0"/>
              <a:t>safety</a:t>
            </a:r>
            <a:r>
              <a:rPr lang="de-DE" dirty="0" smtClean="0"/>
              <a:t> – Gaslöschanlagen Racks</a:t>
            </a:r>
          </a:p>
          <a:p>
            <a:pPr marL="300037" lvl="1" indent="0">
              <a:buNone/>
            </a:pPr>
            <a:r>
              <a:rPr lang="de-DE" dirty="0" smtClean="0"/>
              <a:t>Planung, Umsetzung:</a:t>
            </a:r>
          </a:p>
          <a:p>
            <a:pPr marL="300037" lvl="1" indent="0">
              <a:buNone/>
            </a:pPr>
            <a:r>
              <a:rPr lang="de-DE" dirty="0" smtClean="0"/>
              <a:t>Andreas </a:t>
            </a:r>
            <a:r>
              <a:rPr lang="de-DE" dirty="0" smtClean="0"/>
              <a:t>Witzig</a:t>
            </a:r>
            <a:r>
              <a:rPr lang="de-DE" dirty="0" smtClean="0"/>
              <a:t>, Fabian Saretzki (SAVE</a:t>
            </a:r>
            <a:r>
              <a:rPr lang="de-DE" dirty="0" smtClean="0"/>
              <a:t>),</a:t>
            </a:r>
          </a:p>
          <a:p>
            <a:pPr marL="300037" lvl="1" indent="0">
              <a:buNone/>
            </a:pPr>
            <a:r>
              <a:rPr lang="de-DE" dirty="0" smtClean="0"/>
              <a:t>Fa</a:t>
            </a:r>
            <a:r>
              <a:rPr lang="de-DE" dirty="0" smtClean="0"/>
              <a:t>. </a:t>
            </a:r>
            <a:r>
              <a:rPr lang="de-DE" dirty="0" smtClean="0"/>
              <a:t>Wagner</a:t>
            </a:r>
          </a:p>
          <a:p>
            <a:pPr lvl="1"/>
            <a:endParaRPr lang="de-DE" dirty="0" smtClean="0"/>
          </a:p>
          <a:p>
            <a:pPr lvl="1"/>
            <a:r>
              <a:rPr lang="de-DE" dirty="0" smtClean="0"/>
              <a:t>Rohrleitungskomponenten</a:t>
            </a:r>
            <a:r>
              <a:rPr lang="de-DE" dirty="0"/>
              <a:t>, Löschgasflaschen und Auswerteinheit (1HE) in allen Racks zu installieren</a:t>
            </a:r>
          </a:p>
          <a:p>
            <a:pPr lvl="2"/>
            <a:r>
              <a:rPr lang="de-DE" dirty="0"/>
              <a:t>Absprache Kabelmanagement</a:t>
            </a:r>
          </a:p>
          <a:p>
            <a:pPr lvl="2"/>
            <a:r>
              <a:rPr lang="de-DE" dirty="0"/>
              <a:t>Installation bei ausreichender Menge an bereitstehenden Racks</a:t>
            </a:r>
          </a:p>
          <a:p>
            <a:pPr marL="300037" lvl="1" indent="0">
              <a:buNone/>
            </a:pPr>
            <a:endParaRPr lang="de-DE" dirty="0"/>
          </a:p>
          <a:p>
            <a:pPr marL="300037" lvl="1" indent="0">
              <a:buNone/>
            </a:pPr>
            <a:r>
              <a:rPr lang="de-DE" dirty="0">
                <a:sym typeface="Wingdings"/>
              </a:rPr>
              <a:t> Vormontage begonnen, außerhalb des Tunnels </a:t>
            </a:r>
            <a:r>
              <a:rPr lang="de-DE" dirty="0" smtClean="0">
                <a:sym typeface="Wingdings"/>
              </a:rPr>
              <a:t>möglich</a:t>
            </a:r>
            <a:endParaRPr lang="de-D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4251" y="1114424"/>
            <a:ext cx="1685924" cy="2247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06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Installationsplanung XTL</a:t>
            </a:r>
            <a:endParaRPr lang="de-D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1347788"/>
            <a:ext cx="8893175" cy="5119687"/>
          </a:xfrm>
        </p:spPr>
        <p:txBody>
          <a:bodyPr>
            <a:normAutofit fontScale="92500" lnSpcReduction="20000"/>
          </a:bodyPr>
          <a:lstStyle/>
          <a:p>
            <a:r>
              <a:rPr lang="de-DE" dirty="0" err="1" smtClean="0"/>
              <a:t>Fire</a:t>
            </a:r>
            <a:r>
              <a:rPr lang="de-DE" dirty="0" smtClean="0"/>
              <a:t> </a:t>
            </a:r>
            <a:r>
              <a:rPr lang="de-DE" dirty="0" err="1" smtClean="0"/>
              <a:t>safety</a:t>
            </a:r>
            <a:r>
              <a:rPr lang="de-DE" dirty="0" smtClean="0"/>
              <a:t> - Brandmeldetechnik</a:t>
            </a:r>
          </a:p>
          <a:p>
            <a:pPr marL="300037" lvl="1" indent="0">
              <a:buNone/>
            </a:pPr>
            <a:r>
              <a:rPr lang="de-DE" dirty="0" smtClean="0"/>
              <a:t>Planung, Umsetzung:</a:t>
            </a:r>
          </a:p>
          <a:p>
            <a:pPr marL="300037" lvl="1" indent="0">
              <a:buNone/>
            </a:pPr>
            <a:r>
              <a:rPr lang="de-DE" dirty="0" smtClean="0"/>
              <a:t>Andreas Witzig, Fabian Saretzki (SAVE),</a:t>
            </a:r>
          </a:p>
          <a:p>
            <a:pPr marL="300037" lvl="1" indent="0">
              <a:buNone/>
            </a:pPr>
            <a:r>
              <a:rPr lang="de-DE" dirty="0" smtClean="0"/>
              <a:t>A&amp;S Sicherheitstechnik</a:t>
            </a:r>
          </a:p>
          <a:p>
            <a:pPr marL="300037" lvl="1" indent="0">
              <a:buNone/>
            </a:pPr>
            <a:endParaRPr lang="de-DE" dirty="0" smtClean="0"/>
          </a:p>
          <a:p>
            <a:pPr lvl="1"/>
            <a:r>
              <a:rPr lang="de-DE" dirty="0"/>
              <a:t>21 </a:t>
            </a:r>
            <a:r>
              <a:rPr lang="de-DE" dirty="0" smtClean="0"/>
              <a:t>Rauchansaugsysteme in Racks zu installieren</a:t>
            </a:r>
          </a:p>
          <a:p>
            <a:pPr lvl="2"/>
            <a:r>
              <a:rPr lang="de-DE" dirty="0" smtClean="0"/>
              <a:t>Vormontage außerhalb des Tunnels möglich</a:t>
            </a:r>
          </a:p>
          <a:p>
            <a:pPr lvl="2"/>
            <a:r>
              <a:rPr lang="de-DE" dirty="0" smtClean="0"/>
              <a:t>V</a:t>
            </a:r>
            <a:r>
              <a:rPr lang="de-DE" dirty="0" smtClean="0"/>
              <a:t>erkabelung und Sirenen erst an finaler Position der Racks</a:t>
            </a:r>
            <a:endParaRPr lang="de-DE" dirty="0"/>
          </a:p>
          <a:p>
            <a:pPr lvl="1"/>
            <a:r>
              <a:rPr lang="de-DE" dirty="0" smtClean="0"/>
              <a:t>Flexibler Anschluss der </a:t>
            </a:r>
            <a:r>
              <a:rPr lang="de-DE" dirty="0" smtClean="0"/>
              <a:t>RA-Leitung </a:t>
            </a:r>
            <a:r>
              <a:rPr lang="de-DE" dirty="0" smtClean="0"/>
              <a:t>an die </a:t>
            </a:r>
            <a:r>
              <a:rPr lang="de-DE" dirty="0" smtClean="0"/>
              <a:t>Auswerteinheiten</a:t>
            </a:r>
          </a:p>
          <a:p>
            <a:pPr lvl="2"/>
            <a:r>
              <a:rPr lang="de-DE" dirty="0" smtClean="0"/>
              <a:t>Beginn möglich, sobald Racks </a:t>
            </a:r>
            <a:r>
              <a:rPr lang="de-DE" dirty="0"/>
              <a:t>im Tunnel</a:t>
            </a:r>
            <a:endParaRPr lang="de-DE" dirty="0" smtClean="0"/>
          </a:p>
          <a:p>
            <a:pPr lvl="1"/>
            <a:r>
              <a:rPr lang="de-DE" dirty="0" smtClean="0"/>
              <a:t>Kabelverlegung BMT </a:t>
            </a:r>
            <a:r>
              <a:rPr lang="de-DE" dirty="0" smtClean="0"/>
              <a:t>Loops</a:t>
            </a:r>
          </a:p>
          <a:p>
            <a:pPr lvl="1"/>
            <a:r>
              <a:rPr lang="de-DE" dirty="0" smtClean="0"/>
              <a:t>Druckknopfmelder an Brandabschnittstrennungen</a:t>
            </a:r>
          </a:p>
          <a:p>
            <a:pPr lvl="1"/>
            <a:endParaRPr lang="de-DE" dirty="0" smtClean="0"/>
          </a:p>
          <a:p>
            <a:pPr marL="298450" lvl="1" indent="-298450">
              <a:buClr>
                <a:schemeClr val="accent2"/>
              </a:buClr>
              <a:buSzPct val="80000"/>
              <a:buFont typeface="Wingdings" pitchFamily="2" charset="2"/>
              <a:buChar char="n"/>
            </a:pPr>
            <a:r>
              <a:rPr lang="de-DE" dirty="0" smtClean="0"/>
              <a:t>Anbindung </a:t>
            </a:r>
            <a:r>
              <a:rPr lang="de-DE" dirty="0"/>
              <a:t>O</a:t>
            </a:r>
            <a:r>
              <a:rPr lang="de-DE" sz="1200" dirty="0"/>
              <a:t>2</a:t>
            </a:r>
            <a:r>
              <a:rPr lang="de-DE" dirty="0"/>
              <a:t>-Melder </a:t>
            </a:r>
            <a:r>
              <a:rPr lang="de-DE" dirty="0" smtClean="0"/>
              <a:t>noch offen</a:t>
            </a:r>
            <a:endParaRPr lang="de-DE" dirty="0"/>
          </a:p>
        </p:txBody>
      </p:sp>
      <p:pic>
        <p:nvPicPr>
          <p:cNvPr id="4" name="Picture 2" descr="http://www.wolkdirekt.com/images/600/38US2731/internationale-brandschutzkennzeichnung-everglow-folienschild-symbol-brandmeld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399" y="5168900"/>
            <a:ext cx="1298575" cy="129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isg-onlineshop.de/WebRoot/Sage/Shops/ISG-Online-Shop/4F74/4D36/044B/55F5/3E63/0A0C/05E8/4F40/gsobild_861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747" y="1103425"/>
            <a:ext cx="1612899" cy="1235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725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-european-xfel-gmbh_presentation-with-partner-logos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buNone/>
          <a:defRPr sz="2000" dirty="0"/>
        </a:defPPr>
      </a:lstStyle>
    </a:tx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None/>
          <a:tabLst/>
          <a:defRPr kumimoji="0" lang="de-DE" sz="9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None/>
          <a:tabLst/>
          <a:defRPr kumimoji="0" lang="de-DE" sz="9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6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template-european-xfel-gmbh_presentation-with-partner-logos</Template>
  <TotalTime>0</TotalTime>
  <Words>385</Words>
  <Application>Microsoft Office PowerPoint</Application>
  <PresentationFormat>On-screen Show (4:3)</PresentationFormat>
  <Paragraphs>73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template-european-xfel-gmbh_presentation-with-partner-logos</vt:lpstr>
      <vt:lpstr>2_DESY European XFEL</vt:lpstr>
      <vt:lpstr>Weitere Installationsplanung XTL</vt:lpstr>
      <vt:lpstr>Installationsplanung XTL</vt:lpstr>
      <vt:lpstr>Installationsplanung XTL</vt:lpstr>
      <vt:lpstr>Installationsplanung XTL</vt:lpstr>
      <vt:lpstr>Installationsplanung XTL</vt:lpstr>
      <vt:lpstr>Installationsplanung XTL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wdecking</dc:creator>
  <cp:lastModifiedBy>svenmohr</cp:lastModifiedBy>
  <cp:revision>205</cp:revision>
  <cp:lastPrinted>2012-10-31T11:02:33Z</cp:lastPrinted>
  <dcterms:created xsi:type="dcterms:W3CDTF">2012-01-19T12:29:51Z</dcterms:created>
  <dcterms:modified xsi:type="dcterms:W3CDTF">2014-03-25T08:34:09Z</dcterms:modified>
</cp:coreProperties>
</file>