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256" r:id="rId3"/>
    <p:sldId id="294" r:id="rId4"/>
    <p:sldId id="295" r:id="rId5"/>
    <p:sldId id="297" r:id="rId6"/>
    <p:sldId id="296" r:id="rId7"/>
    <p:sldId id="298" r:id="rId8"/>
  </p:sldIdLst>
  <p:sldSz cx="9144000" cy="6858000" type="screen4x3"/>
  <p:notesSz cx="6662738" cy="9926638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850"/>
    <a:srgbClr val="251555"/>
    <a:srgbClr val="FD930A"/>
    <a:srgbClr val="231455"/>
    <a:srgbClr val="E0E0E0"/>
    <a:srgbClr val="261748"/>
    <a:srgbClr val="626262"/>
    <a:srgbClr val="100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59" autoAdjust="0"/>
    <p:restoredTop sz="95752" autoAdjust="0"/>
  </p:normalViewPr>
  <p:slideViewPr>
    <p:cSldViewPr snapToGrid="0">
      <p:cViewPr>
        <p:scale>
          <a:sx n="100" d="100"/>
          <a:sy n="100" d="100"/>
        </p:scale>
        <p:origin x="-192" y="-294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3127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280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552" y="0"/>
            <a:ext cx="288718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718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552" y="9430306"/>
            <a:ext cx="2887186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035CA18-3BB8-4B0E-90A0-E53A41CDF4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36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8DEB5-212A-4CAF-9880-70E92CE7410A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8365" y="4715153"/>
            <a:ext cx="4886008" cy="4466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 dirty="0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 dirty="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/>
              <a:t>  Upper area: </a:t>
            </a:r>
            <a:r>
              <a:rPr lang="en-GB" sz="1100" b="1" dirty="0"/>
              <a:t>Title</a:t>
            </a:r>
            <a:r>
              <a:rPr lang="en-GB" sz="1100" dirty="0"/>
              <a:t> of your talk, max. 2 rows of the defined size (55 </a:t>
            </a:r>
            <a:r>
              <a:rPr lang="en-GB" sz="1100" dirty="0" err="1"/>
              <a:t>pt</a:t>
            </a:r>
            <a:r>
              <a:rPr lang="en-GB" sz="1100"/>
              <a:t>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827463"/>
            <a:ext cx="7258050" cy="1704975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 anchor="ctr" anchorCtr="1"/>
          <a:lstStyle>
            <a:lvl1pPr marL="0" indent="0" algn="ctr">
              <a:defRPr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Thomas Tschentscher</a:t>
            </a:r>
          </a:p>
          <a:p>
            <a:pPr lvl="0"/>
            <a:r>
              <a:rPr lang="en-GB" noProof="0" smtClean="0"/>
              <a:t>conference, location, date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107706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CC73E8-DF49-415E-9DE1-C5C18C4338E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Thomas </a:t>
            </a:r>
            <a:r>
              <a:rPr lang="en-GB" dirty="0" err="1"/>
              <a:t>Tschentscher</a:t>
            </a:r>
            <a:r>
              <a:rPr lang="en-GB" dirty="0"/>
              <a:t>, European XFEL, </a:t>
            </a:r>
          </a:p>
          <a:p>
            <a:pPr>
              <a:defRPr/>
            </a:pPr>
            <a:r>
              <a:rPr lang="en-GB" dirty="0"/>
              <a:t>17 Apr 2012</a:t>
            </a:r>
          </a:p>
        </p:txBody>
      </p:sp>
    </p:spTree>
    <p:extLst>
      <p:ext uri="{BB962C8B-B14F-4D97-AF65-F5344CB8AC3E}">
        <p14:creationId xmlns:p14="http://schemas.microsoft.com/office/powerpoint/2010/main" val="96570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3CBA89-A3B9-42C2-8787-6A7E3DCA761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3696243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347788"/>
            <a:ext cx="4173538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347788"/>
            <a:ext cx="4175125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1C6B4E-1970-422D-8E37-E8BA0A14B22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3453451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05420B-603E-4069-88B0-3AB804DB6C3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940182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A5BFE-8FA8-4B3B-A2C0-4661196824F4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3778806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12AE6-8E6F-4EE2-816E-3725B0CE439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2463189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B6A0AB-4675-49C6-8294-FD7DC65AAF3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2257228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B69FD9-5E89-4917-B52F-42870252359B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2984371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06D739-989B-4942-BA15-EF5A8D068A2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84175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18E81-CA98-483E-BA30-586BB5DF922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60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541338"/>
            <a:ext cx="2124075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" y="541338"/>
            <a:ext cx="6224588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F3856D-CF21-46E3-B73B-C878B37192C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Thomas Tschentscher, European XFEL, </a:t>
            </a:r>
          </a:p>
          <a:p>
            <a:pPr>
              <a:defRPr/>
            </a:pPr>
            <a:r>
              <a:rPr lang="en-GB"/>
              <a:t>21 Mar 2010</a:t>
            </a:r>
          </a:p>
        </p:txBody>
      </p:sp>
    </p:spTree>
    <p:extLst>
      <p:ext uri="{BB962C8B-B14F-4D97-AF65-F5344CB8AC3E}">
        <p14:creationId xmlns:p14="http://schemas.microsoft.com/office/powerpoint/2010/main" val="287848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17DB07-F910-4CAF-9890-D556C9E950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2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A67E70-BF59-4BB7-B294-AE2BA67D4E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19C896-DA6A-4400-8C14-50907EB4EF5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3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01219B-1E0C-4AD5-9BA5-31ADD49287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45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53F5AD-B768-4BD1-BFC6-9F80796D57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95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640F77-37AB-4F36-92C1-0829695226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02240"/>
            <a:ext cx="8569325" cy="525557"/>
          </a:xfrm>
        </p:spPr>
        <p:txBody>
          <a:bodyPr/>
          <a:lstStyle>
            <a:lvl1pPr>
              <a:defRPr>
                <a:solidFill>
                  <a:srgbClr val="0000FF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0824" y="6359857"/>
            <a:ext cx="6149975" cy="4708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Accelerator Challenges at the European XFEL – Winfried Decking, DESY LBNL, May 5 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18913" y="6526213"/>
            <a:ext cx="2645700" cy="331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13898" y="805218"/>
            <a:ext cx="8584441" cy="5554639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5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BA1EBF86-6A8F-4A06-BB51-46337A5CF2A5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WP-36 General Safety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20" name="Text Box 123"/>
          <p:cNvSpPr txBox="1">
            <a:spLocks noChangeArrowheads="1"/>
          </p:cNvSpPr>
          <p:nvPr userDrawn="1"/>
        </p:nvSpPr>
        <p:spPr bwMode="auto">
          <a:xfrm>
            <a:off x="82764" y="6385251"/>
            <a:ext cx="1946062" cy="458443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baseline="0" dirty="0" smtClean="0">
                <a:solidFill>
                  <a:schemeClr val="tx1"/>
                </a:solidFill>
              </a:rPr>
              <a:t>Status Report March 2014  Sven Mohr, DESY D5</a:t>
            </a:r>
            <a:endParaRPr lang="en-GB" sz="10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7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 smtClean="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 algn="ctr">
              <a:defRPr/>
            </a:pPr>
            <a:fld id="{CCAC5BE7-5012-4A6A-ADAB-C7BF11551168}" type="slidenum">
              <a:rPr lang="en-GB" b="1">
                <a:solidFill>
                  <a:srgbClr val="FFFFFF"/>
                </a:solidFill>
              </a:rPr>
              <a:pPr algn="ctr">
                <a:defRPr/>
              </a:pPr>
              <a:t>‹#›</a:t>
            </a:fld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b="0" dirty="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>
                <a:ea typeface="ＭＳ Ｐゴシック" pitchFamily="116" charset="-128"/>
              </a:rPr>
              <a:t>Thomas </a:t>
            </a:r>
            <a:r>
              <a:rPr lang="en-GB" err="1">
                <a:ea typeface="ＭＳ Ｐゴシック" pitchFamily="116" charset="-128"/>
              </a:rPr>
              <a:t>Tschentscher</a:t>
            </a:r>
            <a:r>
              <a:rPr lang="en-GB">
                <a:ea typeface="ＭＳ Ｐゴシック" pitchFamily="116" charset="-128"/>
              </a:rPr>
              <a:t>, European XFEL, </a:t>
            </a:r>
          </a:p>
          <a:p>
            <a:pPr>
              <a:defRPr/>
            </a:pPr>
            <a:r>
              <a:rPr lang="en-GB">
                <a:ea typeface="ＭＳ Ｐゴシック" pitchFamily="116" charset="-128"/>
              </a:rPr>
              <a:t>16 Apr 2012</a:t>
            </a:r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de-DE" b="1">
              <a:solidFill>
                <a:srgbClr val="261748"/>
              </a:solidFill>
              <a:ea typeface="ＭＳ Ｐゴシック" pitchFamily="116" charset="-128"/>
            </a:endParaRPr>
          </a:p>
        </p:txBody>
      </p:sp>
      <p:sp>
        <p:nvSpPr>
          <p:cNvPr id="1030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>
              <a:solidFill>
                <a:srgbClr val="261748"/>
              </a:solidFill>
              <a:ea typeface="ＭＳ Ｐゴシック" pitchFamily="116" charset="-128"/>
            </a:endParaRPr>
          </a:p>
        </p:txBody>
      </p:sp>
      <p:sp>
        <p:nvSpPr>
          <p:cNvPr id="1031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 eaLnBrk="0" hangingPunct="0"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defRPr sz="900" b="1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de-DE" sz="1000" b="0">
                <a:solidFill>
                  <a:srgbClr val="FFFFFF"/>
                </a:solidFill>
              </a:rPr>
              <a:t>Instruments x-ray delivery requests</a:t>
            </a:r>
            <a:endParaRPr lang="en-GB" sz="1000" b="0">
              <a:solidFill>
                <a:srgbClr val="FFFFFF"/>
              </a:solidFill>
            </a:endParaRPr>
          </a:p>
        </p:txBody>
      </p:sp>
      <p:pic>
        <p:nvPicPr>
          <p:cNvPr id="1032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4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74650" y="1347788"/>
            <a:ext cx="8501063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Fith level</a:t>
            </a:r>
          </a:p>
        </p:txBody>
      </p:sp>
    </p:spTree>
    <p:extLst>
      <p:ext uri="{BB962C8B-B14F-4D97-AF65-F5344CB8AC3E}">
        <p14:creationId xmlns:p14="http://schemas.microsoft.com/office/powerpoint/2010/main" val="227584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defRPr b="1">
          <a:solidFill>
            <a:schemeClr val="tx2"/>
          </a:solidFill>
          <a:latin typeface="+mn-lt"/>
          <a:ea typeface="+mn-ea"/>
          <a:cs typeface="+mn-cs"/>
        </a:defRPr>
      </a:lvl1pPr>
      <a:lvl2pPr marL="492125" indent="-22066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n"/>
        <a:defRPr>
          <a:solidFill>
            <a:schemeClr val="hlink"/>
          </a:solidFill>
          <a:latin typeface="+mn-lt"/>
          <a:ea typeface="+mn-ea"/>
        </a:defRPr>
      </a:lvl2pPr>
      <a:lvl3pPr marL="727075" indent="-233363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60000"/>
        <a:buFont typeface="Wingdings" pitchFamily="2" charset="2"/>
        <a:buChar char="è"/>
        <a:defRPr sz="1600" b="1">
          <a:solidFill>
            <a:srgbClr val="FF3300"/>
          </a:solidFill>
          <a:latin typeface="+mn-lt"/>
          <a:ea typeface="+mn-ea"/>
        </a:defRPr>
      </a:lvl3pPr>
      <a:lvl4pPr marL="927100" indent="-1984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100F2E"/>
          </a:solidFill>
          <a:latin typeface="+mn-lt"/>
          <a:ea typeface="+mn-ea"/>
        </a:defRPr>
      </a:lvl4pPr>
      <a:lvl5pPr marL="1152525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5pPr>
      <a:lvl6pPr marL="16097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6pPr>
      <a:lvl7pPr marL="20669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7pPr>
      <a:lvl8pPr marL="25241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8pPr>
      <a:lvl9pPr marL="2981325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1400" b="1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1246" y="3014898"/>
            <a:ext cx="7283450" cy="1814513"/>
          </a:xfrm>
        </p:spPr>
        <p:txBody>
          <a:bodyPr/>
          <a:lstStyle/>
          <a:p>
            <a:r>
              <a:rPr lang="en-US" sz="2400" b="1" dirty="0"/>
              <a:t>WP-36 General Safety</a:t>
            </a:r>
            <a:br>
              <a:rPr lang="en-US" sz="2400" b="1" dirty="0"/>
            </a:br>
            <a:r>
              <a:rPr lang="en-US" sz="2400" b="1" dirty="0"/>
              <a:t> </a:t>
            </a:r>
            <a:br>
              <a:rPr lang="en-US" sz="2400" b="1" dirty="0"/>
            </a:br>
            <a:r>
              <a:rPr lang="en-US" sz="2400" b="1" dirty="0" smtClean="0"/>
              <a:t>Sven Mohr (DESY D5)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GB" sz="2400" dirty="0" smtClean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8686" y="1099949"/>
            <a:ext cx="8839199" cy="1844675"/>
          </a:xfrm>
          <a:ln/>
        </p:spPr>
        <p:txBody>
          <a:bodyPr/>
          <a:lstStyle/>
          <a:p>
            <a:r>
              <a:rPr lang="de-DE" sz="3600" dirty="0" smtClean="0"/>
              <a:t>Weitere Installationsplanung </a:t>
            </a:r>
            <a:r>
              <a:rPr lang="de-DE" sz="3600" dirty="0"/>
              <a:t>XTL</a:t>
            </a:r>
            <a:endParaRPr lang="en-GB" sz="3600" dirty="0"/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Installationsplanung XTL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93175" cy="4459287"/>
          </a:xfrm>
        </p:spPr>
        <p:txBody>
          <a:bodyPr/>
          <a:lstStyle/>
          <a:p>
            <a:r>
              <a:rPr lang="de-DE" dirty="0" smtClean="0"/>
              <a:t>Zugangskontrolle / Trackingsystem</a:t>
            </a:r>
          </a:p>
          <a:p>
            <a:pPr marL="300037" lvl="1" indent="0">
              <a:buNone/>
            </a:pPr>
            <a:r>
              <a:rPr lang="de-DE" dirty="0" smtClean="0"/>
              <a:t>Planung, Umsetzung:</a:t>
            </a:r>
          </a:p>
          <a:p>
            <a:pPr marL="300037" lvl="1" indent="0">
              <a:buNone/>
            </a:pPr>
            <a:r>
              <a:rPr lang="de-DE" dirty="0" smtClean="0"/>
              <a:t>Michael Moe, Björn Rathje (FEPOS),</a:t>
            </a:r>
          </a:p>
          <a:p>
            <a:pPr marL="300037" lvl="1" indent="0">
              <a:buNone/>
            </a:pPr>
            <a:r>
              <a:rPr lang="de-DE" dirty="0"/>
              <a:t>Sven Mohr (D5</a:t>
            </a:r>
            <a:r>
              <a:rPr lang="de-DE" dirty="0" smtClean="0"/>
              <a:t>), IMD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Aktive Komponenten der Marken </a:t>
            </a:r>
            <a:r>
              <a:rPr lang="de-DE" dirty="0"/>
              <a:t>in finaler </a:t>
            </a:r>
            <a:r>
              <a:rPr lang="de-DE" dirty="0" smtClean="0"/>
              <a:t>Stufe innerhalb </a:t>
            </a:r>
            <a:r>
              <a:rPr lang="de-DE" dirty="0" err="1" smtClean="0"/>
              <a:t>Rackabschirmung</a:t>
            </a:r>
            <a:endParaRPr lang="de-DE" dirty="0" smtClean="0"/>
          </a:p>
          <a:p>
            <a:pPr lvl="1"/>
            <a:r>
              <a:rPr lang="de-DE" dirty="0" smtClean="0"/>
              <a:t>Abschaltung der Komponenten bei Strahlfreigabe an 5 Brandabschnittstrennungen, möglicherweise Umsetzen von Marken notwendig</a:t>
            </a:r>
          </a:p>
          <a:p>
            <a:pPr lvl="1"/>
            <a:r>
              <a:rPr lang="de-DE" dirty="0"/>
              <a:t>Verkabelung der </a:t>
            </a:r>
            <a:r>
              <a:rPr lang="de-DE" dirty="0" smtClean="0"/>
              <a:t>SPS an den Brandabschnitten</a:t>
            </a:r>
            <a:endParaRPr lang="de-DE" dirty="0" smtClean="0">
              <a:sym typeface="Wingdings"/>
            </a:endParaRPr>
          </a:p>
          <a:p>
            <a:pPr marL="300037" lvl="1" indent="0">
              <a:buNone/>
            </a:pPr>
            <a:r>
              <a:rPr lang="de-DE" dirty="0" smtClean="0">
                <a:sym typeface="Wingdings"/>
              </a:rPr>
              <a:t> </a:t>
            </a:r>
            <a:r>
              <a:rPr lang="de-DE" dirty="0" smtClean="0"/>
              <a:t>Flexible Umsetzung, wenige Tage mit kleiner Besetzung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161" y="1299123"/>
            <a:ext cx="3408837" cy="180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7" r="21849"/>
          <a:stretch/>
        </p:blipFill>
        <p:spPr>
          <a:xfrm>
            <a:off x="8191500" y="1117346"/>
            <a:ext cx="850119" cy="173022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3635473"/>
            <a:ext cx="1145394" cy="281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Installationsplanung XTL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93175" cy="4459287"/>
          </a:xfrm>
        </p:spPr>
        <p:txBody>
          <a:bodyPr/>
          <a:lstStyle/>
          <a:p>
            <a:r>
              <a:rPr lang="de-DE" sz="2000" dirty="0" smtClean="0"/>
              <a:t>Gebäude- und BOS-funk (inkl. WLAN)</a:t>
            </a:r>
          </a:p>
          <a:p>
            <a:pPr marL="300037" lvl="1" indent="0">
              <a:buNone/>
            </a:pPr>
            <a:r>
              <a:rPr lang="de-DE" sz="2000" dirty="0" smtClean="0"/>
              <a:t>Planung, Umsetzung:</a:t>
            </a:r>
          </a:p>
          <a:p>
            <a:pPr marL="300037" lvl="1" indent="0">
              <a:buNone/>
            </a:pPr>
            <a:r>
              <a:rPr lang="de-DE" sz="2000" dirty="0" smtClean="0"/>
              <a:t>Michael Moe, Björn Rathje (beide FEPOS), IMD</a:t>
            </a:r>
          </a:p>
          <a:p>
            <a:pPr marL="300037" lvl="1" indent="0">
              <a:buNone/>
            </a:pPr>
            <a:endParaRPr lang="de-DE" sz="2000" dirty="0" smtClean="0"/>
          </a:p>
          <a:p>
            <a:pPr lvl="1"/>
            <a:r>
              <a:rPr lang="de-DE" sz="2000" dirty="0" smtClean="0"/>
              <a:t>HF-An-/Abschaltung </a:t>
            </a:r>
            <a:r>
              <a:rPr lang="de-DE" sz="2000" dirty="0" smtClean="0"/>
              <a:t>der WLAN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points</a:t>
            </a:r>
            <a:r>
              <a:rPr lang="de-DE" sz="2000" dirty="0" smtClean="0"/>
              <a:t> an 14 Punkten im Tunnel</a:t>
            </a:r>
          </a:p>
          <a:p>
            <a:pPr lvl="1"/>
            <a:r>
              <a:rPr lang="de-DE" sz="2000" dirty="0" smtClean="0"/>
              <a:t>Verkabelung der SPS</a:t>
            </a:r>
          </a:p>
          <a:p>
            <a:pPr marL="300037" lvl="1" indent="0">
              <a:buNone/>
            </a:pPr>
            <a:endParaRPr lang="de-DE" sz="2000" dirty="0"/>
          </a:p>
          <a:p>
            <a:pPr marL="300037" lvl="1" indent="0">
              <a:buNone/>
            </a:pPr>
            <a:r>
              <a:rPr lang="de-DE" sz="2000" dirty="0">
                <a:sym typeface="Wingdings"/>
              </a:rPr>
              <a:t> </a:t>
            </a:r>
            <a:r>
              <a:rPr lang="de-DE" sz="2000" dirty="0"/>
              <a:t>Flexible Umsetzung, wenige Tage mit kleiner Besetzung</a:t>
            </a:r>
          </a:p>
          <a:p>
            <a:pPr marL="300037" lvl="1" indent="0">
              <a:buNone/>
            </a:pPr>
            <a:endParaRPr lang="de-DE" sz="2000" dirty="0" smtClean="0"/>
          </a:p>
          <a:p>
            <a:r>
              <a:rPr lang="de-DE" sz="2000" dirty="0" smtClean="0"/>
              <a:t>Zur Info: Mobilfunk abhängig von:</a:t>
            </a:r>
          </a:p>
          <a:p>
            <a:pPr lvl="1"/>
            <a:r>
              <a:rPr lang="de-DE" sz="2000" dirty="0" smtClean="0"/>
              <a:t>LWL-Querverbindung zu Gebäude 3</a:t>
            </a:r>
          </a:p>
          <a:p>
            <a:pPr lvl="1"/>
            <a:r>
              <a:rPr lang="de-DE" sz="2000" dirty="0" smtClean="0"/>
              <a:t>Ausstehende Lieferung Systemtechnik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304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Installationsplanung XTL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93175" cy="5100637"/>
          </a:xfrm>
        </p:spPr>
        <p:txBody>
          <a:bodyPr>
            <a:normAutofit fontScale="77500" lnSpcReduction="20000"/>
          </a:bodyPr>
          <a:lstStyle/>
          <a:p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 - Hochdrucknebellöschanlage</a:t>
            </a:r>
          </a:p>
          <a:p>
            <a:pPr marL="300037" lvl="1" indent="0">
              <a:buNone/>
            </a:pPr>
            <a:r>
              <a:rPr lang="de-DE" dirty="0" smtClean="0"/>
              <a:t>Planung, Umsetzung:</a:t>
            </a:r>
          </a:p>
          <a:p>
            <a:pPr marL="300037" lvl="1" indent="0">
              <a:buNone/>
            </a:pPr>
            <a:r>
              <a:rPr lang="de-DE" dirty="0" smtClean="0"/>
              <a:t>Andreas Witzig, Fabian Saretzki (SAVE), Fa. </a:t>
            </a:r>
            <a:r>
              <a:rPr lang="de-DE" dirty="0" err="1" smtClean="0"/>
              <a:t>Fogtech</a:t>
            </a:r>
            <a:r>
              <a:rPr lang="de-DE" dirty="0" smtClean="0"/>
              <a:t>/</a:t>
            </a:r>
            <a:r>
              <a:rPr lang="de-DE" dirty="0" err="1" smtClean="0"/>
              <a:t>Securiton</a:t>
            </a:r>
            <a:r>
              <a:rPr lang="de-DE" dirty="0" smtClean="0"/>
              <a:t>/</a:t>
            </a:r>
            <a:r>
              <a:rPr lang="de-DE" dirty="0" err="1" smtClean="0"/>
              <a:t>Tebe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Rohrleitungskompensation und Festpunktmontage</a:t>
            </a:r>
          </a:p>
          <a:p>
            <a:pPr lvl="2"/>
            <a:r>
              <a:rPr lang="de-DE" dirty="0" smtClean="0"/>
              <a:t>Beginn voraussichtlich 16. KW</a:t>
            </a:r>
            <a:endParaRPr lang="de-DE" dirty="0"/>
          </a:p>
          <a:p>
            <a:pPr lvl="1"/>
            <a:r>
              <a:rPr lang="de-DE" dirty="0" smtClean="0"/>
              <a:t>Installation der Unterverteilerboxen für Ansteuerung der Löschbereichsventile inklusive Verkabelung</a:t>
            </a:r>
          </a:p>
          <a:p>
            <a:pPr lvl="2"/>
            <a:r>
              <a:rPr lang="de-DE" dirty="0" smtClean="0"/>
              <a:t>Beginn voraussichtlich 15. KW</a:t>
            </a:r>
          </a:p>
          <a:p>
            <a:pPr lvl="1"/>
            <a:r>
              <a:rPr lang="de-DE" dirty="0" smtClean="0"/>
              <a:t>Verkabelung in </a:t>
            </a:r>
            <a:r>
              <a:rPr lang="de-DE" dirty="0"/>
              <a:t>die Löschzentralen </a:t>
            </a:r>
            <a:r>
              <a:rPr lang="de-DE" dirty="0" smtClean="0"/>
              <a:t>(6 HE in entsprechenden Racks)</a:t>
            </a:r>
          </a:p>
          <a:p>
            <a:pPr lvl="2"/>
            <a:r>
              <a:rPr lang="de-DE" dirty="0" smtClean="0"/>
              <a:t>Beginn möglich, sobald Racks an finaler Position</a:t>
            </a:r>
            <a:endParaRPr lang="de-DE" dirty="0"/>
          </a:p>
          <a:p>
            <a:pPr lvl="1"/>
            <a:r>
              <a:rPr lang="de-DE" dirty="0" smtClean="0"/>
              <a:t>Installation Rohrleitung für die Löschbereiche (25 </a:t>
            </a:r>
            <a:r>
              <a:rPr lang="de-DE" dirty="0" err="1" smtClean="0"/>
              <a:t>Pulstrafos</a:t>
            </a:r>
            <a:r>
              <a:rPr lang="de-DE" dirty="0" smtClean="0"/>
              <a:t>, 3 Sprühvorhänge)</a:t>
            </a:r>
          </a:p>
          <a:p>
            <a:pPr lvl="2"/>
            <a:r>
              <a:rPr lang="de-DE" dirty="0" smtClean="0"/>
              <a:t>Beginn möglich, sobald </a:t>
            </a:r>
            <a:r>
              <a:rPr lang="de-DE" dirty="0" err="1" smtClean="0"/>
              <a:t>Pulstrafos</a:t>
            </a:r>
            <a:r>
              <a:rPr lang="de-DE" dirty="0" smtClean="0"/>
              <a:t> an finaler Position und Brandabschnittstrennungen </a:t>
            </a:r>
            <a:r>
              <a:rPr lang="de-DE" dirty="0" smtClean="0"/>
              <a:t>eingebracht</a:t>
            </a:r>
          </a:p>
          <a:p>
            <a:pPr lvl="1"/>
            <a:r>
              <a:rPr lang="de-DE" dirty="0" smtClean="0"/>
              <a:t>Installation </a:t>
            </a:r>
            <a:r>
              <a:rPr lang="de-DE" dirty="0" err="1" smtClean="0"/>
              <a:t>Sektionalventile</a:t>
            </a:r>
            <a:endParaRPr lang="de-DE" dirty="0" smtClean="0"/>
          </a:p>
          <a:p>
            <a:pPr lvl="2"/>
            <a:r>
              <a:rPr lang="de-DE" dirty="0" smtClean="0"/>
              <a:t>Beginn möglich, sobald </a:t>
            </a:r>
            <a:r>
              <a:rPr lang="de-DE" dirty="0" err="1" smtClean="0"/>
              <a:t>Rackabschirmung</a:t>
            </a:r>
            <a:r>
              <a:rPr lang="de-DE" dirty="0" smtClean="0"/>
              <a:t> verfügbar</a:t>
            </a:r>
            <a:endParaRPr lang="de-DE" dirty="0" smtClean="0"/>
          </a:p>
          <a:p>
            <a:pPr lvl="1"/>
            <a:r>
              <a:rPr lang="de-DE" dirty="0" smtClean="0"/>
              <a:t>Prüfung / Abnahme durch Sachverständigen notwendig!</a:t>
            </a:r>
          </a:p>
        </p:txBody>
      </p:sp>
    </p:spTree>
    <p:extLst>
      <p:ext uri="{BB962C8B-B14F-4D97-AF65-F5344CB8AC3E}">
        <p14:creationId xmlns:p14="http://schemas.microsoft.com/office/powerpoint/2010/main" val="15896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Installationsplanung XTL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912226" cy="5043487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 – Gaslöschanlagen Racks</a:t>
            </a:r>
          </a:p>
          <a:p>
            <a:pPr marL="300037" lvl="1" indent="0">
              <a:buNone/>
            </a:pPr>
            <a:r>
              <a:rPr lang="de-DE" dirty="0" smtClean="0"/>
              <a:t>Planung, Umsetzung:</a:t>
            </a:r>
          </a:p>
          <a:p>
            <a:pPr marL="300037" lvl="1" indent="0">
              <a:buNone/>
            </a:pPr>
            <a:r>
              <a:rPr lang="de-DE" dirty="0" smtClean="0"/>
              <a:t>Andreas </a:t>
            </a:r>
            <a:r>
              <a:rPr lang="de-DE" dirty="0" smtClean="0"/>
              <a:t>Witzig</a:t>
            </a:r>
            <a:r>
              <a:rPr lang="de-DE" dirty="0" smtClean="0"/>
              <a:t>, Fabian Saretzki (SAVE</a:t>
            </a:r>
            <a:r>
              <a:rPr lang="de-DE" dirty="0" smtClean="0"/>
              <a:t>),</a:t>
            </a:r>
          </a:p>
          <a:p>
            <a:pPr marL="300037" lvl="1" indent="0">
              <a:buNone/>
            </a:pPr>
            <a:r>
              <a:rPr lang="de-DE" dirty="0" smtClean="0"/>
              <a:t>Fa</a:t>
            </a:r>
            <a:r>
              <a:rPr lang="de-DE" dirty="0" smtClean="0"/>
              <a:t>. </a:t>
            </a:r>
            <a:r>
              <a:rPr lang="de-DE" dirty="0" smtClean="0"/>
              <a:t>Wagner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Rohrleitungskomponenten</a:t>
            </a:r>
            <a:r>
              <a:rPr lang="de-DE" dirty="0"/>
              <a:t>, Löschgasflaschen und Auswerteinheit (1HE) in allen Racks zu installieren</a:t>
            </a:r>
          </a:p>
          <a:p>
            <a:pPr lvl="2"/>
            <a:r>
              <a:rPr lang="de-DE" dirty="0"/>
              <a:t>Absprache Kabelmanagement</a:t>
            </a:r>
          </a:p>
          <a:p>
            <a:pPr lvl="2"/>
            <a:r>
              <a:rPr lang="de-DE" dirty="0"/>
              <a:t>Installation bei ausreichender Menge an bereitstehenden Racks</a:t>
            </a:r>
          </a:p>
          <a:p>
            <a:pPr marL="300037" lvl="1" indent="0">
              <a:buNone/>
            </a:pPr>
            <a:endParaRPr lang="de-DE" dirty="0"/>
          </a:p>
          <a:p>
            <a:pPr marL="300037" lvl="1" indent="0">
              <a:buNone/>
            </a:pPr>
            <a:r>
              <a:rPr lang="de-DE" dirty="0">
                <a:sym typeface="Wingdings"/>
              </a:rPr>
              <a:t> Vormontage begonnen, außerhalb des Tunnels </a:t>
            </a:r>
            <a:r>
              <a:rPr lang="de-DE" dirty="0" smtClean="0">
                <a:sym typeface="Wingdings"/>
              </a:rPr>
              <a:t>möglich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1" y="1114424"/>
            <a:ext cx="1685924" cy="22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Installationsplanung XTL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893175" cy="5119687"/>
          </a:xfrm>
        </p:spPr>
        <p:txBody>
          <a:bodyPr>
            <a:normAutofit fontScale="92500" lnSpcReduction="20000"/>
          </a:bodyPr>
          <a:lstStyle/>
          <a:p>
            <a:r>
              <a:rPr lang="de-DE" dirty="0" err="1" smtClean="0"/>
              <a:t>Fire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 - Brandmeldetechnik</a:t>
            </a:r>
          </a:p>
          <a:p>
            <a:pPr marL="300037" lvl="1" indent="0">
              <a:buNone/>
            </a:pPr>
            <a:r>
              <a:rPr lang="de-DE" dirty="0" smtClean="0"/>
              <a:t>Planung, Umsetzung:</a:t>
            </a:r>
          </a:p>
          <a:p>
            <a:pPr marL="300037" lvl="1" indent="0">
              <a:buNone/>
            </a:pPr>
            <a:r>
              <a:rPr lang="de-DE" dirty="0" smtClean="0"/>
              <a:t>Andreas Witzig, Fabian Saretzki (SAVE),</a:t>
            </a:r>
          </a:p>
          <a:p>
            <a:pPr marL="300037" lvl="1" indent="0">
              <a:buNone/>
            </a:pPr>
            <a:r>
              <a:rPr lang="de-DE" dirty="0" smtClean="0"/>
              <a:t>A&amp;S Sicherheitstechnik</a:t>
            </a:r>
          </a:p>
          <a:p>
            <a:pPr marL="300037" lvl="1" indent="0">
              <a:buNone/>
            </a:pPr>
            <a:endParaRPr lang="de-DE" dirty="0" smtClean="0"/>
          </a:p>
          <a:p>
            <a:pPr lvl="1"/>
            <a:r>
              <a:rPr lang="de-DE" dirty="0"/>
              <a:t>21 </a:t>
            </a:r>
            <a:r>
              <a:rPr lang="de-DE" dirty="0" smtClean="0"/>
              <a:t>Rauchansaugsysteme in Racks zu installieren</a:t>
            </a:r>
          </a:p>
          <a:p>
            <a:pPr lvl="2"/>
            <a:r>
              <a:rPr lang="de-DE" dirty="0" smtClean="0"/>
              <a:t>Vormontage außerhalb des Tunnels möglich</a:t>
            </a:r>
          </a:p>
          <a:p>
            <a:pPr lvl="2"/>
            <a:r>
              <a:rPr lang="de-DE" dirty="0" smtClean="0"/>
              <a:t>V</a:t>
            </a:r>
            <a:r>
              <a:rPr lang="de-DE" dirty="0" smtClean="0"/>
              <a:t>erkabelung und Sirenen erst an finaler Position der Racks</a:t>
            </a:r>
            <a:endParaRPr lang="de-DE" dirty="0"/>
          </a:p>
          <a:p>
            <a:pPr lvl="1"/>
            <a:r>
              <a:rPr lang="de-DE" dirty="0" smtClean="0"/>
              <a:t>Flexibler Anschluss der </a:t>
            </a:r>
            <a:r>
              <a:rPr lang="de-DE" dirty="0" smtClean="0"/>
              <a:t>RA-Leitung </a:t>
            </a:r>
            <a:r>
              <a:rPr lang="de-DE" dirty="0" smtClean="0"/>
              <a:t>an die </a:t>
            </a:r>
            <a:r>
              <a:rPr lang="de-DE" dirty="0" smtClean="0"/>
              <a:t>Auswerteinheiten</a:t>
            </a:r>
          </a:p>
          <a:p>
            <a:pPr lvl="2"/>
            <a:r>
              <a:rPr lang="de-DE" dirty="0" smtClean="0"/>
              <a:t>Beginn möglich, sobald Racks </a:t>
            </a:r>
            <a:r>
              <a:rPr lang="de-DE" dirty="0"/>
              <a:t>im Tunnel</a:t>
            </a:r>
            <a:endParaRPr lang="de-DE" dirty="0" smtClean="0"/>
          </a:p>
          <a:p>
            <a:pPr lvl="1"/>
            <a:r>
              <a:rPr lang="de-DE" dirty="0" smtClean="0"/>
              <a:t>Kabelverlegung BMT </a:t>
            </a:r>
            <a:r>
              <a:rPr lang="de-DE" dirty="0" smtClean="0"/>
              <a:t>Loops</a:t>
            </a:r>
          </a:p>
          <a:p>
            <a:pPr lvl="1"/>
            <a:r>
              <a:rPr lang="de-DE" dirty="0" smtClean="0"/>
              <a:t>Druckknopfmelder an Brandabschnittstrennungen</a:t>
            </a:r>
          </a:p>
          <a:p>
            <a:pPr lvl="1"/>
            <a:endParaRPr lang="de-DE" dirty="0" smtClean="0"/>
          </a:p>
          <a:p>
            <a:pPr marL="298450" lvl="1" indent="-298450"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de-DE" dirty="0" smtClean="0"/>
              <a:t>Anbindung </a:t>
            </a:r>
            <a:r>
              <a:rPr lang="de-DE" dirty="0"/>
              <a:t>O</a:t>
            </a:r>
            <a:r>
              <a:rPr lang="de-DE" sz="1200" dirty="0"/>
              <a:t>2</a:t>
            </a:r>
            <a:r>
              <a:rPr lang="de-DE" dirty="0"/>
              <a:t>-Melder </a:t>
            </a:r>
            <a:r>
              <a:rPr lang="de-DE" dirty="0" smtClean="0"/>
              <a:t>noch offen</a:t>
            </a:r>
            <a:endParaRPr lang="de-DE" dirty="0"/>
          </a:p>
        </p:txBody>
      </p:sp>
      <p:pic>
        <p:nvPicPr>
          <p:cNvPr id="4" name="Picture 2" descr="http://www.wolkdirekt.com/images/600/38US2731/internationale-brandschutzkennzeichnung-everglow-folienschild-symbol-brandme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5168900"/>
            <a:ext cx="1298575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sg-onlineshop.de/WebRoot/Sage/Shops/ISG-Online-Shop/4F74/4D36/044B/55F5/3E63/0A0C/05E8/4F40/gsobild_86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47" y="1103425"/>
            <a:ext cx="1612899" cy="123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2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european-xfel-gmbh_presentation-with-partner-logos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2000" dirty="0"/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None/>
          <a:tabLst/>
          <a:defRPr kumimoji="0" lang="de-DE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6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template-european-xfel-gmbh_presentation-with-partner-logos</Template>
  <TotalTime>0</TotalTime>
  <Words>385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template-european-xfel-gmbh_presentation-with-partner-logos</vt:lpstr>
      <vt:lpstr>2_DESY European XFEL</vt:lpstr>
      <vt:lpstr>Weitere Installationsplanung XTL</vt:lpstr>
      <vt:lpstr>Installationsplanung XTL</vt:lpstr>
      <vt:lpstr>Installationsplanung XTL</vt:lpstr>
      <vt:lpstr>Installationsplanung XTL</vt:lpstr>
      <vt:lpstr>Installationsplanung XTL</vt:lpstr>
      <vt:lpstr>Installationsplanung XTL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wdecking</dc:creator>
  <cp:lastModifiedBy>svenmohr</cp:lastModifiedBy>
  <cp:revision>205</cp:revision>
  <cp:lastPrinted>2012-10-31T11:02:33Z</cp:lastPrinted>
  <dcterms:created xsi:type="dcterms:W3CDTF">2012-01-19T12:29:51Z</dcterms:created>
  <dcterms:modified xsi:type="dcterms:W3CDTF">2014-03-25T08:34:09Z</dcterms:modified>
</cp:coreProperties>
</file>