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6" r:id="rId2"/>
  </p:sldMasterIdLst>
  <p:notesMasterIdLst>
    <p:notesMasterId r:id="rId16"/>
  </p:notesMasterIdLst>
  <p:handoutMasterIdLst>
    <p:handoutMasterId r:id="rId17"/>
  </p:handoutMasterIdLst>
  <p:sldIdLst>
    <p:sldId id="256" r:id="rId3"/>
    <p:sldId id="262" r:id="rId4"/>
    <p:sldId id="268" r:id="rId5"/>
    <p:sldId id="275" r:id="rId6"/>
    <p:sldId id="281" r:id="rId7"/>
    <p:sldId id="269" r:id="rId8"/>
    <p:sldId id="278" r:id="rId9"/>
    <p:sldId id="284" r:id="rId10"/>
    <p:sldId id="283" r:id="rId11"/>
    <p:sldId id="282" r:id="rId12"/>
    <p:sldId id="276" r:id="rId13"/>
    <p:sldId id="277" r:id="rId14"/>
    <p:sldId id="274" r:id="rId1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EF9A9390-47E2-4CA4-815A-98A7A40E0C65}">
          <p14:sldIdLst>
            <p14:sldId id="256"/>
            <p14:sldId id="262"/>
            <p14:sldId id="268"/>
            <p14:sldId id="275"/>
            <p14:sldId id="281"/>
            <p14:sldId id="269"/>
            <p14:sldId id="278"/>
            <p14:sldId id="284"/>
            <p14:sldId id="283"/>
            <p14:sldId id="282"/>
          </p14:sldIdLst>
        </p14:section>
        <p14:section name="Abschnitt ohne Titel" id="{BE451B48-D4B7-40DD-AAC5-73DF99AB244B}">
          <p14:sldIdLst>
            <p14:sldId id="276"/>
            <p14:sldId id="277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E0"/>
    <a:srgbClr val="FD930A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59" autoAdjust="0"/>
    <p:restoredTop sz="93829" autoAdjust="0"/>
  </p:normalViewPr>
  <p:slideViewPr>
    <p:cSldViewPr snapToGrid="0" showGuides="1">
      <p:cViewPr>
        <p:scale>
          <a:sx n="110" d="100"/>
          <a:sy n="110" d="100"/>
        </p:scale>
        <p:origin x="-1110" y="-216"/>
      </p:cViewPr>
      <p:guideLst>
        <p:guide orient="horz" pos="3956"/>
        <p:guide orient="horz" pos="900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3018" y="-72"/>
      </p:cViewPr>
      <p:guideLst>
        <p:guide orient="horz" pos="2880"/>
        <p:guide pos="215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203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70F96095-A911-4B8A-9974-6A40BAAD550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93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08DDF-290B-49BC-9F94-6BC547E80180}" type="slidenum">
              <a:rPr lang="de-DE"/>
              <a:pPr/>
              <a:t>1</a:t>
            </a:fld>
            <a:endParaRPr lang="de-DE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 dirty="0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 dirty="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Upper </a:t>
            </a:r>
            <a:r>
              <a:rPr lang="en-GB" sz="1100" dirty="0"/>
              <a:t>area: </a:t>
            </a:r>
            <a:r>
              <a:rPr lang="en-GB" sz="1100" b="1" dirty="0"/>
              <a:t>Title</a:t>
            </a:r>
            <a:r>
              <a:rPr lang="en-GB" sz="1100" dirty="0"/>
              <a:t> of your talk, max. 2 rows of the defined size (55 </a:t>
            </a:r>
            <a:r>
              <a:rPr lang="en-GB" sz="1100" dirty="0" err="1"/>
              <a:t>pt</a:t>
            </a:r>
            <a:r>
              <a:rPr lang="en-GB" sz="1100" dirty="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Lower </a:t>
            </a:r>
            <a:r>
              <a:rPr lang="en-GB" sz="1100" dirty="0"/>
              <a:t>area </a:t>
            </a:r>
            <a:r>
              <a:rPr lang="en-GB" sz="1100" b="1" dirty="0"/>
              <a:t>(subtitle):</a:t>
            </a:r>
            <a:r>
              <a:rPr lang="en-GB" sz="1100" dirty="0"/>
              <a:t> Conference/meeting/workshop, location, date, </a:t>
            </a:r>
            <a:br>
              <a:rPr lang="en-GB" sz="1100" dirty="0"/>
            </a:br>
            <a:r>
              <a:rPr lang="en-GB" sz="1100" dirty="0" smtClean="0"/>
              <a:t>your </a:t>
            </a:r>
            <a:r>
              <a:rPr lang="en-GB" sz="1100" dirty="0"/>
              <a:t>name and affiliation, </a:t>
            </a:r>
            <a:r>
              <a:rPr lang="en-GB" sz="1100" dirty="0" smtClean="0"/>
              <a:t>max</a:t>
            </a:r>
            <a:r>
              <a:rPr lang="en-GB" sz="1100" dirty="0"/>
              <a:t>. 4 rows of the defined size (32 </a:t>
            </a:r>
            <a:r>
              <a:rPr lang="en-GB" sz="1100" dirty="0" err="1"/>
              <a:t>pt</a:t>
            </a:r>
            <a:r>
              <a:rPr lang="en-GB" sz="1100" dirty="0" smtClean="0"/>
              <a:t>)</a:t>
            </a:r>
            <a:endParaRPr lang="en-GB" sz="11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583"/>
            <a:ext cx="5486400" cy="411443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53E2B-C6D1-4F9D-858E-D7E4BB24442B}" type="slidenum">
              <a:rPr lang="de-DE" smtClean="0">
                <a:solidFill>
                  <a:prstClr val="black"/>
                </a:solidFill>
              </a:rPr>
              <a:pPr/>
              <a:t>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993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715C-CDFB-46E7-B0CF-982E6B8E36CA}" type="datetime8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24.03.2014 12:30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A571-64A4-4314-B56A-ABF3CF305EC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13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E238-2C0F-4910-B467-9BF5ECA878D4}" type="datetime8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24.03.2014 12:30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A571-64A4-4314-B56A-ABF3CF305EC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72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0836-5405-4A73-AC64-55F2DD23FB1C}" type="datetime8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24.03.2014 12:30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A571-64A4-4314-B56A-ABF3CF305EC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786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5E4B-A81D-4C25-AC35-6D830636B709}" type="datetime8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24.03.2014 12:30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A571-64A4-4314-B56A-ABF3CF305EC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442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7AD3-090D-4B80-91FC-C5C83FD04978}" type="datetime8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24.03.2014 12:30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A571-64A4-4314-B56A-ABF3CF305EC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0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9DF6-5079-4CF3-B4F2-5DBCF0EC4C03}" type="datetime8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24.03.2014 12:30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A571-64A4-4314-B56A-ABF3CF305EC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339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0325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239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326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0B05-4B1F-45E8-A0BD-74A48D482112}" type="datetime8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24.03.2014 12:30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A571-64A4-4314-B56A-ABF3CF305EC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77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533D-318E-4AE8-AA24-141088201E14}" type="datetime8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24.03.2014 12:30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A571-64A4-4314-B56A-ABF3CF305EC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576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628C-A639-4169-863E-65DDEA0C4A1F}" type="datetime8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24.03.2014 12:30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A571-64A4-4314-B56A-ABF3CF305EC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079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61A7-02F6-4C10-BA70-8D5D537B3A47}" type="datetime8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24.03.2014 12:30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A571-64A4-4314-B56A-ABF3CF305EC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750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586B2-51BE-4E61-ADF4-A9AD61C15066}" type="datetime8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24.03.2014 12:30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A571-64A4-4314-B56A-ABF3CF305EC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377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noProof="0"/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baseline="0" noProof="0" dirty="0" smtClean="0">
                <a:solidFill>
                  <a:schemeClr val="bg1"/>
                </a:solidFill>
              </a:rPr>
              <a:t> High Power RF Tunnel Installation L1</a:t>
            </a:r>
            <a:endParaRPr lang="en-GB" sz="1000" noProof="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noProof="0" smtClean="0">
                <a:solidFill>
                  <a:schemeClr val="bg1"/>
                </a:solidFill>
                <a:ea typeface="Geneva" pitchFamily="1" charset="-128"/>
              </a:rPr>
              <a:t>‹Nr.›</a:t>
            </a:fld>
            <a:endParaRPr lang="en-GB" sz="1000" b="1" noProof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 smtClean="0"/>
              <a:t>25.03.2014,</a:t>
            </a:r>
            <a:r>
              <a:rPr lang="en-US" noProof="0" dirty="0" smtClean="0"/>
              <a:t> Main Installation Meeting XFEL,</a:t>
            </a:r>
            <a:r>
              <a:rPr lang="en-GB" baseline="0" noProof="0" dirty="0" smtClean="0"/>
              <a:t> DESY</a:t>
            </a:r>
            <a:endParaRPr lang="en-GB" noProof="0" dirty="0" smtClean="0"/>
          </a:p>
          <a:p>
            <a:pPr lvl="0"/>
            <a:r>
              <a:rPr lang="en-GB" noProof="0" dirty="0" smtClean="0"/>
              <a:t>Richard Wagner, WP1,</a:t>
            </a:r>
            <a:r>
              <a:rPr lang="en-GB" baseline="0" noProof="0" dirty="0" smtClean="0"/>
              <a:t> MHFp</a:t>
            </a:r>
            <a:endParaRPr lang="en-GB" noProof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0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fld id="{D9DC094D-3115-4F6A-87DB-FD5F3CC3D33E}" type="datetime8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290"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t>24.03.2014 12:30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0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de-DE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0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fld id="{19ACA571-64A4-4314-B56A-ABF3CF305ECF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290"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60087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sldNum="0" hdr="0" ftr="0"/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de-DE" dirty="0"/>
              <a:t>Main </a:t>
            </a:r>
            <a:r>
              <a:rPr lang="de-DE" dirty="0" err="1"/>
              <a:t>Linac</a:t>
            </a:r>
            <a:r>
              <a:rPr lang="de-DE" dirty="0"/>
              <a:t> Installation </a:t>
            </a:r>
            <a:r>
              <a:rPr lang="de-DE" dirty="0" smtClean="0"/>
              <a:t>Meeting </a:t>
            </a:r>
            <a:r>
              <a:rPr lang="en-US" dirty="0" smtClean="0"/>
              <a:t>XFEL</a:t>
            </a:r>
          </a:p>
          <a:p>
            <a:r>
              <a:rPr lang="en-GB" dirty="0" smtClean="0"/>
              <a:t> </a:t>
            </a:r>
          </a:p>
          <a:p>
            <a:r>
              <a:rPr lang="en-GB" dirty="0" smtClean="0"/>
              <a:t>DESY, 25.03.2014</a:t>
            </a:r>
          </a:p>
          <a:p>
            <a:r>
              <a:rPr lang="en-GB" sz="1800" dirty="0" smtClean="0"/>
              <a:t>Richard Wagner, MHFp</a:t>
            </a:r>
            <a:endParaRPr lang="en-GB" sz="1800" dirty="0"/>
          </a:p>
        </p:txBody>
      </p:sp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 smtClean="0"/>
              <a:t>High Power RF</a:t>
            </a:r>
            <a:br>
              <a:rPr lang="en-GB" dirty="0" smtClean="0"/>
            </a:br>
            <a:r>
              <a:rPr lang="en-GB" dirty="0" smtClean="0"/>
              <a:t>Tunnel Installation L1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Installationsablauf / Tunnelmontage</a:t>
            </a:r>
            <a:endParaRPr lang="de-DE" dirty="0"/>
          </a:p>
        </p:txBody>
      </p:sp>
      <p:pic>
        <p:nvPicPr>
          <p:cNvPr id="2051" name="Picture 3" descr="C:\Users\rwagner\Desktop\zeitpla 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476" y="2153607"/>
            <a:ext cx="3881886" cy="267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rwagner\Desktop\plan 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50" y="2153607"/>
            <a:ext cx="5037826" cy="267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55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/>
        </p:nvSpPr>
        <p:spPr bwMode="auto">
          <a:xfrm>
            <a:off x="297609" y="2305285"/>
            <a:ext cx="8531530" cy="255341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WP01 Organisation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074024" y="1174875"/>
            <a:ext cx="2978701" cy="692497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800" b="1" dirty="0" smtClean="0">
                <a:solidFill>
                  <a:srgbClr val="0070C0"/>
                </a:solidFill>
              </a:rPr>
              <a:t>WP Leiter</a:t>
            </a:r>
            <a:r>
              <a:rPr lang="de-DE" sz="1800" dirty="0" smtClean="0">
                <a:solidFill>
                  <a:srgbClr val="0070C0"/>
                </a:solidFill>
              </a:rPr>
              <a:t> 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600" dirty="0" smtClean="0">
                <a:solidFill>
                  <a:schemeClr val="accent3"/>
                </a:solidFill>
              </a:rPr>
              <a:t>Stefan Choroba / MHFp 93918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03964" y="2449506"/>
            <a:ext cx="2715067" cy="923330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b="1" dirty="0" smtClean="0">
                <a:solidFill>
                  <a:srgbClr val="0070C0"/>
                </a:solidFill>
              </a:rPr>
              <a:t>Technische </a:t>
            </a:r>
            <a:r>
              <a:rPr lang="de-DE" sz="1400" b="1" dirty="0">
                <a:solidFill>
                  <a:srgbClr val="0070C0"/>
                </a:solidFill>
              </a:rPr>
              <a:t>K</a:t>
            </a:r>
            <a:r>
              <a:rPr lang="de-DE" sz="1400" b="1" dirty="0" smtClean="0">
                <a:solidFill>
                  <a:srgbClr val="0070C0"/>
                </a:solidFill>
              </a:rPr>
              <a:t>oordination 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dirty="0" smtClean="0">
                <a:solidFill>
                  <a:schemeClr val="accent3"/>
                </a:solidFill>
              </a:rPr>
              <a:t>L. Gubanova / MHFp, 93869</a:t>
            </a:r>
            <a:endParaRPr lang="de-DE" sz="1400" dirty="0">
              <a:solidFill>
                <a:schemeClr val="accent3"/>
              </a:solidFill>
            </a:endParaRP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dirty="0" smtClean="0">
                <a:solidFill>
                  <a:schemeClr val="accent3"/>
                </a:solidFill>
              </a:rPr>
              <a:t>R. Wagner </a:t>
            </a:r>
            <a:r>
              <a:rPr lang="de-DE" sz="1400" dirty="0">
                <a:solidFill>
                  <a:schemeClr val="accent3"/>
                </a:solidFill>
              </a:rPr>
              <a:t>/ MHFp, </a:t>
            </a:r>
            <a:r>
              <a:rPr lang="de-DE" sz="1400" dirty="0" smtClean="0">
                <a:solidFill>
                  <a:schemeClr val="accent3"/>
                </a:solidFill>
              </a:rPr>
              <a:t>92773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23429" y="3828540"/>
            <a:ext cx="2276136" cy="600164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b="1" dirty="0" err="1" smtClean="0">
                <a:solidFill>
                  <a:srgbClr val="0070C0"/>
                </a:solidFill>
              </a:rPr>
              <a:t>Waveguide</a:t>
            </a:r>
            <a:r>
              <a:rPr lang="de-DE" sz="1400" b="1" dirty="0" smtClean="0">
                <a:solidFill>
                  <a:srgbClr val="0070C0"/>
                </a:solidFill>
              </a:rPr>
              <a:t>, WATF 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dirty="0" smtClean="0">
                <a:solidFill>
                  <a:schemeClr val="accent3"/>
                </a:solidFill>
              </a:rPr>
              <a:t>V. Katalev / MHFp, 93432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371139" y="2415002"/>
            <a:ext cx="2306785" cy="600164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b="1" dirty="0" smtClean="0">
                <a:solidFill>
                  <a:srgbClr val="0070C0"/>
                </a:solidFill>
              </a:rPr>
              <a:t>Rack, Electronic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dirty="0" smtClean="0">
                <a:solidFill>
                  <a:schemeClr val="accent3"/>
                </a:solidFill>
              </a:rPr>
              <a:t>R. Wagner / MHFp, 92773</a:t>
            </a:r>
          </a:p>
        </p:txBody>
      </p:sp>
      <p:cxnSp>
        <p:nvCxnSpPr>
          <p:cNvPr id="14" name="Gewinkelte Verbindung 13"/>
          <p:cNvCxnSpPr>
            <a:stCxn id="5" idx="2"/>
            <a:endCxn id="20" idx="0"/>
          </p:cNvCxnSpPr>
          <p:nvPr/>
        </p:nvCxnSpPr>
        <p:spPr bwMode="auto">
          <a:xfrm rot="5400000">
            <a:off x="4344419" y="2086328"/>
            <a:ext cx="437913" cy="1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9" name="Textfeld 18"/>
          <p:cNvSpPr txBox="1"/>
          <p:nvPr/>
        </p:nvSpPr>
        <p:spPr>
          <a:xfrm>
            <a:off x="3524156" y="2415002"/>
            <a:ext cx="2545822" cy="600164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b="1" dirty="0" smtClean="0">
                <a:solidFill>
                  <a:srgbClr val="0070C0"/>
                </a:solidFill>
              </a:rPr>
              <a:t>Modulatoren, Pulskabel 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dirty="0" smtClean="0">
                <a:solidFill>
                  <a:schemeClr val="accent3"/>
                </a:solidFill>
              </a:rPr>
              <a:t>H.-J. Eckoldt / MKK6, 92430  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290465" y="3828540"/>
            <a:ext cx="2545822" cy="815608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b="1" dirty="0" smtClean="0">
                <a:solidFill>
                  <a:srgbClr val="0070C0"/>
                </a:solidFill>
              </a:rPr>
              <a:t>Vorverstärker, Interlock, Kontrollen 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dirty="0" smtClean="0">
                <a:solidFill>
                  <a:schemeClr val="accent3"/>
                </a:solidFill>
              </a:rPr>
              <a:t>T. </a:t>
            </a:r>
            <a:r>
              <a:rPr lang="de-DE" sz="1400" dirty="0" err="1" smtClean="0">
                <a:solidFill>
                  <a:schemeClr val="accent3"/>
                </a:solidFill>
              </a:rPr>
              <a:t>Grevsmühl</a:t>
            </a:r>
            <a:r>
              <a:rPr lang="de-DE" sz="1400" dirty="0" smtClean="0">
                <a:solidFill>
                  <a:schemeClr val="accent3"/>
                </a:solidFill>
              </a:rPr>
              <a:t> / MHFp, 91671  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6132102" y="3816931"/>
            <a:ext cx="2545822" cy="815608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b="1" dirty="0" smtClean="0">
                <a:solidFill>
                  <a:srgbClr val="0070C0"/>
                </a:solidFill>
              </a:rPr>
              <a:t>Klystron, </a:t>
            </a:r>
            <a:r>
              <a:rPr lang="de-DE" sz="1400" b="1" dirty="0" err="1" smtClean="0">
                <a:solidFill>
                  <a:srgbClr val="0070C0"/>
                </a:solidFill>
              </a:rPr>
              <a:t>Pulstrafo</a:t>
            </a:r>
            <a:r>
              <a:rPr lang="de-DE" sz="1400" b="1" dirty="0" smtClean="0">
                <a:solidFill>
                  <a:srgbClr val="0070C0"/>
                </a:solidFill>
              </a:rPr>
              <a:t>, Connect. Mod. </a:t>
            </a:r>
            <a:r>
              <a:rPr lang="de-DE" sz="1400" b="1" dirty="0" err="1" smtClean="0">
                <a:solidFill>
                  <a:srgbClr val="0070C0"/>
                </a:solidFill>
              </a:rPr>
              <a:t>Kly</a:t>
            </a:r>
            <a:r>
              <a:rPr lang="de-DE" sz="1400" b="1" dirty="0" smtClean="0">
                <a:solidFill>
                  <a:srgbClr val="0070C0"/>
                </a:solidFill>
              </a:rPr>
              <a:t>. </a:t>
            </a:r>
            <a:r>
              <a:rPr lang="de-DE" sz="1400" b="1" dirty="0" err="1" smtClean="0">
                <a:solidFill>
                  <a:srgbClr val="0070C0"/>
                </a:solidFill>
              </a:rPr>
              <a:t>Testst</a:t>
            </a:r>
            <a:r>
              <a:rPr lang="de-DE" sz="1400" b="1" dirty="0" smtClean="0">
                <a:solidFill>
                  <a:srgbClr val="0070C0"/>
                </a:solidFill>
              </a:rPr>
              <a:t>. 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dirty="0" smtClean="0">
                <a:solidFill>
                  <a:schemeClr val="accent3"/>
                </a:solidFill>
              </a:rPr>
              <a:t>V. Vogel / MHFp, 94653  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77227" y="5164835"/>
            <a:ext cx="6093912" cy="692497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800" b="1" dirty="0" smtClean="0">
                <a:solidFill>
                  <a:srgbClr val="0070C0"/>
                </a:solidFill>
              </a:rPr>
              <a:t>Arbeitsteams werden gebildet durch Kollegen aus</a:t>
            </a:r>
            <a:endParaRPr lang="de-DE" sz="1800" dirty="0" smtClean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600" dirty="0" smtClean="0">
                <a:solidFill>
                  <a:schemeClr val="accent3"/>
                </a:solidFill>
              </a:rPr>
              <a:t>TU Sofia (Bulgarien), BINP (Novosibirsk), IHEP (</a:t>
            </a:r>
            <a:r>
              <a:rPr lang="de-DE" sz="1600" dirty="0" err="1" smtClean="0">
                <a:solidFill>
                  <a:schemeClr val="accent3"/>
                </a:solidFill>
              </a:rPr>
              <a:t>Protvino</a:t>
            </a:r>
            <a:r>
              <a:rPr lang="de-DE" sz="1600" dirty="0" smtClean="0">
                <a:solidFill>
                  <a:schemeClr val="accent3"/>
                </a:solidFill>
              </a:rPr>
              <a:t>), MHFp</a:t>
            </a:r>
          </a:p>
        </p:txBody>
      </p:sp>
    </p:spTree>
    <p:extLst>
      <p:ext uri="{BB962C8B-B14F-4D97-AF65-F5344CB8AC3E}">
        <p14:creationId xmlns:p14="http://schemas.microsoft.com/office/powerpoint/2010/main" val="299778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Weitere involvierte Gruppen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600" b="1" dirty="0" smtClean="0"/>
              <a:t>MEA</a:t>
            </a:r>
          </a:p>
          <a:p>
            <a:pPr lvl="1"/>
            <a:r>
              <a:rPr lang="de-DE" sz="1600" dirty="0" smtClean="0"/>
              <a:t>Transport und Aufstellen der </a:t>
            </a:r>
            <a:r>
              <a:rPr lang="de-DE" sz="1600" dirty="0" smtClean="0"/>
              <a:t> </a:t>
            </a:r>
            <a:r>
              <a:rPr lang="de-DE" sz="1600" dirty="0" smtClean="0"/>
              <a:t>Komponenten im </a:t>
            </a:r>
            <a:r>
              <a:rPr lang="de-DE" sz="1600" dirty="0" smtClean="0"/>
              <a:t>XTL</a:t>
            </a:r>
          </a:p>
          <a:p>
            <a:pPr lvl="2"/>
            <a:r>
              <a:rPr lang="de-DE" sz="1600" dirty="0" err="1" smtClean="0"/>
              <a:t>Pulstrafo</a:t>
            </a:r>
            <a:r>
              <a:rPr lang="de-DE" sz="1600" dirty="0" smtClean="0"/>
              <a:t>, Klystron,  Wasserverteilung, Rack, Hohlleiterkomponenten</a:t>
            </a:r>
            <a:endParaRPr lang="de-DE" sz="1600" dirty="0" smtClean="0"/>
          </a:p>
          <a:p>
            <a:r>
              <a:rPr lang="de-DE" sz="1600" b="1" dirty="0" smtClean="0"/>
              <a:t>MKK6</a:t>
            </a:r>
            <a:r>
              <a:rPr lang="de-DE" sz="1600" dirty="0" smtClean="0"/>
              <a:t> </a:t>
            </a:r>
          </a:p>
          <a:p>
            <a:pPr lvl="1"/>
            <a:r>
              <a:rPr lang="de-DE" sz="1600" dirty="0" smtClean="0"/>
              <a:t>Einbau des </a:t>
            </a:r>
            <a:r>
              <a:rPr lang="de-DE" sz="1600" dirty="0" err="1" smtClean="0"/>
              <a:t>Anpassnetzwerkes</a:t>
            </a:r>
            <a:r>
              <a:rPr lang="de-DE" sz="1600" dirty="0" smtClean="0"/>
              <a:t> in den </a:t>
            </a:r>
            <a:r>
              <a:rPr lang="de-DE" sz="1600" dirty="0" err="1" smtClean="0"/>
              <a:t>Pulstrafo</a:t>
            </a:r>
            <a:endParaRPr lang="de-DE" sz="1600" dirty="0" smtClean="0"/>
          </a:p>
          <a:p>
            <a:pPr lvl="1"/>
            <a:r>
              <a:rPr lang="de-DE" sz="1600" dirty="0" smtClean="0"/>
              <a:t>Pulskabel an den </a:t>
            </a:r>
            <a:r>
              <a:rPr lang="de-DE" sz="1600" dirty="0" err="1" smtClean="0"/>
              <a:t>Pulstrafo</a:t>
            </a:r>
            <a:r>
              <a:rPr lang="de-DE" sz="1600" dirty="0" smtClean="0"/>
              <a:t> </a:t>
            </a:r>
            <a:r>
              <a:rPr lang="de-DE" sz="1600" dirty="0" err="1" smtClean="0"/>
              <a:t>anschliessen</a:t>
            </a:r>
            <a:endParaRPr lang="de-DE" sz="1600" dirty="0" smtClean="0"/>
          </a:p>
          <a:p>
            <a:pPr lvl="1"/>
            <a:r>
              <a:rPr lang="de-DE" sz="1600" dirty="0" smtClean="0"/>
              <a:t>Netzspannungsversorgung (230V / 400V) für Racks etc. </a:t>
            </a:r>
            <a:r>
              <a:rPr lang="de-DE" sz="1600" dirty="0" err="1" smtClean="0"/>
              <a:t>anschliessen</a:t>
            </a:r>
            <a:endParaRPr lang="de-DE" sz="1600" dirty="0" smtClean="0"/>
          </a:p>
          <a:p>
            <a:r>
              <a:rPr lang="de-DE" sz="1600" b="1" dirty="0" smtClean="0"/>
              <a:t>MKK2</a:t>
            </a:r>
            <a:r>
              <a:rPr lang="de-DE" sz="1600" dirty="0" smtClean="0"/>
              <a:t> </a:t>
            </a:r>
          </a:p>
          <a:p>
            <a:pPr lvl="1"/>
            <a:r>
              <a:rPr lang="de-DE" sz="1600" dirty="0" smtClean="0"/>
              <a:t>Wasserverteilung aufstellen</a:t>
            </a:r>
          </a:p>
          <a:p>
            <a:pPr lvl="1"/>
            <a:r>
              <a:rPr lang="de-DE" sz="1600" dirty="0" smtClean="0"/>
              <a:t>Wasserverbindungen mit der HF Anlage herstellen </a:t>
            </a:r>
          </a:p>
          <a:p>
            <a:r>
              <a:rPr lang="de-DE" sz="1600" b="1" dirty="0" smtClean="0"/>
              <a:t>MDI </a:t>
            </a:r>
          </a:p>
          <a:p>
            <a:pPr lvl="1"/>
            <a:r>
              <a:rPr lang="de-DE" sz="1600" dirty="0" smtClean="0"/>
              <a:t>Verkabelung der HF Anlage </a:t>
            </a:r>
          </a:p>
          <a:p>
            <a:r>
              <a:rPr lang="de-DE" sz="1600" b="1" dirty="0" smtClean="0"/>
              <a:t>IT, MSK, MCS4, </a:t>
            </a:r>
            <a:r>
              <a:rPr lang="de-DE" sz="1600" b="1" dirty="0" smtClean="0"/>
              <a:t>ZM5, MEA2</a:t>
            </a:r>
            <a:endParaRPr lang="de-DE" sz="1600" b="1" dirty="0" smtClean="0"/>
          </a:p>
          <a:p>
            <a:pPr lvl="1"/>
            <a:r>
              <a:rPr lang="de-DE" sz="1600" dirty="0" smtClean="0"/>
              <a:t>Ethernet, LWL, </a:t>
            </a:r>
            <a:r>
              <a:rPr lang="de-DE" sz="1600" dirty="0" err="1" smtClean="0"/>
              <a:t>llrf</a:t>
            </a:r>
            <a:r>
              <a:rPr lang="de-DE" sz="1600" dirty="0" smtClean="0"/>
              <a:t>, Timing, Bleiabschirmung, </a:t>
            </a:r>
            <a:r>
              <a:rPr lang="de-DE" sz="1600" dirty="0" smtClean="0"/>
              <a:t>Vermessung</a:t>
            </a:r>
            <a:endParaRPr lang="de-DE" sz="1600" dirty="0" smtClean="0"/>
          </a:p>
          <a:p>
            <a:pPr marL="300037" lvl="1" indent="0">
              <a:buNone/>
            </a:pPr>
            <a:endParaRPr lang="de-DE" sz="1600" dirty="0" smtClean="0"/>
          </a:p>
          <a:p>
            <a:pPr lvl="1"/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16467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9839" y="3062288"/>
            <a:ext cx="4814886" cy="928687"/>
          </a:xfrm>
        </p:spPr>
        <p:txBody>
          <a:bodyPr/>
          <a:lstStyle/>
          <a:p>
            <a:pPr marL="0" indent="0">
              <a:buNone/>
            </a:pPr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38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High Power RF Station / Komponenten </a:t>
            </a:r>
            <a:endParaRPr lang="de-DE" dirty="0"/>
          </a:p>
        </p:txBody>
      </p:sp>
      <p:sp>
        <p:nvSpPr>
          <p:cNvPr id="5" name="Rectangle 3"/>
          <p:cNvSpPr txBox="1">
            <a:spLocks noChangeAspect="1" noChangeArrowheads="1"/>
          </p:cNvSpPr>
          <p:nvPr/>
        </p:nvSpPr>
        <p:spPr bwMode="auto">
          <a:xfrm>
            <a:off x="449369" y="1428224"/>
            <a:ext cx="4717854" cy="2753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marL="342900" indent="-342900" defTabSz="449263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 smtClean="0">
                <a:solidFill>
                  <a:srgbClr val="000000"/>
                </a:solidFill>
              </a:rPr>
              <a:t>Modulator (</a:t>
            </a:r>
            <a:r>
              <a:rPr lang="en-US" sz="1800" b="1" dirty="0" err="1" smtClean="0">
                <a:solidFill>
                  <a:srgbClr val="000000"/>
                </a:solidFill>
              </a:rPr>
              <a:t>Modulatorhalle</a:t>
            </a:r>
            <a:r>
              <a:rPr lang="en-US" sz="1800" b="1" dirty="0" smtClean="0">
                <a:solidFill>
                  <a:srgbClr val="000000"/>
                </a:solidFill>
              </a:rPr>
              <a:t>)</a:t>
            </a:r>
          </a:p>
          <a:p>
            <a:pPr marL="342900" indent="-342900" defTabSz="449263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 smtClean="0">
                <a:solidFill>
                  <a:srgbClr val="000000"/>
                </a:solidFill>
              </a:rPr>
              <a:t>Klystron mit Connection </a:t>
            </a:r>
            <a:r>
              <a:rPr lang="en-US" sz="1800" b="1" dirty="0" err="1" smtClean="0">
                <a:solidFill>
                  <a:srgbClr val="000000"/>
                </a:solidFill>
              </a:rPr>
              <a:t>Modul</a:t>
            </a:r>
            <a:r>
              <a:rPr lang="en-US" sz="1800" b="1" dirty="0" smtClean="0">
                <a:solidFill>
                  <a:srgbClr val="000000"/>
                </a:solidFill>
              </a:rPr>
              <a:t> / 3,5t</a:t>
            </a:r>
          </a:p>
          <a:p>
            <a:pPr marL="342900" indent="-342900" defTabSz="449263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 err="1" smtClean="0">
                <a:solidFill>
                  <a:srgbClr val="000000"/>
                </a:solidFill>
              </a:rPr>
              <a:t>Pulstransformator</a:t>
            </a:r>
            <a:r>
              <a:rPr lang="en-US" sz="1800" b="1" dirty="0" smtClean="0">
                <a:solidFill>
                  <a:srgbClr val="000000"/>
                </a:solidFill>
              </a:rPr>
              <a:t> / 9t</a:t>
            </a:r>
          </a:p>
          <a:p>
            <a:pPr marL="342900" indent="-342900" defTabSz="449263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 err="1" smtClean="0">
                <a:solidFill>
                  <a:srgbClr val="000000"/>
                </a:solidFill>
              </a:rPr>
              <a:t>Electronik</a:t>
            </a:r>
            <a:r>
              <a:rPr lang="en-US" sz="1800" b="1" dirty="0" smtClean="0">
                <a:solidFill>
                  <a:srgbClr val="000000"/>
                </a:solidFill>
              </a:rPr>
              <a:t> Rack / 0,7t</a:t>
            </a:r>
          </a:p>
          <a:p>
            <a:pPr marL="342900" indent="-342900" defTabSz="449263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 err="1" smtClean="0">
                <a:solidFill>
                  <a:srgbClr val="000000"/>
                </a:solidFill>
              </a:rPr>
              <a:t>Kompressoreinheit</a:t>
            </a:r>
            <a:endParaRPr lang="en-US" sz="1800" b="1" dirty="0" smtClean="0">
              <a:solidFill>
                <a:srgbClr val="000000"/>
              </a:solidFill>
            </a:endParaRPr>
          </a:p>
          <a:p>
            <a:pPr marL="342900" indent="-342900" defTabSz="449263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 err="1" smtClean="0">
                <a:solidFill>
                  <a:srgbClr val="000000"/>
                </a:solidFill>
              </a:rPr>
              <a:t>Wasserverteilung</a:t>
            </a:r>
            <a:endParaRPr lang="en-US" sz="1800" b="1" dirty="0" smtClean="0">
              <a:solidFill>
                <a:srgbClr val="000000"/>
              </a:solidFill>
            </a:endParaRPr>
          </a:p>
          <a:p>
            <a:pPr marL="342900" indent="-342900" defTabSz="449263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 smtClean="0">
                <a:solidFill>
                  <a:srgbClr val="000000"/>
                </a:solidFill>
              </a:rPr>
              <a:t>Waveguide </a:t>
            </a:r>
            <a:r>
              <a:rPr lang="en-US" sz="1800" b="1" dirty="0" err="1" smtClean="0">
                <a:solidFill>
                  <a:srgbClr val="000000"/>
                </a:solidFill>
              </a:rPr>
              <a:t>Verteilung</a:t>
            </a:r>
            <a:endParaRPr lang="en-US" sz="1800" b="1" dirty="0" smtClean="0">
              <a:solidFill>
                <a:srgbClr val="000000"/>
              </a:solidFill>
            </a:endParaRPr>
          </a:p>
          <a:p>
            <a:pPr marL="603250" lvl="1" indent="-342900" defTabSz="449263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>
                <a:solidFill>
                  <a:srgbClr val="000000"/>
                </a:solidFill>
              </a:rPr>
              <a:t>d</a:t>
            </a:r>
            <a:r>
              <a:rPr lang="en-US" sz="1800" b="1" dirty="0" smtClean="0">
                <a:solidFill>
                  <a:srgbClr val="000000"/>
                </a:solidFill>
              </a:rPr>
              <a:t>iverse </a:t>
            </a:r>
            <a:r>
              <a:rPr lang="en-US" sz="1800" b="1" dirty="0" err="1" smtClean="0">
                <a:solidFill>
                  <a:srgbClr val="000000"/>
                </a:solidFill>
              </a:rPr>
              <a:t>Hohlleiterkomponenten</a:t>
            </a:r>
            <a:endParaRPr lang="en-US" sz="1800" b="1" dirty="0" smtClean="0">
              <a:solidFill>
                <a:srgbClr val="000000"/>
              </a:solidFill>
            </a:endParaRPr>
          </a:p>
          <a:p>
            <a:pPr marL="0" indent="0" defTabSz="449263">
              <a:spcBef>
                <a:spcPts val="45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1" dirty="0" smtClean="0">
              <a:solidFill>
                <a:srgbClr val="000000"/>
              </a:solidFill>
            </a:endParaRPr>
          </a:p>
          <a:p>
            <a:pPr marL="342900" indent="-342900" defTabSz="449263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1" dirty="0" smtClean="0">
              <a:solidFill>
                <a:srgbClr val="000000"/>
              </a:solidFill>
            </a:endParaRPr>
          </a:p>
          <a:p>
            <a:pPr marL="0" indent="0" defTabSz="449263">
              <a:spcBef>
                <a:spcPts val="45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1" dirty="0" smtClean="0">
              <a:solidFill>
                <a:srgbClr val="000000"/>
              </a:solidFill>
            </a:endParaRPr>
          </a:p>
          <a:p>
            <a:pPr marL="0" indent="0" defTabSz="449263">
              <a:spcBef>
                <a:spcPts val="45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1" dirty="0" smtClean="0">
              <a:solidFill>
                <a:srgbClr val="000000"/>
              </a:solidFill>
            </a:endParaRPr>
          </a:p>
        </p:txBody>
      </p:sp>
      <p:pic>
        <p:nvPicPr>
          <p:cNvPr id="4" name="Picture 2" descr="N:\4all\intern\XFEL\presentations\thales klystron mit c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49" y="1221111"/>
            <a:ext cx="3381375" cy="125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:\4all\intern\XFEL\presentations\p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82" y="2661298"/>
            <a:ext cx="3343859" cy="129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rwagner\Desktop\waserverteilung xt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709" y="4250961"/>
            <a:ext cx="2098015" cy="205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rwagner\Desktop\XTL pics\xtl Rac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708" y="4392954"/>
            <a:ext cx="2534450" cy="177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78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High Power RF Station / XFEL </a:t>
            </a:r>
            <a:r>
              <a:rPr lang="de-DE" dirty="0" err="1" smtClean="0"/>
              <a:t>Tunnnel</a:t>
            </a:r>
            <a:endParaRPr lang="de-DE" dirty="0"/>
          </a:p>
        </p:txBody>
      </p:sp>
      <p:pic>
        <p:nvPicPr>
          <p:cNvPr id="3083" name="Picture 11" descr="N:\4all\intern\XFEL\presentations\tun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94" y="1200151"/>
            <a:ext cx="8547855" cy="513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57213" y="1200151"/>
            <a:ext cx="8034337" cy="1628774"/>
          </a:xfrm>
        </p:spPr>
        <p:txBody>
          <a:bodyPr/>
          <a:lstStyle/>
          <a:p>
            <a:r>
              <a:rPr lang="de-DE" sz="2000" dirty="0" smtClean="0"/>
              <a:t>Eine HF Station versorgt vier </a:t>
            </a:r>
            <a:r>
              <a:rPr lang="de-DE" sz="2000" dirty="0" err="1" smtClean="0"/>
              <a:t>Cryo</a:t>
            </a:r>
            <a:r>
              <a:rPr lang="de-DE" sz="2000" dirty="0" smtClean="0"/>
              <a:t> Module</a:t>
            </a:r>
          </a:p>
          <a:p>
            <a:r>
              <a:rPr lang="de-DE" sz="2000" dirty="0" smtClean="0"/>
              <a:t>Es gibt zwei linke und zwei rechte Module</a:t>
            </a:r>
          </a:p>
          <a:p>
            <a:pPr marL="0" indent="0">
              <a:buNone/>
            </a:pPr>
            <a:r>
              <a:rPr lang="de-DE" sz="2000" dirty="0" smtClean="0"/>
              <a:t>  </a:t>
            </a:r>
            <a:endParaRPr lang="de-DE" sz="2000" dirty="0"/>
          </a:p>
        </p:txBody>
      </p:sp>
      <p:pic>
        <p:nvPicPr>
          <p:cNvPr id="1026" name="Picture 2" descr="C:\Users\rwagner\Desktop\XTL pics\DSC_0029 a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767" y="1947139"/>
            <a:ext cx="2745610" cy="154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 bwMode="auto">
          <a:xfrm>
            <a:off x="3880707" y="4294867"/>
            <a:ext cx="741714" cy="1182602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isometricTopUp">
              <a:rot lat="20193846" lon="17075459" rev="5101747"/>
            </a:camera>
            <a:lightRig rig="threePt" dir="t"/>
          </a:scene3d>
          <a:sp3d>
            <a:bevelT w="6350" h="673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111715" y="3615693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dirty="0" err="1" smtClean="0">
                <a:solidFill>
                  <a:schemeClr val="accent3"/>
                </a:solidFill>
              </a:rPr>
              <a:t>Pulstrafo</a:t>
            </a:r>
            <a:endParaRPr lang="de-DE" sz="1400" dirty="0" smtClean="0">
              <a:solidFill>
                <a:schemeClr val="accent3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07321" y="5903413"/>
            <a:ext cx="1430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dirty="0" smtClean="0">
                <a:solidFill>
                  <a:schemeClr val="accent3"/>
                </a:solidFill>
              </a:rPr>
              <a:t>Elektronik Rack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842394" y="4578390"/>
            <a:ext cx="26132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dirty="0" smtClean="0">
                <a:solidFill>
                  <a:schemeClr val="accent3"/>
                </a:solidFill>
              </a:rPr>
              <a:t>Klystron mit Connection Modul</a:t>
            </a:r>
          </a:p>
        </p:txBody>
      </p:sp>
      <p:sp>
        <p:nvSpPr>
          <p:cNvPr id="3" name="Rechteck 2"/>
          <p:cNvSpPr/>
          <p:nvPr/>
        </p:nvSpPr>
        <p:spPr bwMode="auto">
          <a:xfrm>
            <a:off x="2561497" y="4886168"/>
            <a:ext cx="1692000" cy="756335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isometricTopUp">
              <a:rot lat="20193846" lon="17075459" rev="5101747"/>
            </a:camera>
            <a:lightRig rig="threePt" dir="t"/>
          </a:scene3d>
          <a:sp3d>
            <a:bevelT w="0" h="7366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903002" y="5333288"/>
            <a:ext cx="1561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dirty="0" smtClean="0">
                <a:solidFill>
                  <a:schemeClr val="accent3"/>
                </a:solidFill>
              </a:rPr>
              <a:t>Wasserverteilung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108860" y="5020005"/>
            <a:ext cx="114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dirty="0" smtClean="0">
                <a:solidFill>
                  <a:schemeClr val="accent3"/>
                </a:solidFill>
              </a:rPr>
              <a:t>Kompressor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59444" y="3461804"/>
            <a:ext cx="39287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dirty="0" smtClean="0">
                <a:solidFill>
                  <a:schemeClr val="accent3"/>
                </a:solidFill>
              </a:rPr>
              <a:t>Wandhalterung für die </a:t>
            </a:r>
            <a:r>
              <a:rPr lang="de-DE" sz="1400" dirty="0" err="1" smtClean="0">
                <a:solidFill>
                  <a:schemeClr val="accent3"/>
                </a:solidFill>
              </a:rPr>
              <a:t>Verbindungswaveguides</a:t>
            </a:r>
            <a:endParaRPr lang="de-DE" sz="1400" dirty="0" smtClean="0">
              <a:solidFill>
                <a:schemeClr val="accent3"/>
              </a:solidFill>
            </a:endParaRPr>
          </a:p>
        </p:txBody>
      </p:sp>
      <p:cxnSp>
        <p:nvCxnSpPr>
          <p:cNvPr id="8" name="Gerade Verbindung mit Pfeil 7"/>
          <p:cNvCxnSpPr/>
          <p:nvPr/>
        </p:nvCxnSpPr>
        <p:spPr bwMode="auto">
          <a:xfrm flipV="1">
            <a:off x="4402377" y="2035834"/>
            <a:ext cx="2507381" cy="684586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581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RF High Power Station </a:t>
            </a:r>
            <a:r>
              <a:rPr lang="en-GB" dirty="0" smtClean="0"/>
              <a:t>/ XFEL Tunnel</a:t>
            </a:r>
            <a:endParaRPr lang="de-DE" dirty="0"/>
          </a:p>
        </p:txBody>
      </p:sp>
      <p:pic>
        <p:nvPicPr>
          <p:cNvPr id="4" name="Picture 2" descr="N:\4all\intern\XFEL\racks\xtl l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305" y="1061049"/>
            <a:ext cx="6249786" cy="539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19178" y="1380227"/>
            <a:ext cx="203132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b="1" dirty="0" smtClean="0">
                <a:solidFill>
                  <a:srgbClr val="0070C0"/>
                </a:solidFill>
              </a:rPr>
              <a:t>L1:</a:t>
            </a:r>
            <a:r>
              <a:rPr lang="de-DE" sz="1400" dirty="0" smtClean="0">
                <a:solidFill>
                  <a:schemeClr val="accent3"/>
                </a:solidFill>
              </a:rPr>
              <a:t> 4 </a:t>
            </a:r>
            <a:r>
              <a:rPr lang="de-DE" sz="1400" dirty="0" err="1" smtClean="0">
                <a:solidFill>
                  <a:schemeClr val="accent3"/>
                </a:solidFill>
              </a:rPr>
              <a:t>Cryo</a:t>
            </a:r>
            <a:r>
              <a:rPr lang="de-DE" sz="1400" dirty="0" smtClean="0">
                <a:solidFill>
                  <a:schemeClr val="accent3"/>
                </a:solidFill>
              </a:rPr>
              <a:t> Module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dirty="0" smtClean="0">
                <a:solidFill>
                  <a:schemeClr val="accent3"/>
                </a:solidFill>
              </a:rPr>
              <a:t>      1 HF Station</a:t>
            </a:r>
            <a:r>
              <a:rPr lang="de-DE" sz="1400" dirty="0">
                <a:solidFill>
                  <a:schemeClr val="accent3"/>
                </a:solidFill>
              </a:rPr>
              <a:t>	</a:t>
            </a:r>
            <a:endParaRPr lang="de-DE" sz="1400" dirty="0" smtClean="0">
              <a:solidFill>
                <a:schemeClr val="accent3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19177" y="2688568"/>
            <a:ext cx="203132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b="1" dirty="0" smtClean="0">
                <a:solidFill>
                  <a:srgbClr val="0070C0"/>
                </a:solidFill>
              </a:rPr>
              <a:t>L2:</a:t>
            </a:r>
            <a:r>
              <a:rPr lang="de-DE" sz="1400" dirty="0" smtClean="0">
                <a:solidFill>
                  <a:schemeClr val="accent3"/>
                </a:solidFill>
              </a:rPr>
              <a:t> 12 </a:t>
            </a:r>
            <a:r>
              <a:rPr lang="de-DE" sz="1400" dirty="0" err="1" smtClean="0">
                <a:solidFill>
                  <a:schemeClr val="accent3"/>
                </a:solidFill>
              </a:rPr>
              <a:t>Cryo</a:t>
            </a:r>
            <a:r>
              <a:rPr lang="de-DE" sz="1400" dirty="0" smtClean="0">
                <a:solidFill>
                  <a:schemeClr val="accent3"/>
                </a:solidFill>
              </a:rPr>
              <a:t> Module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dirty="0" smtClean="0">
                <a:solidFill>
                  <a:schemeClr val="accent3"/>
                </a:solidFill>
              </a:rPr>
              <a:t>      3 HF Station</a:t>
            </a:r>
            <a:r>
              <a:rPr lang="de-DE" sz="1400" dirty="0">
                <a:solidFill>
                  <a:schemeClr val="accent3"/>
                </a:solidFill>
              </a:rPr>
              <a:t>	</a:t>
            </a:r>
            <a:endParaRPr lang="de-DE" sz="1400" dirty="0" smtClean="0">
              <a:solidFill>
                <a:schemeClr val="accent3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19176" y="5273616"/>
            <a:ext cx="203132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b="1" dirty="0" smtClean="0">
                <a:solidFill>
                  <a:srgbClr val="0070C0"/>
                </a:solidFill>
              </a:rPr>
              <a:t>L3:</a:t>
            </a:r>
            <a:r>
              <a:rPr lang="de-DE" sz="1400" dirty="0" smtClean="0">
                <a:solidFill>
                  <a:schemeClr val="accent3"/>
                </a:solidFill>
              </a:rPr>
              <a:t> 84 </a:t>
            </a:r>
            <a:r>
              <a:rPr lang="de-DE" sz="1400" dirty="0" err="1" smtClean="0">
                <a:solidFill>
                  <a:schemeClr val="accent3"/>
                </a:solidFill>
              </a:rPr>
              <a:t>Cryo</a:t>
            </a:r>
            <a:r>
              <a:rPr lang="de-DE" sz="1400" dirty="0" smtClean="0">
                <a:solidFill>
                  <a:schemeClr val="accent3"/>
                </a:solidFill>
              </a:rPr>
              <a:t> Module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dirty="0" smtClean="0">
                <a:solidFill>
                  <a:schemeClr val="accent3"/>
                </a:solidFill>
              </a:rPr>
              <a:t>      21 HF Station</a:t>
            </a:r>
            <a:r>
              <a:rPr lang="de-DE" sz="1400" dirty="0">
                <a:solidFill>
                  <a:schemeClr val="accent3"/>
                </a:solidFill>
              </a:rPr>
              <a:t>	</a:t>
            </a:r>
            <a:endParaRPr lang="de-DE" sz="14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13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2" name="Elbow Connector 431"/>
          <p:cNvCxnSpPr>
            <a:stCxn id="1026" idx="2"/>
            <a:endCxn id="364" idx="3"/>
          </p:cNvCxnSpPr>
          <p:nvPr/>
        </p:nvCxnSpPr>
        <p:spPr>
          <a:xfrm rot="5400000">
            <a:off x="1523560" y="4719398"/>
            <a:ext cx="1381531" cy="1966874"/>
          </a:xfrm>
          <a:prstGeom prst="bentConnector2">
            <a:avLst/>
          </a:prstGeom>
          <a:ln w="3175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858213" y="4155212"/>
            <a:ext cx="1106871" cy="5641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r>
              <a:rPr lang="de-DE" sz="1100" dirty="0">
                <a:solidFill>
                  <a:prstClr val="black"/>
                </a:solidFill>
              </a:rPr>
              <a:t>Klystron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965084" y="4220303"/>
            <a:ext cx="477439" cy="4074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r>
              <a:rPr lang="de-DE" sz="1000" dirty="0">
                <a:solidFill>
                  <a:prstClr val="black"/>
                </a:solidFill>
              </a:rPr>
              <a:t>CM</a:t>
            </a:r>
          </a:p>
        </p:txBody>
      </p:sp>
      <p:sp>
        <p:nvSpPr>
          <p:cNvPr id="6" name="Rectangle 5"/>
          <p:cNvSpPr/>
          <p:nvPr/>
        </p:nvSpPr>
        <p:spPr>
          <a:xfrm>
            <a:off x="7758239" y="4013041"/>
            <a:ext cx="1236648" cy="8220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r>
              <a:rPr lang="de-DE" sz="1100" dirty="0">
                <a:solidFill>
                  <a:prstClr val="black"/>
                </a:solidFill>
              </a:rPr>
              <a:t>Pulse Transformator</a:t>
            </a:r>
          </a:p>
        </p:txBody>
      </p:sp>
      <p:cxnSp>
        <p:nvCxnSpPr>
          <p:cNvPr id="8" name="Straight Arrow Connector 7"/>
          <p:cNvCxnSpPr>
            <a:stCxn id="6" idx="1"/>
            <a:endCxn id="5" idx="3"/>
          </p:cNvCxnSpPr>
          <p:nvPr/>
        </p:nvCxnSpPr>
        <p:spPr>
          <a:xfrm flipH="1" flipV="1">
            <a:off x="7442523" y="4424048"/>
            <a:ext cx="315716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887492" y="4210194"/>
            <a:ext cx="786117" cy="5091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r>
              <a:rPr lang="de-DE" dirty="0">
                <a:solidFill>
                  <a:prstClr val="black"/>
                </a:solidFill>
              </a:rPr>
              <a:t>Wasser Verteilung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832833" y="4279199"/>
            <a:ext cx="799471" cy="3161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r>
              <a:rPr lang="de-DE" dirty="0">
                <a:solidFill>
                  <a:prstClr val="black"/>
                </a:solidFill>
              </a:rPr>
              <a:t>Kompressor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452321" y="5808806"/>
            <a:ext cx="952792" cy="49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r>
              <a:rPr lang="de-DE" sz="1200" dirty="0">
                <a:solidFill>
                  <a:prstClr val="black"/>
                </a:solidFill>
              </a:rPr>
              <a:t>Line Distribution</a:t>
            </a:r>
          </a:p>
        </p:txBody>
      </p:sp>
      <p:cxnSp>
        <p:nvCxnSpPr>
          <p:cNvPr id="1029" name="Elbow Connector 1028"/>
          <p:cNvCxnSpPr>
            <a:stCxn id="36" idx="0"/>
            <a:endCxn id="1026" idx="2"/>
          </p:cNvCxnSpPr>
          <p:nvPr/>
        </p:nvCxnSpPr>
        <p:spPr>
          <a:xfrm rot="16200000" flipV="1">
            <a:off x="4664873" y="3544961"/>
            <a:ext cx="796734" cy="3730955"/>
          </a:xfrm>
          <a:prstGeom prst="bentConnector3">
            <a:avLst>
              <a:gd name="adj1" fmla="val 62392"/>
            </a:avLst>
          </a:prstGeom>
          <a:ln w="317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36" idx="0"/>
            <a:endCxn id="25" idx="2"/>
          </p:cNvCxnSpPr>
          <p:nvPr/>
        </p:nvCxnSpPr>
        <p:spPr>
          <a:xfrm rot="16200000" flipV="1">
            <a:off x="5473920" y="4354006"/>
            <a:ext cx="1213448" cy="1696150"/>
          </a:xfrm>
          <a:prstGeom prst="bentConnector3">
            <a:avLst>
              <a:gd name="adj1" fmla="val 50000"/>
            </a:avLst>
          </a:prstGeom>
          <a:ln w="317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36" idx="0"/>
            <a:endCxn id="6" idx="2"/>
          </p:cNvCxnSpPr>
          <p:nvPr/>
        </p:nvCxnSpPr>
        <p:spPr>
          <a:xfrm rot="5400000" flipH="1" flipV="1">
            <a:off x="7165766" y="4598009"/>
            <a:ext cx="973749" cy="1447846"/>
          </a:xfrm>
          <a:prstGeom prst="bentConnector3">
            <a:avLst>
              <a:gd name="adj1" fmla="val 50000"/>
            </a:avLst>
          </a:prstGeom>
          <a:ln w="317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1026" idx="0"/>
            <a:endCxn id="23" idx="0"/>
          </p:cNvCxnSpPr>
          <p:nvPr/>
        </p:nvCxnSpPr>
        <p:spPr>
          <a:xfrm rot="16200000" flipH="1">
            <a:off x="3552072" y="3481717"/>
            <a:ext cx="374167" cy="1082788"/>
          </a:xfrm>
          <a:prstGeom prst="bentConnector3">
            <a:avLst>
              <a:gd name="adj1" fmla="val -43640"/>
            </a:avLst>
          </a:prstGeom>
          <a:ln w="317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1026" idx="0"/>
            <a:endCxn id="5" idx="0"/>
          </p:cNvCxnSpPr>
          <p:nvPr/>
        </p:nvCxnSpPr>
        <p:spPr>
          <a:xfrm rot="16200000" flipH="1">
            <a:off x="5008644" y="2025144"/>
            <a:ext cx="384277" cy="4006040"/>
          </a:xfrm>
          <a:prstGeom prst="bentConnector3">
            <a:avLst>
              <a:gd name="adj1" fmla="val -62256"/>
            </a:avLst>
          </a:prstGeom>
          <a:ln w="317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1026" idx="0"/>
            <a:endCxn id="6" idx="0"/>
          </p:cNvCxnSpPr>
          <p:nvPr/>
        </p:nvCxnSpPr>
        <p:spPr>
          <a:xfrm rot="16200000" flipH="1">
            <a:off x="5698654" y="1335133"/>
            <a:ext cx="177015" cy="5178801"/>
          </a:xfrm>
          <a:prstGeom prst="bentConnector3">
            <a:avLst>
              <a:gd name="adj1" fmla="val -129142"/>
            </a:avLst>
          </a:prstGeom>
          <a:ln w="317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581339"/>
              </p:ext>
            </p:extLst>
          </p:nvPr>
        </p:nvGraphicFramePr>
        <p:xfrm>
          <a:off x="5243281" y="1885971"/>
          <a:ext cx="3284972" cy="14913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8397"/>
                <a:gridCol w="834106"/>
                <a:gridCol w="925817"/>
                <a:gridCol w="1116652"/>
              </a:tblGrid>
              <a:tr h="108857">
                <a:tc gridSpan="2">
                  <a:txBody>
                    <a:bodyPr/>
                    <a:lstStyle/>
                    <a:p>
                      <a:pPr lvl="0" algn="ctr"/>
                      <a:r>
                        <a:rPr lang="en-US" sz="700" b="1" dirty="0" err="1" smtClean="0"/>
                        <a:t>Kabel</a:t>
                      </a:r>
                      <a:endParaRPr lang="en-US" sz="700" b="1" dirty="0" smtClean="0"/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pPr lvl="0"/>
                      <a:endParaRPr lang="en-US" sz="1000" b="1" dirty="0" smtClean="0"/>
                    </a:p>
                  </a:txBody>
                  <a:tcPr marL="128016" marR="128016" marT="0" marB="0" anchor="ctr"/>
                </a:tc>
                <a:tc rowSpan="2">
                  <a:txBody>
                    <a:bodyPr/>
                    <a:lstStyle/>
                    <a:p>
                      <a:pPr lvl="0"/>
                      <a:r>
                        <a:rPr lang="de-DE" sz="700" b="1" dirty="0" smtClean="0"/>
                        <a:t>von</a:t>
                      </a:r>
                      <a:endParaRPr lang="de-DE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solidFill>
                      <a:srgbClr val="C0504D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/>
                      <a:r>
                        <a:rPr lang="de-DE" sz="700" b="1" dirty="0" smtClean="0"/>
                        <a:t>nach</a:t>
                      </a:r>
                      <a:endParaRPr lang="de-DE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</a:tr>
              <a:tr h="108857">
                <a:tc>
                  <a:txBody>
                    <a:bodyPr/>
                    <a:lstStyle/>
                    <a:p>
                      <a:pPr lvl="0"/>
                      <a:r>
                        <a:rPr lang="en-US" sz="700" b="1" dirty="0" err="1" smtClean="0">
                          <a:solidFill>
                            <a:schemeClr val="bg1"/>
                          </a:solidFill>
                        </a:rPr>
                        <a:t>Zahl</a:t>
                      </a:r>
                      <a:endParaRPr lang="en-US" sz="7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700" b="1" dirty="0" err="1" smtClean="0">
                          <a:solidFill>
                            <a:schemeClr val="bg1"/>
                          </a:solidFill>
                        </a:rPr>
                        <a:t>Typ</a:t>
                      </a:r>
                      <a:endParaRPr lang="en-US" sz="7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solidFill>
                      <a:srgbClr val="C0504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979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600" dirty="0" smtClean="0"/>
                        <a:t>1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600" dirty="0" smtClean="0"/>
                        <a:t>40x0,25 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de-DE" sz="600" dirty="0" smtClean="0"/>
                        <a:t>Rack 2, interlock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de-DE" sz="600" dirty="0" err="1" smtClean="0"/>
                        <a:t>Water</a:t>
                      </a:r>
                      <a:r>
                        <a:rPr lang="de-DE" sz="600" dirty="0" smtClean="0"/>
                        <a:t> Distribution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</a:tr>
              <a:tr h="979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600" dirty="0" smtClean="0"/>
                        <a:t>1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600" dirty="0" smtClean="0"/>
                        <a:t>Ethernet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de-DE" sz="600" dirty="0" smtClean="0">
                          <a:solidFill>
                            <a:schemeClr val="tx1"/>
                          </a:solidFill>
                        </a:rPr>
                        <a:t>Rack 2 </a:t>
                      </a:r>
                      <a:r>
                        <a:rPr lang="de-DE" sz="600" dirty="0" err="1" smtClean="0">
                          <a:solidFill>
                            <a:schemeClr val="tx1"/>
                          </a:solidFill>
                        </a:rPr>
                        <a:t>Etherpatch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de-DE" sz="600" dirty="0" smtClean="0">
                          <a:solidFill>
                            <a:schemeClr val="tx1"/>
                          </a:solidFill>
                        </a:rPr>
                        <a:t>Kompressor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</a:tr>
              <a:tr h="979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600" dirty="0" smtClean="0"/>
                        <a:t>1</a:t>
                      </a:r>
                    </a:p>
                  </a:txBody>
                  <a:tcPr marL="77143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600" dirty="0" smtClean="0"/>
                        <a:t>2x16</a:t>
                      </a:r>
                    </a:p>
                  </a:txBody>
                  <a:tcPr marL="77143" marT="0" marB="0" anchor="ctr"/>
                </a:tc>
                <a:tc>
                  <a:txBody>
                    <a:bodyPr/>
                    <a:lstStyle/>
                    <a:p>
                      <a:r>
                        <a:rPr lang="de-DE" sz="600" dirty="0" smtClean="0">
                          <a:solidFill>
                            <a:schemeClr val="dk1"/>
                          </a:solidFill>
                        </a:rPr>
                        <a:t>Rack</a:t>
                      </a:r>
                      <a:r>
                        <a:rPr lang="de-DE" sz="600" baseline="0" dirty="0" smtClean="0">
                          <a:solidFill>
                            <a:schemeClr val="dk1"/>
                          </a:solidFill>
                        </a:rPr>
                        <a:t> 1 Fokus 1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L="77143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600" dirty="0" smtClean="0"/>
                        <a:t>Klystron Panel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L="77143" marT="0" marB="0" anchor="ctr"/>
                </a:tc>
              </a:tr>
              <a:tr h="97971">
                <a:tc>
                  <a:txBody>
                    <a:bodyPr/>
                    <a:lstStyle/>
                    <a:p>
                      <a:r>
                        <a:rPr lang="de-DE" sz="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L="77143" marT="0" marB="0" anchor="ctr"/>
                </a:tc>
                <a:tc>
                  <a:txBody>
                    <a:bodyPr/>
                    <a:lstStyle/>
                    <a:p>
                      <a:r>
                        <a:rPr lang="de-DE" sz="600" dirty="0" smtClean="0"/>
                        <a:t>4x16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L="77143" marT="0" marB="0" anchor="ctr"/>
                </a:tc>
                <a:tc>
                  <a:txBody>
                    <a:bodyPr/>
                    <a:lstStyle/>
                    <a:p>
                      <a:r>
                        <a:rPr lang="de-DE" sz="600" dirty="0" smtClean="0"/>
                        <a:t>Rack 1 Fokus 2, 3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L="77143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600" dirty="0" smtClean="0"/>
                        <a:t>Klystron Panel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L="77143" marT="0" marB="0" anchor="ctr"/>
                </a:tc>
              </a:tr>
              <a:tr h="97971">
                <a:tc>
                  <a:txBody>
                    <a:bodyPr/>
                    <a:lstStyle/>
                    <a:p>
                      <a:r>
                        <a:rPr lang="de-DE" sz="6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L="77143" marT="0" marB="0" anchor="ctr"/>
                </a:tc>
                <a:tc>
                  <a:txBody>
                    <a:bodyPr/>
                    <a:lstStyle/>
                    <a:p>
                      <a:r>
                        <a:rPr lang="de-DE" sz="600" dirty="0" smtClean="0">
                          <a:solidFill>
                            <a:schemeClr val="tx1"/>
                          </a:solidFill>
                        </a:rPr>
                        <a:t>RG58</a:t>
                      </a:r>
                      <a:r>
                        <a:rPr lang="de-DE" sz="600" baseline="0" dirty="0" smtClean="0">
                          <a:solidFill>
                            <a:schemeClr val="tx1"/>
                          </a:solidFill>
                        </a:rPr>
                        <a:t> / HV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L="77143" marT="0" marB="0" anchor="ctr"/>
                </a:tc>
                <a:tc>
                  <a:txBody>
                    <a:bodyPr/>
                    <a:lstStyle/>
                    <a:p>
                      <a:r>
                        <a:rPr lang="de-DE" sz="600" dirty="0" smtClean="0">
                          <a:solidFill>
                            <a:schemeClr val="tx1"/>
                          </a:solidFill>
                        </a:rPr>
                        <a:t>Rack 1 Vak</a:t>
                      </a:r>
                      <a:r>
                        <a:rPr lang="de-DE" sz="600" baseline="0" dirty="0" smtClean="0">
                          <a:solidFill>
                            <a:schemeClr val="tx1"/>
                          </a:solidFill>
                        </a:rPr>
                        <a:t>uum </a:t>
                      </a:r>
                      <a:r>
                        <a:rPr lang="de-DE" sz="600" baseline="0" dirty="0" err="1" smtClean="0">
                          <a:solidFill>
                            <a:schemeClr val="tx1"/>
                          </a:solidFill>
                        </a:rPr>
                        <a:t>Supply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L="77143" marT="0" marB="0" anchor="ctr"/>
                </a:tc>
                <a:tc>
                  <a:txBody>
                    <a:bodyPr/>
                    <a:lstStyle/>
                    <a:p>
                      <a:r>
                        <a:rPr lang="de-DE" sz="600" dirty="0" smtClean="0">
                          <a:solidFill>
                            <a:schemeClr val="tx1"/>
                          </a:solidFill>
                        </a:rPr>
                        <a:t>Klystron Panel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L="77143" marT="0" marB="0" anchor="ctr"/>
                </a:tc>
              </a:tr>
              <a:tr h="97971">
                <a:tc>
                  <a:txBody>
                    <a:bodyPr/>
                    <a:lstStyle/>
                    <a:p>
                      <a:r>
                        <a:rPr lang="de-DE" sz="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L="77143" marT="0" marB="0" anchor="ctr"/>
                </a:tc>
                <a:tc>
                  <a:txBody>
                    <a:bodyPr/>
                    <a:lstStyle/>
                    <a:p>
                      <a:r>
                        <a:rPr lang="de-DE" sz="600" dirty="0" smtClean="0">
                          <a:solidFill>
                            <a:schemeClr val="tx1"/>
                          </a:solidFill>
                        </a:rPr>
                        <a:t>7x0,25 </a:t>
                      </a:r>
                      <a:r>
                        <a:rPr lang="de-DE" sz="600" dirty="0" err="1" smtClean="0">
                          <a:solidFill>
                            <a:schemeClr val="tx1"/>
                          </a:solidFill>
                        </a:rPr>
                        <a:t>tmp</a:t>
                      </a:r>
                      <a:r>
                        <a:rPr lang="de-DE" sz="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600" dirty="0" err="1" smtClean="0">
                          <a:solidFill>
                            <a:schemeClr val="tx1"/>
                          </a:solidFill>
                        </a:rPr>
                        <a:t>sensor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L="77143" marT="0" marB="0" anchor="ctr"/>
                </a:tc>
                <a:tc>
                  <a:txBody>
                    <a:bodyPr/>
                    <a:lstStyle/>
                    <a:p>
                      <a:r>
                        <a:rPr lang="de-DE" sz="600" dirty="0" err="1" smtClean="0">
                          <a:solidFill>
                            <a:schemeClr val="tx1"/>
                          </a:solidFill>
                        </a:rPr>
                        <a:t>Water</a:t>
                      </a:r>
                      <a:r>
                        <a:rPr lang="de-DE" sz="600" baseline="0" dirty="0" smtClean="0">
                          <a:solidFill>
                            <a:schemeClr val="tx1"/>
                          </a:solidFill>
                        </a:rPr>
                        <a:t> Distribution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L="77143" marT="0" marB="0" anchor="ctr"/>
                </a:tc>
                <a:tc>
                  <a:txBody>
                    <a:bodyPr/>
                    <a:lstStyle/>
                    <a:p>
                      <a:r>
                        <a:rPr lang="de-DE" sz="600" dirty="0" smtClean="0">
                          <a:solidFill>
                            <a:schemeClr val="tx1"/>
                          </a:solidFill>
                        </a:rPr>
                        <a:t>Klystron Panel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L="77143" marT="0" marB="0" anchor="ctr"/>
                </a:tc>
              </a:tr>
              <a:tr h="97971">
                <a:tc>
                  <a:txBody>
                    <a:bodyPr/>
                    <a:lstStyle/>
                    <a:p>
                      <a:r>
                        <a:rPr lang="de-DE" sz="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L="77143" marT="0" marB="0" anchor="ctr"/>
                </a:tc>
                <a:tc>
                  <a:txBody>
                    <a:bodyPr/>
                    <a:lstStyle/>
                    <a:p>
                      <a:r>
                        <a:rPr lang="de-DE" sz="600" dirty="0" smtClean="0">
                          <a:solidFill>
                            <a:schemeClr val="tx1"/>
                          </a:solidFill>
                        </a:rPr>
                        <a:t>3/8“ </a:t>
                      </a:r>
                      <a:r>
                        <a:rPr lang="de-DE" sz="600" dirty="0" err="1" smtClean="0">
                          <a:solidFill>
                            <a:schemeClr val="tx1"/>
                          </a:solidFill>
                        </a:rPr>
                        <a:t>Cellflex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L="77143" marT="0" marB="0" anchor="ctr"/>
                </a:tc>
                <a:tc>
                  <a:txBody>
                    <a:bodyPr/>
                    <a:lstStyle/>
                    <a:p>
                      <a:r>
                        <a:rPr lang="de-DE" sz="600" dirty="0" smtClean="0">
                          <a:solidFill>
                            <a:schemeClr val="tx1"/>
                          </a:solidFill>
                        </a:rPr>
                        <a:t>Rack 3 </a:t>
                      </a:r>
                      <a:r>
                        <a:rPr lang="de-DE" sz="600" dirty="0" err="1" smtClean="0">
                          <a:solidFill>
                            <a:schemeClr val="tx1"/>
                          </a:solidFill>
                        </a:rPr>
                        <a:t>Preamp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L="77143" marT="0" marB="0" anchor="ctr"/>
                </a:tc>
                <a:tc>
                  <a:txBody>
                    <a:bodyPr/>
                    <a:lstStyle/>
                    <a:p>
                      <a:r>
                        <a:rPr lang="de-DE" sz="600" dirty="0" smtClean="0">
                          <a:solidFill>
                            <a:schemeClr val="tx1"/>
                          </a:solidFill>
                        </a:rPr>
                        <a:t>Klystron Panel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L="77143" marT="0" marB="0" anchor="ctr"/>
                </a:tc>
              </a:tr>
              <a:tr h="97971">
                <a:tc>
                  <a:txBody>
                    <a:bodyPr/>
                    <a:lstStyle/>
                    <a:p>
                      <a:r>
                        <a:rPr lang="de-DE" sz="6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L="77143" marT="0" marB="0" anchor="ctr"/>
                </a:tc>
                <a:tc>
                  <a:txBody>
                    <a:bodyPr/>
                    <a:lstStyle/>
                    <a:p>
                      <a:r>
                        <a:rPr lang="de-DE" sz="600" dirty="0" smtClean="0">
                          <a:solidFill>
                            <a:schemeClr val="tx1"/>
                          </a:solidFill>
                        </a:rPr>
                        <a:t>3/8“ </a:t>
                      </a:r>
                      <a:r>
                        <a:rPr lang="de-DE" sz="600" dirty="0" err="1" smtClean="0">
                          <a:solidFill>
                            <a:schemeClr val="tx1"/>
                          </a:solidFill>
                        </a:rPr>
                        <a:t>Cellflex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L="77143" marT="0" marB="0" anchor="ctr"/>
                </a:tc>
                <a:tc>
                  <a:txBody>
                    <a:bodyPr/>
                    <a:lstStyle/>
                    <a:p>
                      <a:r>
                        <a:rPr lang="de-DE" sz="600" dirty="0" smtClean="0">
                          <a:solidFill>
                            <a:schemeClr val="tx1"/>
                          </a:solidFill>
                        </a:rPr>
                        <a:t>Rack 3 N Patch Panel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L="77143" marT="0" marB="0" anchor="ctr"/>
                </a:tc>
                <a:tc>
                  <a:txBody>
                    <a:bodyPr/>
                    <a:lstStyle/>
                    <a:p>
                      <a:r>
                        <a:rPr lang="de-DE" sz="600" dirty="0" smtClean="0">
                          <a:solidFill>
                            <a:schemeClr val="tx1"/>
                          </a:solidFill>
                        </a:rPr>
                        <a:t>Klystron WG </a:t>
                      </a:r>
                      <a:r>
                        <a:rPr lang="de-DE" sz="600" dirty="0" err="1" smtClean="0">
                          <a:solidFill>
                            <a:schemeClr val="tx1"/>
                          </a:solidFill>
                        </a:rPr>
                        <a:t>Direct</a:t>
                      </a:r>
                      <a:r>
                        <a:rPr lang="de-DE" sz="60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de-DE" sz="600" dirty="0" err="1" smtClean="0">
                          <a:solidFill>
                            <a:schemeClr val="tx1"/>
                          </a:solidFill>
                        </a:rPr>
                        <a:t>Coupler</a:t>
                      </a:r>
                      <a:r>
                        <a:rPr lang="de-DE" sz="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L="77143" marT="0" marB="0" anchor="ctr"/>
                </a:tc>
              </a:tr>
              <a:tr h="97971">
                <a:tc>
                  <a:txBody>
                    <a:bodyPr/>
                    <a:lstStyle/>
                    <a:p>
                      <a:r>
                        <a:rPr lang="de-DE" sz="6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L="77143" marT="0" marB="0" anchor="ctr"/>
                </a:tc>
                <a:tc>
                  <a:txBody>
                    <a:bodyPr/>
                    <a:lstStyle/>
                    <a:p>
                      <a:r>
                        <a:rPr lang="de-DE" sz="600" dirty="0" smtClean="0"/>
                        <a:t>RG58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L="77143" marT="0" marB="0" anchor="ctr"/>
                </a:tc>
                <a:tc>
                  <a:txBody>
                    <a:bodyPr/>
                    <a:lstStyle/>
                    <a:p>
                      <a:r>
                        <a:rPr lang="de-DE" sz="600" dirty="0" smtClean="0">
                          <a:solidFill>
                            <a:schemeClr val="dk1"/>
                          </a:solidFill>
                        </a:rPr>
                        <a:t>LLRF</a:t>
                      </a:r>
                      <a:r>
                        <a:rPr lang="de-DE" sz="600" baseline="0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de-DE" sz="600" baseline="0" dirty="0" err="1" smtClean="0">
                          <a:solidFill>
                            <a:schemeClr val="dk1"/>
                          </a:solidFill>
                        </a:rPr>
                        <a:t>Lifetime</a:t>
                      </a:r>
                      <a:r>
                        <a:rPr lang="de-DE" sz="600" baseline="0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de-DE" sz="600" baseline="0" dirty="0" err="1" smtClean="0">
                          <a:solidFill>
                            <a:schemeClr val="dk1"/>
                          </a:solidFill>
                        </a:rPr>
                        <a:t>Meas</a:t>
                      </a:r>
                      <a:r>
                        <a:rPr lang="de-DE" sz="600" baseline="0" dirty="0" smtClean="0">
                          <a:solidFill>
                            <a:schemeClr val="dk1"/>
                          </a:solidFill>
                        </a:rPr>
                        <a:t>.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L="77143" marT="0" marB="0" anchor="ctr"/>
                </a:tc>
                <a:tc>
                  <a:txBody>
                    <a:bodyPr/>
                    <a:lstStyle/>
                    <a:p>
                      <a:r>
                        <a:rPr lang="de-DE" sz="600" dirty="0" smtClean="0">
                          <a:solidFill>
                            <a:schemeClr val="dk1"/>
                          </a:solidFill>
                        </a:rPr>
                        <a:t>CM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L="77143" marT="0" marB="0" anchor="ctr"/>
                </a:tc>
              </a:tr>
              <a:tr h="97971">
                <a:tc>
                  <a:txBody>
                    <a:bodyPr/>
                    <a:lstStyle/>
                    <a:p>
                      <a:r>
                        <a:rPr lang="de-DE" sz="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L="77143" marT="0" marB="0" anchor="ctr"/>
                </a:tc>
                <a:tc>
                  <a:txBody>
                    <a:bodyPr/>
                    <a:lstStyle/>
                    <a:p>
                      <a:r>
                        <a:rPr lang="de-DE" sz="600" dirty="0" smtClean="0">
                          <a:solidFill>
                            <a:schemeClr val="tx1"/>
                          </a:solidFill>
                        </a:rPr>
                        <a:t>HTC-50-7-2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L="77143" marT="0" marB="0" anchor="ctr"/>
                </a:tc>
                <a:tc>
                  <a:txBody>
                    <a:bodyPr/>
                    <a:lstStyle/>
                    <a:p>
                      <a:r>
                        <a:rPr lang="de-DE" sz="600" dirty="0" smtClean="0">
                          <a:solidFill>
                            <a:schemeClr val="tx1"/>
                          </a:solidFill>
                        </a:rPr>
                        <a:t>HF PS Filament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L="77143" marT="0" marB="0" anchor="ctr"/>
                </a:tc>
                <a:tc>
                  <a:txBody>
                    <a:bodyPr/>
                    <a:lstStyle/>
                    <a:p>
                      <a:r>
                        <a:rPr lang="de-DE" sz="600" dirty="0" smtClean="0">
                          <a:solidFill>
                            <a:schemeClr val="tx1"/>
                          </a:solidFill>
                        </a:rPr>
                        <a:t>CM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L="77143" marT="0" marB="0" anchor="ctr"/>
                </a:tc>
              </a:tr>
              <a:tr h="97971">
                <a:tc>
                  <a:txBody>
                    <a:bodyPr/>
                    <a:lstStyle/>
                    <a:p>
                      <a:r>
                        <a:rPr lang="de-DE" sz="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L="77143" marT="0" marB="0" anchor="ctr"/>
                </a:tc>
                <a:tc>
                  <a:txBody>
                    <a:bodyPr/>
                    <a:lstStyle/>
                    <a:p>
                      <a:r>
                        <a:rPr lang="de-DE" sz="600" dirty="0" smtClean="0">
                          <a:solidFill>
                            <a:schemeClr val="tx1"/>
                          </a:solidFill>
                        </a:rPr>
                        <a:t> 8x0,5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L="77143" marT="0" marB="0" anchor="ctr"/>
                </a:tc>
                <a:tc>
                  <a:txBody>
                    <a:bodyPr/>
                    <a:lstStyle/>
                    <a:p>
                      <a:r>
                        <a:rPr lang="de-DE" sz="600" dirty="0" smtClean="0">
                          <a:solidFill>
                            <a:schemeClr val="tx1"/>
                          </a:solidFill>
                        </a:rPr>
                        <a:t>HF PS Filament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L="77143" marT="0" marB="0" anchor="ctr"/>
                </a:tc>
                <a:tc>
                  <a:txBody>
                    <a:bodyPr/>
                    <a:lstStyle/>
                    <a:p>
                      <a:r>
                        <a:rPr lang="de-DE" sz="600" dirty="0" smtClean="0">
                          <a:solidFill>
                            <a:schemeClr val="tx1"/>
                          </a:solidFill>
                        </a:rPr>
                        <a:t>CM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L="77143" marT="0" marB="0" anchor="ctr"/>
                </a:tc>
              </a:tr>
              <a:tr h="97971">
                <a:tc>
                  <a:txBody>
                    <a:bodyPr/>
                    <a:lstStyle/>
                    <a:p>
                      <a:pPr lvl="0"/>
                      <a:r>
                        <a:rPr lang="de-DE" sz="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de-DE" sz="600" baseline="0" dirty="0" smtClean="0"/>
                        <a:t>40x0,25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600" dirty="0" smtClean="0"/>
                        <a:t>Rack 2, Interlock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de-DE" sz="600" dirty="0" smtClean="0"/>
                        <a:t>Pulse Transformer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</a:tr>
              <a:tr h="97971">
                <a:tc>
                  <a:txBody>
                    <a:bodyPr/>
                    <a:lstStyle/>
                    <a:p>
                      <a:pPr lvl="0"/>
                      <a:r>
                        <a:rPr lang="de-DE" sz="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de-DE" sz="600" baseline="0" dirty="0" smtClean="0"/>
                        <a:t>RG58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de-DE" sz="600" dirty="0" smtClean="0"/>
                        <a:t>Rack 2, Thomson </a:t>
                      </a:r>
                      <a:r>
                        <a:rPr lang="de-DE" sz="600" dirty="0" err="1" smtClean="0"/>
                        <a:t>Yaui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de-DE" sz="600" dirty="0" smtClean="0"/>
                        <a:t>Pulse Transformer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</a:tr>
            </a:tbl>
          </a:graphicData>
        </a:graphic>
      </p:graphicFrame>
      <p:cxnSp>
        <p:nvCxnSpPr>
          <p:cNvPr id="42" name="Elbow Connector 41"/>
          <p:cNvCxnSpPr>
            <a:stCxn id="1026" idx="0"/>
            <a:endCxn id="4" idx="0"/>
          </p:cNvCxnSpPr>
          <p:nvPr/>
        </p:nvCxnSpPr>
        <p:spPr>
          <a:xfrm rot="16200000" flipH="1">
            <a:off x="4645111" y="2388678"/>
            <a:ext cx="319186" cy="3213885"/>
          </a:xfrm>
          <a:prstGeom prst="bentConnector3">
            <a:avLst>
              <a:gd name="adj1" fmla="val -63054"/>
            </a:avLst>
          </a:prstGeom>
          <a:ln w="317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36" idx="0"/>
            <a:endCxn id="23" idx="2"/>
          </p:cNvCxnSpPr>
          <p:nvPr/>
        </p:nvCxnSpPr>
        <p:spPr>
          <a:xfrm rot="16200000" flipV="1">
            <a:off x="5059903" y="3939991"/>
            <a:ext cx="1089462" cy="2648167"/>
          </a:xfrm>
          <a:prstGeom prst="bentConnector3">
            <a:avLst>
              <a:gd name="adj1" fmla="val 50000"/>
            </a:avLst>
          </a:prstGeom>
          <a:ln w="317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958650" y="391794"/>
            <a:ext cx="1748766" cy="4114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r>
              <a:rPr lang="de-DE" dirty="0" err="1">
                <a:solidFill>
                  <a:prstClr val="black"/>
                </a:solidFill>
              </a:rPr>
              <a:t>Kryo</a:t>
            </a:r>
            <a:r>
              <a:rPr lang="de-DE" dirty="0">
                <a:solidFill>
                  <a:prstClr val="black"/>
                </a:solidFill>
              </a:rPr>
              <a:t> Modul #1 Patch Panel (</a:t>
            </a:r>
            <a:r>
              <a:rPr lang="de-DE" dirty="0" err="1">
                <a:solidFill>
                  <a:prstClr val="black"/>
                </a:solidFill>
              </a:rPr>
              <a:t>MHFp</a:t>
            </a:r>
            <a:r>
              <a:rPr lang="de-DE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013108" y="388221"/>
            <a:ext cx="1748766" cy="4114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r>
              <a:rPr lang="de-DE" dirty="0" err="1">
                <a:solidFill>
                  <a:prstClr val="black"/>
                </a:solidFill>
              </a:rPr>
              <a:t>Kryo</a:t>
            </a:r>
            <a:r>
              <a:rPr lang="de-DE" dirty="0">
                <a:solidFill>
                  <a:prstClr val="black"/>
                </a:solidFill>
              </a:rPr>
              <a:t> Modul #2 Patch Panel (</a:t>
            </a:r>
            <a:r>
              <a:rPr lang="de-DE" dirty="0" err="1">
                <a:solidFill>
                  <a:prstClr val="black"/>
                </a:solidFill>
              </a:rPr>
              <a:t>MHFp</a:t>
            </a:r>
            <a:r>
              <a:rPr lang="de-DE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73" name="Rectangle 72"/>
          <p:cNvSpPr/>
          <p:nvPr/>
        </p:nvSpPr>
        <p:spPr>
          <a:xfrm>
            <a:off x="5109447" y="388221"/>
            <a:ext cx="1748766" cy="4114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r>
              <a:rPr lang="de-DE" dirty="0" err="1">
                <a:solidFill>
                  <a:prstClr val="black"/>
                </a:solidFill>
              </a:rPr>
              <a:t>Kryo</a:t>
            </a:r>
            <a:r>
              <a:rPr lang="de-DE" dirty="0">
                <a:solidFill>
                  <a:prstClr val="black"/>
                </a:solidFill>
              </a:rPr>
              <a:t> Modul #3 Patch Panel (</a:t>
            </a:r>
            <a:r>
              <a:rPr lang="de-DE" dirty="0" err="1">
                <a:solidFill>
                  <a:prstClr val="black"/>
                </a:solidFill>
              </a:rPr>
              <a:t>MHFp</a:t>
            </a:r>
            <a:r>
              <a:rPr lang="de-DE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74" name="Rectangle 73"/>
          <p:cNvSpPr/>
          <p:nvPr/>
        </p:nvSpPr>
        <p:spPr>
          <a:xfrm>
            <a:off x="7246121" y="388221"/>
            <a:ext cx="1748766" cy="4114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r>
              <a:rPr lang="de-DE" dirty="0" err="1">
                <a:solidFill>
                  <a:prstClr val="black"/>
                </a:solidFill>
              </a:rPr>
              <a:t>Kryo</a:t>
            </a:r>
            <a:r>
              <a:rPr lang="de-DE" dirty="0">
                <a:solidFill>
                  <a:prstClr val="black"/>
                </a:solidFill>
              </a:rPr>
              <a:t> Modul #4 Patch Panel (</a:t>
            </a:r>
            <a:r>
              <a:rPr lang="de-DE" dirty="0" err="1">
                <a:solidFill>
                  <a:prstClr val="black"/>
                </a:solidFill>
              </a:rPr>
              <a:t>MHFp</a:t>
            </a:r>
            <a:r>
              <a:rPr lang="de-DE" dirty="0">
                <a:solidFill>
                  <a:prstClr val="black"/>
                </a:solidFill>
              </a:rPr>
              <a:t>)</a:t>
            </a:r>
          </a:p>
        </p:txBody>
      </p:sp>
      <p:cxnSp>
        <p:nvCxnSpPr>
          <p:cNvPr id="92" name="Elbow Connector 91"/>
          <p:cNvCxnSpPr>
            <a:stCxn id="1026" idx="0"/>
            <a:endCxn id="248" idx="0"/>
          </p:cNvCxnSpPr>
          <p:nvPr/>
        </p:nvCxnSpPr>
        <p:spPr>
          <a:xfrm rot="5400000" flipH="1" flipV="1">
            <a:off x="3719149" y="2571099"/>
            <a:ext cx="743541" cy="1786314"/>
          </a:xfrm>
          <a:prstGeom prst="bentConnector3">
            <a:avLst>
              <a:gd name="adj1" fmla="val 61235"/>
            </a:avLst>
          </a:prstGeom>
          <a:ln w="31750">
            <a:solidFill>
              <a:schemeClr val="accent3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/>
          <p:cNvCxnSpPr>
            <a:stCxn id="1026" idx="0"/>
            <a:endCxn id="248" idx="0"/>
          </p:cNvCxnSpPr>
          <p:nvPr/>
        </p:nvCxnSpPr>
        <p:spPr>
          <a:xfrm rot="5400000" flipH="1" flipV="1">
            <a:off x="3719149" y="2571099"/>
            <a:ext cx="743541" cy="1786314"/>
          </a:xfrm>
          <a:prstGeom prst="bentConnector3">
            <a:avLst>
              <a:gd name="adj1" fmla="val 56129"/>
            </a:avLst>
          </a:prstGeom>
          <a:ln w="31750">
            <a:solidFill>
              <a:schemeClr val="accent3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96"/>
          <p:cNvCxnSpPr>
            <a:stCxn id="1026" idx="0"/>
            <a:endCxn id="248" idx="0"/>
          </p:cNvCxnSpPr>
          <p:nvPr/>
        </p:nvCxnSpPr>
        <p:spPr>
          <a:xfrm rot="5400000" flipH="1" flipV="1">
            <a:off x="3719149" y="2571099"/>
            <a:ext cx="743541" cy="1786314"/>
          </a:xfrm>
          <a:prstGeom prst="bentConnector3">
            <a:avLst>
              <a:gd name="adj1" fmla="val 45914"/>
            </a:avLst>
          </a:prstGeom>
          <a:ln w="31750">
            <a:solidFill>
              <a:schemeClr val="accent3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lbow Connector 97"/>
          <p:cNvCxnSpPr>
            <a:stCxn id="1026" idx="0"/>
            <a:endCxn id="248" idx="0"/>
          </p:cNvCxnSpPr>
          <p:nvPr/>
        </p:nvCxnSpPr>
        <p:spPr>
          <a:xfrm rot="5400000" flipH="1" flipV="1">
            <a:off x="3719149" y="2571099"/>
            <a:ext cx="743541" cy="1786314"/>
          </a:xfrm>
          <a:prstGeom prst="bentConnector3">
            <a:avLst>
              <a:gd name="adj1" fmla="val 51021"/>
            </a:avLst>
          </a:prstGeom>
          <a:ln w="31750">
            <a:solidFill>
              <a:schemeClr val="accent3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8" name="Table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231820"/>
              </p:ext>
            </p:extLst>
          </p:nvPr>
        </p:nvGraphicFramePr>
        <p:xfrm>
          <a:off x="1616755" y="1525931"/>
          <a:ext cx="3255819" cy="114624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7485"/>
                <a:gridCol w="421364"/>
                <a:gridCol w="1252086"/>
                <a:gridCol w="1184884"/>
              </a:tblGrid>
              <a:tr h="108857">
                <a:tc gridSpan="2">
                  <a:txBody>
                    <a:bodyPr/>
                    <a:lstStyle/>
                    <a:p>
                      <a:pPr lvl="0" algn="ctr"/>
                      <a:r>
                        <a:rPr lang="en-US" sz="700" dirty="0" err="1" smtClean="0"/>
                        <a:t>Kabel</a:t>
                      </a:r>
                      <a:endParaRPr lang="en-US" sz="7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pPr lvl="0"/>
                      <a:endParaRPr lang="en-US" sz="1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8016" marR="128016" marT="0" marB="0" anchor="ctr"/>
                </a:tc>
                <a:tc>
                  <a:txBody>
                    <a:bodyPr/>
                    <a:lstStyle/>
                    <a:p>
                      <a:pPr lvl="0"/>
                      <a:endParaRPr lang="de-DE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de-DE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</a:tr>
              <a:tr h="108857">
                <a:tc>
                  <a:txBody>
                    <a:bodyPr/>
                    <a:lstStyle/>
                    <a:p>
                      <a:pPr lvl="0"/>
                      <a:r>
                        <a:rPr lang="en-US" sz="700" b="1" dirty="0" err="1" smtClean="0">
                          <a:solidFill>
                            <a:schemeClr val="bg1"/>
                          </a:solidFill>
                        </a:rPr>
                        <a:t>Zahl</a:t>
                      </a:r>
                      <a:endParaRPr lang="en-US" sz="7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600" dirty="0" smtClean="0">
                          <a:solidFill>
                            <a:schemeClr val="bg1"/>
                          </a:solidFill>
                        </a:rPr>
                        <a:t>Art</a:t>
                      </a:r>
                      <a:endParaRPr lang="de-DE" sz="60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de-DE" sz="700" b="1" dirty="0" smtClean="0">
                          <a:solidFill>
                            <a:schemeClr val="tx1"/>
                          </a:solidFill>
                        </a:rPr>
                        <a:t>von</a:t>
                      </a:r>
                      <a:endParaRPr lang="de-DE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de-DE" sz="700" b="1" dirty="0" smtClean="0">
                          <a:solidFill>
                            <a:schemeClr val="tx1"/>
                          </a:solidFill>
                        </a:rPr>
                        <a:t>nach</a:t>
                      </a:r>
                      <a:endParaRPr lang="de-DE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solidFill>
                      <a:srgbClr val="9BBB59"/>
                    </a:solidFill>
                  </a:tcPr>
                </a:tc>
              </a:tr>
              <a:tr h="97971">
                <a:tc>
                  <a:txBody>
                    <a:bodyPr/>
                    <a:lstStyle/>
                    <a:p>
                      <a:pPr lvl="0"/>
                      <a:r>
                        <a:rPr lang="de-DE" sz="6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de-DE" sz="600" baseline="0" dirty="0" smtClean="0"/>
                        <a:t>8x0,5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600" dirty="0" smtClean="0"/>
                        <a:t>Rack 3, Phase  </a:t>
                      </a:r>
                      <a:r>
                        <a:rPr lang="de-DE" sz="600" dirty="0" err="1" smtClean="0"/>
                        <a:t>Shifter</a:t>
                      </a:r>
                      <a:r>
                        <a:rPr lang="de-DE" sz="600" baseline="0" dirty="0" smtClean="0"/>
                        <a:t> </a:t>
                      </a:r>
                      <a:r>
                        <a:rPr lang="de-DE" sz="600" baseline="0" dirty="0" err="1" smtClean="0"/>
                        <a:t>Crate</a:t>
                      </a:r>
                      <a:r>
                        <a:rPr lang="de-DE" sz="600" baseline="0" dirty="0" smtClean="0"/>
                        <a:t> 1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de-DE" sz="600" dirty="0" err="1" smtClean="0"/>
                        <a:t>Kryo</a:t>
                      </a:r>
                      <a:r>
                        <a:rPr lang="de-DE" sz="600" dirty="0" smtClean="0"/>
                        <a:t> Modul 1,</a:t>
                      </a:r>
                      <a:r>
                        <a:rPr lang="de-DE" sz="600" baseline="0" dirty="0" smtClean="0"/>
                        <a:t> Patch Panel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</a:tr>
              <a:tr h="97971">
                <a:tc>
                  <a:txBody>
                    <a:bodyPr/>
                    <a:lstStyle/>
                    <a:p>
                      <a:pPr lvl="0"/>
                      <a:r>
                        <a:rPr lang="de-DE" sz="6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de-DE" sz="600" baseline="0" dirty="0" smtClean="0"/>
                        <a:t>4x0,5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600" dirty="0" smtClean="0"/>
                        <a:t>Rack 3, Interlock</a:t>
                      </a:r>
                      <a:r>
                        <a:rPr lang="de-DE" sz="600" baseline="0" dirty="0" smtClean="0"/>
                        <a:t> (Wasser)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de-DE" sz="600" dirty="0" err="1" smtClean="0"/>
                        <a:t>Kryo</a:t>
                      </a:r>
                      <a:r>
                        <a:rPr lang="de-DE" sz="600" dirty="0" smtClean="0"/>
                        <a:t> Modul 1,</a:t>
                      </a:r>
                      <a:r>
                        <a:rPr lang="de-DE" sz="600" baseline="0" dirty="0" smtClean="0"/>
                        <a:t> Patch Panel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</a:tr>
              <a:tr h="97971">
                <a:tc>
                  <a:txBody>
                    <a:bodyPr/>
                    <a:lstStyle/>
                    <a:p>
                      <a:pPr lvl="0"/>
                      <a:r>
                        <a:rPr lang="de-DE" sz="6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de-DE" sz="600" baseline="0" dirty="0" smtClean="0"/>
                        <a:t>8x0,5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600" dirty="0" smtClean="0"/>
                        <a:t>Rack 3, Phase  </a:t>
                      </a:r>
                      <a:r>
                        <a:rPr lang="de-DE" sz="600" dirty="0" err="1" smtClean="0"/>
                        <a:t>Shifter</a:t>
                      </a:r>
                      <a:r>
                        <a:rPr lang="de-DE" sz="600" baseline="0" dirty="0" smtClean="0"/>
                        <a:t> </a:t>
                      </a:r>
                      <a:r>
                        <a:rPr lang="de-DE" sz="600" baseline="0" dirty="0" err="1" smtClean="0"/>
                        <a:t>Crate</a:t>
                      </a:r>
                      <a:r>
                        <a:rPr lang="de-DE" sz="600" baseline="0" dirty="0" smtClean="0"/>
                        <a:t> 1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de-DE" sz="600" dirty="0" err="1" smtClean="0"/>
                        <a:t>Kryo</a:t>
                      </a:r>
                      <a:r>
                        <a:rPr lang="de-DE" sz="600" dirty="0" smtClean="0"/>
                        <a:t> Modul 2,</a:t>
                      </a:r>
                      <a:r>
                        <a:rPr lang="de-DE" sz="600" baseline="0" dirty="0" smtClean="0"/>
                        <a:t> Patch Panel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</a:tr>
              <a:tr h="97971">
                <a:tc>
                  <a:txBody>
                    <a:bodyPr/>
                    <a:lstStyle/>
                    <a:p>
                      <a:pPr lvl="0"/>
                      <a:r>
                        <a:rPr lang="de-DE" sz="6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de-DE" sz="600" baseline="0" dirty="0" smtClean="0"/>
                        <a:t>4x0,5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600" dirty="0" smtClean="0"/>
                        <a:t>Rack 3, Interlock</a:t>
                      </a:r>
                      <a:r>
                        <a:rPr lang="de-DE" sz="600" baseline="0" dirty="0" smtClean="0"/>
                        <a:t> (Wasser)</a:t>
                      </a:r>
                      <a:endParaRPr lang="de-DE" sz="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de-DE" sz="600" dirty="0" err="1" smtClean="0"/>
                        <a:t>Kryo</a:t>
                      </a:r>
                      <a:r>
                        <a:rPr lang="de-DE" sz="600" dirty="0" smtClean="0"/>
                        <a:t> Modul 2,</a:t>
                      </a:r>
                      <a:r>
                        <a:rPr lang="de-DE" sz="600" baseline="0" dirty="0" smtClean="0"/>
                        <a:t> Patch Panel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</a:tr>
              <a:tr h="97971">
                <a:tc>
                  <a:txBody>
                    <a:bodyPr/>
                    <a:lstStyle/>
                    <a:p>
                      <a:pPr lvl="0"/>
                      <a:r>
                        <a:rPr lang="de-DE" sz="6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de-DE" sz="600" baseline="0" dirty="0" smtClean="0"/>
                        <a:t>8x0,5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600" dirty="0" smtClean="0"/>
                        <a:t>Rack 3, Phase  </a:t>
                      </a:r>
                      <a:r>
                        <a:rPr lang="de-DE" sz="600" dirty="0" err="1" smtClean="0"/>
                        <a:t>Shifter</a:t>
                      </a:r>
                      <a:r>
                        <a:rPr lang="de-DE" sz="600" baseline="0" dirty="0" smtClean="0"/>
                        <a:t> </a:t>
                      </a:r>
                      <a:r>
                        <a:rPr lang="de-DE" sz="600" baseline="0" dirty="0" err="1" smtClean="0"/>
                        <a:t>Crate</a:t>
                      </a:r>
                      <a:r>
                        <a:rPr lang="de-DE" sz="600" baseline="0" dirty="0" smtClean="0"/>
                        <a:t> 2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de-DE" sz="600" dirty="0" err="1" smtClean="0"/>
                        <a:t>Kryo</a:t>
                      </a:r>
                      <a:r>
                        <a:rPr lang="de-DE" sz="600" dirty="0" smtClean="0"/>
                        <a:t> Modul 3,</a:t>
                      </a:r>
                      <a:r>
                        <a:rPr lang="de-DE" sz="600" baseline="0" dirty="0" smtClean="0"/>
                        <a:t> Patch Panel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</a:tr>
              <a:tr h="97971">
                <a:tc>
                  <a:txBody>
                    <a:bodyPr/>
                    <a:lstStyle/>
                    <a:p>
                      <a:pPr lvl="0"/>
                      <a:r>
                        <a:rPr lang="de-DE" sz="6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de-DE" sz="600" baseline="0" dirty="0" smtClean="0"/>
                        <a:t>4x0,5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600" dirty="0" smtClean="0"/>
                        <a:t>Rack 3, Interlock</a:t>
                      </a:r>
                      <a:r>
                        <a:rPr lang="de-DE" sz="600" baseline="0" dirty="0" smtClean="0"/>
                        <a:t> (Wasser)</a:t>
                      </a:r>
                      <a:endParaRPr lang="de-DE" sz="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de-DE" sz="600" dirty="0" err="1" smtClean="0"/>
                        <a:t>Kryo</a:t>
                      </a:r>
                      <a:r>
                        <a:rPr lang="de-DE" sz="600" dirty="0" smtClean="0"/>
                        <a:t> Modul 3,</a:t>
                      </a:r>
                      <a:r>
                        <a:rPr lang="de-DE" sz="600" baseline="0" dirty="0" smtClean="0"/>
                        <a:t> Patch Panel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</a:tr>
              <a:tr h="97971">
                <a:tc>
                  <a:txBody>
                    <a:bodyPr/>
                    <a:lstStyle/>
                    <a:p>
                      <a:pPr lvl="0"/>
                      <a:r>
                        <a:rPr lang="de-DE" sz="6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de-DE" sz="600" baseline="0" dirty="0" smtClean="0"/>
                        <a:t>8x0,5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600" dirty="0" smtClean="0"/>
                        <a:t>Rack 3, Phase  </a:t>
                      </a:r>
                      <a:r>
                        <a:rPr lang="de-DE" sz="600" dirty="0" err="1" smtClean="0"/>
                        <a:t>Shifter</a:t>
                      </a:r>
                      <a:r>
                        <a:rPr lang="de-DE" sz="600" baseline="0" dirty="0" smtClean="0"/>
                        <a:t> </a:t>
                      </a:r>
                      <a:r>
                        <a:rPr lang="de-DE" sz="600" baseline="0" dirty="0" err="1" smtClean="0"/>
                        <a:t>Crate</a:t>
                      </a:r>
                      <a:r>
                        <a:rPr lang="de-DE" sz="600" baseline="0" dirty="0" smtClean="0"/>
                        <a:t> 2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de-DE" sz="600" dirty="0" err="1" smtClean="0"/>
                        <a:t>Kryo</a:t>
                      </a:r>
                      <a:r>
                        <a:rPr lang="de-DE" sz="600" dirty="0" smtClean="0"/>
                        <a:t> Modul 4,</a:t>
                      </a:r>
                      <a:r>
                        <a:rPr lang="de-DE" sz="600" baseline="0" dirty="0" smtClean="0"/>
                        <a:t> Patch Panel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</a:tr>
              <a:tr h="144760">
                <a:tc>
                  <a:txBody>
                    <a:bodyPr/>
                    <a:lstStyle/>
                    <a:p>
                      <a:pPr lvl="0"/>
                      <a:r>
                        <a:rPr lang="de-DE" sz="6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de-DE" sz="600" baseline="0" dirty="0" smtClean="0"/>
                        <a:t>4x0,5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600" dirty="0" smtClean="0"/>
                        <a:t>Rack 3, Interlock</a:t>
                      </a:r>
                      <a:r>
                        <a:rPr lang="de-DE" sz="600" baseline="0" dirty="0" smtClean="0"/>
                        <a:t> (Wasser)</a:t>
                      </a:r>
                      <a:endParaRPr lang="de-DE" sz="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de-DE" sz="600" dirty="0" err="1" smtClean="0"/>
                        <a:t>Kryo</a:t>
                      </a:r>
                      <a:r>
                        <a:rPr lang="de-DE" sz="600" dirty="0" smtClean="0"/>
                        <a:t> Modul 4,</a:t>
                      </a:r>
                      <a:r>
                        <a:rPr lang="de-DE" sz="600" baseline="0" dirty="0" smtClean="0"/>
                        <a:t> Patch Panel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</a:tr>
              <a:tr h="97971">
                <a:tc>
                  <a:txBody>
                    <a:bodyPr/>
                    <a:lstStyle/>
                    <a:p>
                      <a:pPr lvl="0"/>
                      <a:r>
                        <a:rPr lang="de-DE" sz="6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de-DE" sz="600" dirty="0" smtClean="0">
                          <a:solidFill>
                            <a:schemeClr val="tx1"/>
                          </a:solidFill>
                        </a:rPr>
                        <a:t>4x0,5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600" dirty="0" smtClean="0">
                          <a:solidFill>
                            <a:schemeClr val="tx1"/>
                          </a:solidFill>
                        </a:rPr>
                        <a:t>Rack 2, Interlock (HF)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de-DE" sz="600" dirty="0" smtClean="0">
                          <a:solidFill>
                            <a:schemeClr val="tx1"/>
                          </a:solidFill>
                        </a:rPr>
                        <a:t>Antennen</a:t>
                      </a:r>
                      <a:r>
                        <a:rPr lang="de-DE" sz="600" baseline="0" dirty="0" smtClean="0">
                          <a:solidFill>
                            <a:schemeClr val="tx1"/>
                          </a:solidFill>
                        </a:rPr>
                        <a:t> HF </a:t>
                      </a:r>
                      <a:r>
                        <a:rPr lang="de-DE" sz="600" baseline="0" dirty="0" err="1" smtClean="0">
                          <a:solidFill>
                            <a:schemeClr val="tx1"/>
                          </a:solidFill>
                        </a:rPr>
                        <a:t>Interlock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</a:tr>
            </a:tbl>
          </a:graphicData>
        </a:graphic>
      </p:graphicFrame>
      <p:sp>
        <p:nvSpPr>
          <p:cNvPr id="1062" name="TextBox 1061"/>
          <p:cNvSpPr txBox="1"/>
          <p:nvPr/>
        </p:nvSpPr>
        <p:spPr>
          <a:xfrm>
            <a:off x="7405114" y="76080"/>
            <a:ext cx="787991" cy="175872"/>
          </a:xfrm>
          <a:prstGeom prst="rect">
            <a:avLst/>
          </a:prstGeom>
          <a:noFill/>
        </p:spPr>
        <p:txBody>
          <a:bodyPr wrap="none" lIns="65298" tIns="32649" rIns="65298" bIns="32649" rtlCol="0">
            <a:spAutoFit/>
          </a:bodyPr>
          <a:lstStyle/>
          <a:p>
            <a:pPr defTabSz="914180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r>
              <a:rPr lang="de-DE" sz="700" dirty="0">
                <a:solidFill>
                  <a:prstClr val="black"/>
                </a:solidFill>
                <a:latin typeface="Calibri"/>
                <a:ea typeface="+mn-ea"/>
              </a:rPr>
              <a:t>R. Wagner, </a:t>
            </a:r>
            <a:r>
              <a:rPr lang="de-DE" sz="700" dirty="0" err="1">
                <a:solidFill>
                  <a:prstClr val="black"/>
                </a:solidFill>
                <a:latin typeface="Calibri"/>
                <a:ea typeface="+mn-ea"/>
              </a:rPr>
              <a:t>MHFp</a:t>
            </a:r>
            <a:endParaRPr lang="de-DE" sz="7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64" name="Date Placeholder 1063"/>
          <p:cNvSpPr>
            <a:spLocks noGrp="1"/>
          </p:cNvSpPr>
          <p:nvPr>
            <p:ph type="dt" sz="half" idx="10"/>
          </p:nvPr>
        </p:nvSpPr>
        <p:spPr>
          <a:xfrm>
            <a:off x="8208937" y="63827"/>
            <a:ext cx="957769" cy="200377"/>
          </a:xfrm>
        </p:spPr>
        <p:txBody>
          <a:bodyPr/>
          <a:lstStyle/>
          <a:p>
            <a:fld id="{15769FA9-851B-43CC-B612-C8C5935EB148}" type="datetime8">
              <a:rPr lang="de-DE" sz="700">
                <a:solidFill>
                  <a:prstClr val="black">
                    <a:tint val="75000"/>
                  </a:prstClr>
                </a:solidFill>
              </a:rPr>
              <a:pPr/>
              <a:t>24.03.2014 12:30</a:t>
            </a:fld>
            <a:endParaRPr lang="de-DE" sz="700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77" name="Elbow Connector 176"/>
          <p:cNvCxnSpPr>
            <a:stCxn id="1026" idx="0"/>
            <a:endCxn id="25" idx="0"/>
          </p:cNvCxnSpPr>
          <p:nvPr/>
        </p:nvCxnSpPr>
        <p:spPr>
          <a:xfrm rot="16200000" flipH="1">
            <a:off x="3993580" y="3040211"/>
            <a:ext cx="443171" cy="2034805"/>
          </a:xfrm>
          <a:prstGeom prst="bentConnector3">
            <a:avLst>
              <a:gd name="adj1" fmla="val -36845"/>
            </a:avLst>
          </a:prstGeom>
          <a:ln w="317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5" name="TextBox 1074"/>
          <p:cNvSpPr txBox="1"/>
          <p:nvPr/>
        </p:nvSpPr>
        <p:spPr>
          <a:xfrm>
            <a:off x="348312" y="4614832"/>
            <a:ext cx="878871" cy="250602"/>
          </a:xfrm>
          <a:prstGeom prst="rect">
            <a:avLst/>
          </a:prstGeom>
          <a:noFill/>
        </p:spPr>
        <p:txBody>
          <a:bodyPr wrap="none" lIns="65298" tIns="32649" rIns="65298" bIns="32649" rtlCol="0">
            <a:spAutoFit/>
          </a:bodyPr>
          <a:lstStyle/>
          <a:p>
            <a:pPr defTabSz="914180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r>
              <a:rPr lang="de-DE" sz="600" dirty="0">
                <a:solidFill>
                  <a:prstClr val="black"/>
                </a:solidFill>
                <a:latin typeface="Calibri"/>
                <a:ea typeface="+mn-ea"/>
              </a:rPr>
              <a:t>Fragen:</a:t>
            </a:r>
          </a:p>
          <a:p>
            <a:pPr defTabSz="914180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r>
              <a:rPr lang="de-DE" sz="600" dirty="0">
                <a:solidFill>
                  <a:prstClr val="black"/>
                </a:solidFill>
                <a:latin typeface="Calibri"/>
                <a:ea typeface="+mn-ea"/>
              </a:rPr>
              <a:t>Ventile Kompressor etc.</a:t>
            </a:r>
          </a:p>
        </p:txBody>
      </p:sp>
      <p:cxnSp>
        <p:nvCxnSpPr>
          <p:cNvPr id="215" name="Elbow Connector 214"/>
          <p:cNvCxnSpPr>
            <a:stCxn id="1083" idx="0"/>
            <a:endCxn id="70" idx="2"/>
          </p:cNvCxnSpPr>
          <p:nvPr/>
        </p:nvCxnSpPr>
        <p:spPr>
          <a:xfrm rot="5400000" flipH="1">
            <a:off x="3110187" y="-473885"/>
            <a:ext cx="596734" cy="3151042"/>
          </a:xfrm>
          <a:prstGeom prst="bentConnector3">
            <a:avLst>
              <a:gd name="adj1" fmla="val 2577"/>
            </a:avLst>
          </a:prstGeom>
          <a:ln w="317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Elbow Connector 215"/>
          <p:cNvCxnSpPr>
            <a:stCxn id="1083" idx="0"/>
            <a:endCxn id="72" idx="2"/>
          </p:cNvCxnSpPr>
          <p:nvPr/>
        </p:nvCxnSpPr>
        <p:spPr>
          <a:xfrm rot="5400000" flipH="1">
            <a:off x="4135631" y="551557"/>
            <a:ext cx="600307" cy="1096584"/>
          </a:xfrm>
          <a:prstGeom prst="bentConnector3">
            <a:avLst>
              <a:gd name="adj1" fmla="val 8224"/>
            </a:avLst>
          </a:prstGeom>
          <a:ln w="317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Elbow Connector 216"/>
          <p:cNvCxnSpPr>
            <a:stCxn id="1083" idx="2"/>
            <a:endCxn id="73" idx="2"/>
          </p:cNvCxnSpPr>
          <p:nvPr/>
        </p:nvCxnSpPr>
        <p:spPr>
          <a:xfrm rot="5400000" flipH="1" flipV="1">
            <a:off x="5202821" y="580951"/>
            <a:ext cx="562264" cy="999755"/>
          </a:xfrm>
          <a:prstGeom prst="bentConnector3">
            <a:avLst>
              <a:gd name="adj1" fmla="val 1374"/>
            </a:avLst>
          </a:prstGeom>
          <a:ln w="317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Elbow Connector 217"/>
          <p:cNvCxnSpPr>
            <a:stCxn id="1083" idx="0"/>
            <a:endCxn id="74" idx="2"/>
          </p:cNvCxnSpPr>
          <p:nvPr/>
        </p:nvCxnSpPr>
        <p:spPr>
          <a:xfrm rot="5400000" flipH="1" flipV="1">
            <a:off x="6252137" y="-468365"/>
            <a:ext cx="600307" cy="3136429"/>
          </a:xfrm>
          <a:prstGeom prst="bentConnector3">
            <a:avLst>
              <a:gd name="adj1" fmla="val 1898"/>
            </a:avLst>
          </a:prstGeom>
          <a:ln w="317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5" name="Down Arrow 1144"/>
          <p:cNvSpPr/>
          <p:nvPr/>
        </p:nvSpPr>
        <p:spPr>
          <a:xfrm>
            <a:off x="5886455" y="4719344"/>
            <a:ext cx="347698" cy="357155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65298" tIns="32649" rIns="65298" bIns="32649" rtlCol="0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r>
              <a:rPr lang="de-DE" sz="700" dirty="0">
                <a:solidFill>
                  <a:prstClr val="black"/>
                </a:solidFill>
              </a:rPr>
              <a:t>WG</a:t>
            </a:r>
          </a:p>
        </p:txBody>
      </p:sp>
      <p:sp>
        <p:nvSpPr>
          <p:cNvPr id="315" name="Down Arrow 314"/>
          <p:cNvSpPr/>
          <p:nvPr/>
        </p:nvSpPr>
        <p:spPr>
          <a:xfrm rot="10800000">
            <a:off x="5886455" y="3782876"/>
            <a:ext cx="347698" cy="372336"/>
          </a:xfrm>
          <a:prstGeom prst="downArrow">
            <a:avLst>
              <a:gd name="adj1" fmla="val 54879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65298" tIns="32649" rIns="65298" bIns="32649" rtlCol="0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r>
              <a:rPr lang="de-DE" sz="700" dirty="0">
                <a:solidFill>
                  <a:prstClr val="black"/>
                </a:solidFill>
              </a:rPr>
              <a:t>WG</a:t>
            </a:r>
          </a:p>
        </p:txBody>
      </p:sp>
      <p:sp>
        <p:nvSpPr>
          <p:cNvPr id="364" name="Left Arrow 363"/>
          <p:cNvSpPr/>
          <p:nvPr/>
        </p:nvSpPr>
        <p:spPr>
          <a:xfrm>
            <a:off x="118567" y="6239477"/>
            <a:ext cx="1112321" cy="308248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r>
              <a:rPr lang="de-DE" dirty="0">
                <a:solidFill>
                  <a:prstClr val="black"/>
                </a:solidFill>
              </a:rPr>
              <a:t>Zur </a:t>
            </a:r>
            <a:r>
              <a:rPr lang="de-DE" dirty="0" err="1" smtClean="0">
                <a:solidFill>
                  <a:prstClr val="black"/>
                </a:solidFill>
              </a:rPr>
              <a:t>Modulatorhalle</a:t>
            </a:r>
            <a:endParaRPr lang="de-DE" dirty="0">
              <a:solidFill>
                <a:prstClr val="black"/>
              </a:solidFill>
            </a:endParaRPr>
          </a:p>
        </p:txBody>
      </p:sp>
      <p:cxnSp>
        <p:nvCxnSpPr>
          <p:cNvPr id="467" name="Elbow Connector 466"/>
          <p:cNvCxnSpPr>
            <a:stCxn id="4" idx="2"/>
            <a:endCxn id="364" idx="3"/>
          </p:cNvCxnSpPr>
          <p:nvPr/>
        </p:nvCxnSpPr>
        <p:spPr>
          <a:xfrm rot="5400000">
            <a:off x="2984140" y="2966091"/>
            <a:ext cx="1674259" cy="5180761"/>
          </a:xfrm>
          <a:prstGeom prst="bentConnector2">
            <a:avLst/>
          </a:prstGeom>
          <a:ln w="3175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3" name="Table 5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648806"/>
              </p:ext>
            </p:extLst>
          </p:nvPr>
        </p:nvGraphicFramePr>
        <p:xfrm>
          <a:off x="176642" y="2811790"/>
          <a:ext cx="2941793" cy="70756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3899"/>
                <a:gridCol w="526020"/>
                <a:gridCol w="1002980"/>
                <a:gridCol w="1058894"/>
              </a:tblGrid>
              <a:tr h="108857">
                <a:tc gridSpan="2">
                  <a:txBody>
                    <a:bodyPr/>
                    <a:lstStyle/>
                    <a:p>
                      <a:pPr algn="ctr"/>
                      <a:r>
                        <a:rPr lang="en-US" sz="700" dirty="0" err="1" smtClean="0"/>
                        <a:t>Kabel</a:t>
                      </a:r>
                      <a:endParaRPr lang="en-US" sz="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endParaRPr lang="en-US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8016" marR="128016" marT="0" marB="0" anchor="ctr"/>
                </a:tc>
                <a:tc rowSpan="2">
                  <a:txBody>
                    <a:bodyPr/>
                    <a:lstStyle/>
                    <a:p>
                      <a:r>
                        <a:rPr lang="de-DE" sz="700" dirty="0" smtClean="0"/>
                        <a:t>von</a:t>
                      </a:r>
                      <a:endParaRPr lang="de-DE" sz="7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solidFill>
                      <a:srgbClr val="8064A2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de-DE" sz="700" dirty="0" smtClean="0"/>
                        <a:t>nach</a:t>
                      </a:r>
                      <a:endParaRPr lang="de-DE" sz="7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</a:tr>
              <a:tr h="108857">
                <a:tc>
                  <a:txBody>
                    <a:bodyPr/>
                    <a:lstStyle/>
                    <a:p>
                      <a:pPr algn="l"/>
                      <a:r>
                        <a:rPr lang="en-US" sz="700" dirty="0" err="1" smtClean="0">
                          <a:solidFill>
                            <a:schemeClr val="bg1"/>
                          </a:solidFill>
                        </a:rPr>
                        <a:t>Zahl</a:t>
                      </a:r>
                      <a:endParaRPr lang="en-US" sz="7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700" dirty="0" err="1" smtClean="0">
                          <a:solidFill>
                            <a:schemeClr val="bg1"/>
                          </a:solidFill>
                        </a:rPr>
                        <a:t>Typ</a:t>
                      </a:r>
                      <a:endParaRPr lang="en-US" sz="7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solidFill>
                      <a:srgbClr val="8064A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979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600" dirty="0" smtClean="0"/>
                        <a:t>1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600" baseline="0" dirty="0" smtClean="0"/>
                        <a:t>RG xxx HF </a:t>
                      </a:r>
                      <a:endParaRPr lang="de-DE" sz="600" dirty="0" smtClean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de-DE" sz="600" dirty="0" smtClean="0"/>
                        <a:t>Rack </a:t>
                      </a:r>
                      <a:r>
                        <a:rPr lang="de-DE" sz="600" baseline="0" dirty="0" smtClean="0"/>
                        <a:t> LLRF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600" dirty="0" smtClean="0"/>
                        <a:t>Rack 3,</a:t>
                      </a:r>
                      <a:r>
                        <a:rPr lang="de-DE" sz="600" baseline="0" dirty="0" smtClean="0"/>
                        <a:t> </a:t>
                      </a:r>
                      <a:r>
                        <a:rPr lang="de-DE" sz="600" dirty="0" smtClean="0"/>
                        <a:t>CPIM</a:t>
                      </a:r>
                      <a:r>
                        <a:rPr lang="de-DE" sz="600" baseline="0" dirty="0" smtClean="0"/>
                        <a:t>/Filter MSK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</a:tr>
              <a:tr h="97971">
                <a:tc>
                  <a:txBody>
                    <a:bodyPr/>
                    <a:lstStyle/>
                    <a:p>
                      <a:r>
                        <a:rPr lang="de-DE" sz="600" dirty="0" smtClean="0"/>
                        <a:t>12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de-DE" sz="600" dirty="0" smtClean="0"/>
                        <a:t>Ethernet</a:t>
                      </a:r>
                      <a:endParaRPr lang="de-DE" sz="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de-DE" sz="600" dirty="0" smtClean="0">
                          <a:solidFill>
                            <a:schemeClr val="dk1"/>
                          </a:solidFill>
                        </a:rPr>
                        <a:t>Rack</a:t>
                      </a:r>
                      <a:r>
                        <a:rPr lang="de-DE" sz="600" baseline="0" dirty="0" smtClean="0">
                          <a:solidFill>
                            <a:schemeClr val="dk1"/>
                          </a:solidFill>
                        </a:rPr>
                        <a:t> LLRF Ether Switch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600" dirty="0" smtClean="0">
                          <a:solidFill>
                            <a:schemeClr val="dk1"/>
                          </a:solidFill>
                        </a:rPr>
                        <a:t>Rack</a:t>
                      </a:r>
                      <a:r>
                        <a:rPr lang="de-DE" sz="600" baseline="0" dirty="0" smtClean="0">
                          <a:solidFill>
                            <a:schemeClr val="dk1"/>
                          </a:solidFill>
                        </a:rPr>
                        <a:t> 2, Ether. Panel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</a:tr>
              <a:tr h="97971">
                <a:tc>
                  <a:txBody>
                    <a:bodyPr/>
                    <a:lstStyle/>
                    <a:p>
                      <a:r>
                        <a:rPr lang="de-DE" sz="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de-DE" sz="600" dirty="0" smtClean="0"/>
                        <a:t>4x0,5</a:t>
                      </a:r>
                      <a:endParaRPr lang="de-DE" sz="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de-DE" sz="600" dirty="0" smtClean="0">
                          <a:solidFill>
                            <a:schemeClr val="tx1"/>
                          </a:solidFill>
                        </a:rPr>
                        <a:t>MPS / M. </a:t>
                      </a:r>
                      <a:r>
                        <a:rPr lang="de-DE" sz="600" dirty="0" err="1" smtClean="0">
                          <a:solidFill>
                            <a:schemeClr val="tx1"/>
                          </a:solidFill>
                        </a:rPr>
                        <a:t>Staak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600" dirty="0" smtClean="0">
                          <a:solidFill>
                            <a:schemeClr val="tx1"/>
                          </a:solidFill>
                        </a:rPr>
                        <a:t>Rack 2, Interlock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</a:tr>
              <a:tr h="97971">
                <a:tc>
                  <a:txBody>
                    <a:bodyPr/>
                    <a:lstStyle/>
                    <a:p>
                      <a:r>
                        <a:rPr lang="de-DE" sz="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de-DE" sz="600" dirty="0" smtClean="0"/>
                        <a:t>8x0,5</a:t>
                      </a:r>
                      <a:endParaRPr lang="de-DE" sz="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de-DE" sz="600" dirty="0" err="1" smtClean="0">
                          <a:solidFill>
                            <a:schemeClr val="tx1"/>
                          </a:solidFill>
                        </a:rPr>
                        <a:t>MHFsl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600" dirty="0" smtClean="0">
                          <a:solidFill>
                            <a:schemeClr val="tx1"/>
                          </a:solidFill>
                        </a:rPr>
                        <a:t>Rack2, Interlock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</a:tr>
              <a:tr h="97971">
                <a:tc>
                  <a:txBody>
                    <a:bodyPr/>
                    <a:lstStyle/>
                    <a:p>
                      <a:r>
                        <a:rPr lang="de-DE" sz="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de-DE" sz="600" dirty="0" smtClean="0"/>
                        <a:t>LWL</a:t>
                      </a:r>
                      <a:endParaRPr lang="de-DE" sz="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de-DE" sz="600" dirty="0" smtClean="0">
                          <a:solidFill>
                            <a:schemeClr val="tx1"/>
                          </a:solidFill>
                        </a:rPr>
                        <a:t>Timing / K. </a:t>
                      </a:r>
                      <a:r>
                        <a:rPr lang="de-DE" sz="600" dirty="0" err="1" smtClean="0">
                          <a:solidFill>
                            <a:schemeClr val="tx1"/>
                          </a:solidFill>
                        </a:rPr>
                        <a:t>Rehlich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600" dirty="0" smtClean="0">
                          <a:solidFill>
                            <a:schemeClr val="tx1"/>
                          </a:solidFill>
                        </a:rPr>
                        <a:t>Rack2, Interlock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</a:tr>
            </a:tbl>
          </a:graphicData>
        </a:graphic>
      </p:graphicFrame>
      <p:sp>
        <p:nvSpPr>
          <p:cNvPr id="514" name="Left Arrow 513"/>
          <p:cNvSpPr/>
          <p:nvPr/>
        </p:nvSpPr>
        <p:spPr>
          <a:xfrm>
            <a:off x="150769" y="3566667"/>
            <a:ext cx="1080119" cy="308248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r>
              <a:rPr lang="de-DE" dirty="0">
                <a:solidFill>
                  <a:prstClr val="black"/>
                </a:solidFill>
              </a:rPr>
              <a:t>Zu anderen Racks</a:t>
            </a:r>
          </a:p>
        </p:txBody>
      </p:sp>
      <p:cxnSp>
        <p:nvCxnSpPr>
          <p:cNvPr id="515" name="Elbow Connector 514"/>
          <p:cNvCxnSpPr>
            <a:stCxn id="1026" idx="0"/>
            <a:endCxn id="514" idx="3"/>
          </p:cNvCxnSpPr>
          <p:nvPr/>
        </p:nvCxnSpPr>
        <p:spPr>
          <a:xfrm rot="16200000" flipV="1">
            <a:off x="2156707" y="2794971"/>
            <a:ext cx="115234" cy="1966876"/>
          </a:xfrm>
          <a:prstGeom prst="bentConnector2">
            <a:avLst/>
          </a:prstGeom>
          <a:ln w="3175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9" name="Table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610314"/>
              </p:ext>
            </p:extLst>
          </p:nvPr>
        </p:nvGraphicFramePr>
        <p:xfrm>
          <a:off x="3654960" y="5404041"/>
          <a:ext cx="2658228" cy="805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119"/>
                <a:gridCol w="462909"/>
                <a:gridCol w="617211"/>
                <a:gridCol w="1182989"/>
              </a:tblGrid>
              <a:tr h="108857">
                <a:tc gridSpan="2">
                  <a:txBody>
                    <a:bodyPr/>
                    <a:lstStyle/>
                    <a:p>
                      <a:pPr algn="ctr"/>
                      <a:r>
                        <a:rPr lang="en-US" sz="700" dirty="0" err="1" smtClean="0"/>
                        <a:t>Kabel</a:t>
                      </a:r>
                      <a:endParaRPr lang="en-US" sz="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endParaRPr lang="en-US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8016" marR="128016" marT="0" marB="0" anchor="ctr"/>
                </a:tc>
                <a:tc rowSpan="2">
                  <a:txBody>
                    <a:bodyPr/>
                    <a:lstStyle/>
                    <a:p>
                      <a:r>
                        <a:rPr lang="de-DE" sz="700" dirty="0" smtClean="0"/>
                        <a:t>Von </a:t>
                      </a:r>
                      <a:endParaRPr lang="de-DE" sz="7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de-DE" sz="700" dirty="0" smtClean="0"/>
                        <a:t>nach</a:t>
                      </a:r>
                      <a:endParaRPr lang="de-DE" sz="7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</a:tr>
              <a:tr h="108857">
                <a:tc>
                  <a:txBody>
                    <a:bodyPr/>
                    <a:lstStyle/>
                    <a:p>
                      <a:pPr algn="l"/>
                      <a:r>
                        <a:rPr lang="en-US" sz="700" dirty="0" err="1" smtClean="0">
                          <a:solidFill>
                            <a:schemeClr val="bg1"/>
                          </a:solidFill>
                        </a:rPr>
                        <a:t>Zahl</a:t>
                      </a:r>
                      <a:endParaRPr lang="en-US" sz="7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700" dirty="0" err="1" smtClean="0">
                          <a:solidFill>
                            <a:schemeClr val="bg1"/>
                          </a:solidFill>
                        </a:rPr>
                        <a:t>Typ</a:t>
                      </a:r>
                      <a:endParaRPr lang="en-US" sz="7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979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600" dirty="0" smtClean="0"/>
                        <a:t>1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600" dirty="0" smtClean="0"/>
                        <a:t>5x2,5 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de-DE" sz="600" dirty="0" smtClean="0"/>
                        <a:t>Verteilung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600" dirty="0" smtClean="0"/>
                        <a:t>Rack 1, Fokus </a:t>
                      </a:r>
                      <a:r>
                        <a:rPr lang="de-DE" sz="600" dirty="0" err="1" smtClean="0"/>
                        <a:t>Supply</a:t>
                      </a:r>
                      <a:r>
                        <a:rPr lang="de-DE" sz="600" dirty="0" smtClean="0"/>
                        <a:t> 1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</a:tr>
              <a:tr h="979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600" dirty="0" smtClean="0"/>
                        <a:t>1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de-DE" sz="600" dirty="0" smtClean="0"/>
                        <a:t>5x2,5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de-DE" sz="600" dirty="0" smtClean="0"/>
                        <a:t>Verteilung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600" dirty="0" smtClean="0"/>
                        <a:t>Rack 1, Fokus </a:t>
                      </a:r>
                      <a:r>
                        <a:rPr lang="de-DE" sz="600" dirty="0" err="1" smtClean="0"/>
                        <a:t>Supply</a:t>
                      </a:r>
                      <a:r>
                        <a:rPr lang="de-DE" sz="600" dirty="0" smtClean="0"/>
                        <a:t> 2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</a:tr>
              <a:tr h="979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600" dirty="0" smtClean="0"/>
                        <a:t>1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de-DE" sz="600" dirty="0" smtClean="0"/>
                        <a:t>5x2,5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de-DE" sz="600" dirty="0" smtClean="0"/>
                        <a:t>Verteilung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de-DE" sz="600" dirty="0" smtClean="0"/>
                        <a:t>Rack 1, 2, 3 Steckdosenleiste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</a:tr>
              <a:tr h="979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600" dirty="0" smtClean="0"/>
                        <a:t>1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de-DE" sz="600" dirty="0" smtClean="0"/>
                        <a:t>3x2,5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de-DE" sz="600" dirty="0" smtClean="0"/>
                        <a:t>Verteilung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de-DE" sz="600" dirty="0" smtClean="0"/>
                        <a:t>Rack 2 USV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</a:tr>
              <a:tr h="979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600" dirty="0" smtClean="0"/>
                        <a:t>1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600" dirty="0" smtClean="0"/>
                        <a:t>5x2,5 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de-DE" sz="600" dirty="0" smtClean="0"/>
                        <a:t>Verteilung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de-DE" sz="600" dirty="0" err="1" smtClean="0"/>
                        <a:t>Pulstrafo</a:t>
                      </a:r>
                      <a:r>
                        <a:rPr lang="de-DE" sz="600" dirty="0" smtClean="0"/>
                        <a:t> Pumpen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</a:tr>
              <a:tr h="979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600" dirty="0" smtClean="0"/>
                        <a:t>1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de-DE" sz="600" dirty="0" smtClean="0"/>
                        <a:t>5x2,5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de-DE" sz="600" dirty="0" smtClean="0"/>
                        <a:t>Verteilung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de-DE" sz="600" dirty="0" smtClean="0"/>
                        <a:t>Kompressor Einheit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</a:tr>
            </a:tbl>
          </a:graphicData>
        </a:graphic>
      </p:graphicFrame>
      <p:grpSp>
        <p:nvGrpSpPr>
          <p:cNvPr id="124" name="Group 123"/>
          <p:cNvGrpSpPr/>
          <p:nvPr/>
        </p:nvGrpSpPr>
        <p:grpSpPr>
          <a:xfrm>
            <a:off x="844066" y="860222"/>
            <a:ext cx="553357" cy="418236"/>
            <a:chOff x="1152993" y="1150916"/>
            <a:chExt cx="774700" cy="585530"/>
          </a:xfrm>
        </p:grpSpPr>
        <p:sp>
          <p:nvSpPr>
            <p:cNvPr id="71" name="Oval 70"/>
            <p:cNvSpPr/>
            <p:nvPr/>
          </p:nvSpPr>
          <p:spPr>
            <a:xfrm>
              <a:off x="1288232" y="1465951"/>
              <a:ext cx="406311" cy="540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80" fontAlgn="auto">
                <a:spcBef>
                  <a:spcPts val="0"/>
                </a:spcBef>
                <a:spcAft>
                  <a:spcPts val="0"/>
                </a:spcAft>
                <a:buClrTx/>
                <a:buFont typeface="Wingdings" pitchFamily="2" charset="2"/>
                <a:buNone/>
              </a:pPr>
              <a:endParaRPr lang="de-DE" sz="1800">
                <a:solidFill>
                  <a:prstClr val="white"/>
                </a:solidFill>
              </a:endParaRPr>
            </a:p>
          </p:txBody>
        </p:sp>
        <p:cxnSp>
          <p:nvCxnSpPr>
            <p:cNvPr id="76" name="Straight Arrow Connector 75"/>
            <p:cNvCxnSpPr>
              <a:stCxn id="71" idx="0"/>
            </p:cNvCxnSpPr>
            <p:nvPr/>
          </p:nvCxnSpPr>
          <p:spPr>
            <a:xfrm flipV="1">
              <a:off x="1491388" y="1150916"/>
              <a:ext cx="0" cy="315035"/>
            </a:xfrm>
            <a:prstGeom prst="straightConnector1">
              <a:avLst/>
            </a:prstGeom>
            <a:ln w="2540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/>
            <p:cNvSpPr txBox="1"/>
            <p:nvPr/>
          </p:nvSpPr>
          <p:spPr>
            <a:xfrm>
              <a:off x="1152993" y="1477914"/>
              <a:ext cx="774700" cy="258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buClrTx/>
                <a:buFont typeface="Wingdings" pitchFamily="2" charset="2"/>
                <a:buNone/>
              </a:pPr>
              <a:r>
                <a:rPr lang="de-DE" sz="600" dirty="0">
                  <a:solidFill>
                    <a:prstClr val="black"/>
                  </a:solidFill>
                  <a:latin typeface="Calibri"/>
                  <a:ea typeface="+mn-ea"/>
                </a:rPr>
                <a:t>HF Antenne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2920682" y="851838"/>
            <a:ext cx="553357" cy="418236"/>
            <a:chOff x="1152993" y="1150916"/>
            <a:chExt cx="774700" cy="585530"/>
          </a:xfrm>
        </p:grpSpPr>
        <p:sp>
          <p:nvSpPr>
            <p:cNvPr id="145" name="Oval 144"/>
            <p:cNvSpPr/>
            <p:nvPr/>
          </p:nvSpPr>
          <p:spPr>
            <a:xfrm>
              <a:off x="1288232" y="1465951"/>
              <a:ext cx="406311" cy="540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80" fontAlgn="auto">
                <a:spcBef>
                  <a:spcPts val="0"/>
                </a:spcBef>
                <a:spcAft>
                  <a:spcPts val="0"/>
                </a:spcAft>
                <a:buClrTx/>
                <a:buFont typeface="Wingdings" pitchFamily="2" charset="2"/>
                <a:buNone/>
              </a:pPr>
              <a:endParaRPr lang="de-DE" sz="1800">
                <a:solidFill>
                  <a:prstClr val="white"/>
                </a:solidFill>
              </a:endParaRPr>
            </a:p>
          </p:txBody>
        </p:sp>
        <p:cxnSp>
          <p:nvCxnSpPr>
            <p:cNvPr id="146" name="Straight Arrow Connector 145"/>
            <p:cNvCxnSpPr>
              <a:stCxn id="145" idx="0"/>
            </p:cNvCxnSpPr>
            <p:nvPr/>
          </p:nvCxnSpPr>
          <p:spPr>
            <a:xfrm flipV="1">
              <a:off x="1491388" y="1150916"/>
              <a:ext cx="0" cy="315035"/>
            </a:xfrm>
            <a:prstGeom prst="straightConnector1">
              <a:avLst/>
            </a:prstGeom>
            <a:ln w="2540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Box 146"/>
            <p:cNvSpPr txBox="1"/>
            <p:nvPr/>
          </p:nvSpPr>
          <p:spPr>
            <a:xfrm>
              <a:off x="1152993" y="1477914"/>
              <a:ext cx="774700" cy="258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buClrTx/>
                <a:buFont typeface="Wingdings" pitchFamily="2" charset="2"/>
                <a:buNone/>
              </a:pPr>
              <a:r>
                <a:rPr lang="de-DE" sz="600" dirty="0">
                  <a:solidFill>
                    <a:prstClr val="black"/>
                  </a:solidFill>
                  <a:latin typeface="Calibri"/>
                  <a:ea typeface="+mn-ea"/>
                </a:rPr>
                <a:t>HF Antenne</a:t>
              </a: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6432376" y="860222"/>
            <a:ext cx="553357" cy="418236"/>
            <a:chOff x="1152993" y="1150916"/>
            <a:chExt cx="774700" cy="585530"/>
          </a:xfrm>
        </p:grpSpPr>
        <p:sp>
          <p:nvSpPr>
            <p:cNvPr id="153" name="Oval 152"/>
            <p:cNvSpPr/>
            <p:nvPr/>
          </p:nvSpPr>
          <p:spPr>
            <a:xfrm>
              <a:off x="1288232" y="1465951"/>
              <a:ext cx="406311" cy="540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80" fontAlgn="auto">
                <a:spcBef>
                  <a:spcPts val="0"/>
                </a:spcBef>
                <a:spcAft>
                  <a:spcPts val="0"/>
                </a:spcAft>
                <a:buClrTx/>
                <a:buFont typeface="Wingdings" pitchFamily="2" charset="2"/>
                <a:buNone/>
              </a:pPr>
              <a:endParaRPr lang="de-DE" sz="1800">
                <a:solidFill>
                  <a:prstClr val="white"/>
                </a:solidFill>
              </a:endParaRPr>
            </a:p>
          </p:txBody>
        </p:sp>
        <p:cxnSp>
          <p:nvCxnSpPr>
            <p:cNvPr id="154" name="Straight Arrow Connector 153"/>
            <p:cNvCxnSpPr>
              <a:stCxn id="153" idx="0"/>
            </p:cNvCxnSpPr>
            <p:nvPr/>
          </p:nvCxnSpPr>
          <p:spPr>
            <a:xfrm flipV="1">
              <a:off x="1491388" y="1150916"/>
              <a:ext cx="0" cy="315035"/>
            </a:xfrm>
            <a:prstGeom prst="straightConnector1">
              <a:avLst/>
            </a:prstGeom>
            <a:ln w="2540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TextBox 154"/>
            <p:cNvSpPr txBox="1"/>
            <p:nvPr/>
          </p:nvSpPr>
          <p:spPr>
            <a:xfrm>
              <a:off x="1152993" y="1477914"/>
              <a:ext cx="774700" cy="258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buClrTx/>
                <a:buFont typeface="Wingdings" pitchFamily="2" charset="2"/>
                <a:buNone/>
              </a:pPr>
              <a:r>
                <a:rPr lang="de-DE" sz="600" dirty="0">
                  <a:solidFill>
                    <a:prstClr val="black"/>
                  </a:solidFill>
                  <a:latin typeface="Calibri"/>
                  <a:ea typeface="+mn-ea"/>
                </a:rPr>
                <a:t>HF Antenne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8581476" y="855299"/>
            <a:ext cx="553357" cy="418236"/>
            <a:chOff x="1152993" y="1150916"/>
            <a:chExt cx="774700" cy="585530"/>
          </a:xfrm>
        </p:grpSpPr>
        <p:sp>
          <p:nvSpPr>
            <p:cNvPr id="157" name="Oval 156"/>
            <p:cNvSpPr/>
            <p:nvPr/>
          </p:nvSpPr>
          <p:spPr>
            <a:xfrm>
              <a:off x="1288232" y="1465951"/>
              <a:ext cx="406311" cy="540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80" fontAlgn="auto">
                <a:spcBef>
                  <a:spcPts val="0"/>
                </a:spcBef>
                <a:spcAft>
                  <a:spcPts val="0"/>
                </a:spcAft>
                <a:buClrTx/>
                <a:buFont typeface="Wingdings" pitchFamily="2" charset="2"/>
                <a:buNone/>
              </a:pPr>
              <a:endParaRPr lang="de-DE" sz="1800">
                <a:solidFill>
                  <a:prstClr val="white"/>
                </a:solidFill>
              </a:endParaRPr>
            </a:p>
          </p:txBody>
        </p:sp>
        <p:cxnSp>
          <p:nvCxnSpPr>
            <p:cNvPr id="158" name="Straight Arrow Connector 157"/>
            <p:cNvCxnSpPr>
              <a:stCxn id="157" idx="0"/>
            </p:cNvCxnSpPr>
            <p:nvPr/>
          </p:nvCxnSpPr>
          <p:spPr>
            <a:xfrm flipV="1">
              <a:off x="1491388" y="1150916"/>
              <a:ext cx="0" cy="315035"/>
            </a:xfrm>
            <a:prstGeom prst="straightConnector1">
              <a:avLst/>
            </a:prstGeom>
            <a:ln w="2540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8"/>
            <p:cNvSpPr txBox="1"/>
            <p:nvPr/>
          </p:nvSpPr>
          <p:spPr>
            <a:xfrm>
              <a:off x="1152993" y="1477914"/>
              <a:ext cx="774700" cy="258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buClrTx/>
                <a:buFont typeface="Wingdings" pitchFamily="2" charset="2"/>
                <a:buNone/>
              </a:pPr>
              <a:r>
                <a:rPr lang="de-DE" sz="600" dirty="0">
                  <a:solidFill>
                    <a:prstClr val="black"/>
                  </a:solidFill>
                  <a:latin typeface="Calibri"/>
                  <a:ea typeface="+mn-ea"/>
                </a:rPr>
                <a:t>HF Antenne</a:t>
              </a:r>
            </a:p>
          </p:txBody>
        </p:sp>
      </p:grpSp>
      <p:sp>
        <p:nvSpPr>
          <p:cNvPr id="1083" name="Rectangle 1082"/>
          <p:cNvSpPr/>
          <p:nvPr/>
        </p:nvSpPr>
        <p:spPr>
          <a:xfrm flipV="1">
            <a:off x="4984074" y="1361959"/>
            <a:ext cx="0" cy="38044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endParaRPr lang="de-DE" sz="1800">
              <a:solidFill>
                <a:prstClr val="white"/>
              </a:solidFill>
            </a:endParaRPr>
          </a:p>
        </p:txBody>
      </p:sp>
      <p:cxnSp>
        <p:nvCxnSpPr>
          <p:cNvPr id="167" name="Straight Connector 166"/>
          <p:cNvCxnSpPr>
            <a:stCxn id="1083" idx="0"/>
            <a:endCxn id="248" idx="2"/>
          </p:cNvCxnSpPr>
          <p:nvPr/>
        </p:nvCxnSpPr>
        <p:spPr>
          <a:xfrm>
            <a:off x="4984076" y="1400003"/>
            <a:ext cx="1" cy="1626689"/>
          </a:xfrm>
          <a:prstGeom prst="line">
            <a:avLst/>
          </a:prstGeom>
          <a:ln w="349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Rectangle 247"/>
          <p:cNvSpPr/>
          <p:nvPr/>
        </p:nvSpPr>
        <p:spPr>
          <a:xfrm flipV="1">
            <a:off x="4984075" y="3026691"/>
            <a:ext cx="0" cy="65794"/>
          </a:xfrm>
          <a:prstGeom prst="rect">
            <a:avLst/>
          </a:prstGeom>
          <a:ln w="476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endParaRPr lang="de-DE" sz="1800">
              <a:solidFill>
                <a:prstClr val="white"/>
              </a:solidFill>
            </a:endParaRPr>
          </a:p>
        </p:txBody>
      </p:sp>
      <p:cxnSp>
        <p:nvCxnSpPr>
          <p:cNvPr id="307" name="Elbow Connector 306"/>
          <p:cNvCxnSpPr>
            <a:stCxn id="1083" idx="1"/>
            <a:endCxn id="71" idx="6"/>
          </p:cNvCxnSpPr>
          <p:nvPr/>
        </p:nvCxnSpPr>
        <p:spPr>
          <a:xfrm rot="10800000">
            <a:off x="1230887" y="1104537"/>
            <a:ext cx="3753188" cy="276445"/>
          </a:xfrm>
          <a:prstGeom prst="bentConnector3">
            <a:avLst>
              <a:gd name="adj1" fmla="val 95148"/>
            </a:avLst>
          </a:prstGeom>
          <a:ln w="317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6" name="Table 3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05943"/>
              </p:ext>
            </p:extLst>
          </p:nvPr>
        </p:nvGraphicFramePr>
        <p:xfrm>
          <a:off x="152342" y="5750887"/>
          <a:ext cx="2866330" cy="4136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4821"/>
                <a:gridCol w="563769"/>
                <a:gridCol w="1025034"/>
                <a:gridCol w="932706"/>
              </a:tblGrid>
              <a:tr h="108857">
                <a:tc gridSpan="2">
                  <a:txBody>
                    <a:bodyPr/>
                    <a:lstStyle/>
                    <a:p>
                      <a:pPr algn="ctr"/>
                      <a:r>
                        <a:rPr lang="en-US" sz="700" dirty="0" err="1" smtClean="0"/>
                        <a:t>Kabel</a:t>
                      </a:r>
                      <a:endParaRPr lang="en-US" sz="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endParaRPr lang="en-US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8016" marR="128016" marT="0" marB="0" anchor="ctr"/>
                </a:tc>
                <a:tc rowSpan="2">
                  <a:txBody>
                    <a:bodyPr/>
                    <a:lstStyle/>
                    <a:p>
                      <a:r>
                        <a:rPr lang="de-DE" sz="700" dirty="0" smtClean="0"/>
                        <a:t>von</a:t>
                      </a:r>
                      <a:endParaRPr lang="de-DE" sz="7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solidFill>
                      <a:srgbClr val="F79646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de-DE" sz="700" dirty="0" smtClean="0"/>
                        <a:t>nach</a:t>
                      </a:r>
                      <a:endParaRPr lang="de-DE" sz="7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</a:tr>
              <a:tr h="108857">
                <a:tc>
                  <a:txBody>
                    <a:bodyPr/>
                    <a:lstStyle/>
                    <a:p>
                      <a:pPr algn="l"/>
                      <a:r>
                        <a:rPr lang="en-US" sz="700" dirty="0" err="1" smtClean="0">
                          <a:solidFill>
                            <a:schemeClr val="bg1"/>
                          </a:solidFill>
                        </a:rPr>
                        <a:t>Zahl</a:t>
                      </a:r>
                      <a:endParaRPr lang="en-US" sz="7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700" dirty="0" err="1" smtClean="0">
                          <a:solidFill>
                            <a:schemeClr val="bg1"/>
                          </a:solidFill>
                        </a:rPr>
                        <a:t>Typ</a:t>
                      </a:r>
                      <a:endParaRPr lang="en-US" sz="7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solidFill>
                      <a:srgbClr val="F7964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979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600" dirty="0" smtClean="0"/>
                        <a:t>10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600" baseline="0" dirty="0" smtClean="0"/>
                        <a:t>LWL </a:t>
                      </a:r>
                      <a:r>
                        <a:rPr lang="de-DE" sz="600" baseline="0" dirty="0" err="1" smtClean="0"/>
                        <a:t>multi</a:t>
                      </a:r>
                      <a:r>
                        <a:rPr lang="de-DE" sz="600" dirty="0" smtClean="0"/>
                        <a:t> 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de-DE" sz="600" dirty="0" smtClean="0"/>
                        <a:t>Rack 2 LWL Panel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600" dirty="0" smtClean="0"/>
                        <a:t>Modulator LWL</a:t>
                      </a:r>
                      <a:r>
                        <a:rPr lang="de-DE" sz="600" baseline="0" dirty="0" smtClean="0"/>
                        <a:t> P</a:t>
                      </a:r>
                      <a:r>
                        <a:rPr lang="de-DE" sz="600" dirty="0" smtClean="0"/>
                        <a:t>anel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</a:tr>
              <a:tr h="97971">
                <a:tc>
                  <a:txBody>
                    <a:bodyPr/>
                    <a:lstStyle/>
                    <a:p>
                      <a:r>
                        <a:rPr lang="de-DE" sz="600" dirty="0" smtClean="0"/>
                        <a:t>1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de-DE" sz="600" baseline="0" dirty="0" smtClean="0"/>
                        <a:t>8x0,5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de-DE" sz="600" dirty="0" smtClean="0"/>
                        <a:t>Klystron</a:t>
                      </a:r>
                      <a:r>
                        <a:rPr lang="de-DE" sz="600" baseline="0" dirty="0" smtClean="0"/>
                        <a:t> WG Switch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600" dirty="0" smtClean="0"/>
                        <a:t>XHM</a:t>
                      </a:r>
                      <a:r>
                        <a:rPr lang="de-DE" sz="600" baseline="0" dirty="0" smtClean="0"/>
                        <a:t> </a:t>
                      </a:r>
                      <a:r>
                        <a:rPr lang="de-DE" sz="600" dirty="0" smtClean="0"/>
                        <a:t>Pers. Interlock</a:t>
                      </a:r>
                      <a:endParaRPr lang="de-DE" sz="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/>
                </a:tc>
              </a:tr>
            </a:tbl>
          </a:graphicData>
        </a:graphic>
      </p:graphicFrame>
      <p:cxnSp>
        <p:nvCxnSpPr>
          <p:cNvPr id="371" name="Elbow Connector 370"/>
          <p:cNvCxnSpPr>
            <a:stCxn id="1083" idx="0"/>
            <a:endCxn id="145" idx="6"/>
          </p:cNvCxnSpPr>
          <p:nvPr/>
        </p:nvCxnSpPr>
        <p:spPr>
          <a:xfrm rot="5400000" flipH="1">
            <a:off x="3993865" y="409793"/>
            <a:ext cx="303851" cy="1676571"/>
          </a:xfrm>
          <a:prstGeom prst="bentConnector4">
            <a:avLst>
              <a:gd name="adj1" fmla="val 5182"/>
              <a:gd name="adj2" fmla="val 90981"/>
            </a:avLst>
          </a:prstGeom>
          <a:ln w="317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Elbow Connector 371"/>
          <p:cNvCxnSpPr>
            <a:stCxn id="1083" idx="0"/>
            <a:endCxn id="157" idx="6"/>
          </p:cNvCxnSpPr>
          <p:nvPr/>
        </p:nvCxnSpPr>
        <p:spPr>
          <a:xfrm rot="5400000" flipH="1" flipV="1">
            <a:off x="6825991" y="-742304"/>
            <a:ext cx="300390" cy="3984223"/>
          </a:xfrm>
          <a:prstGeom prst="bentConnector4">
            <a:avLst>
              <a:gd name="adj1" fmla="val 6329"/>
              <a:gd name="adj2" fmla="val 103140"/>
            </a:avLst>
          </a:prstGeom>
          <a:ln w="317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Elbow Connector 413"/>
          <p:cNvCxnSpPr>
            <a:stCxn id="1083" idx="0"/>
            <a:endCxn id="153" idx="2"/>
          </p:cNvCxnSpPr>
          <p:nvPr/>
        </p:nvCxnSpPr>
        <p:spPr>
          <a:xfrm rot="5400000" flipH="1" flipV="1">
            <a:off x="5608792" y="479819"/>
            <a:ext cx="295467" cy="1544901"/>
          </a:xfrm>
          <a:prstGeom prst="bentConnector4">
            <a:avLst>
              <a:gd name="adj1" fmla="val 9282"/>
              <a:gd name="adj2" fmla="val 90081"/>
            </a:avLst>
          </a:prstGeom>
          <a:ln w="317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2674824" y="45286"/>
            <a:ext cx="4653494" cy="342935"/>
          </a:xfrm>
          <a:prstGeom prst="rect">
            <a:avLst/>
          </a:prstGeom>
          <a:noFill/>
        </p:spPr>
        <p:txBody>
          <a:bodyPr wrap="none" lIns="65298" tIns="32649" rIns="65298" bIns="32649" rtlCol="0">
            <a:spAutoFit/>
          </a:bodyPr>
          <a:lstStyle/>
          <a:p>
            <a:pPr defTabSz="914180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r>
              <a:rPr lang="de-DE" sz="1800" b="1" dirty="0">
                <a:solidFill>
                  <a:prstClr val="black"/>
                </a:solidFill>
                <a:latin typeface="Calibri"/>
                <a:ea typeface="+mn-ea"/>
              </a:rPr>
              <a:t>Kabelplan High Power HF Stationen XFEL  / XTL 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2221946" y="855299"/>
            <a:ext cx="553357" cy="418236"/>
            <a:chOff x="1152993" y="1150916"/>
            <a:chExt cx="774700" cy="585530"/>
          </a:xfrm>
        </p:grpSpPr>
        <p:sp>
          <p:nvSpPr>
            <p:cNvPr id="78" name="Oval 77"/>
            <p:cNvSpPr/>
            <p:nvPr/>
          </p:nvSpPr>
          <p:spPr>
            <a:xfrm>
              <a:off x="1288232" y="1465951"/>
              <a:ext cx="406311" cy="540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80" fontAlgn="auto">
                <a:spcBef>
                  <a:spcPts val="0"/>
                </a:spcBef>
                <a:spcAft>
                  <a:spcPts val="0"/>
                </a:spcAft>
                <a:buClrTx/>
                <a:buFont typeface="Wingdings" pitchFamily="2" charset="2"/>
                <a:buNone/>
              </a:pPr>
              <a:endParaRPr lang="de-DE" sz="1800">
                <a:solidFill>
                  <a:prstClr val="white"/>
                </a:solidFill>
              </a:endParaRPr>
            </a:p>
          </p:txBody>
        </p:sp>
        <p:cxnSp>
          <p:nvCxnSpPr>
            <p:cNvPr id="79" name="Straight Arrow Connector 78"/>
            <p:cNvCxnSpPr>
              <a:stCxn id="78" idx="0"/>
            </p:cNvCxnSpPr>
            <p:nvPr/>
          </p:nvCxnSpPr>
          <p:spPr>
            <a:xfrm flipV="1">
              <a:off x="1491388" y="1150916"/>
              <a:ext cx="0" cy="315035"/>
            </a:xfrm>
            <a:prstGeom prst="straightConnector1">
              <a:avLst/>
            </a:prstGeom>
            <a:ln w="2540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1152993" y="1477914"/>
              <a:ext cx="774700" cy="258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buClrTx/>
                <a:buFont typeface="Wingdings" pitchFamily="2" charset="2"/>
                <a:buNone/>
              </a:pPr>
              <a:r>
                <a:rPr lang="de-DE" sz="600" dirty="0">
                  <a:solidFill>
                    <a:prstClr val="black"/>
                  </a:solidFill>
                  <a:latin typeface="Calibri"/>
                  <a:ea typeface="+mn-ea"/>
                </a:rPr>
                <a:t>HF Antenne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4368342" y="855173"/>
            <a:ext cx="553357" cy="418236"/>
            <a:chOff x="1152993" y="1150916"/>
            <a:chExt cx="774700" cy="585530"/>
          </a:xfrm>
        </p:grpSpPr>
        <p:sp>
          <p:nvSpPr>
            <p:cNvPr id="87" name="Oval 86"/>
            <p:cNvSpPr/>
            <p:nvPr/>
          </p:nvSpPr>
          <p:spPr>
            <a:xfrm>
              <a:off x="1288232" y="1465951"/>
              <a:ext cx="406311" cy="540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80" fontAlgn="auto">
                <a:spcBef>
                  <a:spcPts val="0"/>
                </a:spcBef>
                <a:spcAft>
                  <a:spcPts val="0"/>
                </a:spcAft>
                <a:buClrTx/>
                <a:buFont typeface="Wingdings" pitchFamily="2" charset="2"/>
                <a:buNone/>
              </a:pPr>
              <a:endParaRPr lang="de-DE" sz="1800">
                <a:solidFill>
                  <a:prstClr val="white"/>
                </a:solidFill>
              </a:endParaRPr>
            </a:p>
          </p:txBody>
        </p:sp>
        <p:cxnSp>
          <p:nvCxnSpPr>
            <p:cNvPr id="88" name="Straight Arrow Connector 87"/>
            <p:cNvCxnSpPr>
              <a:stCxn id="87" idx="0"/>
            </p:cNvCxnSpPr>
            <p:nvPr/>
          </p:nvCxnSpPr>
          <p:spPr>
            <a:xfrm flipV="1">
              <a:off x="1491388" y="1150916"/>
              <a:ext cx="0" cy="315035"/>
            </a:xfrm>
            <a:prstGeom prst="straightConnector1">
              <a:avLst/>
            </a:prstGeom>
            <a:ln w="2540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1152993" y="1477914"/>
              <a:ext cx="774700" cy="258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buClrTx/>
                <a:buFont typeface="Wingdings" pitchFamily="2" charset="2"/>
                <a:buNone/>
              </a:pPr>
              <a:r>
                <a:rPr lang="de-DE" sz="600" dirty="0">
                  <a:solidFill>
                    <a:prstClr val="black"/>
                  </a:solidFill>
                  <a:latin typeface="Calibri"/>
                  <a:ea typeface="+mn-ea"/>
                </a:rPr>
                <a:t>HF Antenne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7166104" y="850741"/>
            <a:ext cx="553357" cy="418236"/>
            <a:chOff x="1152993" y="1150916"/>
            <a:chExt cx="774700" cy="585530"/>
          </a:xfrm>
        </p:grpSpPr>
        <p:sp>
          <p:nvSpPr>
            <p:cNvPr id="101" name="Oval 100"/>
            <p:cNvSpPr/>
            <p:nvPr/>
          </p:nvSpPr>
          <p:spPr>
            <a:xfrm>
              <a:off x="1288232" y="1465951"/>
              <a:ext cx="406311" cy="540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80" fontAlgn="auto">
                <a:spcBef>
                  <a:spcPts val="0"/>
                </a:spcBef>
                <a:spcAft>
                  <a:spcPts val="0"/>
                </a:spcAft>
                <a:buClrTx/>
                <a:buFont typeface="Wingdings" pitchFamily="2" charset="2"/>
                <a:buNone/>
              </a:pPr>
              <a:endParaRPr lang="de-DE" sz="1800">
                <a:solidFill>
                  <a:prstClr val="white"/>
                </a:solidFill>
              </a:endParaRPr>
            </a:p>
          </p:txBody>
        </p:sp>
        <p:cxnSp>
          <p:nvCxnSpPr>
            <p:cNvPr id="102" name="Straight Arrow Connector 101"/>
            <p:cNvCxnSpPr>
              <a:stCxn id="101" idx="0"/>
            </p:cNvCxnSpPr>
            <p:nvPr/>
          </p:nvCxnSpPr>
          <p:spPr>
            <a:xfrm flipV="1">
              <a:off x="1491388" y="1150916"/>
              <a:ext cx="0" cy="315035"/>
            </a:xfrm>
            <a:prstGeom prst="straightConnector1">
              <a:avLst/>
            </a:prstGeom>
            <a:ln w="2540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1152993" y="1477914"/>
              <a:ext cx="774700" cy="258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buClrTx/>
                <a:buFont typeface="Wingdings" pitchFamily="2" charset="2"/>
                <a:buNone/>
              </a:pPr>
              <a:r>
                <a:rPr lang="de-DE" sz="600" dirty="0">
                  <a:solidFill>
                    <a:prstClr val="black"/>
                  </a:solidFill>
                  <a:latin typeface="Calibri"/>
                  <a:ea typeface="+mn-ea"/>
                </a:rPr>
                <a:t>HF Antenne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5001571" y="855299"/>
            <a:ext cx="553357" cy="418236"/>
            <a:chOff x="1152993" y="1150916"/>
            <a:chExt cx="774700" cy="585530"/>
          </a:xfrm>
        </p:grpSpPr>
        <p:sp>
          <p:nvSpPr>
            <p:cNvPr id="105" name="Oval 104"/>
            <p:cNvSpPr/>
            <p:nvPr/>
          </p:nvSpPr>
          <p:spPr>
            <a:xfrm>
              <a:off x="1288232" y="1465951"/>
              <a:ext cx="406311" cy="540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80" fontAlgn="auto">
                <a:spcBef>
                  <a:spcPts val="0"/>
                </a:spcBef>
                <a:spcAft>
                  <a:spcPts val="0"/>
                </a:spcAft>
                <a:buClrTx/>
                <a:buFont typeface="Wingdings" pitchFamily="2" charset="2"/>
                <a:buNone/>
              </a:pPr>
              <a:endParaRPr lang="de-DE" sz="1800">
                <a:solidFill>
                  <a:prstClr val="white"/>
                </a:solidFill>
              </a:endParaRPr>
            </a:p>
          </p:txBody>
        </p:sp>
        <p:cxnSp>
          <p:nvCxnSpPr>
            <p:cNvPr id="106" name="Straight Arrow Connector 105"/>
            <p:cNvCxnSpPr>
              <a:stCxn id="105" idx="0"/>
            </p:cNvCxnSpPr>
            <p:nvPr/>
          </p:nvCxnSpPr>
          <p:spPr>
            <a:xfrm flipV="1">
              <a:off x="1491388" y="1150916"/>
              <a:ext cx="0" cy="315035"/>
            </a:xfrm>
            <a:prstGeom prst="straightConnector1">
              <a:avLst/>
            </a:prstGeom>
            <a:ln w="2540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1152993" y="1477914"/>
              <a:ext cx="774700" cy="258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80" fontAlgn="auto">
                <a:spcBef>
                  <a:spcPts val="0"/>
                </a:spcBef>
                <a:spcAft>
                  <a:spcPts val="0"/>
                </a:spcAft>
                <a:buClrTx/>
                <a:buFont typeface="Wingdings" pitchFamily="2" charset="2"/>
                <a:buNone/>
              </a:pPr>
              <a:r>
                <a:rPr lang="de-DE" sz="600" dirty="0">
                  <a:solidFill>
                    <a:prstClr val="black"/>
                  </a:solidFill>
                  <a:latin typeface="Calibri"/>
                  <a:ea typeface="+mn-ea"/>
                </a:rPr>
                <a:t>HF Antenne</a:t>
              </a:r>
            </a:p>
          </p:txBody>
        </p:sp>
      </p:grpSp>
      <p:cxnSp>
        <p:nvCxnSpPr>
          <p:cNvPr id="117" name="Elbow Connector 116"/>
          <p:cNvCxnSpPr>
            <a:stCxn id="1083" idx="0"/>
            <a:endCxn id="78" idx="6"/>
          </p:cNvCxnSpPr>
          <p:nvPr/>
        </p:nvCxnSpPr>
        <p:spPr>
          <a:xfrm rot="5400000" flipH="1">
            <a:off x="3646225" y="62154"/>
            <a:ext cx="300391" cy="2375308"/>
          </a:xfrm>
          <a:prstGeom prst="bentConnector4">
            <a:avLst>
              <a:gd name="adj1" fmla="val 12683"/>
              <a:gd name="adj2" fmla="val 92506"/>
            </a:avLst>
          </a:prstGeom>
          <a:ln w="317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lbow Connector 160"/>
          <p:cNvCxnSpPr>
            <a:stCxn id="1083" idx="0"/>
            <a:endCxn id="101" idx="2"/>
          </p:cNvCxnSpPr>
          <p:nvPr/>
        </p:nvCxnSpPr>
        <p:spPr>
          <a:xfrm rot="5400000" flipH="1" flipV="1">
            <a:off x="5970915" y="108216"/>
            <a:ext cx="304948" cy="2278627"/>
          </a:xfrm>
          <a:prstGeom prst="bentConnector4">
            <a:avLst>
              <a:gd name="adj1" fmla="val 13144"/>
              <a:gd name="adj2" fmla="val 90576"/>
            </a:avLst>
          </a:prstGeom>
          <a:ln w="317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Elbow Connector 161"/>
          <p:cNvCxnSpPr>
            <a:stCxn id="1083" idx="0"/>
            <a:endCxn id="105" idx="2"/>
          </p:cNvCxnSpPr>
          <p:nvPr/>
        </p:nvCxnSpPr>
        <p:spPr>
          <a:xfrm rot="5400000" flipH="1" flipV="1">
            <a:off x="4890927" y="1192760"/>
            <a:ext cx="300390" cy="114094"/>
          </a:xfrm>
          <a:prstGeom prst="bentConnector4">
            <a:avLst>
              <a:gd name="adj1" fmla="val 2118"/>
              <a:gd name="adj2" fmla="val -21962"/>
            </a:avLst>
          </a:prstGeom>
          <a:ln w="317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Elbow Connector 168"/>
          <p:cNvCxnSpPr>
            <a:stCxn id="1083" idx="0"/>
            <a:endCxn id="87" idx="6"/>
          </p:cNvCxnSpPr>
          <p:nvPr/>
        </p:nvCxnSpPr>
        <p:spPr>
          <a:xfrm rot="5400000" flipH="1">
            <a:off x="4719361" y="1135290"/>
            <a:ext cx="300516" cy="228911"/>
          </a:xfrm>
          <a:prstGeom prst="bentConnector4">
            <a:avLst>
              <a:gd name="adj1" fmla="val 9602"/>
              <a:gd name="adj2" fmla="val 31158"/>
            </a:avLst>
          </a:prstGeom>
          <a:ln w="317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Elbow Connector 177"/>
          <p:cNvCxnSpPr>
            <a:stCxn id="23" idx="0"/>
            <a:endCxn id="4" idx="0"/>
          </p:cNvCxnSpPr>
          <p:nvPr/>
        </p:nvCxnSpPr>
        <p:spPr>
          <a:xfrm rot="5400000" flipH="1" flipV="1">
            <a:off x="5318610" y="3117154"/>
            <a:ext cx="54981" cy="2131097"/>
          </a:xfrm>
          <a:prstGeom prst="bentConnector3">
            <a:avLst>
              <a:gd name="adj1" fmla="val 1043388"/>
            </a:avLst>
          </a:prstGeom>
          <a:ln w="317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N:\4all\intern\XFEL\racks\xfel rf rack components 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339" y="3836026"/>
            <a:ext cx="1126846" cy="117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43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Installationsablauf / Electronic Racks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126" y="1146368"/>
            <a:ext cx="6720149" cy="2114417"/>
          </a:xfrm>
        </p:spPr>
        <p:txBody>
          <a:bodyPr/>
          <a:lstStyle/>
          <a:p>
            <a:r>
              <a:rPr lang="de-DE" sz="1600" b="1" dirty="0" smtClean="0"/>
              <a:t>Jede HF Station benötigt ein  Elektronik </a:t>
            </a:r>
            <a:r>
              <a:rPr lang="de-DE" sz="1600" b="1" dirty="0" smtClean="0"/>
              <a:t>Rack (WP1) </a:t>
            </a:r>
            <a:r>
              <a:rPr lang="de-DE" sz="1600" b="1" dirty="0" smtClean="0"/>
              <a:t>für</a:t>
            </a:r>
          </a:p>
          <a:p>
            <a:pPr lvl="1"/>
            <a:r>
              <a:rPr lang="de-DE" sz="1400" dirty="0" err="1"/>
              <a:t>P</a:t>
            </a:r>
            <a:r>
              <a:rPr lang="de-DE" sz="1400" dirty="0" err="1" smtClean="0"/>
              <a:t>owersupplies</a:t>
            </a:r>
            <a:r>
              <a:rPr lang="de-DE" sz="1400" dirty="0" smtClean="0"/>
              <a:t> </a:t>
            </a:r>
            <a:r>
              <a:rPr lang="de-DE" sz="1400" dirty="0" smtClean="0"/>
              <a:t>für </a:t>
            </a:r>
            <a:r>
              <a:rPr lang="de-DE" sz="1400" dirty="0" smtClean="0"/>
              <a:t> Heizung, Fokus</a:t>
            </a:r>
            <a:r>
              <a:rPr lang="de-DE" sz="1400" dirty="0" smtClean="0"/>
              <a:t>, </a:t>
            </a:r>
            <a:r>
              <a:rPr lang="de-DE" sz="1400" dirty="0" err="1" smtClean="0"/>
              <a:t>Ionengetterpumpen</a:t>
            </a:r>
            <a:r>
              <a:rPr lang="de-DE" sz="1400" dirty="0" smtClean="0"/>
              <a:t>, BIAS (PT) etc. </a:t>
            </a:r>
          </a:p>
          <a:p>
            <a:pPr lvl="1"/>
            <a:r>
              <a:rPr lang="de-DE" sz="1400" dirty="0" err="1" smtClean="0"/>
              <a:t>Stepmotorsteuerungen</a:t>
            </a:r>
            <a:r>
              <a:rPr lang="de-DE" sz="1400" dirty="0" smtClean="0"/>
              <a:t> </a:t>
            </a:r>
          </a:p>
          <a:p>
            <a:pPr lvl="1"/>
            <a:r>
              <a:rPr lang="de-DE" sz="1400" dirty="0" smtClean="0"/>
              <a:t>Vorverstärker</a:t>
            </a:r>
          </a:p>
          <a:p>
            <a:pPr lvl="1"/>
            <a:r>
              <a:rPr lang="de-DE" sz="1400" dirty="0" smtClean="0"/>
              <a:t>Interlock etc</a:t>
            </a:r>
            <a:r>
              <a:rPr lang="de-DE" sz="1400" dirty="0" smtClean="0"/>
              <a:t>.</a:t>
            </a:r>
          </a:p>
          <a:p>
            <a:pPr lvl="1"/>
            <a:r>
              <a:rPr lang="de-DE" sz="1400" dirty="0" smtClean="0"/>
              <a:t>Notausbox</a:t>
            </a:r>
            <a:endParaRPr lang="de-DE" sz="1400" dirty="0" smtClean="0"/>
          </a:p>
          <a:p>
            <a:pPr lvl="1"/>
            <a:r>
              <a:rPr lang="de-DE" sz="1400" dirty="0" smtClean="0"/>
              <a:t>IT</a:t>
            </a:r>
            <a:endParaRPr lang="de-DE" sz="1400" dirty="0" smtClean="0"/>
          </a:p>
          <a:p>
            <a:pPr lvl="1"/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</p:txBody>
      </p:sp>
      <p:pic>
        <p:nvPicPr>
          <p:cNvPr id="7" name="Picture 2" descr="N:\4all\intern\XFEL\PRR\racks\KDS\XTL-Rack_123_fro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114" y="1708030"/>
            <a:ext cx="6080863" cy="431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465826" y="6096609"/>
            <a:ext cx="8102924" cy="30777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b="1" dirty="0" smtClean="0">
                <a:solidFill>
                  <a:srgbClr val="0070C0"/>
                </a:solidFill>
              </a:rPr>
              <a:t>Die Racks werden vor dem Einbau in den Tunnel komplett in der Hera Halle West ausgerüstet</a:t>
            </a:r>
          </a:p>
        </p:txBody>
      </p:sp>
    </p:spTree>
    <p:extLst>
      <p:ext uri="{BB962C8B-B14F-4D97-AF65-F5344CB8AC3E}">
        <p14:creationId xmlns:p14="http://schemas.microsoft.com/office/powerpoint/2010/main" val="44004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Installationsablauf / </a:t>
            </a:r>
            <a:r>
              <a:rPr lang="de-DE" dirty="0" err="1" smtClean="0"/>
              <a:t>Waveguide</a:t>
            </a:r>
            <a:r>
              <a:rPr lang="de-DE" dirty="0" smtClean="0"/>
              <a:t> Distribution</a:t>
            </a:r>
            <a:endParaRPr lang="de-DE" dirty="0"/>
          </a:p>
        </p:txBody>
      </p:sp>
      <p:pic>
        <p:nvPicPr>
          <p:cNvPr id="1027" name="Picture 3" descr="C:\Users\rwagner\Desktop\modul prepa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3" y="1049237"/>
            <a:ext cx="8505074" cy="539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92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Installationsablauf / </a:t>
            </a:r>
            <a:r>
              <a:rPr lang="de-DE" dirty="0" err="1" smtClean="0"/>
              <a:t>Waveguide</a:t>
            </a:r>
            <a:r>
              <a:rPr lang="de-DE" dirty="0" smtClean="0"/>
              <a:t> Distribution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086927" y="1115414"/>
            <a:ext cx="6923883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1600" dirty="0" smtClean="0">
                <a:solidFill>
                  <a:schemeClr val="accent3"/>
                </a:solidFill>
              </a:rPr>
              <a:t>Jede HF Station benötigt zwei linke und zwei rechte  </a:t>
            </a:r>
            <a:r>
              <a:rPr lang="de-DE" sz="1600" dirty="0" err="1" smtClean="0">
                <a:solidFill>
                  <a:schemeClr val="accent3"/>
                </a:solidFill>
              </a:rPr>
              <a:t>Kryo</a:t>
            </a:r>
            <a:r>
              <a:rPr lang="de-DE" sz="1600" dirty="0" smtClean="0">
                <a:solidFill>
                  <a:schemeClr val="accent3"/>
                </a:solidFill>
              </a:rPr>
              <a:t> Module</a:t>
            </a:r>
          </a:p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de-DE" sz="1600" dirty="0" smtClean="0">
                <a:solidFill>
                  <a:schemeClr val="accent3"/>
                </a:solidFill>
              </a:rPr>
              <a:t>WP1 erwartet nach dem Modultest in der AMTF Halle ein Dokument für</a:t>
            </a:r>
          </a:p>
          <a:p>
            <a:pPr marL="742950" lvl="1" indent="-285750">
              <a:spcBef>
                <a:spcPts val="6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accent3"/>
                </a:solidFill>
              </a:rPr>
              <a:t>die Leistungsverteilung auf die jeweiligen </a:t>
            </a:r>
            <a:r>
              <a:rPr lang="de-DE" sz="1600" dirty="0" err="1" smtClean="0">
                <a:solidFill>
                  <a:schemeClr val="accent3"/>
                </a:solidFill>
              </a:rPr>
              <a:t>Cavities</a:t>
            </a:r>
            <a:endParaRPr lang="de-DE" sz="1600" dirty="0" smtClean="0">
              <a:solidFill>
                <a:schemeClr val="accent3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accent3"/>
                </a:solidFill>
              </a:rPr>
              <a:t>d</a:t>
            </a:r>
            <a:r>
              <a:rPr lang="de-DE" sz="1600" dirty="0" smtClean="0">
                <a:solidFill>
                  <a:schemeClr val="accent3"/>
                </a:solidFill>
              </a:rPr>
              <a:t>ie Angabe ob linkes oder rechtes </a:t>
            </a:r>
            <a:r>
              <a:rPr lang="de-DE" sz="1600" dirty="0" err="1" smtClean="0">
                <a:solidFill>
                  <a:schemeClr val="accent3"/>
                </a:solidFill>
              </a:rPr>
              <a:t>Kryo</a:t>
            </a:r>
            <a:r>
              <a:rPr lang="de-DE" sz="1600" dirty="0" smtClean="0">
                <a:solidFill>
                  <a:schemeClr val="accent3"/>
                </a:solidFill>
              </a:rPr>
              <a:t> Modul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3130" y="2402914"/>
            <a:ext cx="9040483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800" dirty="0" smtClean="0">
                <a:solidFill>
                  <a:srgbClr val="00B0F0"/>
                </a:solidFill>
              </a:rPr>
              <a:t>Erst dann kann die WG Verteilung an das jeweilige Modul individuell </a:t>
            </a:r>
            <a:r>
              <a:rPr lang="de-DE" sz="1800" dirty="0" err="1" smtClean="0">
                <a:solidFill>
                  <a:srgbClr val="00B0F0"/>
                </a:solidFill>
              </a:rPr>
              <a:t>angepaßt</a:t>
            </a:r>
            <a:r>
              <a:rPr lang="de-DE" sz="1800" dirty="0" smtClean="0">
                <a:solidFill>
                  <a:srgbClr val="00B0F0"/>
                </a:solidFill>
              </a:rPr>
              <a:t> werden !</a:t>
            </a:r>
            <a:endParaRPr lang="de-DE" sz="1800" dirty="0" smtClean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872" y="2839609"/>
            <a:ext cx="5392013" cy="358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98406" y="4254347"/>
            <a:ext cx="272594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200" dirty="0" smtClean="0">
                <a:solidFill>
                  <a:schemeClr val="accent3"/>
                </a:solidFill>
              </a:rPr>
              <a:t>WG Verteilung (links) in dem WATF Bereich der AMTF Halle.</a:t>
            </a:r>
            <a:endParaRPr lang="de-DE" sz="12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09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Installationsablauf / Tunnelmontage</a:t>
            </a:r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404813" y="1088007"/>
            <a:ext cx="8529637" cy="4907351"/>
          </a:xfrm>
        </p:spPr>
        <p:txBody>
          <a:bodyPr/>
          <a:lstStyle/>
          <a:p>
            <a:pPr marL="0" indent="0">
              <a:buNone/>
            </a:pPr>
            <a:r>
              <a:rPr lang="en-GB" sz="1600" b="1" dirty="0" smtClean="0"/>
              <a:t>Montage </a:t>
            </a:r>
            <a:r>
              <a:rPr lang="en-GB" sz="1600" b="1" dirty="0" err="1" smtClean="0"/>
              <a:t>im</a:t>
            </a:r>
            <a:r>
              <a:rPr lang="en-GB" sz="1600" b="1" dirty="0" smtClean="0"/>
              <a:t> Tunnel</a:t>
            </a:r>
          </a:p>
          <a:p>
            <a:r>
              <a:rPr lang="en-GB" sz="1400" dirty="0" smtClean="0"/>
              <a:t>Racks </a:t>
            </a:r>
            <a:r>
              <a:rPr lang="en-GB" sz="1400" dirty="0" err="1" smtClean="0"/>
              <a:t>ausrüsten</a:t>
            </a:r>
            <a:r>
              <a:rPr lang="en-GB" sz="1400" dirty="0" smtClean="0"/>
              <a:t> in Hera Halle West</a:t>
            </a:r>
            <a:endParaRPr lang="en-GB" sz="1400" dirty="0"/>
          </a:p>
          <a:p>
            <a:pPr lvl="1"/>
            <a:r>
              <a:rPr lang="en-GB" sz="1400" dirty="0"/>
              <a:t>Ca. </a:t>
            </a:r>
            <a:r>
              <a:rPr lang="en-GB" sz="1400" dirty="0" smtClean="0"/>
              <a:t>15 </a:t>
            </a:r>
            <a:r>
              <a:rPr lang="en-GB" sz="1400" dirty="0" err="1" smtClean="0"/>
              <a:t>Tage</a:t>
            </a:r>
            <a:r>
              <a:rPr lang="en-GB" sz="1400" dirty="0" smtClean="0"/>
              <a:t>  </a:t>
            </a:r>
            <a:r>
              <a:rPr lang="en-GB" sz="1400" dirty="0"/>
              <a:t>(MHFp  </a:t>
            </a:r>
            <a:r>
              <a:rPr lang="en-GB" sz="1400" dirty="0" smtClean="0"/>
              <a:t>Rack Team)</a:t>
            </a:r>
            <a:endParaRPr lang="en-GB" sz="1400" b="1" dirty="0" smtClean="0"/>
          </a:p>
          <a:p>
            <a:r>
              <a:rPr lang="en-GB" sz="1400" dirty="0" err="1" smtClean="0"/>
              <a:t>Halterungen</a:t>
            </a:r>
            <a:r>
              <a:rPr lang="en-GB" sz="1400" dirty="0" smtClean="0"/>
              <a:t> </a:t>
            </a:r>
            <a:r>
              <a:rPr lang="en-GB" sz="1400" dirty="0" err="1" smtClean="0"/>
              <a:t>für</a:t>
            </a:r>
            <a:r>
              <a:rPr lang="en-GB" sz="1400" dirty="0" smtClean="0"/>
              <a:t> die </a:t>
            </a:r>
            <a:r>
              <a:rPr lang="en-GB" sz="1400" dirty="0" err="1" smtClean="0"/>
              <a:t>Verbindungswaveguides</a:t>
            </a:r>
            <a:r>
              <a:rPr lang="en-GB" sz="1400" dirty="0" smtClean="0"/>
              <a:t> </a:t>
            </a:r>
            <a:r>
              <a:rPr lang="en-GB" sz="1400" dirty="0" err="1" smtClean="0"/>
              <a:t>im</a:t>
            </a:r>
            <a:r>
              <a:rPr lang="en-GB" sz="1400" dirty="0" smtClean="0"/>
              <a:t> Tunnel </a:t>
            </a:r>
            <a:r>
              <a:rPr lang="en-GB" sz="1400" dirty="0" err="1" smtClean="0"/>
              <a:t>montieren</a:t>
            </a:r>
            <a:endParaRPr lang="en-GB" sz="1400" dirty="0"/>
          </a:p>
          <a:p>
            <a:pPr lvl="1"/>
            <a:r>
              <a:rPr lang="en-GB" sz="1400" dirty="0" smtClean="0"/>
              <a:t>Ca. </a:t>
            </a:r>
            <a:r>
              <a:rPr lang="en-GB" sz="1400" dirty="0" smtClean="0"/>
              <a:t>15 </a:t>
            </a:r>
            <a:r>
              <a:rPr lang="en-GB" sz="1400" dirty="0" err="1" smtClean="0"/>
              <a:t>Tage</a:t>
            </a:r>
            <a:r>
              <a:rPr lang="en-GB" sz="1400" dirty="0" smtClean="0"/>
              <a:t>  </a:t>
            </a:r>
            <a:r>
              <a:rPr lang="en-GB" sz="1400" dirty="0"/>
              <a:t>(MHFp  WG Team</a:t>
            </a:r>
            <a:r>
              <a:rPr lang="en-GB" sz="1400" dirty="0" smtClean="0"/>
              <a:t>)</a:t>
            </a:r>
          </a:p>
          <a:p>
            <a:r>
              <a:rPr lang="en-GB" sz="1400" dirty="0" err="1" smtClean="0"/>
              <a:t>Pulstrafo</a:t>
            </a:r>
            <a:r>
              <a:rPr lang="en-GB" sz="1400" dirty="0" smtClean="0"/>
              <a:t>, </a:t>
            </a:r>
            <a:r>
              <a:rPr lang="en-GB" sz="1400" dirty="0" smtClean="0"/>
              <a:t>Klystron, Rack in den Tunnel </a:t>
            </a:r>
            <a:r>
              <a:rPr lang="en-GB" sz="1400" dirty="0" err="1" smtClean="0"/>
              <a:t>stellen</a:t>
            </a:r>
            <a:r>
              <a:rPr lang="en-GB" sz="1400" dirty="0" smtClean="0"/>
              <a:t> und </a:t>
            </a:r>
            <a:r>
              <a:rPr lang="en-GB" sz="1400" dirty="0" err="1" smtClean="0"/>
              <a:t>ausrichten</a:t>
            </a:r>
            <a:endParaRPr lang="en-GB" sz="1400" dirty="0" smtClean="0"/>
          </a:p>
          <a:p>
            <a:pPr lvl="1"/>
            <a:r>
              <a:rPr lang="en-GB" sz="1400" dirty="0" smtClean="0"/>
              <a:t> ca. 4 </a:t>
            </a:r>
            <a:r>
              <a:rPr lang="en-GB" sz="1400" dirty="0" err="1" smtClean="0"/>
              <a:t>Tage</a:t>
            </a:r>
            <a:r>
              <a:rPr lang="en-GB" sz="1400" dirty="0" smtClean="0"/>
              <a:t> </a:t>
            </a:r>
            <a:r>
              <a:rPr lang="en-GB" sz="1400" dirty="0" smtClean="0"/>
              <a:t>(MEA)</a:t>
            </a:r>
          </a:p>
          <a:p>
            <a:r>
              <a:rPr lang="en-GB" sz="1400" dirty="0" err="1" smtClean="0"/>
              <a:t>Anpassnetzwerk</a:t>
            </a:r>
            <a:r>
              <a:rPr lang="en-GB" sz="1400" dirty="0" smtClean="0"/>
              <a:t> </a:t>
            </a:r>
            <a:r>
              <a:rPr lang="en-GB" sz="1400" dirty="0" err="1" smtClean="0"/>
              <a:t>montiern</a:t>
            </a:r>
            <a:r>
              <a:rPr lang="en-GB" sz="1400" dirty="0" smtClean="0"/>
              <a:t>, </a:t>
            </a:r>
            <a:r>
              <a:rPr lang="en-GB" sz="1400" dirty="0" err="1" smtClean="0"/>
              <a:t>Pulskabel</a:t>
            </a:r>
            <a:r>
              <a:rPr lang="en-GB" sz="1400" dirty="0" smtClean="0"/>
              <a:t>  </a:t>
            </a:r>
            <a:r>
              <a:rPr lang="en-GB" sz="1400" dirty="0" smtClean="0"/>
              <a:t>an PT </a:t>
            </a:r>
            <a:r>
              <a:rPr lang="en-GB" sz="1400" dirty="0" err="1" smtClean="0"/>
              <a:t>anschliessen</a:t>
            </a:r>
            <a:r>
              <a:rPr lang="en-GB" sz="1400" dirty="0" smtClean="0"/>
              <a:t> </a:t>
            </a:r>
          </a:p>
          <a:p>
            <a:pPr lvl="1"/>
            <a:r>
              <a:rPr lang="en-GB" sz="1400" dirty="0"/>
              <a:t>5</a:t>
            </a:r>
            <a:r>
              <a:rPr lang="en-GB" sz="1400" dirty="0" smtClean="0"/>
              <a:t> </a:t>
            </a:r>
            <a:r>
              <a:rPr lang="en-GB" sz="1400" dirty="0" err="1" smtClean="0"/>
              <a:t>Tage</a:t>
            </a:r>
            <a:r>
              <a:rPr lang="en-GB" sz="1400" dirty="0" smtClean="0"/>
              <a:t> (MKK)</a:t>
            </a:r>
            <a:endParaRPr lang="en-GB" sz="1400" dirty="0"/>
          </a:p>
          <a:p>
            <a:r>
              <a:rPr lang="en-GB" sz="1400" dirty="0" smtClean="0"/>
              <a:t>Waveguides der Module mit Klystron </a:t>
            </a:r>
            <a:r>
              <a:rPr lang="en-GB" sz="1400" dirty="0" err="1" smtClean="0"/>
              <a:t>verbinden</a:t>
            </a:r>
            <a:r>
              <a:rPr lang="en-GB" sz="1400" dirty="0" smtClean="0"/>
              <a:t> </a:t>
            </a:r>
            <a:r>
              <a:rPr lang="en-GB" sz="1400" dirty="0" smtClean="0"/>
              <a:t>(incl</a:t>
            </a:r>
            <a:r>
              <a:rPr lang="en-GB" sz="1400" dirty="0" smtClean="0"/>
              <a:t>. </a:t>
            </a:r>
            <a:r>
              <a:rPr lang="en-GB" sz="1400" dirty="0" err="1" smtClean="0"/>
              <a:t>Kompresser</a:t>
            </a:r>
            <a:r>
              <a:rPr lang="en-GB" sz="1400" dirty="0" smtClean="0"/>
              <a:t> </a:t>
            </a:r>
            <a:r>
              <a:rPr lang="en-GB" sz="1400" dirty="0" smtClean="0"/>
              <a:t>System) und </a:t>
            </a:r>
            <a:r>
              <a:rPr lang="en-GB" sz="1400" dirty="0" err="1" smtClean="0"/>
              <a:t>einmessen</a:t>
            </a:r>
            <a:endParaRPr lang="en-GB" sz="1400" dirty="0" smtClean="0"/>
          </a:p>
          <a:p>
            <a:pPr lvl="1"/>
            <a:r>
              <a:rPr lang="en-GB" sz="1400" dirty="0" smtClean="0"/>
              <a:t>ca. </a:t>
            </a:r>
            <a:r>
              <a:rPr lang="en-GB" sz="1400" dirty="0" smtClean="0"/>
              <a:t>20</a:t>
            </a:r>
            <a:r>
              <a:rPr lang="en-GB" sz="1400" dirty="0" smtClean="0"/>
              <a:t> </a:t>
            </a:r>
            <a:r>
              <a:rPr lang="en-GB" sz="1400" dirty="0" err="1" smtClean="0"/>
              <a:t>Tage</a:t>
            </a:r>
            <a:r>
              <a:rPr lang="en-GB" sz="1400" dirty="0" smtClean="0"/>
              <a:t> </a:t>
            </a:r>
            <a:r>
              <a:rPr lang="en-GB" sz="1400" dirty="0" smtClean="0"/>
              <a:t>(MHFp  WG Team)</a:t>
            </a:r>
          </a:p>
          <a:p>
            <a:r>
              <a:rPr lang="en-GB" sz="1400" dirty="0" smtClean="0"/>
              <a:t>Interne </a:t>
            </a:r>
            <a:r>
              <a:rPr lang="en-GB" sz="1400" dirty="0" err="1" smtClean="0"/>
              <a:t>Verkabelung</a:t>
            </a:r>
            <a:r>
              <a:rPr lang="en-GB" sz="1400" dirty="0" smtClean="0"/>
              <a:t> der Anlage</a:t>
            </a:r>
          </a:p>
          <a:p>
            <a:pPr lvl="1"/>
            <a:r>
              <a:rPr lang="en-GB" sz="1400" dirty="0" smtClean="0"/>
              <a:t> </a:t>
            </a:r>
            <a:r>
              <a:rPr lang="en-GB" sz="1400" dirty="0" err="1" smtClean="0"/>
              <a:t>ca</a:t>
            </a:r>
            <a:r>
              <a:rPr lang="en-GB" sz="1400" dirty="0" smtClean="0"/>
              <a:t> 15 </a:t>
            </a:r>
            <a:r>
              <a:rPr lang="en-GB" sz="1400" dirty="0" err="1" smtClean="0"/>
              <a:t>Tage</a:t>
            </a:r>
            <a:r>
              <a:rPr lang="en-GB" sz="1400" dirty="0" smtClean="0"/>
              <a:t> </a:t>
            </a:r>
            <a:r>
              <a:rPr lang="en-GB" sz="1400" dirty="0"/>
              <a:t>(MHFp </a:t>
            </a:r>
            <a:r>
              <a:rPr lang="en-GB" sz="1400" dirty="0" smtClean="0"/>
              <a:t>Team, MDI)</a:t>
            </a:r>
          </a:p>
          <a:p>
            <a:r>
              <a:rPr lang="en-GB" sz="1400" dirty="0" err="1" smtClean="0"/>
              <a:t>Externe</a:t>
            </a:r>
            <a:r>
              <a:rPr lang="en-GB" sz="1400" dirty="0" smtClean="0"/>
              <a:t> </a:t>
            </a:r>
            <a:r>
              <a:rPr lang="en-GB" sz="1400" dirty="0" err="1" smtClean="0"/>
              <a:t>Verkabelung</a:t>
            </a:r>
            <a:r>
              <a:rPr lang="en-GB" sz="1400" dirty="0" smtClean="0"/>
              <a:t> (</a:t>
            </a:r>
            <a:r>
              <a:rPr lang="en-GB" sz="1400" dirty="0" err="1" smtClean="0"/>
              <a:t>Elektro</a:t>
            </a:r>
            <a:r>
              <a:rPr lang="en-GB" sz="1400" dirty="0" smtClean="0"/>
              <a:t>, </a:t>
            </a:r>
            <a:r>
              <a:rPr lang="en-GB" sz="1400" dirty="0" err="1" smtClean="0"/>
              <a:t>Notaus</a:t>
            </a:r>
            <a:r>
              <a:rPr lang="en-GB" sz="1400" dirty="0" smtClean="0"/>
              <a:t> </a:t>
            </a:r>
            <a:r>
              <a:rPr lang="en-GB" sz="1400" dirty="0" err="1" smtClean="0"/>
              <a:t>etc</a:t>
            </a:r>
            <a:r>
              <a:rPr lang="en-GB" sz="1400" dirty="0" smtClean="0"/>
              <a:t>)</a:t>
            </a:r>
            <a:endParaRPr lang="en-GB" sz="1400" dirty="0" smtClean="0"/>
          </a:p>
          <a:p>
            <a:pPr lvl="1"/>
            <a:r>
              <a:rPr lang="en-GB" sz="1400" dirty="0" err="1"/>
              <a:t>c</a:t>
            </a:r>
            <a:r>
              <a:rPr lang="en-GB" sz="1400" dirty="0" err="1" smtClean="0"/>
              <a:t>a</a:t>
            </a:r>
            <a:r>
              <a:rPr lang="en-GB" sz="1400" dirty="0" smtClean="0"/>
              <a:t> 5 </a:t>
            </a:r>
            <a:r>
              <a:rPr lang="en-GB" sz="1400" dirty="0" err="1" smtClean="0"/>
              <a:t>Tage</a:t>
            </a:r>
            <a:r>
              <a:rPr lang="en-GB" sz="1400" dirty="0" smtClean="0"/>
              <a:t> (MKK, MDI)</a:t>
            </a:r>
          </a:p>
          <a:p>
            <a:r>
              <a:rPr lang="en-GB" sz="1400" dirty="0" err="1" smtClean="0"/>
              <a:t>Wasser</a:t>
            </a:r>
            <a:r>
              <a:rPr lang="en-GB" sz="1400" dirty="0" smtClean="0"/>
              <a:t> </a:t>
            </a:r>
            <a:r>
              <a:rPr lang="en-GB" sz="1400" dirty="0" err="1" smtClean="0"/>
              <a:t>anschliessen</a:t>
            </a:r>
            <a:r>
              <a:rPr lang="en-GB" sz="1400" dirty="0" smtClean="0"/>
              <a:t> </a:t>
            </a:r>
          </a:p>
          <a:p>
            <a:pPr lvl="1"/>
            <a:r>
              <a:rPr lang="en-GB" sz="1400" dirty="0" err="1"/>
              <a:t>c</a:t>
            </a:r>
            <a:r>
              <a:rPr lang="en-GB" sz="1400" dirty="0" err="1" smtClean="0"/>
              <a:t>a</a:t>
            </a:r>
            <a:r>
              <a:rPr lang="en-GB" sz="1400" dirty="0" smtClean="0"/>
              <a:t> 5 </a:t>
            </a:r>
            <a:r>
              <a:rPr lang="en-GB" sz="1400" dirty="0" err="1" smtClean="0"/>
              <a:t>Tage</a:t>
            </a:r>
            <a:r>
              <a:rPr lang="en-GB" sz="1400" dirty="0" smtClean="0"/>
              <a:t> </a:t>
            </a:r>
            <a:r>
              <a:rPr lang="en-GB" sz="1400" dirty="0" smtClean="0"/>
              <a:t>(MKK)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38687" y="6067145"/>
            <a:ext cx="9036301" cy="30777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dirty="0" smtClean="0">
                <a:solidFill>
                  <a:srgbClr val="00B0F0"/>
                </a:solidFill>
              </a:rPr>
              <a:t>WP1 benötigt Platz für Schrank / Rollwagen um Werkzeug und Messgeräte dort für die Montage sicher zu lagern</a:t>
            </a:r>
            <a:endParaRPr lang="de-DE" sz="1400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03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european-xfel-gmbh_presentation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template-european-xfel-gmbh_presentation_test03</Template>
  <TotalTime>0</TotalTime>
  <Words>1086</Words>
  <Application>Microsoft Office PowerPoint</Application>
  <PresentationFormat>Bildschirmpräsentation (4:3)</PresentationFormat>
  <Paragraphs>302</Paragraphs>
  <Slides>13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15" baseType="lpstr">
      <vt:lpstr>template-european-xfel-gmbh_presentation</vt:lpstr>
      <vt:lpstr>Office Theme</vt:lpstr>
      <vt:lpstr>High Power RF Tunnel Installation L1</vt:lpstr>
      <vt:lpstr>High Power RF Station / Komponenten </vt:lpstr>
      <vt:lpstr>High Power RF Station / XFEL Tunnnel</vt:lpstr>
      <vt:lpstr>RF High Power Station / XFEL Tunnel</vt:lpstr>
      <vt:lpstr>PowerPoint-Präsentation</vt:lpstr>
      <vt:lpstr>Installationsablauf / Electronic Racks</vt:lpstr>
      <vt:lpstr>Installationsablauf / Waveguide Distribution</vt:lpstr>
      <vt:lpstr>Installationsablauf / Waveguide Distribution</vt:lpstr>
      <vt:lpstr>Installationsablauf / Tunnelmontage</vt:lpstr>
      <vt:lpstr>Installationsablauf / Tunnelmontage</vt:lpstr>
      <vt:lpstr>WP01 Organisation</vt:lpstr>
      <vt:lpstr>Weitere involvierte Gruppen</vt:lpstr>
      <vt:lpstr>PowerPoint-Präsentation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Poppe, Frank</dc:creator>
  <cp:lastModifiedBy>rwagner</cp:lastModifiedBy>
  <cp:revision>107</cp:revision>
  <cp:lastPrinted>2008-09-01T15:04:16Z</cp:lastPrinted>
  <dcterms:created xsi:type="dcterms:W3CDTF">2012-08-22T09:26:39Z</dcterms:created>
  <dcterms:modified xsi:type="dcterms:W3CDTF">2014-03-24T16:19:07Z</dcterms:modified>
</cp:coreProperties>
</file>