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486" r:id="rId2"/>
    <p:sldId id="445" r:id="rId3"/>
    <p:sldId id="452" r:id="rId4"/>
    <p:sldId id="501" r:id="rId5"/>
    <p:sldId id="482" r:id="rId6"/>
    <p:sldId id="478" r:id="rId7"/>
    <p:sldId id="485" r:id="rId8"/>
    <p:sldId id="519" r:id="rId9"/>
    <p:sldId id="517" r:id="rId10"/>
    <p:sldId id="516" r:id="rId11"/>
    <p:sldId id="518" r:id="rId12"/>
    <p:sldId id="520" r:id="rId13"/>
    <p:sldId id="521" r:id="rId14"/>
    <p:sldId id="522" r:id="rId15"/>
    <p:sldId id="523" r:id="rId16"/>
    <p:sldId id="526" r:id="rId17"/>
    <p:sldId id="524" r:id="rId18"/>
    <p:sldId id="525" r:id="rId19"/>
    <p:sldId id="527" r:id="rId20"/>
  </p:sldIdLst>
  <p:sldSz cx="9144000" cy="6858000" type="screen4x3"/>
  <p:notesSz cx="7099300" cy="102346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66FF"/>
    <a:srgbClr val="DDDDDD"/>
    <a:srgbClr val="FF6600"/>
    <a:srgbClr val="FFFF00"/>
    <a:srgbClr val="B7C040"/>
    <a:srgbClr val="00FFCC"/>
    <a:srgbClr val="FFFF66"/>
    <a:srgbClr val="0080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56" autoAdjust="0"/>
    <p:restoredTop sz="98513" autoAdjust="0"/>
  </p:normalViewPr>
  <p:slideViewPr>
    <p:cSldViewPr snapToGrid="0">
      <p:cViewPr>
        <p:scale>
          <a:sx n="70" d="100"/>
          <a:sy n="70" d="100"/>
        </p:scale>
        <p:origin x="-354" y="-84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5551"/>
        <p:guide pos="1551"/>
        <p:guide pos="4178"/>
        <p:guide pos="2927"/>
        <p:guide pos="2809"/>
        <p:guide pos="178"/>
        <p:guide pos="4299"/>
        <p:guide pos="1435"/>
      </p:guideLst>
    </p:cSldViewPr>
  </p:slideViewPr>
  <p:outlineViewPr>
    <p:cViewPr>
      <p:scale>
        <a:sx n="33" d="100"/>
        <a:sy n="33" d="100"/>
      </p:scale>
      <p:origin x="258" y="775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2130" y="-96"/>
      </p:cViewPr>
      <p:guideLst>
        <p:guide orient="horz" pos="3224"/>
        <p:guide pos="2236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91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725" y="0"/>
            <a:ext cx="307691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243"/>
            <a:ext cx="307691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725" y="9721243"/>
            <a:ext cx="307691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F78CA52-E024-45A9-A6DA-6EE92DD2B0F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917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605880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3079676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553473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4027269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47593"/>
            <a:fld id="{B509E118-9C67-441A-B5D1-607DCEAA43E8}" type="slidenum">
              <a:rPr lang="en-GB" sz="1200">
                <a:solidFill>
                  <a:srgbClr val="000000"/>
                </a:solidFill>
              </a:rPr>
              <a:pPr defTabSz="947593"/>
              <a:t>2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127" y="4860460"/>
            <a:ext cx="5205048" cy="46052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79" tIns="47440" rIns="94879" bIns="47440"/>
          <a:lstStyle/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latin typeface="Arial" charset="0"/>
                <a:ea typeface="ＭＳ Ｐゴシック" pitchFamily="34" charset="-128"/>
              </a:rPr>
              <a:t>   </a:t>
            </a:r>
            <a:r>
              <a:rPr lang="en-GB" sz="1100" b="1">
                <a:ea typeface="ＭＳ Ｐゴシック" pitchFamily="34" charset="-128"/>
              </a:rPr>
              <a:t>Before you start</a:t>
            </a:r>
            <a:r>
              <a:rPr lang="en-GB" sz="1100">
                <a:ea typeface="ＭＳ Ｐゴシック" pitchFamily="34" charset="-128"/>
              </a:rPr>
              <a:t> editing the slides of your talk change to the </a:t>
            </a:r>
            <a:r>
              <a:rPr lang="en-GB" sz="1100" b="1">
                <a:ea typeface="ＭＳ Ｐゴシック" pitchFamily="34" charset="-128"/>
              </a:rPr>
              <a:t>Master Slide view</a:t>
            </a:r>
            <a:r>
              <a:rPr lang="en-GB" sz="1100">
                <a:ea typeface="ＭＳ Ｐゴシック" pitchFamily="34" charset="-128"/>
              </a:rPr>
              <a:t>:   </a:t>
            </a:r>
            <a:br>
              <a:rPr lang="en-GB" sz="1100">
                <a:ea typeface="ＭＳ Ｐゴシック" pitchFamily="34" charset="-128"/>
              </a:rPr>
            </a:br>
            <a:r>
              <a:rPr lang="en-GB" sz="1100">
                <a:ea typeface="ＭＳ Ｐゴシック" pitchFamily="34" charset="-128"/>
              </a:rPr>
              <a:t>   Menu button “View”,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> Master, Slide Master: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endParaRPr lang="en-GB" sz="1100">
              <a:ea typeface="ＭＳ Ｐゴシック" pitchFamily="34" charset="-128"/>
              <a:sym typeface="Wingdings" pitchFamily="2" charset="2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Edit the following 2 items in the 1st slide: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/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1)  1st row in the violet header: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endParaRPr lang="en-GB" sz="1100">
              <a:ea typeface="ＭＳ Ｐゴシック" pitchFamily="34" charset="-128"/>
              <a:sym typeface="Wingdings" pitchFamily="2" charset="2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ea typeface="ＭＳ Ｐゴシック" pitchFamily="34" charset="-128"/>
                <a:sym typeface="Wingdings" pitchFamily="2" charset="2"/>
              </a:rPr>
              <a:t>   If you want to use more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partner logos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> position them left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beside the DESY logo in the footer area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Close Master View</a:t>
            </a:r>
            <a:endParaRPr lang="en-GB" sz="1100" b="1">
              <a:ea typeface="ＭＳ Ｐゴシック" pitchFamily="34" charset="-128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ea typeface="ＭＳ Ｐゴシック" pitchFamily="34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605880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3079676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553473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4027269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47593"/>
            <a:fld id="{B509E118-9C67-441A-B5D1-607DCEAA43E8}" type="slidenum">
              <a:rPr lang="en-GB" sz="1200">
                <a:solidFill>
                  <a:srgbClr val="000000"/>
                </a:solidFill>
              </a:rPr>
              <a:pPr defTabSz="947593"/>
              <a:t>13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127" y="4860460"/>
            <a:ext cx="5205048" cy="46052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79" tIns="47440" rIns="94879" bIns="47440"/>
          <a:lstStyle/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latin typeface="Arial" charset="0"/>
                <a:ea typeface="ＭＳ Ｐゴシック" pitchFamily="34" charset="-128"/>
              </a:rPr>
              <a:t>   </a:t>
            </a:r>
            <a:r>
              <a:rPr lang="en-GB" sz="1100" b="1">
                <a:ea typeface="ＭＳ Ｐゴシック" pitchFamily="34" charset="-128"/>
              </a:rPr>
              <a:t>Before you start</a:t>
            </a:r>
            <a:r>
              <a:rPr lang="en-GB" sz="1100">
                <a:ea typeface="ＭＳ Ｐゴシック" pitchFamily="34" charset="-128"/>
              </a:rPr>
              <a:t> editing the slides of your talk change to the </a:t>
            </a:r>
            <a:r>
              <a:rPr lang="en-GB" sz="1100" b="1">
                <a:ea typeface="ＭＳ Ｐゴシック" pitchFamily="34" charset="-128"/>
              </a:rPr>
              <a:t>Master Slide view</a:t>
            </a:r>
            <a:r>
              <a:rPr lang="en-GB" sz="1100">
                <a:ea typeface="ＭＳ Ｐゴシック" pitchFamily="34" charset="-128"/>
              </a:rPr>
              <a:t>:   </a:t>
            </a:r>
            <a:br>
              <a:rPr lang="en-GB" sz="1100">
                <a:ea typeface="ＭＳ Ｐゴシック" pitchFamily="34" charset="-128"/>
              </a:rPr>
            </a:br>
            <a:r>
              <a:rPr lang="en-GB" sz="1100">
                <a:ea typeface="ＭＳ Ｐゴシック" pitchFamily="34" charset="-128"/>
              </a:rPr>
              <a:t>   Menu button “View”,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> Master, Slide Master: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endParaRPr lang="en-GB" sz="1100">
              <a:ea typeface="ＭＳ Ｐゴシック" pitchFamily="34" charset="-128"/>
              <a:sym typeface="Wingdings" pitchFamily="2" charset="2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Edit the following 2 items in the 1st slide: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/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1)  1st row in the violet header: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endParaRPr lang="en-GB" sz="1100">
              <a:ea typeface="ＭＳ Ｐゴシック" pitchFamily="34" charset="-128"/>
              <a:sym typeface="Wingdings" pitchFamily="2" charset="2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ea typeface="ＭＳ Ｐゴシック" pitchFamily="34" charset="-128"/>
                <a:sym typeface="Wingdings" pitchFamily="2" charset="2"/>
              </a:rPr>
              <a:t>   If you want to use more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partner logos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> position them left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beside the DESY logo in the footer area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Close Master View</a:t>
            </a:r>
            <a:endParaRPr lang="en-GB" sz="1100" b="1">
              <a:ea typeface="ＭＳ Ｐゴシック" pitchFamily="34" charset="-128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ea typeface="ＭＳ Ｐゴシック" pitchFamily="34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605880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3079676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553473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4027269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47593"/>
            <a:fld id="{B509E118-9C67-441A-B5D1-607DCEAA43E8}" type="slidenum">
              <a:rPr lang="en-GB" sz="1200">
                <a:solidFill>
                  <a:srgbClr val="000000"/>
                </a:solidFill>
              </a:rPr>
              <a:pPr defTabSz="947593"/>
              <a:t>14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127" y="4860460"/>
            <a:ext cx="5205048" cy="46052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79" tIns="47440" rIns="94879" bIns="47440"/>
          <a:lstStyle/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latin typeface="Arial" charset="0"/>
                <a:ea typeface="ＭＳ Ｐゴシック" pitchFamily="34" charset="-128"/>
              </a:rPr>
              <a:t>   </a:t>
            </a:r>
            <a:r>
              <a:rPr lang="en-GB" sz="1100" b="1">
                <a:ea typeface="ＭＳ Ｐゴシック" pitchFamily="34" charset="-128"/>
              </a:rPr>
              <a:t>Before you start</a:t>
            </a:r>
            <a:r>
              <a:rPr lang="en-GB" sz="1100">
                <a:ea typeface="ＭＳ Ｐゴシック" pitchFamily="34" charset="-128"/>
              </a:rPr>
              <a:t> editing the slides of your talk change to the </a:t>
            </a:r>
            <a:r>
              <a:rPr lang="en-GB" sz="1100" b="1">
                <a:ea typeface="ＭＳ Ｐゴシック" pitchFamily="34" charset="-128"/>
              </a:rPr>
              <a:t>Master Slide view</a:t>
            </a:r>
            <a:r>
              <a:rPr lang="en-GB" sz="1100">
                <a:ea typeface="ＭＳ Ｐゴシック" pitchFamily="34" charset="-128"/>
              </a:rPr>
              <a:t>:   </a:t>
            </a:r>
            <a:br>
              <a:rPr lang="en-GB" sz="1100">
                <a:ea typeface="ＭＳ Ｐゴシック" pitchFamily="34" charset="-128"/>
              </a:rPr>
            </a:br>
            <a:r>
              <a:rPr lang="en-GB" sz="1100">
                <a:ea typeface="ＭＳ Ｐゴシック" pitchFamily="34" charset="-128"/>
              </a:rPr>
              <a:t>   Menu button “View”,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> Master, Slide Master: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endParaRPr lang="en-GB" sz="1100">
              <a:ea typeface="ＭＳ Ｐゴシック" pitchFamily="34" charset="-128"/>
              <a:sym typeface="Wingdings" pitchFamily="2" charset="2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Edit the following 2 items in the 1st slide: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/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1)  1st row in the violet header: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endParaRPr lang="en-GB" sz="1100">
              <a:ea typeface="ＭＳ Ｐゴシック" pitchFamily="34" charset="-128"/>
              <a:sym typeface="Wingdings" pitchFamily="2" charset="2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ea typeface="ＭＳ Ｐゴシック" pitchFamily="34" charset="-128"/>
                <a:sym typeface="Wingdings" pitchFamily="2" charset="2"/>
              </a:rPr>
              <a:t>   If you want to use more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partner logos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> position them left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beside the DESY logo in the footer area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Close Master View</a:t>
            </a:r>
            <a:endParaRPr lang="en-GB" sz="1100" b="1">
              <a:ea typeface="ＭＳ Ｐゴシック" pitchFamily="34" charset="-128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ea typeface="ＭＳ Ｐゴシック" pitchFamily="34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605880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3079676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553473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4027269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47593"/>
            <a:fld id="{B509E118-9C67-441A-B5D1-607DCEAA43E8}" type="slidenum">
              <a:rPr lang="en-GB" sz="1200">
                <a:solidFill>
                  <a:srgbClr val="000000"/>
                </a:solidFill>
              </a:rPr>
              <a:pPr defTabSz="947593"/>
              <a:t>15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127" y="4860460"/>
            <a:ext cx="5205048" cy="46052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79" tIns="47440" rIns="94879" bIns="47440"/>
          <a:lstStyle/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latin typeface="Arial" charset="0"/>
                <a:ea typeface="ＭＳ Ｐゴシック" pitchFamily="34" charset="-128"/>
              </a:rPr>
              <a:t>   </a:t>
            </a:r>
            <a:r>
              <a:rPr lang="en-GB" sz="1100" b="1">
                <a:ea typeface="ＭＳ Ｐゴシック" pitchFamily="34" charset="-128"/>
              </a:rPr>
              <a:t>Before you start</a:t>
            </a:r>
            <a:r>
              <a:rPr lang="en-GB" sz="1100">
                <a:ea typeface="ＭＳ Ｐゴシック" pitchFamily="34" charset="-128"/>
              </a:rPr>
              <a:t> editing the slides of your talk change to the </a:t>
            </a:r>
            <a:r>
              <a:rPr lang="en-GB" sz="1100" b="1">
                <a:ea typeface="ＭＳ Ｐゴシック" pitchFamily="34" charset="-128"/>
              </a:rPr>
              <a:t>Master Slide view</a:t>
            </a:r>
            <a:r>
              <a:rPr lang="en-GB" sz="1100">
                <a:ea typeface="ＭＳ Ｐゴシック" pitchFamily="34" charset="-128"/>
              </a:rPr>
              <a:t>:   </a:t>
            </a:r>
            <a:br>
              <a:rPr lang="en-GB" sz="1100">
                <a:ea typeface="ＭＳ Ｐゴシック" pitchFamily="34" charset="-128"/>
              </a:rPr>
            </a:br>
            <a:r>
              <a:rPr lang="en-GB" sz="1100">
                <a:ea typeface="ＭＳ Ｐゴシック" pitchFamily="34" charset="-128"/>
              </a:rPr>
              <a:t>   Menu button “View”,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> Master, Slide Master: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endParaRPr lang="en-GB" sz="1100">
              <a:ea typeface="ＭＳ Ｐゴシック" pitchFamily="34" charset="-128"/>
              <a:sym typeface="Wingdings" pitchFamily="2" charset="2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Edit the following 2 items in the 1st slide: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/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1)  1st row in the violet header: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endParaRPr lang="en-GB" sz="1100">
              <a:ea typeface="ＭＳ Ｐゴシック" pitchFamily="34" charset="-128"/>
              <a:sym typeface="Wingdings" pitchFamily="2" charset="2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ea typeface="ＭＳ Ｐゴシック" pitchFamily="34" charset="-128"/>
                <a:sym typeface="Wingdings" pitchFamily="2" charset="2"/>
              </a:rPr>
              <a:t>   If you want to use more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partner logos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> position them left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beside the DESY logo in the footer area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Close Master View</a:t>
            </a:r>
            <a:endParaRPr lang="en-GB" sz="1100" b="1">
              <a:ea typeface="ＭＳ Ｐゴシック" pitchFamily="34" charset="-128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ea typeface="ＭＳ Ｐゴシック" pitchFamily="34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605880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3079676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553473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4027269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47593"/>
            <a:fld id="{B509E118-9C67-441A-B5D1-607DCEAA43E8}" type="slidenum">
              <a:rPr lang="en-GB" sz="1200">
                <a:solidFill>
                  <a:srgbClr val="000000"/>
                </a:solidFill>
              </a:rPr>
              <a:pPr defTabSz="947593"/>
              <a:t>16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127" y="4860460"/>
            <a:ext cx="5205048" cy="46052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79" tIns="47440" rIns="94879" bIns="47440"/>
          <a:lstStyle/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latin typeface="Arial" charset="0"/>
                <a:ea typeface="ＭＳ Ｐゴシック" pitchFamily="34" charset="-128"/>
              </a:rPr>
              <a:t>   </a:t>
            </a:r>
            <a:r>
              <a:rPr lang="en-GB" sz="1100" b="1">
                <a:ea typeface="ＭＳ Ｐゴシック" pitchFamily="34" charset="-128"/>
              </a:rPr>
              <a:t>Before you start</a:t>
            </a:r>
            <a:r>
              <a:rPr lang="en-GB" sz="1100">
                <a:ea typeface="ＭＳ Ｐゴシック" pitchFamily="34" charset="-128"/>
              </a:rPr>
              <a:t> editing the slides of your talk change to the </a:t>
            </a:r>
            <a:r>
              <a:rPr lang="en-GB" sz="1100" b="1">
                <a:ea typeface="ＭＳ Ｐゴシック" pitchFamily="34" charset="-128"/>
              </a:rPr>
              <a:t>Master Slide view</a:t>
            </a:r>
            <a:r>
              <a:rPr lang="en-GB" sz="1100">
                <a:ea typeface="ＭＳ Ｐゴシック" pitchFamily="34" charset="-128"/>
              </a:rPr>
              <a:t>:   </a:t>
            </a:r>
            <a:br>
              <a:rPr lang="en-GB" sz="1100">
                <a:ea typeface="ＭＳ Ｐゴシック" pitchFamily="34" charset="-128"/>
              </a:rPr>
            </a:br>
            <a:r>
              <a:rPr lang="en-GB" sz="1100">
                <a:ea typeface="ＭＳ Ｐゴシック" pitchFamily="34" charset="-128"/>
              </a:rPr>
              <a:t>   Menu button “View”,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> Master, Slide Master: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endParaRPr lang="en-GB" sz="1100">
              <a:ea typeface="ＭＳ Ｐゴシック" pitchFamily="34" charset="-128"/>
              <a:sym typeface="Wingdings" pitchFamily="2" charset="2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Edit the following 2 items in the 1st slide: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/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1)  1st row in the violet header: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endParaRPr lang="en-GB" sz="1100">
              <a:ea typeface="ＭＳ Ｐゴシック" pitchFamily="34" charset="-128"/>
              <a:sym typeface="Wingdings" pitchFamily="2" charset="2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ea typeface="ＭＳ Ｐゴシック" pitchFamily="34" charset="-128"/>
                <a:sym typeface="Wingdings" pitchFamily="2" charset="2"/>
              </a:rPr>
              <a:t>   If you want to use more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partner logos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> position them left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beside the DESY logo in the footer area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Close Master View</a:t>
            </a:r>
            <a:endParaRPr lang="en-GB" sz="1100" b="1">
              <a:ea typeface="ＭＳ Ｐゴシック" pitchFamily="34" charset="-128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ea typeface="ＭＳ Ｐゴシック" pitchFamily="34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605880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3079676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553473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4027269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47593"/>
            <a:fld id="{B509E118-9C67-441A-B5D1-607DCEAA43E8}" type="slidenum">
              <a:rPr lang="en-GB" sz="1200">
                <a:solidFill>
                  <a:srgbClr val="000000"/>
                </a:solidFill>
              </a:rPr>
              <a:pPr defTabSz="947593"/>
              <a:t>17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127" y="4860460"/>
            <a:ext cx="5205048" cy="46052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79" tIns="47440" rIns="94879" bIns="47440"/>
          <a:lstStyle/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latin typeface="Arial" charset="0"/>
                <a:ea typeface="ＭＳ Ｐゴシック" pitchFamily="34" charset="-128"/>
              </a:rPr>
              <a:t>   </a:t>
            </a:r>
            <a:r>
              <a:rPr lang="en-GB" sz="1100" b="1">
                <a:ea typeface="ＭＳ Ｐゴシック" pitchFamily="34" charset="-128"/>
              </a:rPr>
              <a:t>Before you start</a:t>
            </a:r>
            <a:r>
              <a:rPr lang="en-GB" sz="1100">
                <a:ea typeface="ＭＳ Ｐゴシック" pitchFamily="34" charset="-128"/>
              </a:rPr>
              <a:t> editing the slides of your talk change to the </a:t>
            </a:r>
            <a:r>
              <a:rPr lang="en-GB" sz="1100" b="1">
                <a:ea typeface="ＭＳ Ｐゴシック" pitchFamily="34" charset="-128"/>
              </a:rPr>
              <a:t>Master Slide view</a:t>
            </a:r>
            <a:r>
              <a:rPr lang="en-GB" sz="1100">
                <a:ea typeface="ＭＳ Ｐゴシック" pitchFamily="34" charset="-128"/>
              </a:rPr>
              <a:t>:   </a:t>
            </a:r>
            <a:br>
              <a:rPr lang="en-GB" sz="1100">
                <a:ea typeface="ＭＳ Ｐゴシック" pitchFamily="34" charset="-128"/>
              </a:rPr>
            </a:br>
            <a:r>
              <a:rPr lang="en-GB" sz="1100">
                <a:ea typeface="ＭＳ Ｐゴシック" pitchFamily="34" charset="-128"/>
              </a:rPr>
              <a:t>   Menu button “View”,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> Master, Slide Master: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endParaRPr lang="en-GB" sz="1100">
              <a:ea typeface="ＭＳ Ｐゴシック" pitchFamily="34" charset="-128"/>
              <a:sym typeface="Wingdings" pitchFamily="2" charset="2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Edit the following 2 items in the 1st slide: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/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1)  1st row in the violet header: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endParaRPr lang="en-GB" sz="1100">
              <a:ea typeface="ＭＳ Ｐゴシック" pitchFamily="34" charset="-128"/>
              <a:sym typeface="Wingdings" pitchFamily="2" charset="2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ea typeface="ＭＳ Ｐゴシック" pitchFamily="34" charset="-128"/>
                <a:sym typeface="Wingdings" pitchFamily="2" charset="2"/>
              </a:rPr>
              <a:t>   If you want to use more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partner logos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> position them left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beside the DESY logo in the footer area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Close Master View</a:t>
            </a:r>
            <a:endParaRPr lang="en-GB" sz="1100" b="1">
              <a:ea typeface="ＭＳ Ｐゴシック" pitchFamily="34" charset="-128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ea typeface="ＭＳ Ｐゴシック" pitchFamily="34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605880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3079676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553473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4027269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47593"/>
            <a:fld id="{B509E118-9C67-441A-B5D1-607DCEAA43E8}" type="slidenum">
              <a:rPr lang="en-GB" sz="1200">
                <a:solidFill>
                  <a:srgbClr val="000000"/>
                </a:solidFill>
              </a:rPr>
              <a:pPr defTabSz="947593"/>
              <a:t>18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127" y="4860460"/>
            <a:ext cx="5205048" cy="46052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79" tIns="47440" rIns="94879" bIns="47440"/>
          <a:lstStyle/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latin typeface="Arial" charset="0"/>
                <a:ea typeface="ＭＳ Ｐゴシック" pitchFamily="34" charset="-128"/>
              </a:rPr>
              <a:t>   </a:t>
            </a:r>
            <a:r>
              <a:rPr lang="en-GB" sz="1100" b="1">
                <a:ea typeface="ＭＳ Ｐゴシック" pitchFamily="34" charset="-128"/>
              </a:rPr>
              <a:t>Before you start</a:t>
            </a:r>
            <a:r>
              <a:rPr lang="en-GB" sz="1100">
                <a:ea typeface="ＭＳ Ｐゴシック" pitchFamily="34" charset="-128"/>
              </a:rPr>
              <a:t> editing the slides of your talk change to the </a:t>
            </a:r>
            <a:r>
              <a:rPr lang="en-GB" sz="1100" b="1">
                <a:ea typeface="ＭＳ Ｐゴシック" pitchFamily="34" charset="-128"/>
              </a:rPr>
              <a:t>Master Slide view</a:t>
            </a:r>
            <a:r>
              <a:rPr lang="en-GB" sz="1100">
                <a:ea typeface="ＭＳ Ｐゴシック" pitchFamily="34" charset="-128"/>
              </a:rPr>
              <a:t>:   </a:t>
            </a:r>
            <a:br>
              <a:rPr lang="en-GB" sz="1100">
                <a:ea typeface="ＭＳ Ｐゴシック" pitchFamily="34" charset="-128"/>
              </a:rPr>
            </a:br>
            <a:r>
              <a:rPr lang="en-GB" sz="1100">
                <a:ea typeface="ＭＳ Ｐゴシック" pitchFamily="34" charset="-128"/>
              </a:rPr>
              <a:t>   Menu button “View”,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> Master, Slide Master: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endParaRPr lang="en-GB" sz="1100">
              <a:ea typeface="ＭＳ Ｐゴシック" pitchFamily="34" charset="-128"/>
              <a:sym typeface="Wingdings" pitchFamily="2" charset="2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Edit the following 2 items in the 1st slide: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/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1)  1st row in the violet header: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endParaRPr lang="en-GB" sz="1100">
              <a:ea typeface="ＭＳ Ｐゴシック" pitchFamily="34" charset="-128"/>
              <a:sym typeface="Wingdings" pitchFamily="2" charset="2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ea typeface="ＭＳ Ｐゴシック" pitchFamily="34" charset="-128"/>
                <a:sym typeface="Wingdings" pitchFamily="2" charset="2"/>
              </a:rPr>
              <a:t>   If you want to use more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partner logos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> position them left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beside the DESY logo in the footer area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Close Master View</a:t>
            </a:r>
            <a:endParaRPr lang="en-GB" sz="1100" b="1">
              <a:ea typeface="ＭＳ Ｐゴシック" pitchFamily="34" charset="-128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ea typeface="ＭＳ Ｐゴシック" pitchFamily="34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605880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3079676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553473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4027269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47593"/>
            <a:fld id="{B509E118-9C67-441A-B5D1-607DCEAA43E8}" type="slidenum">
              <a:rPr lang="en-GB" sz="1200">
                <a:solidFill>
                  <a:srgbClr val="000000"/>
                </a:solidFill>
              </a:rPr>
              <a:pPr defTabSz="947593"/>
              <a:t>19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127" y="4860460"/>
            <a:ext cx="5205048" cy="46052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79" tIns="47440" rIns="94879" bIns="47440"/>
          <a:lstStyle/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latin typeface="Arial" charset="0"/>
                <a:ea typeface="ＭＳ Ｐゴシック" pitchFamily="34" charset="-128"/>
              </a:rPr>
              <a:t>   </a:t>
            </a:r>
            <a:r>
              <a:rPr lang="en-GB" sz="1100" b="1">
                <a:ea typeface="ＭＳ Ｐゴシック" pitchFamily="34" charset="-128"/>
              </a:rPr>
              <a:t>Before you start</a:t>
            </a:r>
            <a:r>
              <a:rPr lang="en-GB" sz="1100">
                <a:ea typeface="ＭＳ Ｐゴシック" pitchFamily="34" charset="-128"/>
              </a:rPr>
              <a:t> editing the slides of your talk change to the </a:t>
            </a:r>
            <a:r>
              <a:rPr lang="en-GB" sz="1100" b="1">
                <a:ea typeface="ＭＳ Ｐゴシック" pitchFamily="34" charset="-128"/>
              </a:rPr>
              <a:t>Master Slide view</a:t>
            </a:r>
            <a:r>
              <a:rPr lang="en-GB" sz="1100">
                <a:ea typeface="ＭＳ Ｐゴシック" pitchFamily="34" charset="-128"/>
              </a:rPr>
              <a:t>:   </a:t>
            </a:r>
            <a:br>
              <a:rPr lang="en-GB" sz="1100">
                <a:ea typeface="ＭＳ Ｐゴシック" pitchFamily="34" charset="-128"/>
              </a:rPr>
            </a:br>
            <a:r>
              <a:rPr lang="en-GB" sz="1100">
                <a:ea typeface="ＭＳ Ｐゴシック" pitchFamily="34" charset="-128"/>
              </a:rPr>
              <a:t>   Menu button “View”,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> Master, Slide Master: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endParaRPr lang="en-GB" sz="1100">
              <a:ea typeface="ＭＳ Ｐゴシック" pitchFamily="34" charset="-128"/>
              <a:sym typeface="Wingdings" pitchFamily="2" charset="2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Edit the following 2 items in the 1st slide: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/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1)  1st row in the violet header: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endParaRPr lang="en-GB" sz="1100">
              <a:ea typeface="ＭＳ Ｐゴシック" pitchFamily="34" charset="-128"/>
              <a:sym typeface="Wingdings" pitchFamily="2" charset="2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ea typeface="ＭＳ Ｐゴシック" pitchFamily="34" charset="-128"/>
                <a:sym typeface="Wingdings" pitchFamily="2" charset="2"/>
              </a:rPr>
              <a:t>   If you want to use more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partner logos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> position them left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beside the DESY logo in the footer area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Close Master View</a:t>
            </a:r>
            <a:endParaRPr lang="en-GB" sz="1100" b="1">
              <a:ea typeface="ＭＳ Ｐゴシック" pitchFamily="34" charset="-128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ea typeface="ＭＳ Ｐゴシック" pitchFamily="34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946150" eaLnBrk="0" hangingPunct="0">
              <a:tabLst>
                <a:tab pos="749300" algn="l"/>
                <a:tab pos="1500188" algn="l"/>
                <a:tab pos="2249488" algn="l"/>
                <a:tab pos="30003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46150" eaLnBrk="0" hangingPunct="0">
              <a:tabLst>
                <a:tab pos="749300" algn="l"/>
                <a:tab pos="1500188" algn="l"/>
                <a:tab pos="2249488" algn="l"/>
                <a:tab pos="30003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46150" eaLnBrk="0" hangingPunct="0">
              <a:tabLst>
                <a:tab pos="749300" algn="l"/>
                <a:tab pos="1500188" algn="l"/>
                <a:tab pos="2249488" algn="l"/>
                <a:tab pos="30003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46150" eaLnBrk="0" hangingPunct="0">
              <a:tabLst>
                <a:tab pos="749300" algn="l"/>
                <a:tab pos="1500188" algn="l"/>
                <a:tab pos="2249488" algn="l"/>
                <a:tab pos="30003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46150" eaLnBrk="0" hangingPunct="0">
              <a:tabLst>
                <a:tab pos="749300" algn="l"/>
                <a:tab pos="1500188" algn="l"/>
                <a:tab pos="2249488" algn="l"/>
                <a:tab pos="30003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461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tabLst>
                <a:tab pos="749300" algn="l"/>
                <a:tab pos="1500188" algn="l"/>
                <a:tab pos="2249488" algn="l"/>
                <a:tab pos="30003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461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tabLst>
                <a:tab pos="749300" algn="l"/>
                <a:tab pos="1500188" algn="l"/>
                <a:tab pos="2249488" algn="l"/>
                <a:tab pos="30003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461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tabLst>
                <a:tab pos="749300" algn="l"/>
                <a:tab pos="1500188" algn="l"/>
                <a:tab pos="2249488" algn="l"/>
                <a:tab pos="30003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461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tabLst>
                <a:tab pos="749300" algn="l"/>
                <a:tab pos="1500188" algn="l"/>
                <a:tab pos="2249488" algn="l"/>
                <a:tab pos="30003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2D09F0B-95BC-445B-AAA5-4922390CF8A0}" type="slidenum">
              <a:rPr lang="en-GB" b="0" smtClean="0">
                <a:solidFill>
                  <a:srgbClr val="000000"/>
                </a:solidFill>
              </a:rPr>
              <a:pPr/>
              <a:t>3</a:t>
            </a:fld>
            <a:endParaRPr lang="en-GB" b="0" smtClean="0">
              <a:solidFill>
                <a:srgbClr val="000000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860925"/>
            <a:ext cx="5203825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79" tIns="47440" rIns="94879" bIns="47440"/>
          <a:lstStyle/>
          <a:p>
            <a:pPr marL="234950" indent="-2349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latin typeface="Arial" charset="0"/>
                <a:ea typeface="ＭＳ Ｐゴシック" pitchFamily="34" charset="-128"/>
              </a:rPr>
              <a:t>   </a:t>
            </a:r>
            <a:r>
              <a:rPr lang="en-GB" sz="1100" b="1" smtClean="0">
                <a:latin typeface="Arial" charset="0"/>
                <a:ea typeface="ＭＳ Ｐゴシック" pitchFamily="34" charset="-128"/>
              </a:rPr>
              <a:t>Before you start</a:t>
            </a:r>
            <a:r>
              <a:rPr lang="en-GB" sz="1100" smtClean="0">
                <a:latin typeface="Arial" charset="0"/>
                <a:ea typeface="ＭＳ Ｐゴシック" pitchFamily="34" charset="-128"/>
              </a:rPr>
              <a:t> editing the slides of your talk change to the </a:t>
            </a:r>
            <a:r>
              <a:rPr lang="en-GB" sz="1100" b="1" smtClean="0">
                <a:latin typeface="Arial" charset="0"/>
                <a:ea typeface="ＭＳ Ｐゴシック" pitchFamily="34" charset="-128"/>
              </a:rPr>
              <a:t>Master Slide view</a:t>
            </a:r>
            <a:r>
              <a:rPr lang="en-GB" sz="1100" smtClean="0">
                <a:latin typeface="Arial" charset="0"/>
                <a:ea typeface="ＭＳ Ｐゴシック" pitchFamily="34" charset="-128"/>
              </a:rPr>
              <a:t>:   </a:t>
            </a:r>
            <a:br>
              <a:rPr lang="en-GB" sz="1100" smtClean="0">
                <a:latin typeface="Arial" charset="0"/>
                <a:ea typeface="ＭＳ Ｐゴシック" pitchFamily="34" charset="-128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</a:rPr>
              <a:t>   Menu button “View”,</a:t>
            </a: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Master, Slide Master: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endParaRPr lang="en-GB" sz="1100" smtClean="0">
              <a:latin typeface="Arial" charset="0"/>
              <a:ea typeface="ＭＳ Ｐゴシック" pitchFamily="34" charset="-128"/>
              <a:sym typeface="Wingdings" pitchFamily="2" charset="2"/>
            </a:endParaRPr>
          </a:p>
          <a:p>
            <a:pPr marL="234950" indent="-2349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 smtClean="0">
                <a:latin typeface="Arial" charset="0"/>
                <a:ea typeface="ＭＳ Ｐゴシック" pitchFamily="34" charset="-128"/>
                <a:sym typeface="Wingdings" pitchFamily="2" charset="2"/>
              </a:rPr>
              <a:t>Edit the following 2 items in the 1st slide:</a:t>
            </a: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/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1)  1st row in the violet header: 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endParaRPr lang="en-GB" sz="1100" smtClean="0">
              <a:latin typeface="Arial" charset="0"/>
              <a:ea typeface="ＭＳ Ｐゴシック" pitchFamily="34" charset="-128"/>
              <a:sym typeface="Wingdings" pitchFamily="2" charset="2"/>
            </a:endParaRPr>
          </a:p>
          <a:p>
            <a:pPr marL="234950" indent="-2349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If you want to use more </a:t>
            </a:r>
            <a:r>
              <a:rPr lang="en-GB" sz="1100" b="1" smtClean="0">
                <a:latin typeface="Arial" charset="0"/>
                <a:ea typeface="ＭＳ Ｐゴシック" pitchFamily="34" charset="-128"/>
                <a:sym typeface="Wingdings" pitchFamily="2" charset="2"/>
              </a:rPr>
              <a:t>partner logos</a:t>
            </a: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position them left 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beside the DESY logo in the footer area 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 smtClean="0">
                <a:latin typeface="Arial" charset="0"/>
                <a:ea typeface="ＭＳ Ｐゴシック" pitchFamily="34" charset="-128"/>
                <a:sym typeface="Wingdings" pitchFamily="2" charset="2"/>
              </a:rPr>
              <a:t>Close Master View</a:t>
            </a:r>
            <a:endParaRPr lang="en-GB" sz="1100" b="1" smtClean="0">
              <a:latin typeface="Arial" charset="0"/>
              <a:ea typeface="ＭＳ Ｐゴシック" pitchFamily="34" charset="-128"/>
            </a:endParaRPr>
          </a:p>
          <a:p>
            <a:pPr marL="234950" indent="-2349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smtClean="0">
              <a:latin typeface="Arial" charset="0"/>
              <a:ea typeface="ＭＳ Ｐゴシック" pitchFamily="34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Ribosom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209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605880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3079676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553473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4027269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47593"/>
            <a:fld id="{B509E118-9C67-441A-B5D1-607DCEAA43E8}" type="slidenum">
              <a:rPr lang="en-GB" sz="1200">
                <a:solidFill>
                  <a:srgbClr val="000000"/>
                </a:solidFill>
              </a:rPr>
              <a:pPr defTabSz="947593"/>
              <a:t>7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127" y="4860460"/>
            <a:ext cx="5205048" cy="46052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79" tIns="47440" rIns="94879" bIns="47440"/>
          <a:lstStyle/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latin typeface="Arial" charset="0"/>
                <a:ea typeface="ＭＳ Ｐゴシック" pitchFamily="34" charset="-128"/>
              </a:rPr>
              <a:t>   </a:t>
            </a:r>
            <a:r>
              <a:rPr lang="en-GB" sz="1100" b="1">
                <a:ea typeface="ＭＳ Ｐゴシック" pitchFamily="34" charset="-128"/>
              </a:rPr>
              <a:t>Before you start</a:t>
            </a:r>
            <a:r>
              <a:rPr lang="en-GB" sz="1100">
                <a:ea typeface="ＭＳ Ｐゴシック" pitchFamily="34" charset="-128"/>
              </a:rPr>
              <a:t> editing the slides of your talk change to the </a:t>
            </a:r>
            <a:r>
              <a:rPr lang="en-GB" sz="1100" b="1">
                <a:ea typeface="ＭＳ Ｐゴシック" pitchFamily="34" charset="-128"/>
              </a:rPr>
              <a:t>Master Slide view</a:t>
            </a:r>
            <a:r>
              <a:rPr lang="en-GB" sz="1100">
                <a:ea typeface="ＭＳ Ｐゴシック" pitchFamily="34" charset="-128"/>
              </a:rPr>
              <a:t>:   </a:t>
            </a:r>
            <a:br>
              <a:rPr lang="en-GB" sz="1100">
                <a:ea typeface="ＭＳ Ｐゴシック" pitchFamily="34" charset="-128"/>
              </a:rPr>
            </a:br>
            <a:r>
              <a:rPr lang="en-GB" sz="1100">
                <a:ea typeface="ＭＳ Ｐゴシック" pitchFamily="34" charset="-128"/>
              </a:rPr>
              <a:t>   Menu button “View”,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> Master, Slide Master: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endParaRPr lang="en-GB" sz="1100">
              <a:ea typeface="ＭＳ Ｐゴシック" pitchFamily="34" charset="-128"/>
              <a:sym typeface="Wingdings" pitchFamily="2" charset="2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Edit the following 2 items in the 1st slide: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/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1)  1st row in the violet header: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endParaRPr lang="en-GB" sz="1100">
              <a:ea typeface="ＭＳ Ｐゴシック" pitchFamily="34" charset="-128"/>
              <a:sym typeface="Wingdings" pitchFamily="2" charset="2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ea typeface="ＭＳ Ｐゴシック" pitchFamily="34" charset="-128"/>
                <a:sym typeface="Wingdings" pitchFamily="2" charset="2"/>
              </a:rPr>
              <a:t>   If you want to use more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partner logos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> position them left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beside the DESY logo in the footer area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Close Master View</a:t>
            </a:r>
            <a:endParaRPr lang="en-GB" sz="1100" b="1">
              <a:ea typeface="ＭＳ Ｐゴシック" pitchFamily="34" charset="-128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ea typeface="ＭＳ Ｐゴシック" pitchFamily="34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605880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3079676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553473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4027269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47593"/>
            <a:fld id="{B509E118-9C67-441A-B5D1-607DCEAA43E8}" type="slidenum">
              <a:rPr lang="en-GB" sz="1200">
                <a:solidFill>
                  <a:srgbClr val="000000"/>
                </a:solidFill>
              </a:rPr>
              <a:pPr defTabSz="947593"/>
              <a:t>8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127" y="4860460"/>
            <a:ext cx="5205048" cy="46052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79" tIns="47440" rIns="94879" bIns="47440"/>
          <a:lstStyle/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latin typeface="Arial" charset="0"/>
                <a:ea typeface="ＭＳ Ｐゴシック" pitchFamily="34" charset="-128"/>
              </a:rPr>
              <a:t>   </a:t>
            </a:r>
            <a:r>
              <a:rPr lang="en-GB" sz="1100" b="1">
                <a:ea typeface="ＭＳ Ｐゴシック" pitchFamily="34" charset="-128"/>
              </a:rPr>
              <a:t>Before you start</a:t>
            </a:r>
            <a:r>
              <a:rPr lang="en-GB" sz="1100">
                <a:ea typeface="ＭＳ Ｐゴシック" pitchFamily="34" charset="-128"/>
              </a:rPr>
              <a:t> editing the slides of your talk change to the </a:t>
            </a:r>
            <a:r>
              <a:rPr lang="en-GB" sz="1100" b="1">
                <a:ea typeface="ＭＳ Ｐゴシック" pitchFamily="34" charset="-128"/>
              </a:rPr>
              <a:t>Master Slide view</a:t>
            </a:r>
            <a:r>
              <a:rPr lang="en-GB" sz="1100">
                <a:ea typeface="ＭＳ Ｐゴシック" pitchFamily="34" charset="-128"/>
              </a:rPr>
              <a:t>:   </a:t>
            </a:r>
            <a:br>
              <a:rPr lang="en-GB" sz="1100">
                <a:ea typeface="ＭＳ Ｐゴシック" pitchFamily="34" charset="-128"/>
              </a:rPr>
            </a:br>
            <a:r>
              <a:rPr lang="en-GB" sz="1100">
                <a:ea typeface="ＭＳ Ｐゴシック" pitchFamily="34" charset="-128"/>
              </a:rPr>
              <a:t>   Menu button “View”,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> Master, Slide Master: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endParaRPr lang="en-GB" sz="1100">
              <a:ea typeface="ＭＳ Ｐゴシック" pitchFamily="34" charset="-128"/>
              <a:sym typeface="Wingdings" pitchFamily="2" charset="2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Edit the following 2 items in the 1st slide: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/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1)  1st row in the violet header: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endParaRPr lang="en-GB" sz="1100">
              <a:ea typeface="ＭＳ Ｐゴシック" pitchFamily="34" charset="-128"/>
              <a:sym typeface="Wingdings" pitchFamily="2" charset="2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ea typeface="ＭＳ Ｐゴシック" pitchFamily="34" charset="-128"/>
                <a:sym typeface="Wingdings" pitchFamily="2" charset="2"/>
              </a:rPr>
              <a:t>   If you want to use more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partner logos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> position them left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beside the DESY logo in the footer area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Close Master View</a:t>
            </a:r>
            <a:endParaRPr lang="en-GB" sz="1100" b="1">
              <a:ea typeface="ＭＳ Ｐゴシック" pitchFamily="34" charset="-128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ea typeface="ＭＳ Ｐゴシック" pitchFamily="34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605880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3079676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553473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4027269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47593"/>
            <a:fld id="{B509E118-9C67-441A-B5D1-607DCEAA43E8}" type="slidenum">
              <a:rPr lang="en-GB" sz="1200">
                <a:solidFill>
                  <a:srgbClr val="000000"/>
                </a:solidFill>
              </a:rPr>
              <a:pPr defTabSz="947593"/>
              <a:t>9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127" y="4860460"/>
            <a:ext cx="5205048" cy="46052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79" tIns="47440" rIns="94879" bIns="47440"/>
          <a:lstStyle/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latin typeface="Arial" charset="0"/>
                <a:ea typeface="ＭＳ Ｐゴシック" pitchFamily="34" charset="-128"/>
              </a:rPr>
              <a:t>   </a:t>
            </a:r>
            <a:r>
              <a:rPr lang="en-GB" sz="1100" b="1">
                <a:ea typeface="ＭＳ Ｐゴシック" pitchFamily="34" charset="-128"/>
              </a:rPr>
              <a:t>Before you start</a:t>
            </a:r>
            <a:r>
              <a:rPr lang="en-GB" sz="1100">
                <a:ea typeface="ＭＳ Ｐゴシック" pitchFamily="34" charset="-128"/>
              </a:rPr>
              <a:t> editing the slides of your talk change to the </a:t>
            </a:r>
            <a:r>
              <a:rPr lang="en-GB" sz="1100" b="1">
                <a:ea typeface="ＭＳ Ｐゴシック" pitchFamily="34" charset="-128"/>
              </a:rPr>
              <a:t>Master Slide view</a:t>
            </a:r>
            <a:r>
              <a:rPr lang="en-GB" sz="1100">
                <a:ea typeface="ＭＳ Ｐゴシック" pitchFamily="34" charset="-128"/>
              </a:rPr>
              <a:t>:   </a:t>
            </a:r>
            <a:br>
              <a:rPr lang="en-GB" sz="1100">
                <a:ea typeface="ＭＳ Ｐゴシック" pitchFamily="34" charset="-128"/>
              </a:rPr>
            </a:br>
            <a:r>
              <a:rPr lang="en-GB" sz="1100">
                <a:ea typeface="ＭＳ Ｐゴシック" pitchFamily="34" charset="-128"/>
              </a:rPr>
              <a:t>   Menu button “View”,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> Master, Slide Master: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endParaRPr lang="en-GB" sz="1100">
              <a:ea typeface="ＭＳ Ｐゴシック" pitchFamily="34" charset="-128"/>
              <a:sym typeface="Wingdings" pitchFamily="2" charset="2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Edit the following 2 items in the 1st slide: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/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1)  1st row in the violet header: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endParaRPr lang="en-GB" sz="1100">
              <a:ea typeface="ＭＳ Ｐゴシック" pitchFamily="34" charset="-128"/>
              <a:sym typeface="Wingdings" pitchFamily="2" charset="2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ea typeface="ＭＳ Ｐゴシック" pitchFamily="34" charset="-128"/>
                <a:sym typeface="Wingdings" pitchFamily="2" charset="2"/>
              </a:rPr>
              <a:t>   If you want to use more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partner logos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> position them left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beside the DESY logo in the footer area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Close Master View</a:t>
            </a:r>
            <a:endParaRPr lang="en-GB" sz="1100" b="1">
              <a:ea typeface="ＭＳ Ｐゴシック" pitchFamily="34" charset="-128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ea typeface="ＭＳ Ｐゴシック" pitchFamily="34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605880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3079676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553473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4027269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47593"/>
            <a:fld id="{B509E118-9C67-441A-B5D1-607DCEAA43E8}" type="slidenum">
              <a:rPr lang="en-GB" sz="1200">
                <a:solidFill>
                  <a:srgbClr val="000000"/>
                </a:solidFill>
              </a:rPr>
              <a:pPr defTabSz="947593"/>
              <a:t>10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127" y="4860460"/>
            <a:ext cx="5205048" cy="46052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79" tIns="47440" rIns="94879" bIns="47440"/>
          <a:lstStyle/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latin typeface="Arial" charset="0"/>
                <a:ea typeface="ＭＳ Ｐゴシック" pitchFamily="34" charset="-128"/>
              </a:rPr>
              <a:t>   </a:t>
            </a:r>
            <a:r>
              <a:rPr lang="en-GB" sz="1100" b="1">
                <a:ea typeface="ＭＳ Ｐゴシック" pitchFamily="34" charset="-128"/>
              </a:rPr>
              <a:t>Before you start</a:t>
            </a:r>
            <a:r>
              <a:rPr lang="en-GB" sz="1100">
                <a:ea typeface="ＭＳ Ｐゴシック" pitchFamily="34" charset="-128"/>
              </a:rPr>
              <a:t> editing the slides of your talk change to the </a:t>
            </a:r>
            <a:r>
              <a:rPr lang="en-GB" sz="1100" b="1">
                <a:ea typeface="ＭＳ Ｐゴシック" pitchFamily="34" charset="-128"/>
              </a:rPr>
              <a:t>Master Slide view</a:t>
            </a:r>
            <a:r>
              <a:rPr lang="en-GB" sz="1100">
                <a:ea typeface="ＭＳ Ｐゴシック" pitchFamily="34" charset="-128"/>
              </a:rPr>
              <a:t>:   </a:t>
            </a:r>
            <a:br>
              <a:rPr lang="en-GB" sz="1100">
                <a:ea typeface="ＭＳ Ｐゴシック" pitchFamily="34" charset="-128"/>
              </a:rPr>
            </a:br>
            <a:r>
              <a:rPr lang="en-GB" sz="1100">
                <a:ea typeface="ＭＳ Ｐゴシック" pitchFamily="34" charset="-128"/>
              </a:rPr>
              <a:t>   Menu button “View”,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> Master, Slide Master: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endParaRPr lang="en-GB" sz="1100">
              <a:ea typeface="ＭＳ Ｐゴシック" pitchFamily="34" charset="-128"/>
              <a:sym typeface="Wingdings" pitchFamily="2" charset="2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Edit the following 2 items in the 1st slide: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/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1)  1st row in the violet header: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endParaRPr lang="en-GB" sz="1100">
              <a:ea typeface="ＭＳ Ｐゴシック" pitchFamily="34" charset="-128"/>
              <a:sym typeface="Wingdings" pitchFamily="2" charset="2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ea typeface="ＭＳ Ｐゴシック" pitchFamily="34" charset="-128"/>
                <a:sym typeface="Wingdings" pitchFamily="2" charset="2"/>
              </a:rPr>
              <a:t>   If you want to use more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partner logos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> position them left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beside the DESY logo in the footer area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Close Master View</a:t>
            </a:r>
            <a:endParaRPr lang="en-GB" sz="1100" b="1">
              <a:ea typeface="ＭＳ Ｐゴシック" pitchFamily="34" charset="-128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ea typeface="ＭＳ Ｐゴシック" pitchFamily="34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605880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3079676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553473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4027269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47593"/>
            <a:fld id="{B509E118-9C67-441A-B5D1-607DCEAA43E8}" type="slidenum">
              <a:rPr lang="en-GB" sz="1200">
                <a:solidFill>
                  <a:srgbClr val="000000"/>
                </a:solidFill>
              </a:rPr>
              <a:pPr defTabSz="947593"/>
              <a:t>11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127" y="4860460"/>
            <a:ext cx="5205048" cy="46052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79" tIns="47440" rIns="94879" bIns="47440"/>
          <a:lstStyle/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latin typeface="Arial" charset="0"/>
                <a:ea typeface="ＭＳ Ｐゴシック" pitchFamily="34" charset="-128"/>
              </a:rPr>
              <a:t>   </a:t>
            </a:r>
            <a:r>
              <a:rPr lang="en-GB" sz="1100" b="1">
                <a:ea typeface="ＭＳ Ｐゴシック" pitchFamily="34" charset="-128"/>
              </a:rPr>
              <a:t>Before you start</a:t>
            </a:r>
            <a:r>
              <a:rPr lang="en-GB" sz="1100">
                <a:ea typeface="ＭＳ Ｐゴシック" pitchFamily="34" charset="-128"/>
              </a:rPr>
              <a:t> editing the slides of your talk change to the </a:t>
            </a:r>
            <a:r>
              <a:rPr lang="en-GB" sz="1100" b="1">
                <a:ea typeface="ＭＳ Ｐゴシック" pitchFamily="34" charset="-128"/>
              </a:rPr>
              <a:t>Master Slide view</a:t>
            </a:r>
            <a:r>
              <a:rPr lang="en-GB" sz="1100">
                <a:ea typeface="ＭＳ Ｐゴシック" pitchFamily="34" charset="-128"/>
              </a:rPr>
              <a:t>:   </a:t>
            </a:r>
            <a:br>
              <a:rPr lang="en-GB" sz="1100">
                <a:ea typeface="ＭＳ Ｐゴシック" pitchFamily="34" charset="-128"/>
              </a:rPr>
            </a:br>
            <a:r>
              <a:rPr lang="en-GB" sz="1100">
                <a:ea typeface="ＭＳ Ｐゴシック" pitchFamily="34" charset="-128"/>
              </a:rPr>
              <a:t>   Menu button “View”,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> Master, Slide Master: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endParaRPr lang="en-GB" sz="1100">
              <a:ea typeface="ＭＳ Ｐゴシック" pitchFamily="34" charset="-128"/>
              <a:sym typeface="Wingdings" pitchFamily="2" charset="2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Edit the following 2 items in the 1st slide: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/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1)  1st row in the violet header: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endParaRPr lang="en-GB" sz="1100">
              <a:ea typeface="ＭＳ Ｐゴシック" pitchFamily="34" charset="-128"/>
              <a:sym typeface="Wingdings" pitchFamily="2" charset="2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ea typeface="ＭＳ Ｐゴシック" pitchFamily="34" charset="-128"/>
                <a:sym typeface="Wingdings" pitchFamily="2" charset="2"/>
              </a:rPr>
              <a:t>   If you want to use more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partner logos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> position them left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beside the DESY logo in the footer area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Close Master View</a:t>
            </a:r>
            <a:endParaRPr lang="en-GB" sz="1100" b="1">
              <a:ea typeface="ＭＳ Ｐゴシック" pitchFamily="34" charset="-128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ea typeface="ＭＳ Ｐゴシック" pitchFamily="34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605880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3079676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553473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4027269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47593"/>
            <a:fld id="{B509E118-9C67-441A-B5D1-607DCEAA43E8}" type="slidenum">
              <a:rPr lang="en-GB" sz="1200">
                <a:solidFill>
                  <a:srgbClr val="000000"/>
                </a:solidFill>
              </a:rPr>
              <a:pPr defTabSz="947593"/>
              <a:t>12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127" y="4860460"/>
            <a:ext cx="5205048" cy="46052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79" tIns="47440" rIns="94879" bIns="47440"/>
          <a:lstStyle/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latin typeface="Arial" charset="0"/>
                <a:ea typeface="ＭＳ Ｐゴシック" pitchFamily="34" charset="-128"/>
              </a:rPr>
              <a:t>   </a:t>
            </a:r>
            <a:r>
              <a:rPr lang="en-GB" sz="1100" b="1">
                <a:ea typeface="ＭＳ Ｐゴシック" pitchFamily="34" charset="-128"/>
              </a:rPr>
              <a:t>Before you start</a:t>
            </a:r>
            <a:r>
              <a:rPr lang="en-GB" sz="1100">
                <a:ea typeface="ＭＳ Ｐゴシック" pitchFamily="34" charset="-128"/>
              </a:rPr>
              <a:t> editing the slides of your talk change to the </a:t>
            </a:r>
            <a:r>
              <a:rPr lang="en-GB" sz="1100" b="1">
                <a:ea typeface="ＭＳ Ｐゴシック" pitchFamily="34" charset="-128"/>
              </a:rPr>
              <a:t>Master Slide view</a:t>
            </a:r>
            <a:r>
              <a:rPr lang="en-GB" sz="1100">
                <a:ea typeface="ＭＳ Ｐゴシック" pitchFamily="34" charset="-128"/>
              </a:rPr>
              <a:t>:   </a:t>
            </a:r>
            <a:br>
              <a:rPr lang="en-GB" sz="1100">
                <a:ea typeface="ＭＳ Ｐゴシック" pitchFamily="34" charset="-128"/>
              </a:rPr>
            </a:br>
            <a:r>
              <a:rPr lang="en-GB" sz="1100">
                <a:ea typeface="ＭＳ Ｐゴシック" pitchFamily="34" charset="-128"/>
              </a:rPr>
              <a:t>   Menu button “View”,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> Master, Slide Master: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endParaRPr lang="en-GB" sz="1100">
              <a:ea typeface="ＭＳ Ｐゴシック" pitchFamily="34" charset="-128"/>
              <a:sym typeface="Wingdings" pitchFamily="2" charset="2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Edit the following 2 items in the 1st slide: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/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1)  1st row in the violet header: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endParaRPr lang="en-GB" sz="1100">
              <a:ea typeface="ＭＳ Ｐゴシック" pitchFamily="34" charset="-128"/>
              <a:sym typeface="Wingdings" pitchFamily="2" charset="2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ea typeface="ＭＳ Ｐゴシック" pitchFamily="34" charset="-128"/>
                <a:sym typeface="Wingdings" pitchFamily="2" charset="2"/>
              </a:rPr>
              <a:t>   If you want to use more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partner logos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> position them left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beside the DESY logo in the footer area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Close Master View</a:t>
            </a:r>
            <a:endParaRPr lang="en-GB" sz="1100" b="1">
              <a:ea typeface="ＭＳ Ｐゴシック" pitchFamily="34" charset="-128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ea typeface="ＭＳ Ｐゴシック" pitchFamily="34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en-GB" noProof="0" smtClean="0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en-GB" noProof="0" smtClean="0"/>
          </a:p>
        </p:txBody>
      </p:sp>
      <p:pic>
        <p:nvPicPr>
          <p:cNvPr id="402441" name="Picture 9" descr="DESY-Logo-cyan-RGB_g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2442" name="Picture 10" descr="Helmholtz-Logo_schwarz_70_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5959475"/>
            <a:ext cx="1647825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48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5498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1308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9605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886575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2129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4820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8668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5040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70638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065785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Titelmasterformat durch Klicken bearbeiten</a:t>
            </a:r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1" y="6376972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ctr" eaLnBrk="1" hangingPunct="1"/>
            <a:r>
              <a:rPr lang="en-US" sz="1200" b="1" noProof="0" dirty="0" smtClean="0">
                <a:solidFill>
                  <a:schemeClr val="tx1"/>
                </a:solidFill>
              </a:rPr>
              <a:t>Dr. </a:t>
            </a:r>
            <a:r>
              <a:rPr lang="en-US" sz="1200" b="1" noProof="0" dirty="0" err="1" smtClean="0">
                <a:solidFill>
                  <a:schemeClr val="tx1"/>
                </a:solidFill>
              </a:rPr>
              <a:t>Holger</a:t>
            </a:r>
            <a:r>
              <a:rPr lang="en-US" sz="1200" b="1" noProof="0" dirty="0" smtClean="0">
                <a:solidFill>
                  <a:schemeClr val="tx1"/>
                </a:solidFill>
              </a:rPr>
              <a:t> </a:t>
            </a:r>
            <a:r>
              <a:rPr lang="en-US" sz="1200" b="1" noProof="0" dirty="0" err="1" smtClean="0">
                <a:solidFill>
                  <a:schemeClr val="tx1"/>
                </a:solidFill>
              </a:rPr>
              <a:t>Schlarb</a:t>
            </a:r>
            <a:r>
              <a:rPr lang="en-US" sz="1200" b="1" noProof="0" dirty="0" smtClean="0">
                <a:solidFill>
                  <a:schemeClr val="tx1"/>
                </a:solidFill>
              </a:rPr>
              <a:t> </a:t>
            </a:r>
            <a:r>
              <a:rPr lang="en-US" sz="1200" noProof="0" dirty="0" smtClean="0">
                <a:solidFill>
                  <a:schemeClr val="tx1"/>
                </a:solidFill>
              </a:rPr>
              <a:t> |  MSK Collaboration Workshop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 </a:t>
            </a:r>
            <a:r>
              <a:rPr lang="en-US" sz="1200" noProof="0" dirty="0" smtClean="0">
                <a:solidFill>
                  <a:schemeClr val="tx1"/>
                </a:solidFill>
              </a:rPr>
              <a:t>|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 DESY </a:t>
            </a:r>
            <a:r>
              <a:rPr lang="en-US" sz="1200" noProof="0" dirty="0" smtClean="0">
                <a:solidFill>
                  <a:schemeClr val="tx1"/>
                </a:solidFill>
              </a:rPr>
              <a:t>13.05.2014  |  </a:t>
            </a:r>
            <a:r>
              <a:rPr lang="en-US" sz="1200" b="1" noProof="0" dirty="0" smtClean="0">
                <a:solidFill>
                  <a:schemeClr val="tx1"/>
                </a:solidFill>
              </a:rPr>
              <a:t>Page </a:t>
            </a:r>
            <a:fld id="{9CF3698C-BB6B-42E9-B529-3BCF46D40F1F}" type="slidenum">
              <a:rPr lang="en-US" sz="1200" b="1" noProof="0" smtClean="0">
                <a:solidFill>
                  <a:schemeClr val="tx1"/>
                </a:solidFill>
              </a:rPr>
              <a:pPr algn="ctr" eaLnBrk="1" hangingPunct="1"/>
              <a:t>‹#›</a:t>
            </a:fld>
            <a:endParaRPr lang="en-US" sz="1200" b="1" noProof="0" dirty="0">
              <a:solidFill>
                <a:schemeClr val="tx1"/>
              </a:solidFill>
            </a:endParaRPr>
          </a:p>
        </p:txBody>
      </p:sp>
      <p:pic>
        <p:nvPicPr>
          <p:cNvPr id="401418" name="Picture 10" descr="DESY-Logo-cyan-RGB_g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elmholtz-Logo_schwarz_70_t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6201914"/>
            <a:ext cx="1195705" cy="42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1" fontAlgn="base" hangingPunct="1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1" fontAlgn="base" hangingPunct="1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1" fontAlgn="base" hangingPunct="1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5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gif"/><Relationship Id="rId13" Type="http://schemas.openxmlformats.org/officeDocument/2006/relationships/image" Target="../media/image66.png"/><Relationship Id="rId3" Type="http://schemas.openxmlformats.org/officeDocument/2006/relationships/image" Target="../media/image59.png"/><Relationship Id="rId7" Type="http://schemas.openxmlformats.org/officeDocument/2006/relationships/hyperlink" Target="http://www.helmholtz-berlin.de/index_de.html" TargetMode="External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jpeg"/><Relationship Id="rId11" Type="http://schemas.openxmlformats.org/officeDocument/2006/relationships/image" Target="../media/image64.png"/><Relationship Id="rId5" Type="http://schemas.openxmlformats.org/officeDocument/2006/relationships/image" Target="../media/image40.png"/><Relationship Id="rId10" Type="http://schemas.openxmlformats.org/officeDocument/2006/relationships/image" Target="../media/image63.jpeg"/><Relationship Id="rId4" Type="http://schemas.openxmlformats.org/officeDocument/2006/relationships/image" Target="../media/image60.png"/><Relationship Id="rId9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jp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jp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13.png"/><Relationship Id="rId5" Type="http://schemas.openxmlformats.org/officeDocument/2006/relationships/image" Target="../media/image30.png"/><Relationship Id="rId10" Type="http://schemas.openxmlformats.org/officeDocument/2006/relationships/image" Target="../media/image8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>
          <a:xfrm>
            <a:off x="1" y="0"/>
            <a:ext cx="9144000" cy="1266825"/>
          </a:xfrm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3600" dirty="0" smtClean="0"/>
              <a:t>Overview of Future Projects</a:t>
            </a:r>
            <a:endParaRPr lang="de-DE" sz="2400" dirty="0"/>
          </a:p>
        </p:txBody>
      </p:sp>
      <p:sp>
        <p:nvSpPr>
          <p:cNvPr id="185379" name="Text Box 35"/>
          <p:cNvSpPr txBox="1">
            <a:spLocks noChangeArrowheads="1"/>
          </p:cNvSpPr>
          <p:nvPr/>
        </p:nvSpPr>
        <p:spPr bwMode="auto">
          <a:xfrm>
            <a:off x="4439785" y="4771598"/>
            <a:ext cx="4165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dirty="0" smtClean="0">
                <a:solidFill>
                  <a:srgbClr val="00A5EB"/>
                </a:solidFill>
              </a:rPr>
              <a:t>Dr. Holger </a:t>
            </a:r>
            <a:r>
              <a:rPr lang="de-DE" dirty="0" err="1" smtClean="0">
                <a:solidFill>
                  <a:srgbClr val="00A5EB"/>
                </a:solidFill>
              </a:rPr>
              <a:t>Schlarb</a:t>
            </a:r>
            <a:endParaRPr lang="de-DE" dirty="0" smtClean="0">
              <a:solidFill>
                <a:srgbClr val="00A5EB"/>
              </a:solidFill>
            </a:endParaRPr>
          </a:p>
          <a:p>
            <a:r>
              <a:rPr lang="de-DE" dirty="0" smtClean="0"/>
              <a:t>MSK, DESY</a:t>
            </a:r>
          </a:p>
          <a:p>
            <a:r>
              <a:rPr lang="de-DE" dirty="0" smtClean="0"/>
              <a:t>13.05.2014</a:t>
            </a:r>
            <a:endParaRPr lang="en-GB" dirty="0"/>
          </a:p>
        </p:txBody>
      </p:sp>
      <p:sp>
        <p:nvSpPr>
          <p:cNvPr id="6" name="Rectangle 30"/>
          <p:cNvSpPr txBox="1">
            <a:spLocks noChangeArrowheads="1"/>
          </p:cNvSpPr>
          <p:nvPr/>
        </p:nvSpPr>
        <p:spPr bwMode="auto">
          <a:xfrm>
            <a:off x="3741738" y="1936750"/>
            <a:ext cx="5155772" cy="2430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None/>
              <a:defRPr sz="2000" b="1">
                <a:solidFill>
                  <a:srgbClr val="F28E00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dirty="0" smtClean="0"/>
              <a:t>Outline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de-DE" sz="1600" dirty="0" smtClean="0">
                <a:solidFill>
                  <a:schemeClr val="tx1"/>
                </a:solidFill>
              </a:rPr>
              <a:t>HVF 2015+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de-DE" sz="1600" dirty="0" err="1" smtClean="0">
                <a:solidFill>
                  <a:schemeClr val="tx1"/>
                </a:solidFill>
              </a:rPr>
              <a:t>Accelator</a:t>
            </a:r>
            <a:r>
              <a:rPr lang="de-DE" sz="1600" dirty="0" smtClean="0">
                <a:solidFill>
                  <a:schemeClr val="tx1"/>
                </a:solidFill>
              </a:rPr>
              <a:t> Research </a:t>
            </a:r>
            <a:r>
              <a:rPr lang="de-DE" sz="1600" dirty="0" err="1" smtClean="0">
                <a:solidFill>
                  <a:schemeClr val="tx1"/>
                </a:solidFill>
              </a:rPr>
              <a:t>and</a:t>
            </a:r>
            <a:r>
              <a:rPr lang="de-DE" sz="1600" dirty="0" smtClean="0">
                <a:solidFill>
                  <a:schemeClr val="tx1"/>
                </a:solidFill>
              </a:rPr>
              <a:t> Development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de-DE" sz="1600" dirty="0" smtClean="0">
                <a:solidFill>
                  <a:schemeClr val="tx1"/>
                </a:solidFill>
              </a:rPr>
              <a:t>Future LLRF </a:t>
            </a:r>
            <a:r>
              <a:rPr lang="de-DE" sz="1600" dirty="0" err="1" smtClean="0">
                <a:solidFill>
                  <a:schemeClr val="tx1"/>
                </a:solidFill>
              </a:rPr>
              <a:t>projects</a:t>
            </a:r>
            <a:endParaRPr lang="de-DE" sz="1600" dirty="0" smtClean="0">
              <a:solidFill>
                <a:schemeClr val="tx1"/>
              </a:solidFill>
            </a:endParaRP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1743075"/>
            <a:ext cx="3032125" cy="391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873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103188"/>
            <a:ext cx="8520113" cy="544512"/>
          </a:xfrm>
        </p:spPr>
        <p:txBody>
          <a:bodyPr/>
          <a:lstStyle/>
          <a:p>
            <a:r>
              <a:rPr lang="en-US" dirty="0" smtClean="0"/>
              <a:t>ARD - ST3: </a:t>
            </a:r>
            <a:r>
              <a:rPr lang="en-US" dirty="0" smtClean="0"/>
              <a:t>Pico- </a:t>
            </a:r>
            <a:r>
              <a:rPr lang="en-US" dirty="0" smtClean="0"/>
              <a:t>and </a:t>
            </a:r>
            <a:r>
              <a:rPr lang="en-US" dirty="0" err="1" smtClean="0"/>
              <a:t>fs</a:t>
            </a:r>
            <a:r>
              <a:rPr lang="en-US" dirty="0" smtClean="0"/>
              <a:t> Electron and Photon Beams</a:t>
            </a:r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635350" y="962708"/>
            <a:ext cx="805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Technology transfer MTCA.4 / LLRF / Controls / high speed Feedback Algorithm</a:t>
            </a: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34" y="2481195"/>
            <a:ext cx="5362511" cy="3129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220" y="1882332"/>
            <a:ext cx="1888876" cy="125732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247" y="3643131"/>
            <a:ext cx="2867870" cy="99713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39" name="Picture 3" descr="fel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2" t="13170" r="9160" b="59169"/>
          <a:stretch>
            <a:fillRect/>
          </a:stretch>
        </p:blipFill>
        <p:spPr bwMode="auto">
          <a:xfrm>
            <a:off x="5979247" y="5011387"/>
            <a:ext cx="2867870" cy="137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4721" y="2175447"/>
            <a:ext cx="28664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Generic software architecture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141822" y="1555639"/>
            <a:ext cx="8322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FLUTE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5979247" y="3304577"/>
            <a:ext cx="593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HZB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5979247" y="4684707"/>
            <a:ext cx="7521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HZDR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27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103188"/>
            <a:ext cx="8520113" cy="544512"/>
          </a:xfrm>
        </p:spPr>
        <p:txBody>
          <a:bodyPr/>
          <a:lstStyle/>
          <a:p>
            <a:r>
              <a:rPr lang="en-US" dirty="0" smtClean="0"/>
              <a:t>ARD - ST3: </a:t>
            </a:r>
            <a:r>
              <a:rPr lang="en-US" dirty="0" smtClean="0"/>
              <a:t>Pico- </a:t>
            </a:r>
            <a:r>
              <a:rPr lang="en-US" dirty="0" smtClean="0"/>
              <a:t>and </a:t>
            </a:r>
            <a:r>
              <a:rPr lang="en-US" dirty="0" err="1" smtClean="0"/>
              <a:t>fs</a:t>
            </a:r>
            <a:r>
              <a:rPr lang="en-US" dirty="0" smtClean="0"/>
              <a:t> Electron and Photon Beams</a:t>
            </a:r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545729" y="748652"/>
            <a:ext cx="5171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CW optical synchronization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9482" y="1193540"/>
            <a:ext cx="7108422" cy="1077218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Appropriate scheme for large distances and facilities with mainly RF stations </a:t>
            </a:r>
          </a:p>
          <a:p>
            <a:pPr marL="285750" indent="-285750">
              <a:buFont typeface="Symbol" pitchFamily="18" charset="2"/>
              <a:buChar char="Þ"/>
            </a:pPr>
            <a:r>
              <a:rPr lang="en-US" dirty="0" smtClean="0">
                <a:solidFill>
                  <a:srgbClr val="00B050"/>
                </a:solidFill>
                <a:sym typeface="Symbol"/>
              </a:rPr>
              <a:t>XFEL upgrade of main </a:t>
            </a:r>
            <a:r>
              <a:rPr lang="en-US" dirty="0" err="1" smtClean="0">
                <a:solidFill>
                  <a:srgbClr val="00B050"/>
                </a:solidFill>
                <a:sym typeface="Symbol"/>
              </a:rPr>
              <a:t>linac</a:t>
            </a:r>
            <a:endParaRPr lang="en-US" dirty="0" smtClean="0">
              <a:solidFill>
                <a:srgbClr val="00B050"/>
              </a:solidFill>
              <a:sym typeface="Symbol"/>
            </a:endParaRPr>
          </a:p>
          <a:p>
            <a:pPr marL="285750" indent="-285750">
              <a:buFont typeface="Symbol" pitchFamily="18" charset="2"/>
              <a:buChar char="Þ"/>
            </a:pPr>
            <a:r>
              <a:rPr lang="en-US" dirty="0" smtClean="0">
                <a:solidFill>
                  <a:srgbClr val="00B050"/>
                </a:solidFill>
                <a:sym typeface="Symbol"/>
              </a:rPr>
              <a:t>ILC</a:t>
            </a:r>
          </a:p>
          <a:p>
            <a:pPr marL="285750" indent="-285750">
              <a:buFont typeface="Symbol" pitchFamily="18" charset="2"/>
              <a:buChar char="Þ"/>
            </a:pPr>
            <a:r>
              <a:rPr lang="en-US" dirty="0" smtClean="0">
                <a:solidFill>
                  <a:srgbClr val="00B050"/>
                </a:solidFill>
                <a:sym typeface="Symbol"/>
              </a:rPr>
              <a:t>SINBAD (see talk from R. </a:t>
            </a:r>
            <a:r>
              <a:rPr lang="en-US" dirty="0" err="1" smtClean="0">
                <a:solidFill>
                  <a:srgbClr val="00B050"/>
                </a:solidFill>
                <a:sym typeface="Symbol"/>
              </a:rPr>
              <a:t>Assmann</a:t>
            </a:r>
            <a:r>
              <a:rPr lang="en-US" dirty="0" smtClean="0">
                <a:solidFill>
                  <a:srgbClr val="00B050"/>
                </a:solidFill>
                <a:sym typeface="Symbol"/>
              </a:rPr>
              <a:t>)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39" y="2622064"/>
            <a:ext cx="6408663" cy="353840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9481" y="2258015"/>
            <a:ext cx="5557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Scheme of the synchronization reference distribution</a:t>
            </a:r>
            <a:endParaRPr lang="de-DE" dirty="0"/>
          </a:p>
        </p:txBody>
      </p:sp>
      <p:sp>
        <p:nvSpPr>
          <p:cNvPr id="10" name="TextBox 9"/>
          <p:cNvSpPr txBox="1"/>
          <p:nvPr/>
        </p:nvSpPr>
        <p:spPr>
          <a:xfrm>
            <a:off x="6861667" y="1941135"/>
            <a:ext cx="2159566" cy="418576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R&amp;D by:</a:t>
            </a:r>
          </a:p>
          <a:p>
            <a:r>
              <a:rPr lang="en-US" sz="1400" dirty="0" smtClean="0"/>
              <a:t>J. Frisch, NLC</a:t>
            </a:r>
          </a:p>
          <a:p>
            <a:r>
              <a:rPr lang="en-US" sz="1400" dirty="0" smtClean="0"/>
              <a:t>K. Czuba, TESLA</a:t>
            </a:r>
          </a:p>
          <a:p>
            <a:r>
              <a:rPr lang="en-US" sz="1400" dirty="0" smtClean="0"/>
              <a:t>T. Naito, ILC/ERL</a:t>
            </a:r>
          </a:p>
          <a:p>
            <a:endParaRPr lang="en-US" sz="1400" dirty="0" smtClean="0"/>
          </a:p>
          <a:p>
            <a:r>
              <a:rPr lang="en-US" sz="1400" b="1" dirty="0" smtClean="0"/>
              <a:t>Renaissances:</a:t>
            </a:r>
          </a:p>
          <a:p>
            <a:r>
              <a:rPr lang="en-US" sz="1400" dirty="0" smtClean="0"/>
              <a:t>PSI&amp;I-TECH (</a:t>
            </a:r>
            <a:r>
              <a:rPr lang="en-US" sz="1400" dirty="0" err="1" smtClean="0"/>
              <a:t>SwissFEL</a:t>
            </a:r>
            <a:r>
              <a:rPr lang="en-US" sz="1400" dirty="0" smtClean="0"/>
              <a:t>)</a:t>
            </a:r>
          </a:p>
          <a:p>
            <a:endParaRPr lang="en-US" sz="1400" b="1" dirty="0" smtClean="0"/>
          </a:p>
          <a:p>
            <a:r>
              <a:rPr lang="en-US" sz="1400" b="1" dirty="0" smtClean="0"/>
              <a:t>Goal:</a:t>
            </a:r>
          </a:p>
          <a:p>
            <a:r>
              <a:rPr lang="en-US" sz="1400" dirty="0" smtClean="0"/>
              <a:t>Jitter &lt; 10 </a:t>
            </a:r>
            <a:r>
              <a:rPr lang="en-US" sz="1400" dirty="0" err="1" smtClean="0"/>
              <a:t>fs</a:t>
            </a:r>
            <a:r>
              <a:rPr lang="en-US" sz="1400" dirty="0" smtClean="0"/>
              <a:t> </a:t>
            </a:r>
            <a:r>
              <a:rPr lang="en-US" sz="1400" dirty="0" err="1" smtClean="0"/>
              <a:t>rms</a:t>
            </a:r>
            <a:endParaRPr lang="en-US" sz="1400" dirty="0" smtClean="0"/>
          </a:p>
          <a:p>
            <a:r>
              <a:rPr lang="en-US" sz="1400" dirty="0" smtClean="0"/>
              <a:t>Drift  &lt; 50 </a:t>
            </a:r>
            <a:r>
              <a:rPr lang="en-US" sz="1400" dirty="0" err="1" smtClean="0"/>
              <a:t>fs</a:t>
            </a:r>
            <a:r>
              <a:rPr lang="en-US" sz="1400" dirty="0" smtClean="0"/>
              <a:t> </a:t>
            </a:r>
            <a:r>
              <a:rPr lang="en-US" sz="1400" dirty="0" err="1" smtClean="0"/>
              <a:t>pkpk</a:t>
            </a:r>
            <a:endParaRPr lang="en-US" sz="1400" dirty="0" smtClean="0"/>
          </a:p>
          <a:p>
            <a:r>
              <a:rPr lang="en-US" sz="1400" b="1" dirty="0" smtClean="0">
                <a:solidFill>
                  <a:srgbClr val="FF0000"/>
                </a:solidFill>
              </a:rPr>
              <a:t>Costs &lt; 10k/link (x5)</a:t>
            </a:r>
          </a:p>
          <a:p>
            <a:r>
              <a:rPr lang="en-US" sz="1400" dirty="0" smtClean="0"/>
              <a:t>fully integrate MTCA</a:t>
            </a:r>
          </a:p>
          <a:p>
            <a:endParaRPr lang="en-US" sz="1400" dirty="0" smtClean="0"/>
          </a:p>
          <a:p>
            <a:r>
              <a:rPr lang="en-US" sz="1400" b="1" dirty="0" smtClean="0">
                <a:solidFill>
                  <a:srgbClr val="00B050"/>
                </a:solidFill>
              </a:rPr>
              <a:t>New: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</a:rPr>
              <a:t>remove link actuator</a:t>
            </a:r>
            <a:endParaRPr lang="en-US" sz="1400" dirty="0">
              <a:solidFill>
                <a:srgbClr val="00B05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</a:rPr>
              <a:t>use </a:t>
            </a:r>
            <a:r>
              <a:rPr lang="en-US" sz="1400" dirty="0" err="1" smtClean="0">
                <a:solidFill>
                  <a:srgbClr val="00B050"/>
                </a:solidFill>
              </a:rPr>
              <a:t>fs</a:t>
            </a:r>
            <a:r>
              <a:rPr lang="en-US" sz="1400" dirty="0" smtClean="0">
                <a:solidFill>
                  <a:srgbClr val="00B050"/>
                </a:solidFill>
              </a:rPr>
              <a:t> 360deg</a:t>
            </a:r>
          </a:p>
          <a:p>
            <a:r>
              <a:rPr lang="en-US" sz="1400" dirty="0" smtClean="0">
                <a:solidFill>
                  <a:srgbClr val="00B050"/>
                </a:solidFill>
              </a:rPr>
              <a:t>     phase detector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srgbClr val="00B050"/>
                </a:solidFill>
              </a:rPr>
              <a:t>o</a:t>
            </a:r>
            <a:r>
              <a:rPr lang="en-US" sz="1400" dirty="0" smtClean="0">
                <a:solidFill>
                  <a:srgbClr val="00B050"/>
                </a:solidFill>
              </a:rPr>
              <a:t>nly digital correction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6207146" y="4287463"/>
            <a:ext cx="432000" cy="1839433"/>
          </a:xfrm>
          <a:prstGeom prst="rect">
            <a:avLst/>
          </a:prstGeom>
          <a:solidFill>
            <a:srgbClr val="FFCC99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292207" y="4393789"/>
            <a:ext cx="233917" cy="253154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49506" y="4351257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</a:t>
            </a:r>
            <a:endParaRPr lang="de-DE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6409165" y="4667424"/>
            <a:ext cx="0" cy="4865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6207146" y="4829723"/>
            <a:ext cx="20201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Rectangle 15"/>
          <p:cNvSpPr/>
          <p:nvPr/>
        </p:nvSpPr>
        <p:spPr bwMode="auto">
          <a:xfrm>
            <a:off x="6228240" y="5207179"/>
            <a:ext cx="389640" cy="30302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5880" y="5254474"/>
            <a:ext cx="4796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/>
              <a:t>LLRF</a:t>
            </a:r>
            <a:endParaRPr lang="de-DE" sz="900" b="1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>
            <a:off x="6409165" y="5510207"/>
            <a:ext cx="3545" cy="24329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6179758" y="5753502"/>
            <a:ext cx="4940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err="1" smtClean="0"/>
              <a:t>Ampl</a:t>
            </a:r>
            <a:r>
              <a:rPr lang="en-US" sz="800" b="1" dirty="0" smtClean="0"/>
              <a:t>.</a:t>
            </a:r>
          </a:p>
          <a:p>
            <a:r>
              <a:rPr lang="en-US" sz="800" b="1" dirty="0" smtClean="0"/>
              <a:t>Cavity</a:t>
            </a:r>
            <a:endParaRPr lang="de-DE" sz="800" b="1" dirty="0"/>
          </a:p>
        </p:txBody>
      </p:sp>
    </p:spTree>
    <p:extLst>
      <p:ext uri="{BB962C8B-B14F-4D97-AF65-F5344CB8AC3E}">
        <p14:creationId xmlns:p14="http://schemas.microsoft.com/office/powerpoint/2010/main" val="145154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103188"/>
            <a:ext cx="8520113" cy="544512"/>
          </a:xfrm>
        </p:spPr>
        <p:txBody>
          <a:bodyPr/>
          <a:lstStyle/>
          <a:p>
            <a:r>
              <a:rPr lang="en-US" dirty="0" smtClean="0"/>
              <a:t>ARD - ST3: </a:t>
            </a:r>
            <a:r>
              <a:rPr lang="en-US" dirty="0" smtClean="0"/>
              <a:t>Pico- </a:t>
            </a:r>
            <a:r>
              <a:rPr lang="en-US" dirty="0" smtClean="0"/>
              <a:t>and </a:t>
            </a:r>
            <a:r>
              <a:rPr lang="en-US" dirty="0" err="1" smtClean="0"/>
              <a:t>fs</a:t>
            </a:r>
            <a:r>
              <a:rPr lang="en-US" dirty="0" smtClean="0"/>
              <a:t> Electron and Photon Beams</a:t>
            </a:r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545729" y="748652"/>
            <a:ext cx="7724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Pulsed optical synchronization system</a:t>
            </a:r>
            <a:endParaRPr lang="en-US" sz="2400" b="1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304" y="1428802"/>
            <a:ext cx="5435155" cy="202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66" y="3452883"/>
            <a:ext cx="2619212" cy="190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956" y="1724451"/>
            <a:ext cx="18669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136" y="3452883"/>
            <a:ext cx="2107848" cy="228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83" y="4859363"/>
            <a:ext cx="1502240" cy="995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301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103188"/>
            <a:ext cx="8520113" cy="544512"/>
          </a:xfrm>
        </p:spPr>
        <p:txBody>
          <a:bodyPr/>
          <a:lstStyle/>
          <a:p>
            <a:r>
              <a:rPr lang="en-US" dirty="0" smtClean="0"/>
              <a:t>ARD </a:t>
            </a:r>
            <a:r>
              <a:rPr lang="en-US" dirty="0" smtClean="0"/>
              <a:t>– ST4: REGAE precision synchronization</a:t>
            </a:r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545729" y="748652"/>
            <a:ext cx="77248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RF Interferometer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LLRF Single cav.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L2RF@800nm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RF Cavity</a:t>
            </a:r>
            <a:endParaRPr lang="en-US" sz="2400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453" y="938801"/>
            <a:ext cx="4265405" cy="2570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047" y="4736734"/>
            <a:ext cx="1753346" cy="154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49" name="Group 2048"/>
          <p:cNvGrpSpPr/>
          <p:nvPr/>
        </p:nvGrpSpPr>
        <p:grpSpPr>
          <a:xfrm>
            <a:off x="2031812" y="4860792"/>
            <a:ext cx="3166283" cy="1130912"/>
            <a:chOff x="2157161" y="4910871"/>
            <a:chExt cx="3166283" cy="1130912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8860" y="4910871"/>
              <a:ext cx="1994208" cy="1130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" name="Straight Arrow Connector 2"/>
            <p:cNvCxnSpPr/>
            <p:nvPr/>
          </p:nvCxnSpPr>
          <p:spPr bwMode="auto">
            <a:xfrm>
              <a:off x="2279993" y="5517271"/>
              <a:ext cx="3043451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48" name="Oval 2047"/>
            <p:cNvSpPr/>
            <p:nvPr/>
          </p:nvSpPr>
          <p:spPr bwMode="auto">
            <a:xfrm>
              <a:off x="2157161" y="5449031"/>
              <a:ext cx="423081" cy="12376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03" name="Picture 10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678" y="3155340"/>
            <a:ext cx="2924032" cy="135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94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103188"/>
            <a:ext cx="8520113" cy="544512"/>
          </a:xfrm>
        </p:spPr>
        <p:txBody>
          <a:bodyPr/>
          <a:lstStyle/>
          <a:p>
            <a:r>
              <a:rPr lang="en-US" dirty="0" smtClean="0"/>
              <a:t>ARD </a:t>
            </a:r>
            <a:r>
              <a:rPr lang="en-US" dirty="0" smtClean="0"/>
              <a:t>– ST4: </a:t>
            </a:r>
            <a:r>
              <a:rPr lang="en-US" dirty="0" err="1" smtClean="0"/>
              <a:t>FLASHForward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38" y="4379241"/>
            <a:ext cx="3864664" cy="1903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370" y="4102137"/>
            <a:ext cx="2631496" cy="1922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38" y="1096867"/>
            <a:ext cx="8382071" cy="2559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 flipH="1" flipV="1">
            <a:off x="5162364" y="2606723"/>
            <a:ext cx="556048" cy="16441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6003841" y="3429186"/>
            <a:ext cx="3115212" cy="58477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Beam </a:t>
            </a:r>
            <a:r>
              <a:rPr lang="de-DE" dirty="0" err="1" smtClean="0"/>
              <a:t>and</a:t>
            </a:r>
            <a:r>
              <a:rPr lang="de-DE" dirty="0" smtClean="0"/>
              <a:t>/</a:t>
            </a:r>
            <a:r>
              <a:rPr lang="de-DE" dirty="0" err="1" smtClean="0"/>
              <a:t>or</a:t>
            </a:r>
            <a:r>
              <a:rPr lang="de-DE" dirty="0" smtClean="0"/>
              <a:t> Laser </a:t>
            </a:r>
            <a:r>
              <a:rPr lang="de-DE" dirty="0" err="1" smtClean="0"/>
              <a:t>driven</a:t>
            </a:r>
            <a:r>
              <a:rPr lang="de-DE" dirty="0" smtClean="0"/>
              <a:t> </a:t>
            </a:r>
          </a:p>
          <a:p>
            <a:r>
              <a:rPr lang="de-DE" dirty="0" smtClean="0"/>
              <a:t>Plasma Wake Field </a:t>
            </a:r>
            <a:r>
              <a:rPr lang="de-DE" dirty="0" err="1" smtClean="0"/>
              <a:t>Acceleration</a:t>
            </a:r>
            <a:endParaRPr lang="de-DE" dirty="0"/>
          </a:p>
        </p:txBody>
      </p:sp>
      <p:sp>
        <p:nvSpPr>
          <p:cNvPr id="8" name="TextBox 7"/>
          <p:cNvSpPr txBox="1"/>
          <p:nvPr/>
        </p:nvSpPr>
        <p:spPr>
          <a:xfrm>
            <a:off x="243309" y="786066"/>
            <a:ext cx="8828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Improvement LLRF, Upgrade Synchronization, Large bandwidth NRF Cavity FB</a:t>
            </a:r>
            <a:endParaRPr lang="en-US" sz="1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16013" y="4081631"/>
            <a:ext cx="22685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/>
              <a:t>Broad</a:t>
            </a:r>
            <a:r>
              <a:rPr lang="de-DE" b="1" dirty="0" smtClean="0"/>
              <a:t> band Long. FB</a:t>
            </a:r>
            <a:endParaRPr lang="de-DE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743719" y="5685612"/>
            <a:ext cx="11641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2015-2016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918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103188"/>
            <a:ext cx="8520113" cy="544512"/>
          </a:xfrm>
        </p:spPr>
        <p:txBody>
          <a:bodyPr/>
          <a:lstStyle/>
          <a:p>
            <a:r>
              <a:rPr lang="en-US" dirty="0" smtClean="0"/>
              <a:t>ARD </a:t>
            </a:r>
            <a:r>
              <a:rPr lang="en-US" dirty="0" smtClean="0"/>
              <a:t>– ST4: SINBAD &gt; 2016</a:t>
            </a:r>
            <a:endParaRPr lang="de-DE" dirty="0"/>
          </a:p>
        </p:txBody>
      </p:sp>
      <p:cxnSp>
        <p:nvCxnSpPr>
          <p:cNvPr id="3" name="Gerade Verbindung 3"/>
          <p:cNvCxnSpPr/>
          <p:nvPr/>
        </p:nvCxnSpPr>
        <p:spPr bwMode="auto">
          <a:xfrm>
            <a:off x="-7039" y="1227364"/>
            <a:ext cx="9151035" cy="0"/>
          </a:xfrm>
          <a:prstGeom prst="line">
            <a:avLst/>
          </a:prstGeom>
          <a:solidFill>
            <a:schemeClr val="accent1"/>
          </a:solidFill>
          <a:ln w="25400" cap="flat" cmpd="sng" algn="ctr"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A5EB"/>
                </a:gs>
                <a:gs pos="100000">
                  <a:srgbClr val="C00000"/>
                </a:gs>
              </a:gsLst>
              <a:lin ang="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" name="Picture 5" descr="sinbad-facility-v20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501" y="1310500"/>
            <a:ext cx="6017824" cy="3519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inbad-facility-3D-v5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5960" y="5082235"/>
            <a:ext cx="7289586" cy="1734089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 flipH="1" flipV="1">
            <a:off x="1795501" y="4830160"/>
            <a:ext cx="1656141" cy="46374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5657761" y="4830160"/>
            <a:ext cx="2155564" cy="46374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flipV="1">
            <a:off x="1795501" y="1310500"/>
            <a:ext cx="0" cy="351966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1795501" y="1310500"/>
            <a:ext cx="601782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7813325" y="1310500"/>
            <a:ext cx="0" cy="351966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Rectangle 11"/>
          <p:cNvSpPr/>
          <p:nvPr/>
        </p:nvSpPr>
        <p:spPr bwMode="auto">
          <a:xfrm>
            <a:off x="117337" y="1407422"/>
            <a:ext cx="1482863" cy="1800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ln w="10541" cmpd="sng">
                  <a:solidFill>
                    <a:srgbClr val="00A5EB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0A5EB">
                        <a:tint val="40000"/>
                        <a:satMod val="250000"/>
                      </a:srgbClr>
                    </a:gs>
                    <a:gs pos="9000">
                      <a:srgbClr val="00A5EB">
                        <a:tint val="52000"/>
                        <a:satMod val="300000"/>
                      </a:srgbClr>
                    </a:gs>
                    <a:gs pos="50000">
                      <a:srgbClr val="00A5EB">
                        <a:shade val="20000"/>
                        <a:satMod val="300000"/>
                      </a:srgbClr>
                    </a:gs>
                    <a:gs pos="79000">
                      <a:srgbClr val="00A5EB">
                        <a:tint val="52000"/>
                        <a:satMod val="300000"/>
                      </a:srgbClr>
                    </a:gs>
                    <a:gs pos="100000">
                      <a:srgbClr val="00A5EB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29" charset="0"/>
              </a:rPr>
              <a:t>Compact </a:t>
            </a:r>
            <a:r>
              <a:rPr lang="en-US" sz="1400" b="1" dirty="0" err="1">
                <a:ln w="10541" cmpd="sng">
                  <a:solidFill>
                    <a:srgbClr val="00A5EB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0A5EB">
                        <a:tint val="40000"/>
                        <a:satMod val="250000"/>
                      </a:srgbClr>
                    </a:gs>
                    <a:gs pos="9000">
                      <a:srgbClr val="00A5EB">
                        <a:tint val="52000"/>
                        <a:satMod val="300000"/>
                      </a:srgbClr>
                    </a:gs>
                    <a:gs pos="50000">
                      <a:srgbClr val="00A5EB">
                        <a:shade val="20000"/>
                        <a:satMod val="300000"/>
                      </a:srgbClr>
                    </a:gs>
                    <a:gs pos="79000">
                      <a:srgbClr val="00A5EB">
                        <a:tint val="52000"/>
                        <a:satMod val="300000"/>
                      </a:srgbClr>
                    </a:gs>
                    <a:gs pos="100000">
                      <a:srgbClr val="00A5EB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29" charset="0"/>
              </a:rPr>
              <a:t>Atto</a:t>
            </a:r>
            <a:r>
              <a:rPr lang="en-US" sz="1400" b="1" dirty="0">
                <a:ln w="10541" cmpd="sng">
                  <a:solidFill>
                    <a:srgbClr val="00A5EB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0A5EB">
                        <a:tint val="40000"/>
                        <a:satMod val="250000"/>
                      </a:srgbClr>
                    </a:gs>
                    <a:gs pos="9000">
                      <a:srgbClr val="00A5EB">
                        <a:tint val="52000"/>
                        <a:satMod val="300000"/>
                      </a:srgbClr>
                    </a:gs>
                    <a:gs pos="50000">
                      <a:srgbClr val="00A5EB">
                        <a:shade val="20000"/>
                        <a:satMod val="300000"/>
                      </a:srgbClr>
                    </a:gs>
                    <a:gs pos="79000">
                      <a:srgbClr val="00A5EB">
                        <a:tint val="52000"/>
                        <a:satMod val="300000"/>
                      </a:srgbClr>
                    </a:gs>
                    <a:gs pos="100000">
                      <a:srgbClr val="00A5EB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29" charset="0"/>
              </a:rPr>
              <a:t>-Second Light Source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i="1" dirty="0">
                <a:solidFill>
                  <a:srgbClr val="000000"/>
                </a:solidFill>
                <a:latin typeface="Arial" pitchFamily="29" charset="0"/>
              </a:rPr>
              <a:t>50 as, ICS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 pitchFamily="29" charset="0"/>
              </a:rPr>
              <a:t>ERC Synergy Grant 14 M€, DESY, </a:t>
            </a:r>
            <a:r>
              <a:rPr lang="en-US" sz="1400" dirty="0" err="1">
                <a:solidFill>
                  <a:srgbClr val="000000"/>
                </a:solidFill>
                <a:latin typeface="Arial" pitchFamily="29" charset="0"/>
              </a:rPr>
              <a:t>Uni</a:t>
            </a:r>
            <a:r>
              <a:rPr lang="en-US" sz="1400" dirty="0">
                <a:solidFill>
                  <a:srgbClr val="000000"/>
                </a:solidFill>
                <a:latin typeface="Arial" pitchFamily="29" charset="0"/>
              </a:rPr>
              <a:t> HH, Arizona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051720" y="3639670"/>
            <a:ext cx="1482863" cy="129614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ln w="10541" cmpd="sng">
                  <a:solidFill>
                    <a:srgbClr val="00A5EB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0A5EB">
                        <a:tint val="40000"/>
                        <a:satMod val="250000"/>
                      </a:srgbClr>
                    </a:gs>
                    <a:gs pos="9000">
                      <a:srgbClr val="00A5EB">
                        <a:tint val="52000"/>
                        <a:satMod val="300000"/>
                      </a:srgbClr>
                    </a:gs>
                    <a:gs pos="50000">
                      <a:srgbClr val="00A5EB">
                        <a:shade val="20000"/>
                        <a:satMod val="300000"/>
                      </a:srgbClr>
                    </a:gs>
                    <a:gs pos="79000">
                      <a:srgbClr val="00A5EB">
                        <a:tint val="52000"/>
                        <a:satMod val="300000"/>
                      </a:srgbClr>
                    </a:gs>
                    <a:gs pos="100000">
                      <a:srgbClr val="00A5EB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29" charset="0"/>
              </a:rPr>
              <a:t>Ultrashort electron pulse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i="1">
                <a:solidFill>
                  <a:srgbClr val="000000"/>
                </a:solidFill>
                <a:latin typeface="Arial" pitchFamily="29" charset="0"/>
              </a:rPr>
              <a:t>&lt; 1 fs with conven-tional technology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itchFamily="29" charset="0"/>
              </a:rPr>
              <a:t>ARD, DESY, Uni HH, KIT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940152" y="3495655"/>
            <a:ext cx="2736304" cy="93610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ln w="10541" cmpd="sng">
                  <a:solidFill>
                    <a:srgbClr val="00A5EB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0A5EB">
                        <a:tint val="40000"/>
                        <a:satMod val="250000"/>
                      </a:srgbClr>
                    </a:gs>
                    <a:gs pos="9000">
                      <a:srgbClr val="00A5EB">
                        <a:tint val="52000"/>
                        <a:satMod val="300000"/>
                      </a:srgbClr>
                    </a:gs>
                    <a:gs pos="50000">
                      <a:srgbClr val="00A5EB">
                        <a:shade val="20000"/>
                        <a:satMod val="300000"/>
                      </a:srgbClr>
                    </a:gs>
                    <a:gs pos="79000">
                      <a:srgbClr val="00A5EB">
                        <a:tint val="52000"/>
                        <a:satMod val="300000"/>
                      </a:srgbClr>
                    </a:gs>
                    <a:gs pos="100000">
                      <a:srgbClr val="00A5EB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29" charset="0"/>
              </a:rPr>
              <a:t>Develop ability to use plasma acceleration, scalability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i="1">
                <a:solidFill>
                  <a:srgbClr val="000000"/>
                </a:solidFill>
                <a:latin typeface="Arial" pitchFamily="29" charset="0"/>
              </a:rPr>
              <a:t>&gt; 1 GeV/m, useable beam quality, FEL?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itchFamily="29" charset="0"/>
              </a:rPr>
              <a:t>LAOLA, ARD, DESY, Uni HH</a:t>
            </a:r>
            <a:endParaRPr lang="en-US" sz="1400" b="1" u="sng">
              <a:solidFill>
                <a:srgbClr val="000000"/>
              </a:solidFill>
              <a:latin typeface="Arial" pitchFamily="29" charset="0"/>
            </a:endParaRPr>
          </a:p>
        </p:txBody>
      </p:sp>
      <p:cxnSp>
        <p:nvCxnSpPr>
          <p:cNvPr id="15" name="Straight Arrow Connector 14"/>
          <p:cNvCxnSpPr>
            <a:stCxn id="13" idx="0"/>
          </p:cNvCxnSpPr>
          <p:nvPr/>
        </p:nvCxnSpPr>
        <p:spPr bwMode="auto">
          <a:xfrm flipV="1">
            <a:off x="2793152" y="2559552"/>
            <a:ext cx="1202784" cy="10801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glow rad="38100">
              <a:schemeClr val="bg1">
                <a:alpha val="75000"/>
              </a:schemeClr>
            </a:glow>
            <a:outerShdw blurRad="647700" dist="50800" dir="2700000" sx="46000" sy="46000" algn="tl" rotWithShape="0">
              <a:schemeClr val="bg1">
                <a:alpha val="92000"/>
              </a:schemeClr>
            </a:outerShdw>
          </a:effectLst>
        </p:spPr>
      </p:cxnSp>
      <p:cxnSp>
        <p:nvCxnSpPr>
          <p:cNvPr id="16" name="Straight Arrow Connector 15"/>
          <p:cNvCxnSpPr>
            <a:stCxn id="14" idx="0"/>
          </p:cNvCxnSpPr>
          <p:nvPr/>
        </p:nvCxnSpPr>
        <p:spPr bwMode="auto">
          <a:xfrm flipH="1" flipV="1">
            <a:off x="5076056" y="2415535"/>
            <a:ext cx="2232248" cy="10801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glow rad="38100">
              <a:schemeClr val="bg1">
                <a:alpha val="75000"/>
              </a:schemeClr>
            </a:glow>
            <a:outerShdw blurRad="647700" dist="50800" dir="2700000" sx="46000" sy="46000" algn="tl" rotWithShape="0">
              <a:schemeClr val="bg1">
                <a:alpha val="92000"/>
              </a:schemeClr>
            </a:outerShdw>
          </a:effectLst>
        </p:spPr>
      </p:cxnSp>
      <p:cxnSp>
        <p:nvCxnSpPr>
          <p:cNvPr id="17" name="Straight Arrow Connector 16"/>
          <p:cNvCxnSpPr>
            <a:stCxn id="12" idx="3"/>
          </p:cNvCxnSpPr>
          <p:nvPr/>
        </p:nvCxnSpPr>
        <p:spPr bwMode="auto">
          <a:xfrm flipV="1">
            <a:off x="1600200" y="1911478"/>
            <a:ext cx="1027584" cy="3960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glow rad="38100">
              <a:schemeClr val="bg1">
                <a:alpha val="75000"/>
              </a:schemeClr>
            </a:glow>
            <a:outerShdw blurRad="647700" dist="50800" dir="2700000" sx="46000" sy="46000" algn="tl" rotWithShape="0">
              <a:schemeClr val="bg1">
                <a:alpha val="92000"/>
              </a:schemeClr>
            </a:outerShdw>
          </a:effectLst>
        </p:spPr>
      </p:cxnSp>
      <p:cxnSp>
        <p:nvCxnSpPr>
          <p:cNvPr id="18" name="Straight Arrow Connector 17"/>
          <p:cNvCxnSpPr>
            <a:stCxn id="14" idx="0"/>
          </p:cNvCxnSpPr>
          <p:nvPr/>
        </p:nvCxnSpPr>
        <p:spPr bwMode="auto">
          <a:xfrm flipH="1" flipV="1">
            <a:off x="7020272" y="2559551"/>
            <a:ext cx="288032" cy="9361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glow rad="38100">
              <a:schemeClr val="bg1">
                <a:alpha val="75000"/>
              </a:schemeClr>
            </a:glow>
            <a:outerShdw blurRad="647700" dist="50800" dir="2700000" sx="46000" sy="46000" algn="tl" rotWithShape="0">
              <a:schemeClr val="bg1">
                <a:alpha val="92000"/>
              </a:schemeClr>
            </a:outerShdw>
          </a:effectLst>
        </p:spPr>
      </p:cxnSp>
      <p:sp>
        <p:nvSpPr>
          <p:cNvPr id="19" name="Rectangle 18"/>
          <p:cNvSpPr/>
          <p:nvPr/>
        </p:nvSpPr>
        <p:spPr bwMode="auto">
          <a:xfrm>
            <a:off x="7484698" y="5069660"/>
            <a:ext cx="1482863" cy="145033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ln w="10541" cmpd="sng">
                  <a:solidFill>
                    <a:srgbClr val="00A5EB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0A5EB">
                        <a:tint val="40000"/>
                        <a:satMod val="250000"/>
                      </a:srgbClr>
                    </a:gs>
                    <a:gs pos="9000">
                      <a:srgbClr val="00A5EB">
                        <a:tint val="52000"/>
                        <a:satMod val="300000"/>
                      </a:srgbClr>
                    </a:gs>
                    <a:gs pos="50000">
                      <a:srgbClr val="00A5EB">
                        <a:shade val="20000"/>
                        <a:satMod val="300000"/>
                      </a:srgbClr>
                    </a:gs>
                    <a:gs pos="79000">
                      <a:srgbClr val="00A5EB">
                        <a:tint val="52000"/>
                        <a:satMod val="300000"/>
                      </a:srgbClr>
                    </a:gs>
                    <a:gs pos="100000">
                      <a:srgbClr val="00A5EB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29" charset="0"/>
              </a:rPr>
              <a:t>Room for further phases and users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 pitchFamily="29" charset="0"/>
              </a:rPr>
              <a:t>Third party funding, interest from ELI, …</a:t>
            </a:r>
            <a:endParaRPr lang="en-US" sz="1400" b="1" dirty="0">
              <a:solidFill>
                <a:srgbClr val="000000"/>
              </a:solidFill>
              <a:latin typeface="Arial" pitchFamily="29" charset="0"/>
            </a:endParaRPr>
          </a:p>
        </p:txBody>
      </p:sp>
      <p:cxnSp>
        <p:nvCxnSpPr>
          <p:cNvPr id="20" name="Straight Arrow Connector 19"/>
          <p:cNvCxnSpPr>
            <a:stCxn id="19" idx="1"/>
          </p:cNvCxnSpPr>
          <p:nvPr/>
        </p:nvCxnSpPr>
        <p:spPr bwMode="auto">
          <a:xfrm flipH="1">
            <a:off x="5205386" y="5794825"/>
            <a:ext cx="2279312" cy="3248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glow rad="38100">
              <a:schemeClr val="bg1">
                <a:alpha val="75000"/>
              </a:schemeClr>
            </a:glow>
            <a:outerShdw blurRad="647700" dist="50800" dir="2700000" sx="46000" sy="46000" algn="tl" rotWithShape="0">
              <a:schemeClr val="bg1">
                <a:alpha val="92000"/>
              </a:schemeClr>
            </a:outerShdw>
          </a:effectLst>
        </p:spPr>
      </p:cxnSp>
      <p:sp>
        <p:nvSpPr>
          <p:cNvPr id="23" name="TextBox 22"/>
          <p:cNvSpPr txBox="1"/>
          <p:nvPr/>
        </p:nvSpPr>
        <p:spPr>
          <a:xfrm>
            <a:off x="4572000" y="6447982"/>
            <a:ext cx="2493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/>
              </a:rPr>
              <a:t>Footprint: 90 m x 50 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4023" y="820570"/>
            <a:ext cx="5921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Laser / Synchronisation / Stabilisation Systems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362509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103188"/>
            <a:ext cx="8520113" cy="544512"/>
          </a:xfrm>
        </p:spPr>
        <p:txBody>
          <a:bodyPr/>
          <a:lstStyle/>
          <a:p>
            <a:r>
              <a:rPr lang="en-US" dirty="0" smtClean="0"/>
              <a:t>ARD </a:t>
            </a:r>
            <a:r>
              <a:rPr lang="en-US" dirty="0" smtClean="0"/>
              <a:t>– ST4: SINBAD &gt;2016</a:t>
            </a:r>
            <a:endParaRPr lang="de-DE" dirty="0"/>
          </a:p>
        </p:txBody>
      </p:sp>
      <p:pic>
        <p:nvPicPr>
          <p:cNvPr id="22" name="Picture 3" descr="desy-overview-combined-v3-bw-sm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816156"/>
            <a:ext cx="6751637" cy="512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6995583" y="903998"/>
            <a:ext cx="2067983" cy="461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de-DE" sz="1400" dirty="0" err="1"/>
              <a:t>Excellent</a:t>
            </a:r>
            <a:r>
              <a:rPr lang="de-DE" sz="1400" dirty="0"/>
              <a:t> </a:t>
            </a:r>
            <a:r>
              <a:rPr lang="de-DE" sz="1400" dirty="0" err="1"/>
              <a:t>integration</a:t>
            </a:r>
            <a:r>
              <a:rPr lang="de-DE" sz="1400" dirty="0"/>
              <a:t> </a:t>
            </a:r>
            <a:r>
              <a:rPr lang="de-DE" sz="1400" dirty="0" err="1"/>
              <a:t>into</a:t>
            </a:r>
            <a:r>
              <a:rPr lang="de-DE" sz="1400" dirty="0"/>
              <a:t> DESY </a:t>
            </a:r>
            <a:r>
              <a:rPr lang="de-DE" sz="1400" dirty="0" err="1"/>
              <a:t>accelerator</a:t>
            </a:r>
            <a:r>
              <a:rPr lang="de-DE" sz="1400" dirty="0"/>
              <a:t> park!</a:t>
            </a:r>
          </a:p>
          <a:p>
            <a:pPr eaLnBrk="1" hangingPunct="1">
              <a:defRPr/>
            </a:pPr>
            <a:endParaRPr lang="de-DE" sz="1400" dirty="0"/>
          </a:p>
          <a:p>
            <a:pPr eaLnBrk="1" hangingPunct="1">
              <a:defRPr/>
            </a:pPr>
            <a:r>
              <a:rPr lang="de-DE" sz="1400" dirty="0"/>
              <a:t>1 </a:t>
            </a:r>
            <a:r>
              <a:rPr lang="de-DE" sz="1400" dirty="0" err="1"/>
              <a:t>GeV</a:t>
            </a:r>
            <a:r>
              <a:rPr lang="de-DE" sz="1400" dirty="0"/>
              <a:t> </a:t>
            </a:r>
            <a:r>
              <a:rPr lang="de-DE" sz="1400" dirty="0" err="1"/>
              <a:t>allows</a:t>
            </a:r>
            <a:r>
              <a:rPr lang="de-DE" sz="1400" dirty="0"/>
              <a:t> </a:t>
            </a:r>
            <a:r>
              <a:rPr lang="de-DE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FEL </a:t>
            </a:r>
            <a:r>
              <a:rPr lang="de-DE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studies</a:t>
            </a:r>
            <a:r>
              <a:rPr lang="de-DE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de-DE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seeding</a:t>
            </a:r>
            <a:r>
              <a:rPr lang="de-DE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… in DORIS</a:t>
            </a:r>
            <a:r>
              <a:rPr lang="de-DE" sz="1400" dirty="0"/>
              <a:t>, outside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user‘s</a:t>
            </a:r>
            <a:r>
              <a:rPr lang="de-DE" sz="1400" dirty="0"/>
              <a:t> </a:t>
            </a:r>
            <a:r>
              <a:rPr lang="de-DE" sz="1400" dirty="0" err="1"/>
              <a:t>operation</a:t>
            </a:r>
            <a:r>
              <a:rPr lang="de-DE" sz="1400" dirty="0"/>
              <a:t>.</a:t>
            </a:r>
          </a:p>
          <a:p>
            <a:pPr eaLnBrk="1" hangingPunct="1">
              <a:defRPr/>
            </a:pPr>
            <a:endParaRPr lang="de-DE" sz="1400" dirty="0"/>
          </a:p>
          <a:p>
            <a:pPr eaLnBrk="1" hangingPunct="1">
              <a:defRPr/>
            </a:pPr>
            <a:r>
              <a:rPr lang="de-DE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Shows </a:t>
            </a:r>
            <a:r>
              <a:rPr lang="de-DE" sz="1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enormous</a:t>
            </a:r>
            <a:r>
              <a:rPr lang="de-DE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potential </a:t>
            </a:r>
            <a:r>
              <a:rPr lang="de-DE" sz="1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of</a:t>
            </a:r>
            <a:r>
              <a:rPr lang="de-DE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DORIS für </a:t>
            </a:r>
            <a:r>
              <a:rPr lang="de-DE" sz="1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accelerator</a:t>
            </a:r>
            <a:r>
              <a:rPr lang="de-DE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R&amp;D!</a:t>
            </a:r>
          </a:p>
          <a:p>
            <a:pPr eaLnBrk="1" hangingPunct="1">
              <a:defRPr/>
            </a:pPr>
            <a:endParaRPr lang="de-DE" sz="1400" dirty="0"/>
          </a:p>
          <a:p>
            <a:pPr eaLnBrk="1" hangingPunct="1">
              <a:defRPr/>
            </a:pPr>
            <a:r>
              <a:rPr lang="de-DE" sz="1400" dirty="0"/>
              <a:t>PIA </a:t>
            </a:r>
            <a:r>
              <a:rPr lang="de-DE" sz="1400" dirty="0" err="1"/>
              <a:t>allows</a:t>
            </a:r>
            <a:r>
              <a:rPr lang="de-DE" sz="1400" dirty="0"/>
              <a:t> </a:t>
            </a:r>
            <a:r>
              <a:rPr lang="de-DE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positrons</a:t>
            </a:r>
            <a:r>
              <a:rPr lang="de-DE" sz="1400" dirty="0">
                <a:sym typeface="Wingdings"/>
              </a:rPr>
              <a:t> </a:t>
            </a:r>
            <a:r>
              <a:rPr lang="de-DE" sz="1400" dirty="0" err="1">
                <a:sym typeface="Wingdings"/>
              </a:rPr>
              <a:t>needed</a:t>
            </a:r>
            <a:r>
              <a:rPr lang="de-DE" sz="1400" dirty="0">
                <a:sym typeface="Wingdings"/>
              </a:rPr>
              <a:t> </a:t>
            </a:r>
            <a:r>
              <a:rPr lang="de-DE" sz="1400" dirty="0" err="1">
                <a:sym typeface="Wingdings"/>
              </a:rPr>
              <a:t>for</a:t>
            </a:r>
            <a:r>
              <a:rPr lang="de-DE" sz="1400" dirty="0">
                <a:sym typeface="Wingdings"/>
              </a:rPr>
              <a:t> </a:t>
            </a:r>
            <a:r>
              <a:rPr lang="de-DE" sz="1400" dirty="0" err="1">
                <a:sym typeface="Wingdings"/>
              </a:rPr>
              <a:t>collider</a:t>
            </a:r>
            <a:r>
              <a:rPr lang="de-DE" sz="1400" dirty="0">
                <a:sym typeface="Wingdings"/>
              </a:rPr>
              <a:t>  </a:t>
            </a:r>
            <a:r>
              <a:rPr lang="de-DE" sz="1400" dirty="0" err="1">
                <a:sym typeface="Wingdings"/>
              </a:rPr>
              <a:t>applications</a:t>
            </a:r>
            <a:r>
              <a:rPr lang="de-DE" sz="1400" dirty="0">
                <a:sym typeface="Wingdings"/>
              </a:rPr>
              <a:t> (HEP)</a:t>
            </a:r>
            <a:r>
              <a:rPr lang="de-DE" sz="1400" dirty="0" smtClean="0"/>
              <a:t>!</a:t>
            </a:r>
          </a:p>
          <a:p>
            <a:pPr eaLnBrk="1" hangingPunct="1">
              <a:defRPr/>
            </a:pPr>
            <a:endParaRPr lang="de-DE" sz="1400" dirty="0"/>
          </a:p>
          <a:p>
            <a:pPr eaLnBrk="1" hangingPunct="1">
              <a:defRPr/>
            </a:pPr>
            <a:r>
              <a:rPr lang="de-DE" sz="1400" dirty="0" smtClean="0"/>
              <a:t>Must </a:t>
            </a:r>
            <a:r>
              <a:rPr lang="de-DE" sz="1400" dirty="0" err="1" smtClean="0"/>
              <a:t>address</a:t>
            </a:r>
            <a:r>
              <a:rPr lang="de-DE" sz="1400" dirty="0" smtClean="0"/>
              <a:t> RP </a:t>
            </a:r>
            <a:r>
              <a:rPr lang="de-DE" sz="1400" dirty="0" err="1" smtClean="0"/>
              <a:t>aspects</a:t>
            </a:r>
            <a:r>
              <a:rPr lang="de-DE" sz="1400" dirty="0" smtClean="0"/>
              <a:t> in </a:t>
            </a:r>
            <a:r>
              <a:rPr lang="de-DE" sz="1400" dirty="0" err="1" smtClean="0"/>
              <a:t>transfer</a:t>
            </a:r>
            <a:r>
              <a:rPr lang="de-DE" sz="1400" dirty="0" smtClean="0"/>
              <a:t> </a:t>
            </a:r>
            <a:r>
              <a:rPr lang="de-DE" sz="1400" dirty="0" err="1" smtClean="0"/>
              <a:t>tunnel</a:t>
            </a:r>
            <a:r>
              <a:rPr lang="de-DE" sz="1400" dirty="0" smtClean="0"/>
              <a:t> </a:t>
            </a:r>
            <a:r>
              <a:rPr lang="de-DE" sz="1400" dirty="0" err="1" smtClean="0"/>
              <a:t>below</a:t>
            </a:r>
            <a:r>
              <a:rPr lang="de-DE" sz="1400" dirty="0" smtClean="0"/>
              <a:t> </a:t>
            </a:r>
            <a:r>
              <a:rPr lang="de-DE" sz="1400" dirty="0" err="1" smtClean="0"/>
              <a:t>building</a:t>
            </a:r>
            <a:r>
              <a:rPr lang="de-DE" sz="1400" dirty="0" smtClean="0"/>
              <a:t> 30.</a:t>
            </a:r>
            <a:endParaRPr lang="de-DE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1634875" y="5745314"/>
            <a:ext cx="63946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Mayor LLRF Upgrade: first evaluation autumn 2014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 flipV="1">
            <a:off x="4107976" y="5227094"/>
            <a:ext cx="1160060" cy="5182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Rectangle 32"/>
          <p:cNvSpPr/>
          <p:nvPr/>
        </p:nvSpPr>
        <p:spPr>
          <a:xfrm>
            <a:off x="5659961" y="4308522"/>
            <a:ext cx="13356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Ultra-fast </a:t>
            </a:r>
            <a:endParaRPr lang="en-US" b="1" dirty="0" smtClean="0"/>
          </a:p>
          <a:p>
            <a:r>
              <a:rPr lang="en-US" b="1" dirty="0" smtClean="0"/>
              <a:t>FB </a:t>
            </a:r>
            <a:r>
              <a:rPr lang="en-US" b="1" dirty="0"/>
              <a:t>systems</a:t>
            </a:r>
            <a:endParaRPr lang="en-US" b="1" dirty="0"/>
          </a:p>
        </p:txBody>
      </p:sp>
      <p:cxnSp>
        <p:nvCxnSpPr>
          <p:cNvPr id="35" name="Straight Arrow Connector 34"/>
          <p:cNvCxnSpPr>
            <a:stCxn id="33" idx="1"/>
          </p:cNvCxnSpPr>
          <p:nvPr/>
        </p:nvCxnSpPr>
        <p:spPr bwMode="auto">
          <a:xfrm flipH="1" flipV="1">
            <a:off x="5500050" y="4312693"/>
            <a:ext cx="159911" cy="2882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2882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84400" y="1194974"/>
            <a:ext cx="29626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LLRF Projects</a:t>
            </a:r>
            <a:endParaRPr lang="en-US" sz="3200" b="1" dirty="0" smtClean="0"/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2014 – 2019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103188"/>
            <a:ext cx="8520113" cy="544512"/>
          </a:xfrm>
        </p:spPr>
        <p:txBody>
          <a:bodyPr/>
          <a:lstStyle/>
          <a:p>
            <a:r>
              <a:rPr lang="en-US" dirty="0" smtClean="0"/>
              <a:t>LLRF Projects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631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103188"/>
            <a:ext cx="8520113" cy="544512"/>
          </a:xfrm>
        </p:spPr>
        <p:txBody>
          <a:bodyPr/>
          <a:lstStyle/>
          <a:p>
            <a:r>
              <a:rPr lang="en-US" dirty="0" smtClean="0"/>
              <a:t>LLRF Projects</a:t>
            </a:r>
            <a:endParaRPr lang="de-DE" dirty="0"/>
          </a:p>
        </p:txBody>
      </p:sp>
      <p:sp>
        <p:nvSpPr>
          <p:cNvPr id="2" name="TextBox 1"/>
          <p:cNvSpPr txBox="1"/>
          <p:nvPr/>
        </p:nvSpPr>
        <p:spPr>
          <a:xfrm>
            <a:off x="5425645" y="4326186"/>
            <a:ext cx="22252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DESY</a:t>
            </a:r>
            <a:r>
              <a:rPr lang="en-US" dirty="0" smtClean="0"/>
              <a:t>: </a:t>
            </a:r>
          </a:p>
          <a:p>
            <a:r>
              <a:rPr lang="en-US" dirty="0" smtClean="0"/>
              <a:t>Potential candidate for</a:t>
            </a:r>
          </a:p>
          <a:p>
            <a:r>
              <a:rPr lang="en-US" dirty="0" smtClean="0"/>
              <a:t>building LLRF system</a:t>
            </a:r>
          </a:p>
          <a:p>
            <a:endParaRPr lang="en-US" dirty="0" smtClean="0"/>
          </a:p>
          <a:p>
            <a:r>
              <a:rPr lang="en-US" dirty="0" smtClean="0"/>
              <a:t>2016-2024</a:t>
            </a:r>
            <a:endParaRPr lang="en-US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550" y="2559554"/>
            <a:ext cx="1191964" cy="27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64" y="2558675"/>
            <a:ext cx="767562" cy="35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64" y="1387828"/>
            <a:ext cx="1628167" cy="108378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41284" y="1080051"/>
            <a:ext cx="18774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FLUTE: </a:t>
            </a:r>
            <a:r>
              <a:rPr lang="en-US" sz="1200" b="1" dirty="0" smtClean="0"/>
              <a:t>2 </a:t>
            </a:r>
            <a:r>
              <a:rPr lang="en-US" sz="1200" b="1" dirty="0" err="1" smtClean="0"/>
              <a:t>Systeme</a:t>
            </a:r>
            <a:r>
              <a:rPr lang="en-US" sz="1200" b="1" dirty="0" smtClean="0"/>
              <a:t> (S)</a:t>
            </a:r>
            <a:endParaRPr lang="de-DE" sz="1400" b="1" dirty="0"/>
          </a:p>
        </p:txBody>
      </p:sp>
      <p:pic>
        <p:nvPicPr>
          <p:cNvPr id="16" name="Picture 3" descr="fel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2" t="13170" r="9160" b="59169"/>
          <a:stretch>
            <a:fillRect/>
          </a:stretch>
        </p:blipFill>
        <p:spPr bwMode="auto">
          <a:xfrm>
            <a:off x="2359550" y="1409089"/>
            <a:ext cx="2110395" cy="101456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279237" y="1089737"/>
            <a:ext cx="1771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ELBE: </a:t>
            </a:r>
            <a:r>
              <a:rPr lang="en-US" sz="1200" b="1" dirty="0" smtClean="0"/>
              <a:t>6 </a:t>
            </a:r>
            <a:r>
              <a:rPr lang="en-US" sz="1200" b="1" dirty="0" err="1" smtClean="0"/>
              <a:t>Systeme</a:t>
            </a:r>
            <a:r>
              <a:rPr lang="en-US" sz="1200" b="1" dirty="0" smtClean="0"/>
              <a:t> (L)</a:t>
            </a:r>
            <a:endParaRPr lang="de-DE" sz="1400" b="1" dirty="0"/>
          </a:p>
        </p:txBody>
      </p:sp>
      <p:pic>
        <p:nvPicPr>
          <p:cNvPr id="18" name="Picture 17" descr="Helmholtz-Zentrum Berlin für Materialien und Energie">
            <a:hlinkClick r:id="rId7" tooltip="Helmholtz-Zentrum Berlin für Materialien und Energie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451" y="2545531"/>
            <a:ext cx="1287842" cy="47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994" y="1387828"/>
            <a:ext cx="1736202" cy="113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673794" y="1074348"/>
            <a:ext cx="22397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B</a:t>
            </a:r>
            <a:r>
              <a:rPr lang="en-US" sz="1400" b="1" i="1" dirty="0" smtClean="0"/>
              <a:t>ERL</a:t>
            </a:r>
            <a:r>
              <a:rPr lang="en-US" sz="1400" b="1" dirty="0" smtClean="0"/>
              <a:t>inPro: </a:t>
            </a:r>
            <a:r>
              <a:rPr lang="en-US" sz="1200" b="1" dirty="0"/>
              <a:t>7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Systeme</a:t>
            </a:r>
            <a:r>
              <a:rPr lang="en-US" sz="1200" b="1" dirty="0" smtClean="0"/>
              <a:t> (L)</a:t>
            </a:r>
            <a:endParaRPr lang="de-DE" sz="1400" b="1" dirty="0"/>
          </a:p>
        </p:txBody>
      </p:sp>
      <p:pic>
        <p:nvPicPr>
          <p:cNvPr id="21" name="Picture 5" descr="http://www.candle.am/foreword/index_files/pic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628" y="1382125"/>
            <a:ext cx="1716107" cy="113949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930178" y="1067156"/>
            <a:ext cx="20714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Candle: </a:t>
            </a:r>
            <a:r>
              <a:rPr lang="en-US" sz="1200" b="1" dirty="0" smtClean="0"/>
              <a:t>2+1 </a:t>
            </a:r>
            <a:r>
              <a:rPr lang="en-US" sz="1200" b="1" dirty="0" err="1" smtClean="0"/>
              <a:t>Systeme</a:t>
            </a:r>
            <a:r>
              <a:rPr lang="en-US" sz="1200" b="1" dirty="0" smtClean="0"/>
              <a:t> (S)</a:t>
            </a:r>
            <a:endParaRPr lang="de-DE" sz="1400" b="1" dirty="0"/>
          </a:p>
        </p:txBody>
      </p:sp>
      <p:pic>
        <p:nvPicPr>
          <p:cNvPr id="23" name="Picture 9" descr="http://candle.am/CANDLE-Logo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468" y="2549775"/>
            <a:ext cx="890056" cy="35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902524" y="2595432"/>
            <a:ext cx="9476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Armenia</a:t>
            </a:r>
            <a:endParaRPr lang="de-DE" dirty="0"/>
          </a:p>
        </p:txBody>
      </p:sp>
      <p:sp>
        <p:nvSpPr>
          <p:cNvPr id="25" name="TextBox 24"/>
          <p:cNvSpPr txBox="1"/>
          <p:nvPr/>
        </p:nvSpPr>
        <p:spPr>
          <a:xfrm>
            <a:off x="1625803" y="2791650"/>
            <a:ext cx="29320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Synergien mit ARD Programm</a:t>
            </a:r>
            <a:endParaRPr lang="de-DE" dirty="0"/>
          </a:p>
        </p:txBody>
      </p:sp>
      <p:cxnSp>
        <p:nvCxnSpPr>
          <p:cNvPr id="26" name="Straight Arrow Connector 25"/>
          <p:cNvCxnSpPr>
            <a:stCxn id="25" idx="1"/>
          </p:cNvCxnSpPr>
          <p:nvPr/>
        </p:nvCxnSpPr>
        <p:spPr bwMode="auto">
          <a:xfrm flipH="1">
            <a:off x="326734" y="2960927"/>
            <a:ext cx="129906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>
            <a:stCxn id="25" idx="3"/>
          </p:cNvCxnSpPr>
          <p:nvPr/>
        </p:nvCxnSpPr>
        <p:spPr bwMode="auto">
          <a:xfrm>
            <a:off x="4557888" y="2960927"/>
            <a:ext cx="219237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52" y="6056295"/>
            <a:ext cx="627632" cy="627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72291" y="3506971"/>
            <a:ext cx="2428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ESS: </a:t>
            </a:r>
            <a:r>
              <a:rPr lang="en-US" sz="1200" b="1" dirty="0" smtClean="0"/>
              <a:t>218 </a:t>
            </a:r>
            <a:r>
              <a:rPr lang="en-US" sz="1200" b="1" dirty="0" err="1" smtClean="0"/>
              <a:t>Systeme</a:t>
            </a:r>
            <a:endParaRPr lang="de-DE" sz="1400" b="1" dirty="0"/>
          </a:p>
        </p:txBody>
      </p:sp>
      <p:pic>
        <p:nvPicPr>
          <p:cNvPr id="30" name="Picture 17" descr="http://ofm.fzu.cz/ess-prague/images/ESS_picture_small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91" y="3791597"/>
            <a:ext cx="4878963" cy="21269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521058" y="5918521"/>
            <a:ext cx="982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Lund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913510" y="3916907"/>
            <a:ext cx="567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+ …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63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0385" y="1182597"/>
            <a:ext cx="8194057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/>
              <a:t>Significant number of future</a:t>
            </a:r>
            <a:r>
              <a:rPr lang="en-US" sz="2800" b="1" dirty="0"/>
              <a:t> </a:t>
            </a:r>
            <a:r>
              <a:rPr lang="en-US" sz="2800" b="1" dirty="0" smtClean="0"/>
              <a:t>project will keep us extremely busy…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/>
              <a:t>Primarily application of developed hardware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/>
              <a:t>Mayor part relates Firmware &amp; Software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System design / Commissioning / Operation / Maintenance</a:t>
            </a:r>
          </a:p>
          <a:p>
            <a:endParaRPr lang="en-US" sz="2800" b="1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103188"/>
            <a:ext cx="8520113" cy="544512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849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75638" y="2000192"/>
            <a:ext cx="55801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3200" b="1" dirty="0" smtClean="0"/>
          </a:p>
          <a:p>
            <a:pPr algn="ctr"/>
            <a:r>
              <a:rPr lang="en-US" sz="3200" b="1" dirty="0" smtClean="0"/>
              <a:t>Helmholtz </a:t>
            </a:r>
            <a:r>
              <a:rPr lang="en-US" sz="3200" b="1" dirty="0" err="1" smtClean="0"/>
              <a:t>Validierungsfond</a:t>
            </a:r>
            <a:endParaRPr lang="en-US" sz="3200" b="1" dirty="0" smtClean="0"/>
          </a:p>
          <a:p>
            <a:pPr algn="ctr"/>
            <a:r>
              <a:rPr lang="en-US" sz="3200" b="1" dirty="0" smtClean="0"/>
              <a:t>“MTCA.4 for Industry”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157299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849" y="804723"/>
            <a:ext cx="8543925" cy="294696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/>
              <a:t>Establish MTCA.4 electronic crate system in: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US" sz="1100" dirty="0" smtClean="0"/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the </a:t>
            </a:r>
            <a:r>
              <a:rPr lang="en-US" sz="1800" dirty="0"/>
              <a:t>accelerator community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sz="1800" dirty="0" err="1" smtClean="0"/>
              <a:t>various</a:t>
            </a:r>
            <a:r>
              <a:rPr lang="de-DE" sz="1800" dirty="0" smtClean="0"/>
              <a:t> </a:t>
            </a:r>
            <a:r>
              <a:rPr lang="de-DE" sz="1800" dirty="0" err="1" smtClean="0"/>
              <a:t>industrial</a:t>
            </a:r>
            <a:r>
              <a:rPr lang="de-DE" sz="1800" dirty="0" smtClean="0"/>
              <a:t> </a:t>
            </a:r>
            <a:r>
              <a:rPr lang="de-DE" sz="1800" dirty="0" err="1" smtClean="0"/>
              <a:t>sectors</a:t>
            </a:r>
            <a:endParaRPr lang="de-DE" sz="1800" dirty="0" smtClean="0"/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scientific</a:t>
            </a:r>
            <a:r>
              <a:rPr lang="de-DE" sz="1800" dirty="0" smtClean="0"/>
              <a:t> </a:t>
            </a:r>
            <a:r>
              <a:rPr lang="de-DE" sz="1800" dirty="0" err="1" smtClean="0"/>
              <a:t>community</a:t>
            </a:r>
            <a:endParaRPr lang="de-DE" sz="1800" dirty="0" smtClean="0"/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DE" sz="1050" dirty="0" smtClean="0"/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2000" dirty="0" smtClean="0"/>
              <a:t>     </a:t>
            </a:r>
            <a:r>
              <a:rPr lang="de-DE" sz="2000" dirty="0" err="1" smtClean="0"/>
              <a:t>by</a:t>
            </a:r>
            <a:r>
              <a:rPr lang="de-DE" sz="2000" dirty="0" smtClean="0"/>
              <a:t> </a:t>
            </a:r>
            <a:r>
              <a:rPr lang="de-DE" sz="2000" dirty="0" err="1" smtClean="0"/>
              <a:t>reducing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i="1" dirty="0" err="1" smtClean="0"/>
              <a:t>market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entry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barriers</a:t>
            </a:r>
            <a:r>
              <a:rPr lang="de-DE" sz="2000" i="1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foster</a:t>
            </a:r>
            <a:r>
              <a:rPr lang="de-DE" sz="2000" dirty="0" smtClean="0"/>
              <a:t> MTCA.4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industry</a:t>
            </a:r>
            <a:r>
              <a:rPr lang="de-DE" sz="2000" dirty="0" smtClean="0"/>
              <a:t> 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endParaRPr lang="de-DE" sz="2000" dirty="0" smtClean="0"/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de-DE" sz="2000" dirty="0" err="1" smtClean="0"/>
              <a:t>Build</a:t>
            </a:r>
            <a:r>
              <a:rPr lang="de-DE" sz="2000" dirty="0" smtClean="0"/>
              <a:t> </a:t>
            </a:r>
            <a:r>
              <a:rPr lang="de-DE" sz="2000" dirty="0" err="1" smtClean="0"/>
              <a:t>consortium</a:t>
            </a:r>
            <a:r>
              <a:rPr lang="de-DE" sz="2000" dirty="0" smtClean="0"/>
              <a:t>:</a:t>
            </a:r>
            <a:endParaRPr lang="de-DE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HGF Validation Fund – Objectives - </a:t>
            </a:r>
            <a:endParaRPr lang="de-DE" dirty="0"/>
          </a:p>
        </p:txBody>
      </p:sp>
      <p:grpSp>
        <p:nvGrpSpPr>
          <p:cNvPr id="11" name="Group 10"/>
          <p:cNvGrpSpPr/>
          <p:nvPr/>
        </p:nvGrpSpPr>
        <p:grpSpPr>
          <a:xfrm>
            <a:off x="566896" y="3402631"/>
            <a:ext cx="7198679" cy="3294185"/>
            <a:chOff x="861537" y="3402631"/>
            <a:chExt cx="6536672" cy="3294185"/>
          </a:xfrm>
        </p:grpSpPr>
        <p:grpSp>
          <p:nvGrpSpPr>
            <p:cNvPr id="4" name="Group 3"/>
            <p:cNvGrpSpPr/>
            <p:nvPr/>
          </p:nvGrpSpPr>
          <p:grpSpPr>
            <a:xfrm>
              <a:off x="861537" y="3820933"/>
              <a:ext cx="6536672" cy="2875883"/>
              <a:chOff x="2381861" y="4208526"/>
              <a:chExt cx="6564520" cy="2613849"/>
            </a:xfrm>
          </p:grpSpPr>
          <p:pic>
            <p:nvPicPr>
              <p:cNvPr id="6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1861" y="4208526"/>
                <a:ext cx="6564520" cy="26138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09250" y="6518325"/>
                <a:ext cx="821149" cy="1847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8009250" y="4441373"/>
                <a:ext cx="6976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smtClean="0"/>
                  <a:t>50%</a:t>
                </a:r>
                <a:endParaRPr lang="de-DE" sz="2000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700022" y="5618810"/>
                <a:ext cx="6976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/>
                  <a:t>3</a:t>
                </a:r>
                <a:r>
                  <a:rPr lang="en-US" sz="2000" b="1" smtClean="0"/>
                  <a:t>0%</a:t>
                </a:r>
                <a:endParaRPr lang="de-DE" sz="2000" b="1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824789" y="5636783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smtClean="0"/>
                  <a:t>20%</a:t>
                </a:r>
                <a:endParaRPr lang="de-DE" sz="1800" b="1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2863375" y="3402631"/>
              <a:ext cx="2278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Funding 3.9 Mio€</a:t>
              </a:r>
              <a:endParaRPr lang="de-DE" sz="2000" b="1" dirty="0"/>
            </a:p>
          </p:txBody>
        </p:sp>
      </p:grpSp>
      <p:sp>
        <p:nvSpPr>
          <p:cNvPr id="12" name="Slide Number Placeholder 5"/>
          <p:cNvSpPr txBox="1">
            <a:spLocks/>
          </p:cNvSpPr>
          <p:nvPr/>
        </p:nvSpPr>
        <p:spPr>
          <a:xfrm>
            <a:off x="8665535" y="103668"/>
            <a:ext cx="478465" cy="342900"/>
          </a:xfrm>
          <a:prstGeom prst="rect">
            <a:avLst/>
          </a:prstGeom>
          <a:noFill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9pPr>
          </a:lstStyle>
          <a:p>
            <a:pPr algn="ctr"/>
            <a:fld id="{E1294B72-1E3B-4E0F-8ECD-1703A36CCADB}" type="slidenum">
              <a:rPr lang="en-GB" sz="2000" smtClean="0">
                <a:solidFill>
                  <a:schemeClr val="bg1"/>
                </a:solidFill>
                <a:ea typeface="Geneva" pitchFamily="1" charset="-128"/>
              </a:rPr>
              <a:pPr algn="ctr"/>
              <a:t>3</a:t>
            </a:fld>
            <a:endParaRPr lang="en-GB" sz="2000" smtClean="0">
              <a:solidFill>
                <a:schemeClr val="bg1"/>
              </a:solidFill>
              <a:ea typeface="Geneva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715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82575" y="818405"/>
            <a:ext cx="8520113" cy="4792663"/>
          </a:xfrm>
        </p:spPr>
        <p:txBody>
          <a:bodyPr/>
          <a:lstStyle/>
          <a:p>
            <a:pPr eaLnBrk="1" hangingPunct="1"/>
            <a:r>
              <a:rPr lang="en-US" dirty="0" smtClean="0"/>
              <a:t>Status 01. 04.2014 </a:t>
            </a:r>
          </a:p>
          <a:p>
            <a:pPr lvl="1" eaLnBrk="1" hangingPunct="1"/>
            <a:r>
              <a:rPr lang="en-US" sz="2000" b="1" dirty="0" smtClean="0"/>
              <a:t>Cooperation partners</a:t>
            </a:r>
            <a:endParaRPr lang="en-US" sz="2000" dirty="0" smtClean="0"/>
          </a:p>
        </p:txBody>
      </p:sp>
      <p:sp>
        <p:nvSpPr>
          <p:cNvPr id="2" name="Rechteck 1"/>
          <p:cNvSpPr/>
          <p:nvPr/>
        </p:nvSpPr>
        <p:spPr>
          <a:xfrm>
            <a:off x="1074420" y="1651238"/>
            <a:ext cx="7581900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  <a:defRPr/>
            </a:pPr>
            <a:r>
              <a:rPr lang="en-US" b="1" i="1" u="sng" dirty="0" smtClean="0"/>
              <a:t>Original HVF Consortium (7): 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i="1" dirty="0" smtClean="0"/>
          </a:p>
          <a:p>
            <a:pPr>
              <a:defRPr/>
            </a:pPr>
            <a:endParaRPr lang="en-US" i="1" dirty="0" smtClean="0"/>
          </a:p>
          <a:p>
            <a:pPr>
              <a:defRPr/>
            </a:pPr>
            <a:endParaRPr lang="en-US" i="1" dirty="0" smtClean="0"/>
          </a:p>
          <a:p>
            <a:pPr>
              <a:defRPr/>
            </a:pPr>
            <a:endParaRPr lang="en-US" i="1" dirty="0" smtClean="0"/>
          </a:p>
          <a:p>
            <a:pPr>
              <a:defRPr/>
            </a:pPr>
            <a:endParaRPr lang="en-US" i="1" dirty="0" smtClean="0"/>
          </a:p>
          <a:p>
            <a:pPr>
              <a:defRPr/>
            </a:pPr>
            <a:endParaRPr lang="en-US" sz="700" i="1" dirty="0" smtClean="0"/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b="1" i="1" u="sng" dirty="0" smtClean="0"/>
              <a:t>New Partners (6): 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i="1" dirty="0" smtClean="0"/>
          </a:p>
          <a:p>
            <a:pPr>
              <a:defRPr/>
            </a:pPr>
            <a:endParaRPr lang="en-US" i="1" dirty="0" smtClean="0"/>
          </a:p>
          <a:p>
            <a:pPr>
              <a:defRPr/>
            </a:pPr>
            <a:endParaRPr lang="en-US" i="1" dirty="0" smtClean="0"/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i="1" dirty="0" smtClean="0"/>
          </a:p>
          <a:p>
            <a:pPr>
              <a:defRPr/>
            </a:pPr>
            <a:endParaRPr lang="en-US" i="1" dirty="0" smtClean="0"/>
          </a:p>
          <a:p>
            <a:pPr>
              <a:defRPr/>
            </a:pPr>
            <a:endParaRPr lang="en-US" i="1" dirty="0" smtClean="0"/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b="1" i="1" u="sng" dirty="0" smtClean="0"/>
              <a:t>Negotiation phase(7): </a:t>
            </a:r>
            <a:endParaRPr lang="en-US" b="1" i="1" dirty="0" smtClean="0"/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b="1" i="1" dirty="0" smtClean="0"/>
          </a:p>
        </p:txBody>
      </p:sp>
      <p:grpSp>
        <p:nvGrpSpPr>
          <p:cNvPr id="10" name="Group 9"/>
          <p:cNvGrpSpPr/>
          <p:nvPr/>
        </p:nvGrpSpPr>
        <p:grpSpPr>
          <a:xfrm>
            <a:off x="1307511" y="2132872"/>
            <a:ext cx="5052342" cy="899857"/>
            <a:chOff x="1443990" y="2132872"/>
            <a:chExt cx="5801391" cy="1033268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3990" y="2178073"/>
              <a:ext cx="1054675" cy="4028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3237" y="2178073"/>
              <a:ext cx="761019" cy="7610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3991" y="2777569"/>
              <a:ext cx="1193834" cy="1538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6936" y="2132872"/>
              <a:ext cx="1061999" cy="388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2288" y="2712044"/>
              <a:ext cx="1076647" cy="454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0555" y="2191465"/>
              <a:ext cx="1464826" cy="3295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0555" y="2772013"/>
              <a:ext cx="1394515" cy="230023"/>
            </a:xfrm>
            <a:prstGeom prst="rect">
              <a:avLst/>
            </a:prstGeom>
          </p:spPr>
        </p:pic>
      </p:grpSp>
      <p:sp>
        <p:nvSpPr>
          <p:cNvPr id="22" name="Slide Number Placeholder 5"/>
          <p:cNvSpPr txBox="1">
            <a:spLocks/>
          </p:cNvSpPr>
          <p:nvPr/>
        </p:nvSpPr>
        <p:spPr>
          <a:xfrm>
            <a:off x="8665535" y="103668"/>
            <a:ext cx="478465" cy="342900"/>
          </a:xfrm>
          <a:prstGeom prst="rect">
            <a:avLst/>
          </a:prstGeom>
          <a:noFill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9pPr>
          </a:lstStyle>
          <a:p>
            <a:pPr algn="ctr"/>
            <a:fld id="{E1294B72-1E3B-4E0F-8ECD-1703A36CCADB}" type="slidenum">
              <a:rPr lang="en-GB" sz="2000" smtClean="0">
                <a:solidFill>
                  <a:schemeClr val="bg1"/>
                </a:solidFill>
                <a:ea typeface="Geneva" pitchFamily="1" charset="-128"/>
              </a:rPr>
              <a:pPr algn="ctr"/>
              <a:t>4</a:t>
            </a:fld>
            <a:endParaRPr lang="en-GB" sz="2000" smtClean="0">
              <a:solidFill>
                <a:schemeClr val="bg1"/>
              </a:solidFill>
              <a:ea typeface="Geneva" pitchFamily="1" charset="-128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0062" y="5268542"/>
            <a:ext cx="5290311" cy="917636"/>
            <a:chOff x="1217358" y="5241246"/>
            <a:chExt cx="5829477" cy="1011158"/>
          </a:xfrm>
        </p:grpSpPr>
        <p:pic>
          <p:nvPicPr>
            <p:cNvPr id="3085" name="Picture 1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7358" y="5241246"/>
              <a:ext cx="823550" cy="686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6" name="Picture 1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3325" y="5363372"/>
              <a:ext cx="1265610" cy="331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7846" y="5821117"/>
              <a:ext cx="1228989" cy="33129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1280" y="5714051"/>
              <a:ext cx="1413309" cy="538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39" name="Picture 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8212" y="5297833"/>
              <a:ext cx="1621200" cy="4626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9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7687" y="5394472"/>
              <a:ext cx="629982" cy="4266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095" y="5778654"/>
              <a:ext cx="911808" cy="416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0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103188"/>
            <a:ext cx="8520113" cy="544512"/>
          </a:xfrm>
        </p:spPr>
        <p:txBody>
          <a:bodyPr/>
          <a:lstStyle/>
          <a:p>
            <a:r>
              <a:rPr lang="en-US" dirty="0"/>
              <a:t>Helmholtz Validation Fund </a:t>
            </a:r>
            <a:r>
              <a:rPr lang="en-US" dirty="0" smtClean="0"/>
              <a:t>– Consortium -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229405" y="3693277"/>
            <a:ext cx="4963273" cy="1102711"/>
            <a:chOff x="1229405" y="3693277"/>
            <a:chExt cx="4963273" cy="1102711"/>
          </a:xfrm>
        </p:grpSpPr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9280" y="4293186"/>
              <a:ext cx="1202520" cy="3390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2981" y="3716993"/>
              <a:ext cx="1579697" cy="386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3" name="Picture 11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3305" y="4285162"/>
              <a:ext cx="1350559" cy="3080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8384" y="3702049"/>
              <a:ext cx="1224403" cy="401170"/>
            </a:xfrm>
            <a:prstGeom prst="rect">
              <a:avLst/>
            </a:prstGeom>
          </p:spPr>
        </p:pic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9405" y="3693277"/>
              <a:ext cx="1296443" cy="399838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015" y="4279051"/>
              <a:ext cx="889488" cy="516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7313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Helmholtz Validation Fund </a:t>
            </a:r>
            <a:r>
              <a:rPr lang="en-US" dirty="0" smtClean="0"/>
              <a:t>- Work Packages</a:t>
            </a:r>
            <a:endParaRPr lang="de-DE" dirty="0"/>
          </a:p>
        </p:txBody>
      </p:sp>
      <p:sp>
        <p:nvSpPr>
          <p:cNvPr id="3" name="Textfeld 4"/>
          <p:cNvSpPr txBox="1"/>
          <p:nvPr/>
        </p:nvSpPr>
        <p:spPr>
          <a:xfrm>
            <a:off x="174840" y="1131200"/>
            <a:ext cx="80300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b="1" dirty="0" smtClean="0">
                <a:solidFill>
                  <a:srgbClr val="261748"/>
                </a:solidFill>
                <a:ea typeface="ＭＳ Ｐゴシック" pitchFamily="112" charset="-128"/>
              </a:rPr>
              <a:t>AP1.1 </a:t>
            </a:r>
            <a:r>
              <a:rPr lang="en-US" sz="1600" b="1" dirty="0">
                <a:solidFill>
                  <a:srgbClr val="261748"/>
                </a:solidFill>
                <a:ea typeface="ＭＳ Ｐゴシック" pitchFamily="112" charset="-128"/>
              </a:rPr>
              <a:t>Revision of existing </a:t>
            </a:r>
            <a:r>
              <a:rPr lang="en-US" sz="1600" b="1" dirty="0" smtClean="0">
                <a:solidFill>
                  <a:srgbClr val="261748"/>
                </a:solidFill>
                <a:ea typeface="ＭＳ Ｐゴシック" pitchFamily="112" charset="-128"/>
              </a:rPr>
              <a:t>modules</a:t>
            </a:r>
            <a:endParaRPr lang="en-US" sz="1100" i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solidFill>
                  <a:srgbClr val="261748"/>
                </a:solidFill>
                <a:ea typeface="ＭＳ Ｐゴシック" pitchFamily="112" charset="-128"/>
              </a:rPr>
              <a:t>AP1.2 Cost opt. for Single Cavities </a:t>
            </a:r>
            <a:r>
              <a:rPr lang="en-US" b="1" dirty="0" smtClean="0">
                <a:solidFill>
                  <a:srgbClr val="261748"/>
                </a:solidFill>
                <a:ea typeface="ＭＳ Ｐゴシック" pitchFamily="112" charset="-128"/>
              </a:rPr>
              <a:t>Applications</a:t>
            </a:r>
            <a:endParaRPr lang="en-US" sz="1600" b="1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solidFill>
                  <a:srgbClr val="261748"/>
                </a:solidFill>
                <a:ea typeface="ＭＳ Ｐゴシック" pitchFamily="112" charset="-128"/>
              </a:rPr>
              <a:t>AP1.3 Extending Portfolio in </a:t>
            </a:r>
            <a:r>
              <a:rPr lang="en-US" b="1" dirty="0" smtClean="0">
                <a:solidFill>
                  <a:srgbClr val="261748"/>
                </a:solidFill>
                <a:ea typeface="ＭＳ Ｐゴシック" pitchFamily="112" charset="-128"/>
              </a:rPr>
              <a:t>Frequency</a:t>
            </a:r>
            <a:r>
              <a:rPr lang="en-US" sz="1100" i="1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endParaRPr lang="en-US" sz="1600" b="1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solidFill>
                  <a:srgbClr val="261748"/>
                </a:solidFill>
                <a:ea typeface="ＭＳ Ｐゴシック" pitchFamily="112" charset="-128"/>
              </a:rPr>
              <a:t>AP1.4 </a:t>
            </a:r>
            <a:r>
              <a:rPr lang="en-US" b="1" dirty="0" smtClean="0">
                <a:solidFill>
                  <a:srgbClr val="261748"/>
                </a:solidFill>
                <a:ea typeface="ＭＳ Ｐゴシック" pitchFamily="112" charset="-128"/>
              </a:rPr>
              <a:t>Supplementary </a:t>
            </a:r>
            <a:r>
              <a:rPr lang="en-US" b="1" dirty="0">
                <a:solidFill>
                  <a:srgbClr val="261748"/>
                </a:solidFill>
                <a:ea typeface="ＭＳ Ｐゴシック" pitchFamily="112" charset="-128"/>
              </a:rPr>
              <a:t>systems for RF control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261748"/>
                </a:solidFill>
                <a:ea typeface="ＭＳ Ｐゴシック" pitchFamily="112" charset="-128"/>
              </a:rPr>
              <a:t>AP1.5 Introduction </a:t>
            </a:r>
            <a:r>
              <a:rPr lang="en-US" b="1" dirty="0">
                <a:solidFill>
                  <a:srgbClr val="261748"/>
                </a:solidFill>
                <a:ea typeface="ＭＳ Ｐゴシック" pitchFamily="112" charset="-128"/>
              </a:rPr>
              <a:t>of RTM-RF </a:t>
            </a:r>
            <a:r>
              <a:rPr lang="en-US" b="1" dirty="0" smtClean="0">
                <a:solidFill>
                  <a:srgbClr val="261748"/>
                </a:solidFill>
                <a:ea typeface="ＭＳ Ｐゴシック" pitchFamily="112" charset="-128"/>
              </a:rPr>
              <a:t>Backplane</a:t>
            </a:r>
            <a:endParaRPr lang="en-US" b="1" dirty="0">
              <a:solidFill>
                <a:srgbClr val="261748"/>
              </a:solidFill>
              <a:ea typeface="ＭＳ Ｐゴシック" pitchFamily="112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149" y="761871"/>
            <a:ext cx="5318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AP1: RF control system in MTCA.4</a:t>
            </a:r>
            <a:endParaRPr lang="de-DE" sz="2400" b="1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353" y="822522"/>
            <a:ext cx="2435679" cy="1062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Down Arrow 7"/>
          <p:cNvSpPr/>
          <p:nvPr/>
        </p:nvSpPr>
        <p:spPr bwMode="auto">
          <a:xfrm>
            <a:off x="7270143" y="1946808"/>
            <a:ext cx="572100" cy="162846"/>
          </a:xfrm>
          <a:prstGeom prst="down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778" y="2244152"/>
            <a:ext cx="2799102" cy="1070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917" y="2109654"/>
            <a:ext cx="2318824" cy="669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65535" y="103668"/>
            <a:ext cx="478465" cy="3429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ctr"/>
            <a:fld id="{E1294B72-1E3B-4E0F-8ECD-1703A36CCADB}" type="slidenum">
              <a:rPr lang="en-GB" sz="2000" smtClean="0">
                <a:solidFill>
                  <a:schemeClr val="bg1"/>
                </a:solidFill>
                <a:ea typeface="Geneva" pitchFamily="1" charset="-128"/>
              </a:rPr>
              <a:pPr algn="ctr"/>
              <a:t>5</a:t>
            </a:fld>
            <a:endParaRPr lang="en-GB" sz="200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22" name="Right Arrow 21"/>
          <p:cNvSpPr/>
          <p:nvPr/>
        </p:nvSpPr>
        <p:spPr bwMode="auto">
          <a:xfrm>
            <a:off x="5901253" y="1131200"/>
            <a:ext cx="376865" cy="534483"/>
          </a:xfrm>
          <a:prstGeom prst="right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7408" y="2839218"/>
            <a:ext cx="7342010" cy="2369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2400" b="1" dirty="0"/>
              <a:t>AP2: Completion of MTCA.4 for </a:t>
            </a:r>
            <a:endParaRPr lang="en-US" sz="2400" b="1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sz="2400" b="1" dirty="0" smtClean="0"/>
              <a:t>industry </a:t>
            </a:r>
            <a:r>
              <a:rPr lang="en-US" sz="2400" b="1" dirty="0"/>
              <a:t>and </a:t>
            </a:r>
            <a:r>
              <a:rPr lang="en-US" sz="2400" b="1" dirty="0" smtClean="0"/>
              <a:t>institutions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261748"/>
                </a:solidFill>
                <a:ea typeface="ＭＳ Ｐゴシック" pitchFamily="112" charset="-128"/>
              </a:rPr>
              <a:t>AP2.1 Extension of product portfolio for </a:t>
            </a:r>
            <a:r>
              <a:rPr lang="en-US" b="1" dirty="0" smtClean="0">
                <a:solidFill>
                  <a:srgbClr val="261748"/>
                </a:solidFill>
                <a:ea typeface="ＭＳ Ｐゴシック" pitchFamily="112" charset="-128"/>
              </a:rPr>
              <a:t>MTCA.4</a:t>
            </a:r>
            <a:endParaRPr lang="en-US" b="1" dirty="0">
              <a:solidFill>
                <a:srgbClr val="261748"/>
              </a:solidFill>
              <a:ea typeface="ＭＳ Ｐゴシック" pitchFamily="112" charset="-128"/>
            </a:endParaRPr>
          </a:p>
          <a:p>
            <a:pPr marL="0"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US" b="1" dirty="0">
                <a:solidFill>
                  <a:srgbClr val="261748"/>
                </a:solidFill>
                <a:ea typeface="ＭＳ Ｐゴシック" pitchFamily="112" charset="-128"/>
              </a:rPr>
              <a:t>AP2.2 EMI optimization and classification of MTCA.4 </a:t>
            </a:r>
            <a:r>
              <a:rPr lang="en-US" b="1" dirty="0" smtClean="0">
                <a:solidFill>
                  <a:srgbClr val="261748"/>
                </a:solidFill>
                <a:ea typeface="ＭＳ Ｐゴシック" pitchFamily="112" charset="-128"/>
              </a:rPr>
              <a:t>components</a:t>
            </a:r>
            <a:endParaRPr lang="en-US" b="1" dirty="0">
              <a:solidFill>
                <a:srgbClr val="261748"/>
              </a:solidFill>
              <a:ea typeface="ＭＳ Ｐゴシック" pitchFamily="112" charset="-128"/>
            </a:endParaRPr>
          </a:p>
          <a:p>
            <a:pPr marL="0"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US" b="1" dirty="0">
                <a:solidFill>
                  <a:srgbClr val="261748"/>
                </a:solidFill>
                <a:ea typeface="ＭＳ Ｐゴシック" pitchFamily="112" charset="-128"/>
              </a:rPr>
              <a:t>AP2.3 Application of MTCA.4 in </a:t>
            </a:r>
            <a:r>
              <a:rPr lang="en-US" b="1" dirty="0" smtClean="0">
                <a:solidFill>
                  <a:srgbClr val="261748"/>
                </a:solidFill>
                <a:ea typeface="ＭＳ Ｐゴシック" pitchFamily="112" charset="-128"/>
              </a:rPr>
              <a:t>industry</a:t>
            </a:r>
            <a:endParaRPr lang="en-US" b="1" dirty="0">
              <a:solidFill>
                <a:srgbClr val="261748"/>
              </a:solidFill>
              <a:ea typeface="ＭＳ Ｐゴシック" pitchFamily="112" charset="-128"/>
            </a:endParaRPr>
          </a:p>
          <a:p>
            <a:pPr marL="0" lvl="1"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261748"/>
                </a:solidFill>
                <a:ea typeface="ＭＳ Ｐゴシック" pitchFamily="112" charset="-128"/>
              </a:rPr>
              <a:t>AP2.4 Evaluation of MTCA.4 </a:t>
            </a:r>
            <a:r>
              <a:rPr lang="en-US" b="1" dirty="0" smtClean="0">
                <a:solidFill>
                  <a:srgbClr val="261748"/>
                </a:solidFill>
                <a:ea typeface="ＭＳ Ｐゴシック" pitchFamily="112" charset="-128"/>
              </a:rPr>
              <a:t>market</a:t>
            </a:r>
            <a:endParaRPr lang="en-US" b="1" dirty="0">
              <a:solidFill>
                <a:srgbClr val="261748"/>
              </a:solidFill>
              <a:ea typeface="ＭＳ Ｐゴシック" pitchFamily="112" charset="-128"/>
            </a:endParaRPr>
          </a:p>
          <a:p>
            <a:pPr marL="0"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b="1" dirty="0">
                <a:solidFill>
                  <a:srgbClr val="261748"/>
                </a:solidFill>
                <a:ea typeface="ＭＳ Ｐゴシック" pitchFamily="112" charset="-128"/>
              </a:rPr>
              <a:t>AP2.5 Integral test of MTCA.4 in large facility, availability, failure analysis 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329" y="3372027"/>
            <a:ext cx="1175619" cy="652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647" y="3460667"/>
            <a:ext cx="803546" cy="25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461287" y="4744530"/>
            <a:ext cx="1641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ym typeface="Wingdings" panose="05000000000000000000" pitchFamily="2" charset="2"/>
              </a:rPr>
              <a:t> 4x10 </a:t>
            </a:r>
            <a:r>
              <a:rPr lang="en-US" sz="1800" b="1" dirty="0" err="1" smtClean="0">
                <a:sym typeface="Wingdings" panose="05000000000000000000" pitchFamily="2" charset="2"/>
              </a:rPr>
              <a:t>Gbps</a:t>
            </a:r>
            <a:endParaRPr lang="de-DE" sz="1800" b="1" dirty="0"/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5" t="16348" r="12251" b="8768"/>
          <a:stretch>
            <a:fillRect/>
          </a:stretch>
        </p:blipFill>
        <p:spPr bwMode="auto">
          <a:xfrm>
            <a:off x="7842243" y="4072799"/>
            <a:ext cx="657578" cy="526153"/>
          </a:xfrm>
          <a:prstGeom prst="rect">
            <a:avLst/>
          </a:prstGeom>
          <a:noFill/>
          <a:ln w="57150" cmpd="thinThick" algn="ctr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803" y="4798105"/>
            <a:ext cx="345108" cy="345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552" y="4218670"/>
            <a:ext cx="613735" cy="23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844" y="4929196"/>
            <a:ext cx="1464826" cy="329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96539" y="5143213"/>
            <a:ext cx="8586005" cy="135421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/>
              <a:t>AP3: Support and consulting for industry and </a:t>
            </a:r>
            <a:r>
              <a:rPr lang="en-US" sz="2400" b="1" dirty="0" smtClean="0"/>
              <a:t>institutions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b="1" dirty="0">
                <a:solidFill>
                  <a:srgbClr val="261748"/>
                </a:solidFill>
                <a:ea typeface="ＭＳ Ｐゴシック" pitchFamily="112" charset="-128"/>
              </a:rPr>
              <a:t>AP3.1 MTCA.4 support and consulting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b="1" dirty="0">
                <a:solidFill>
                  <a:srgbClr val="261748"/>
                </a:solidFill>
                <a:ea typeface="ＭＳ Ｐゴシック" pitchFamily="112" charset="-128"/>
              </a:rPr>
              <a:t>AP3.2 MTCA.4 users guide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b="1" dirty="0">
                <a:solidFill>
                  <a:srgbClr val="261748"/>
                </a:solidFill>
                <a:ea typeface="ＭＳ Ｐゴシック" pitchFamily="112" charset="-128"/>
              </a:rPr>
              <a:t>AP3.4 Products marketing &amp; information (Webpage/Exhibition/Workshops)</a:t>
            </a:r>
          </a:p>
        </p:txBody>
      </p:sp>
    </p:spTree>
    <p:extLst>
      <p:ext uri="{BB962C8B-B14F-4D97-AF65-F5344CB8AC3E}">
        <p14:creationId xmlns:p14="http://schemas.microsoft.com/office/powerpoint/2010/main" val="16610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Helmholtz Validation Fund </a:t>
            </a:r>
            <a:r>
              <a:rPr lang="en-US" dirty="0" smtClean="0"/>
              <a:t>– 2015 beyond</a:t>
            </a:r>
            <a:endParaRPr lang="de-DE" dirty="0"/>
          </a:p>
        </p:txBody>
      </p:sp>
      <p:sp>
        <p:nvSpPr>
          <p:cNvPr id="16" name="Slide Number Placeholder 5"/>
          <p:cNvSpPr txBox="1">
            <a:spLocks/>
          </p:cNvSpPr>
          <p:nvPr/>
        </p:nvSpPr>
        <p:spPr>
          <a:xfrm>
            <a:off x="8665535" y="103668"/>
            <a:ext cx="478465" cy="342900"/>
          </a:xfrm>
          <a:prstGeom prst="rect">
            <a:avLst/>
          </a:prstGeom>
          <a:noFill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9pPr>
          </a:lstStyle>
          <a:p>
            <a:pPr algn="ctr"/>
            <a:fld id="{E1294B72-1E3B-4E0F-8ECD-1703A36CCADB}" type="slidenum">
              <a:rPr lang="en-GB" sz="2000" smtClean="0">
                <a:solidFill>
                  <a:schemeClr val="bg1"/>
                </a:solidFill>
                <a:ea typeface="Geneva" pitchFamily="1" charset="-128"/>
              </a:rPr>
              <a:pPr algn="ctr"/>
              <a:t>6</a:t>
            </a:fld>
            <a:endParaRPr lang="en-GB" sz="200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21" name="Abgerundetes Rechteck 9"/>
          <p:cNvSpPr/>
          <p:nvPr/>
        </p:nvSpPr>
        <p:spPr>
          <a:xfrm>
            <a:off x="4723573" y="1052735"/>
            <a:ext cx="3816424" cy="497992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Abgerundetes Rechteck 10"/>
          <p:cNvSpPr/>
          <p:nvPr/>
        </p:nvSpPr>
        <p:spPr>
          <a:xfrm>
            <a:off x="387546" y="1052735"/>
            <a:ext cx="3816424" cy="49799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feld 12"/>
          <p:cNvSpPr txBox="1"/>
          <p:nvPr/>
        </p:nvSpPr>
        <p:spPr>
          <a:xfrm>
            <a:off x="1994233" y="768244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DESY</a:t>
            </a:r>
          </a:p>
        </p:txBody>
      </p:sp>
      <p:sp>
        <p:nvSpPr>
          <p:cNvPr id="25" name="Abgerundetes Rechteck 13"/>
          <p:cNvSpPr/>
          <p:nvPr/>
        </p:nvSpPr>
        <p:spPr>
          <a:xfrm>
            <a:off x="4982281" y="4033503"/>
            <a:ext cx="3240000" cy="360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</a:rPr>
              <a:t>MTCA.4 Service Group </a:t>
            </a:r>
            <a:endParaRPr lang="en-US" sz="800" b="1" dirty="0">
              <a:solidFill>
                <a:schemeClr val="tx1"/>
              </a:solidFill>
            </a:endParaRPr>
          </a:p>
        </p:txBody>
      </p:sp>
      <p:sp>
        <p:nvSpPr>
          <p:cNvPr id="26" name="Abgerundetes Rechteck 14"/>
          <p:cNvSpPr/>
          <p:nvPr/>
        </p:nvSpPr>
        <p:spPr>
          <a:xfrm>
            <a:off x="947910" y="1116120"/>
            <a:ext cx="2695695" cy="44164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MTCA.4 Innovation Lab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7" name="Abgerundetes Rechteck 15"/>
          <p:cNvSpPr/>
          <p:nvPr/>
        </p:nvSpPr>
        <p:spPr>
          <a:xfrm>
            <a:off x="4982281" y="3622524"/>
            <a:ext cx="3240000" cy="360000"/>
          </a:xfrm>
          <a:prstGeom prst="round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Synchronization / Laser  Optics</a:t>
            </a:r>
          </a:p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Service Group 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9" name="Abgerundetes Rechteck 18"/>
          <p:cNvSpPr/>
          <p:nvPr/>
        </p:nvSpPr>
        <p:spPr>
          <a:xfrm>
            <a:off x="4982281" y="1957338"/>
            <a:ext cx="3240000" cy="360000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err="1" smtClean="0">
                <a:solidFill>
                  <a:schemeClr val="tx1"/>
                </a:solidFill>
              </a:rPr>
              <a:t>Cryotech</a:t>
            </a:r>
            <a:r>
              <a:rPr lang="en-US" sz="8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Service Group 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30" name="Ellipse 19"/>
          <p:cNvSpPr/>
          <p:nvPr/>
        </p:nvSpPr>
        <p:spPr>
          <a:xfrm>
            <a:off x="4372297" y="529630"/>
            <a:ext cx="178239" cy="18908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de-DE" sz="1000" smtClean="0"/>
              <a:t>1</a:t>
            </a:r>
            <a:endParaRPr lang="de-DE" sz="1000"/>
          </a:p>
        </p:txBody>
      </p:sp>
      <p:sp>
        <p:nvSpPr>
          <p:cNvPr id="31" name="Abgerundetes Rechteck 20"/>
          <p:cNvSpPr/>
          <p:nvPr/>
        </p:nvSpPr>
        <p:spPr>
          <a:xfrm>
            <a:off x="4982281" y="2779298"/>
            <a:ext cx="3240000" cy="360000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Material Processing Service Group 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32" name="Textfeld 1"/>
          <p:cNvSpPr txBox="1"/>
          <p:nvPr/>
        </p:nvSpPr>
        <p:spPr>
          <a:xfrm>
            <a:off x="1182134" y="1563376"/>
            <a:ext cx="21269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DESY Groups: TT, MSK, …</a:t>
            </a:r>
            <a:endParaRPr lang="en-US" sz="1200" b="1" dirty="0"/>
          </a:p>
        </p:txBody>
      </p:sp>
      <p:sp>
        <p:nvSpPr>
          <p:cNvPr id="34" name="Abgerundetes Rechteck 21"/>
          <p:cNvSpPr/>
          <p:nvPr/>
        </p:nvSpPr>
        <p:spPr>
          <a:xfrm>
            <a:off x="4982281" y="2368318"/>
            <a:ext cx="3240000" cy="360000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Detector Developments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39" name="Textfeld 28"/>
          <p:cNvSpPr txBox="1"/>
          <p:nvPr/>
        </p:nvSpPr>
        <p:spPr>
          <a:xfrm>
            <a:off x="4952777" y="837292"/>
            <a:ext cx="5918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 smtClean="0"/>
              <a:t>Spin-offs</a:t>
            </a:r>
            <a:endParaRPr lang="en-US" sz="800" i="1" dirty="0"/>
          </a:p>
        </p:txBody>
      </p:sp>
      <p:sp>
        <p:nvSpPr>
          <p:cNvPr id="44" name="Textfeld 33"/>
          <p:cNvSpPr txBox="1"/>
          <p:nvPr/>
        </p:nvSpPr>
        <p:spPr>
          <a:xfrm>
            <a:off x="5048027" y="5106757"/>
            <a:ext cx="3153427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50" dirty="0" smtClean="0"/>
              <a:t>Measurement, Controls, Communication Systems</a:t>
            </a:r>
          </a:p>
        </p:txBody>
      </p:sp>
      <p:sp>
        <p:nvSpPr>
          <p:cNvPr id="47" name="Abgerundetes Rechteck 36"/>
          <p:cNvSpPr/>
          <p:nvPr/>
        </p:nvSpPr>
        <p:spPr>
          <a:xfrm>
            <a:off x="7084667" y="4826596"/>
            <a:ext cx="792088" cy="246252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Consulting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48" name="Abgerundetes Rechteck 37"/>
          <p:cNvSpPr/>
          <p:nvPr/>
        </p:nvSpPr>
        <p:spPr>
          <a:xfrm>
            <a:off x="5367054" y="4505181"/>
            <a:ext cx="792088" cy="246252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Test and Certification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49" name="Abgerundetes Rechteck 38"/>
          <p:cNvSpPr/>
          <p:nvPr/>
        </p:nvSpPr>
        <p:spPr>
          <a:xfrm>
            <a:off x="6225860" y="4505181"/>
            <a:ext cx="792088" cy="246252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Development contract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50" name="Abgerundetes Rechteck 46"/>
          <p:cNvSpPr/>
          <p:nvPr/>
        </p:nvSpPr>
        <p:spPr>
          <a:xfrm>
            <a:off x="7084667" y="4505181"/>
            <a:ext cx="792088" cy="246252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Service and Support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52" name="Abgerundetes Rechteck 48"/>
          <p:cNvSpPr/>
          <p:nvPr/>
        </p:nvSpPr>
        <p:spPr>
          <a:xfrm>
            <a:off x="639847" y="4486407"/>
            <a:ext cx="3240000" cy="360000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</a:rPr>
              <a:t>System Integration / Commissioning / User Support</a:t>
            </a:r>
          </a:p>
          <a:p>
            <a:pPr algn="ctr"/>
            <a:r>
              <a:rPr lang="en-US" sz="800" b="1" dirty="0" smtClean="0">
                <a:solidFill>
                  <a:schemeClr val="tx1"/>
                </a:solidFill>
              </a:rPr>
              <a:t>(within DESY)</a:t>
            </a:r>
            <a:endParaRPr lang="en-US" sz="800" b="1" dirty="0">
              <a:solidFill>
                <a:schemeClr val="tx1"/>
              </a:solidFill>
            </a:endParaRPr>
          </a:p>
        </p:txBody>
      </p:sp>
      <p:sp>
        <p:nvSpPr>
          <p:cNvPr id="54" name="Abgerundetes Rechteck 50"/>
          <p:cNvSpPr/>
          <p:nvPr/>
        </p:nvSpPr>
        <p:spPr>
          <a:xfrm>
            <a:off x="5364032" y="4826596"/>
            <a:ext cx="792088" cy="246252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R&amp;D- </a:t>
            </a:r>
            <a:r>
              <a:rPr lang="en-US" sz="700" b="1" dirty="0">
                <a:solidFill>
                  <a:schemeClr val="tx1"/>
                </a:solidFill>
              </a:rPr>
              <a:t>C</a:t>
            </a:r>
            <a:r>
              <a:rPr lang="en-US" sz="700" b="1" dirty="0" smtClean="0">
                <a:solidFill>
                  <a:schemeClr val="tx1"/>
                </a:solidFill>
              </a:rPr>
              <a:t>ooperation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55" name="Abgerundetes Rechteck 51"/>
          <p:cNvSpPr/>
          <p:nvPr/>
        </p:nvSpPr>
        <p:spPr>
          <a:xfrm>
            <a:off x="6228128" y="4826596"/>
            <a:ext cx="792088" cy="246252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Third party </a:t>
            </a:r>
            <a:r>
              <a:rPr lang="en-US" sz="700" b="1" dirty="0" err="1" smtClean="0">
                <a:solidFill>
                  <a:schemeClr val="tx1"/>
                </a:solidFill>
              </a:rPr>
              <a:t>Aquisition</a:t>
            </a:r>
            <a:endParaRPr lang="en-US" sz="700" b="1" dirty="0">
              <a:solidFill>
                <a:schemeClr val="tx1"/>
              </a:solidFill>
            </a:endParaRPr>
          </a:p>
        </p:txBody>
      </p:sp>
      <p:cxnSp>
        <p:nvCxnSpPr>
          <p:cNvPr id="56" name="Gerade Verbindung 1027"/>
          <p:cNvCxnSpPr>
            <a:stCxn id="54" idx="3"/>
            <a:endCxn id="55" idx="1"/>
          </p:cNvCxnSpPr>
          <p:nvPr/>
        </p:nvCxnSpPr>
        <p:spPr>
          <a:xfrm>
            <a:off x="6156120" y="4949722"/>
            <a:ext cx="720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Abgerundetes Rechteck 70"/>
          <p:cNvSpPr/>
          <p:nvPr/>
        </p:nvSpPr>
        <p:spPr>
          <a:xfrm>
            <a:off x="639847" y="3643053"/>
            <a:ext cx="3240000" cy="360000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</a:rPr>
              <a:t>Training, Service und Support</a:t>
            </a:r>
            <a:endParaRPr lang="en-US" sz="800" b="1" dirty="0">
              <a:solidFill>
                <a:schemeClr val="tx1"/>
              </a:solidFill>
            </a:endParaRPr>
          </a:p>
        </p:txBody>
      </p:sp>
      <p:sp>
        <p:nvSpPr>
          <p:cNvPr id="59" name="Abgerundetes Rechteck 71"/>
          <p:cNvSpPr/>
          <p:nvPr/>
        </p:nvSpPr>
        <p:spPr>
          <a:xfrm>
            <a:off x="639847" y="2799701"/>
            <a:ext cx="3240000" cy="360000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</a:rPr>
              <a:t>Industrialize future MTCA.4 modules for market</a:t>
            </a:r>
          </a:p>
          <a:p>
            <a:pPr algn="ctr"/>
            <a:r>
              <a:rPr lang="en-US" sz="800" b="1" dirty="0" smtClean="0">
                <a:solidFill>
                  <a:schemeClr val="tx1"/>
                </a:solidFill>
              </a:rPr>
              <a:t>(DESY developments)</a:t>
            </a:r>
            <a:endParaRPr lang="en-US" sz="800" b="1" dirty="0">
              <a:solidFill>
                <a:schemeClr val="tx1"/>
              </a:solidFill>
            </a:endParaRPr>
          </a:p>
        </p:txBody>
      </p:sp>
      <p:sp>
        <p:nvSpPr>
          <p:cNvPr id="60" name="Abgerundetes Rechteck 72"/>
          <p:cNvSpPr/>
          <p:nvPr/>
        </p:nvSpPr>
        <p:spPr>
          <a:xfrm>
            <a:off x="639847" y="4064729"/>
            <a:ext cx="3240000" cy="360000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</a:rPr>
              <a:t>Network Events</a:t>
            </a:r>
          </a:p>
          <a:p>
            <a:pPr algn="ctr"/>
            <a:r>
              <a:rPr lang="en-US" sz="800" b="1" dirty="0" smtClean="0">
                <a:solidFill>
                  <a:schemeClr val="tx1"/>
                </a:solidFill>
              </a:rPr>
              <a:t>(MTCA/Interoperability-WS)</a:t>
            </a:r>
            <a:endParaRPr lang="en-US" sz="800" b="1" dirty="0">
              <a:solidFill>
                <a:schemeClr val="tx1"/>
              </a:solidFill>
            </a:endParaRPr>
          </a:p>
        </p:txBody>
      </p:sp>
      <p:sp>
        <p:nvSpPr>
          <p:cNvPr id="79" name="Abgerundetes Rechteck 64"/>
          <p:cNvSpPr/>
          <p:nvPr/>
        </p:nvSpPr>
        <p:spPr>
          <a:xfrm>
            <a:off x="548185" y="5313441"/>
            <a:ext cx="1191698" cy="360000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</a:rPr>
              <a:t>Acquisition of third party funding</a:t>
            </a:r>
          </a:p>
        </p:txBody>
      </p:sp>
      <p:sp>
        <p:nvSpPr>
          <p:cNvPr id="80" name="Abgerundetes Rechteck 66"/>
          <p:cNvSpPr/>
          <p:nvPr/>
        </p:nvSpPr>
        <p:spPr>
          <a:xfrm>
            <a:off x="639847" y="3221377"/>
            <a:ext cx="3240000" cy="360000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</a:rPr>
              <a:t>Forward development of MTCA.4 standard and modules</a:t>
            </a:r>
          </a:p>
        </p:txBody>
      </p:sp>
      <p:sp>
        <p:nvSpPr>
          <p:cNvPr id="85" name="Textfeld 28"/>
          <p:cNvSpPr txBox="1"/>
          <p:nvPr/>
        </p:nvSpPr>
        <p:spPr>
          <a:xfrm>
            <a:off x="467544" y="837292"/>
            <a:ext cx="13580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 smtClean="0"/>
              <a:t>Accelerator core activities</a:t>
            </a:r>
            <a:endParaRPr lang="en-US" sz="800" i="1" dirty="0"/>
          </a:p>
        </p:txBody>
      </p:sp>
      <p:sp>
        <p:nvSpPr>
          <p:cNvPr id="105" name="Abgerundetes Rechteck 71"/>
          <p:cNvSpPr/>
          <p:nvPr/>
        </p:nvSpPr>
        <p:spPr>
          <a:xfrm>
            <a:off x="639847" y="1956349"/>
            <a:ext cx="3240000" cy="360000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</a:rPr>
              <a:t>Service &amp; Maintenance Licensed Board / MMC</a:t>
            </a:r>
          </a:p>
          <a:p>
            <a:pPr algn="ctr"/>
            <a:r>
              <a:rPr lang="en-US" sz="800" b="1" dirty="0" smtClean="0">
                <a:solidFill>
                  <a:schemeClr val="tx1"/>
                </a:solidFill>
              </a:rPr>
              <a:t>(External for Industry and Institutes</a:t>
            </a:r>
            <a:endParaRPr lang="en-US" sz="800" b="1" dirty="0">
              <a:solidFill>
                <a:schemeClr val="tx1"/>
              </a:solidFill>
            </a:endParaRPr>
          </a:p>
        </p:txBody>
      </p:sp>
      <p:sp>
        <p:nvSpPr>
          <p:cNvPr id="108" name="Abgerundetes Rechteck 64"/>
          <p:cNvSpPr/>
          <p:nvPr/>
        </p:nvSpPr>
        <p:spPr>
          <a:xfrm>
            <a:off x="1847850" y="5321457"/>
            <a:ext cx="1031966" cy="360000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</a:rPr>
              <a:t>DESY Baseline </a:t>
            </a:r>
            <a:r>
              <a:rPr lang="en-US" sz="800" b="1" dirty="0" err="1" smtClean="0">
                <a:solidFill>
                  <a:schemeClr val="tx1"/>
                </a:solidFill>
              </a:rPr>
              <a:t>Fundung</a:t>
            </a:r>
            <a:endParaRPr lang="en-US" sz="800" b="1" dirty="0" smtClean="0">
              <a:solidFill>
                <a:schemeClr val="tx1"/>
              </a:solidFill>
            </a:endParaRPr>
          </a:p>
        </p:txBody>
      </p:sp>
      <p:sp>
        <p:nvSpPr>
          <p:cNvPr id="109" name="Abgerundetes Rechteck 64"/>
          <p:cNvSpPr/>
          <p:nvPr/>
        </p:nvSpPr>
        <p:spPr>
          <a:xfrm>
            <a:off x="2964035" y="5327964"/>
            <a:ext cx="1016056" cy="360000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</a:rPr>
              <a:t>License fee</a:t>
            </a:r>
          </a:p>
        </p:txBody>
      </p:sp>
      <p:sp>
        <p:nvSpPr>
          <p:cNvPr id="110" name="Abgerundetes Rechteck 71"/>
          <p:cNvSpPr/>
          <p:nvPr/>
        </p:nvSpPr>
        <p:spPr>
          <a:xfrm>
            <a:off x="639847" y="2378025"/>
            <a:ext cx="3240000" cy="360000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</a:rPr>
              <a:t>EMI Laboratory</a:t>
            </a:r>
          </a:p>
          <a:p>
            <a:pPr algn="ctr"/>
            <a:r>
              <a:rPr lang="en-US" sz="800" b="1" dirty="0" smtClean="0">
                <a:solidFill>
                  <a:schemeClr val="tx1"/>
                </a:solidFill>
              </a:rPr>
              <a:t>(Service internally / external)</a:t>
            </a:r>
            <a:endParaRPr lang="en-US" sz="800" b="1" dirty="0">
              <a:solidFill>
                <a:schemeClr val="tx1"/>
              </a:solidFill>
            </a:endParaRPr>
          </a:p>
        </p:txBody>
      </p:sp>
      <p:sp>
        <p:nvSpPr>
          <p:cNvPr id="111" name="Textfeld 22"/>
          <p:cNvSpPr txBox="1"/>
          <p:nvPr/>
        </p:nvSpPr>
        <p:spPr>
          <a:xfrm>
            <a:off x="1942427" y="5044458"/>
            <a:ext cx="838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Funding </a:t>
            </a:r>
            <a:endParaRPr lang="en-US" sz="1200" b="1" dirty="0"/>
          </a:p>
        </p:txBody>
      </p:sp>
      <p:sp>
        <p:nvSpPr>
          <p:cNvPr id="112" name="Abgerundetes Rechteck 14"/>
          <p:cNvSpPr/>
          <p:nvPr/>
        </p:nvSpPr>
        <p:spPr>
          <a:xfrm>
            <a:off x="5248691" y="1142233"/>
            <a:ext cx="2695695" cy="44164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DESY Technology </a:t>
            </a:r>
            <a:r>
              <a:rPr lang="en-US" sz="1400" b="1" dirty="0" smtClean="0">
                <a:solidFill>
                  <a:schemeClr val="tx1"/>
                </a:solidFill>
              </a:rPr>
              <a:t>Centre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3" name="Abgerundetes Rechteck 21"/>
          <p:cNvSpPr/>
          <p:nvPr/>
        </p:nvSpPr>
        <p:spPr>
          <a:xfrm>
            <a:off x="4982281" y="3190278"/>
            <a:ext cx="3240000" cy="360000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…</a:t>
            </a:r>
          </a:p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 Service Group 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14" name="Textfeld 12"/>
          <p:cNvSpPr txBox="1"/>
          <p:nvPr/>
        </p:nvSpPr>
        <p:spPr>
          <a:xfrm>
            <a:off x="5596454" y="770943"/>
            <a:ext cx="21339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GmbH associated to DESY</a:t>
            </a:r>
          </a:p>
        </p:txBody>
      </p:sp>
      <p:sp>
        <p:nvSpPr>
          <p:cNvPr id="94" name="Rectangle 93"/>
          <p:cNvSpPr/>
          <p:nvPr/>
        </p:nvSpPr>
        <p:spPr bwMode="auto">
          <a:xfrm>
            <a:off x="4982281" y="4393503"/>
            <a:ext cx="3219173" cy="109993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496291" y="604454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 </a:t>
            </a:r>
            <a:r>
              <a:rPr lang="de-DE" sz="1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</a:t>
            </a:r>
            <a:r>
              <a:rPr lang="de-DE" sz="1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1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</a:t>
            </a:r>
            <a:endParaRPr lang="de-DE" sz="18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5529205" y="6044540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2015-2016… </a:t>
            </a:r>
            <a:r>
              <a:rPr lang="de-DE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beyond</a:t>
            </a:r>
            <a:endParaRPr lang="de-DE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463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0847" y="1194974"/>
            <a:ext cx="760977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Accelerator Research &amp; Development </a:t>
            </a:r>
          </a:p>
          <a:p>
            <a:pPr algn="ctr"/>
            <a:r>
              <a:rPr lang="en-US" sz="3200" b="1" dirty="0" smtClean="0"/>
              <a:t>(ARD) Program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2015 – 2019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103188"/>
            <a:ext cx="8520113" cy="544512"/>
          </a:xfrm>
        </p:spPr>
        <p:txBody>
          <a:bodyPr/>
          <a:lstStyle/>
          <a:p>
            <a:r>
              <a:rPr lang="en-US" dirty="0" smtClean="0"/>
              <a:t>ARD</a:t>
            </a:r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574492" y="3787795"/>
            <a:ext cx="77961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Both"/>
            </a:pPr>
            <a:r>
              <a:rPr lang="en-US" sz="2400" b="1" dirty="0" smtClean="0"/>
              <a:t>Superconducting RF Technologies		</a:t>
            </a:r>
            <a:r>
              <a:rPr lang="en-US" sz="2400" b="1" dirty="0" smtClean="0">
                <a:sym typeface="Wingdings" panose="05000000000000000000" pitchFamily="2" charset="2"/>
              </a:rPr>
              <a:t> MSK</a:t>
            </a:r>
            <a:endParaRPr lang="en-US" sz="2400" b="1" dirty="0" smtClean="0"/>
          </a:p>
          <a:p>
            <a:pPr marL="457200" indent="-457200">
              <a:buFont typeface="+mj-lt"/>
              <a:buAutoNum type="arabicParenBoth"/>
            </a:pPr>
            <a:r>
              <a:rPr lang="en-US" sz="2400" b="1" dirty="0" smtClean="0"/>
              <a:t>Hadron accelerators</a:t>
            </a:r>
          </a:p>
          <a:p>
            <a:pPr marL="457200" indent="-457200">
              <a:buFont typeface="+mj-lt"/>
              <a:buAutoNum type="arabicParenBoth"/>
            </a:pPr>
            <a:r>
              <a:rPr lang="en-US" sz="2400" b="1" dirty="0" smtClean="0"/>
              <a:t>Ps and </a:t>
            </a:r>
            <a:r>
              <a:rPr lang="en-US" sz="2400" b="1" dirty="0" err="1" smtClean="0"/>
              <a:t>fs</a:t>
            </a:r>
            <a:r>
              <a:rPr lang="en-US" sz="2400" b="1" dirty="0" smtClean="0"/>
              <a:t> Electron and Photon Beams	</a:t>
            </a:r>
            <a:r>
              <a:rPr lang="en-US" sz="2400" b="1" dirty="0" smtClean="0">
                <a:sym typeface="Wingdings" panose="05000000000000000000" pitchFamily="2" charset="2"/>
              </a:rPr>
              <a:t> MSK</a:t>
            </a:r>
            <a:endParaRPr lang="en-US" sz="2400" b="1" dirty="0" smtClean="0"/>
          </a:p>
          <a:p>
            <a:pPr marL="457200" indent="-457200">
              <a:buFont typeface="+mj-lt"/>
              <a:buAutoNum type="arabicParenBoth"/>
            </a:pPr>
            <a:r>
              <a:rPr lang="en-US" sz="2400" b="1" dirty="0" smtClean="0"/>
              <a:t>Plasma acceleration				</a:t>
            </a:r>
            <a:r>
              <a:rPr lang="en-US" sz="2400" b="1" dirty="0" smtClean="0">
                <a:sym typeface="Wingdings" panose="05000000000000000000" pitchFamily="2" charset="2"/>
              </a:rPr>
              <a:t> MSK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6980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103188"/>
            <a:ext cx="8520113" cy="544512"/>
          </a:xfrm>
        </p:spPr>
        <p:txBody>
          <a:bodyPr/>
          <a:lstStyle/>
          <a:p>
            <a:r>
              <a:rPr lang="en-US" dirty="0" smtClean="0"/>
              <a:t>ARD </a:t>
            </a:r>
            <a:r>
              <a:rPr lang="en-US" dirty="0" smtClean="0"/>
              <a:t>– ST1: Superconducting RF Technology</a:t>
            </a:r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635349" y="962708"/>
            <a:ext cx="779613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CW operation for European XFEL</a:t>
            </a: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15" y="1670594"/>
            <a:ext cx="3886210" cy="361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358" y="1670594"/>
            <a:ext cx="4146562" cy="3641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0883" y="5494545"/>
            <a:ext cx="2836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+ strong Link </a:t>
            </a:r>
            <a:r>
              <a:rPr lang="de-DE" dirty="0" err="1" smtClean="0"/>
              <a:t>to</a:t>
            </a:r>
            <a:r>
              <a:rPr lang="de-DE" dirty="0" smtClean="0"/>
              <a:t> HZDR / HZB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212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103188"/>
            <a:ext cx="8520113" cy="544512"/>
          </a:xfrm>
        </p:spPr>
        <p:txBody>
          <a:bodyPr/>
          <a:lstStyle/>
          <a:p>
            <a:r>
              <a:rPr lang="en-US" dirty="0" smtClean="0"/>
              <a:t>ARD - ST3: </a:t>
            </a:r>
            <a:r>
              <a:rPr lang="en-US" dirty="0" smtClean="0"/>
              <a:t>Pico- </a:t>
            </a:r>
            <a:r>
              <a:rPr lang="en-US" dirty="0" smtClean="0"/>
              <a:t>and </a:t>
            </a:r>
            <a:r>
              <a:rPr lang="en-US" dirty="0" err="1" smtClean="0"/>
              <a:t>fs</a:t>
            </a:r>
            <a:r>
              <a:rPr lang="en-US" dirty="0" smtClean="0"/>
              <a:t> Electron and Photon Beams</a:t>
            </a:r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635349" y="962708"/>
            <a:ext cx="779613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RF control towards sub-femtosecond stability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784" y="1651537"/>
            <a:ext cx="5824696" cy="2719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8" y="4371244"/>
            <a:ext cx="4965909" cy="1611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830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Vorlage_de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PPT-Vorlage_de</Template>
  <TotalTime>0</TotalTime>
  <Words>1146</Words>
  <Application>Microsoft Office PowerPoint</Application>
  <PresentationFormat>On-screen Show (4:3)</PresentationFormat>
  <Paragraphs>293</Paragraphs>
  <Slides>19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PPT-Vorlage_de</vt:lpstr>
      <vt:lpstr>Overview of Future Projects</vt:lpstr>
      <vt:lpstr>PowerPoint Presentation</vt:lpstr>
      <vt:lpstr>HGF Validation Fund – Objectives - </vt:lpstr>
      <vt:lpstr>Helmholtz Validation Fund – Consortium -</vt:lpstr>
      <vt:lpstr>Helmholtz Validation Fund - Work Packages</vt:lpstr>
      <vt:lpstr>Helmholtz Validation Fund – 2015 beyond</vt:lpstr>
      <vt:lpstr>ARD</vt:lpstr>
      <vt:lpstr>ARD – ST1: Superconducting RF Technology</vt:lpstr>
      <vt:lpstr>ARD - ST3: Pico- and fs Electron and Photon Beams</vt:lpstr>
      <vt:lpstr>ARD - ST3: Pico- and fs Electron and Photon Beams</vt:lpstr>
      <vt:lpstr>ARD - ST3: Pico- and fs Electron and Photon Beams</vt:lpstr>
      <vt:lpstr>ARD - ST3: Pico- and fs Electron and Photon Beams</vt:lpstr>
      <vt:lpstr>ARD – ST4: REGAE precision synchronization</vt:lpstr>
      <vt:lpstr>ARD – ST4: FLASHForward</vt:lpstr>
      <vt:lpstr>ARD – ST4: SINBAD &gt; 2016</vt:lpstr>
      <vt:lpstr>ARD – ST4: SINBAD &gt;2016</vt:lpstr>
      <vt:lpstr>LLRF Projects</vt:lpstr>
      <vt:lpstr>LLRF Projects</vt:lpstr>
      <vt:lpstr>Summary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Ilka Mahns</dc:creator>
  <cp:lastModifiedBy>Schlarb, Holger</cp:lastModifiedBy>
  <cp:revision>641</cp:revision>
  <cp:lastPrinted>2013-11-12T19:42:14Z</cp:lastPrinted>
  <dcterms:created xsi:type="dcterms:W3CDTF">2012-05-21T19:23:48Z</dcterms:created>
  <dcterms:modified xsi:type="dcterms:W3CDTF">2014-05-13T07:48:11Z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