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9" autoAdjust="0"/>
    <p:restoredTop sz="95752" autoAdjust="0"/>
  </p:normalViewPr>
  <p:slideViewPr>
    <p:cSldViewPr snapToGrid="0">
      <p:cViewPr>
        <p:scale>
          <a:sx n="69" d="100"/>
          <a:sy n="69" d="100"/>
        </p:scale>
        <p:origin x="-1884" y="-600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747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CEFDDC25-8BC0-4ED9-B237-ADADBD1865D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615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99FA2-F720-48CB-A5A3-FFFCC35AE882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2176B0-1DEB-4668-9976-1DBDCA4B9B7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48178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F8124E-9F82-4D19-A6DE-FFAC18DD46C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81520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E62500-1DB8-423D-81AE-6A0C84B7CCF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Julien Branlard, </a:t>
            </a:r>
            <a:r>
              <a:rPr lang="en-GB" b="1" dirty="0" smtClean="0"/>
              <a:t>MSK collaboration workshop</a:t>
            </a:r>
          </a:p>
          <a:p>
            <a:r>
              <a:rPr lang="en-GB" dirty="0" smtClean="0"/>
              <a:t>DESY, May 12-13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3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16AA09-D044-486D-8AD1-6D6BF2421D2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89637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012AFD-0540-4B57-A4C8-A8E4461B8BB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16112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0FE7FF-E2AE-4030-9253-59B6C8C1865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39115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F79E73-AB2C-42A5-B207-4D4336AE1D2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2578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67CE73-EDC7-43E2-8513-E1E4DE841FF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9886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1AF71D-B254-4229-9078-83AA540BB00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88558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72E6AA-DA38-4943-B8FF-6C8AE798CE2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85244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3D06F444-504B-4A20-A45D-149F6F48ED9F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Julien Branlard, </a:t>
            </a:r>
            <a:r>
              <a:rPr lang="en-GB" b="1" dirty="0" smtClean="0"/>
              <a:t>MSK collaboration workshop</a:t>
            </a:r>
          </a:p>
          <a:p>
            <a:r>
              <a:rPr lang="en-GB" dirty="0" smtClean="0"/>
              <a:t>DESY, May 12-13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  <a:endParaRPr lang="en-GB" dirty="0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XFEL</a:t>
            </a:r>
            <a:r>
              <a:rPr lang="en-GB" sz="1000" baseline="0" dirty="0" smtClean="0">
                <a:solidFill>
                  <a:schemeClr val="bg1"/>
                </a:solidFill>
              </a:rPr>
              <a:t> LLRF installation overview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4075814"/>
            <a:ext cx="7283450" cy="1037524"/>
          </a:xfrm>
        </p:spPr>
        <p:txBody>
          <a:bodyPr/>
          <a:lstStyle/>
          <a:p>
            <a:r>
              <a:rPr lang="en-GB" sz="2000" dirty="0" smtClean="0"/>
              <a:t>Julien Branlard</a:t>
            </a:r>
            <a:endParaRPr lang="en-GB" sz="2000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20501" y="1319213"/>
            <a:ext cx="8881731" cy="1844675"/>
          </a:xfrm>
          <a:ln/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MSK workshop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931275" cy="5062537"/>
          </a:xfrm>
        </p:spPr>
        <p:txBody>
          <a:bodyPr/>
          <a:lstStyle/>
          <a:p>
            <a:r>
              <a:rPr lang="en-US" sz="2000" b="1" dirty="0"/>
              <a:t>XFEL installation </a:t>
            </a:r>
          </a:p>
          <a:p>
            <a:pPr lvl="1"/>
            <a:r>
              <a:rPr lang="en-US" sz="1800" dirty="0"/>
              <a:t>JB: </a:t>
            </a:r>
            <a:r>
              <a:rPr lang="en-US" sz="1800" dirty="0" smtClean="0">
                <a:solidFill>
                  <a:srgbClr val="00B0F0"/>
                </a:solidFill>
              </a:rPr>
              <a:t>LLRF installation: </a:t>
            </a:r>
            <a:r>
              <a:rPr lang="en-US" sz="1800" dirty="0"/>
              <a:t>steps, team and schedule for WP02</a:t>
            </a:r>
          </a:p>
          <a:p>
            <a:pPr lvl="1"/>
            <a:r>
              <a:rPr lang="en-US" sz="1800" dirty="0"/>
              <a:t>CG: </a:t>
            </a:r>
            <a:r>
              <a:rPr lang="en-US" sz="1800" dirty="0" smtClean="0">
                <a:solidFill>
                  <a:srgbClr val="00B0F0"/>
                </a:solidFill>
              </a:rPr>
              <a:t>WP18 installation:</a:t>
            </a:r>
            <a:r>
              <a:rPr lang="en-US" sz="1800" dirty="0" smtClean="0"/>
              <a:t> </a:t>
            </a:r>
            <a:r>
              <a:rPr lang="en-US" sz="1800" dirty="0"/>
              <a:t>not so systematic, keep an eye for personnel overbooking</a:t>
            </a:r>
          </a:p>
          <a:p>
            <a:pPr lvl="1"/>
            <a:r>
              <a:rPr lang="en-US" sz="1800" dirty="0"/>
              <a:t>MF: </a:t>
            </a:r>
            <a:r>
              <a:rPr lang="en-US" sz="1800" dirty="0" smtClean="0">
                <a:solidFill>
                  <a:srgbClr val="00B0F0"/>
                </a:solidFill>
              </a:rPr>
              <a:t>test stands:</a:t>
            </a:r>
            <a:r>
              <a:rPr lang="en-US" sz="1800" dirty="0" smtClean="0"/>
              <a:t> some problems </a:t>
            </a:r>
            <a:r>
              <a:rPr lang="en-US" sz="1800" dirty="0"/>
              <a:t>but should be OK for selected devices (</a:t>
            </a:r>
            <a:r>
              <a:rPr lang="en-US" sz="1800" dirty="0" err="1"/>
              <a:t>uDWC</a:t>
            </a:r>
            <a:r>
              <a:rPr lang="en-US" sz="1800" dirty="0"/>
              <a:t>, </a:t>
            </a:r>
            <a:r>
              <a:rPr lang="en-US" sz="1800" dirty="0" err="1"/>
              <a:t>uADC</a:t>
            </a:r>
            <a:r>
              <a:rPr lang="en-US" sz="1800" dirty="0"/>
              <a:t>, TCK7) + guidelines for designers</a:t>
            </a:r>
          </a:p>
          <a:p>
            <a:pPr lvl="1"/>
            <a:r>
              <a:rPr lang="en-US" sz="1800" dirty="0" smtClean="0"/>
              <a:t>WW</a:t>
            </a:r>
            <a:r>
              <a:rPr lang="en-US" sz="1800" dirty="0"/>
              <a:t>: </a:t>
            </a:r>
            <a:r>
              <a:rPr lang="en-US" sz="1800" dirty="0" smtClean="0">
                <a:solidFill>
                  <a:srgbClr val="00B0F0"/>
                </a:solidFill>
              </a:rPr>
              <a:t>racks:</a:t>
            </a:r>
            <a:r>
              <a:rPr lang="en-US" sz="1800" dirty="0" smtClean="0"/>
              <a:t> preparation stage, </a:t>
            </a:r>
            <a:r>
              <a:rPr lang="en-US" sz="1800" dirty="0"/>
              <a:t>on-track, in time for L1</a:t>
            </a:r>
          </a:p>
          <a:p>
            <a:pPr lvl="1"/>
            <a:r>
              <a:rPr lang="en-US" sz="1800" dirty="0"/>
              <a:t>CS: </a:t>
            </a:r>
            <a:r>
              <a:rPr lang="en-US" sz="1800" dirty="0">
                <a:solidFill>
                  <a:srgbClr val="00B0F0"/>
                </a:solidFill>
              </a:rPr>
              <a:t>commissioning </a:t>
            </a:r>
            <a:r>
              <a:rPr lang="en-US" sz="1800" dirty="0" smtClean="0"/>
              <a:t>(warm) sequential, (cold</a:t>
            </a:r>
            <a:r>
              <a:rPr lang="en-US" sz="1800" dirty="0"/>
              <a:t>) in </a:t>
            </a:r>
            <a:r>
              <a:rPr lang="en-US" sz="1800" dirty="0" smtClean="0"/>
              <a:t>parallel, </a:t>
            </a:r>
            <a:r>
              <a:rPr lang="en-US" sz="1800" dirty="0"/>
              <a:t>2 </a:t>
            </a:r>
            <a:r>
              <a:rPr lang="en-US" sz="1800" dirty="0" smtClean="0"/>
              <a:t>teams, </a:t>
            </a:r>
            <a:r>
              <a:rPr lang="en-US" sz="1800" dirty="0"/>
              <a:t>open questions about FW, HW upgrade during </a:t>
            </a:r>
            <a:r>
              <a:rPr lang="en-US" sz="1800" dirty="0" smtClean="0"/>
              <a:t>installation</a:t>
            </a:r>
          </a:p>
          <a:p>
            <a:r>
              <a:rPr lang="en-US" sz="2000" b="1" dirty="0" smtClean="0"/>
              <a:t>MO and Reference distribution</a:t>
            </a:r>
          </a:p>
          <a:p>
            <a:pPr lvl="1"/>
            <a:r>
              <a:rPr lang="en-US" sz="1800" dirty="0" smtClean="0"/>
              <a:t>LZ: </a:t>
            </a:r>
            <a:r>
              <a:rPr lang="en-US" sz="1800" dirty="0" smtClean="0">
                <a:solidFill>
                  <a:srgbClr val="00B0F0"/>
                </a:solidFill>
              </a:rPr>
              <a:t>MO:</a:t>
            </a:r>
            <a:r>
              <a:rPr lang="en-US" sz="1800" dirty="0" smtClean="0"/>
              <a:t> 1 channel ready for Dec. 2014, open points about distributing 216MHz, 10MHz and split the distribution into passive and active part</a:t>
            </a:r>
          </a:p>
          <a:p>
            <a:pPr lvl="1"/>
            <a:r>
              <a:rPr lang="en-US" sz="1800" dirty="0" smtClean="0"/>
              <a:t>DS: </a:t>
            </a:r>
            <a:r>
              <a:rPr lang="en-US" sz="1800" dirty="0" smtClean="0">
                <a:solidFill>
                  <a:srgbClr val="00B0F0"/>
                </a:solidFill>
              </a:rPr>
              <a:t>REFMs:</a:t>
            </a:r>
            <a:r>
              <a:rPr lang="en-US" sz="1800" dirty="0" smtClean="0"/>
              <a:t> 68 modules,  13 different types, redundancy control unclear</a:t>
            </a:r>
          </a:p>
          <a:p>
            <a:pPr lvl="1"/>
            <a:r>
              <a:rPr lang="en-US" sz="1800" dirty="0" smtClean="0"/>
              <a:t>CS: </a:t>
            </a:r>
            <a:r>
              <a:rPr lang="en-US" sz="1800" dirty="0">
                <a:solidFill>
                  <a:srgbClr val="00B0F0"/>
                </a:solidFill>
              </a:rPr>
              <a:t>l</a:t>
            </a:r>
            <a:r>
              <a:rPr lang="en-US" sz="1800" dirty="0" smtClean="0">
                <a:solidFill>
                  <a:srgbClr val="00B0F0"/>
                </a:solidFill>
              </a:rPr>
              <a:t>aser synch: </a:t>
            </a:r>
            <a:r>
              <a:rPr lang="en-US" sz="1800" dirty="0" smtClean="0"/>
              <a:t>46 stabilization units (!), mostly on track, RF for July gun test, final phase noise performance MO delivered in Jan. 2015.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Julien Branlard, </a:t>
            </a:r>
            <a:r>
              <a:rPr lang="en-GB" b="1" dirty="0" smtClean="0"/>
              <a:t>MSK collaboration workshop</a:t>
            </a:r>
          </a:p>
          <a:p>
            <a:r>
              <a:rPr lang="en-GB" dirty="0" smtClean="0"/>
              <a:t>DESY, May 12-13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1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931275" cy="5367337"/>
          </a:xfrm>
        </p:spPr>
        <p:txBody>
          <a:bodyPr/>
          <a:lstStyle/>
          <a:p>
            <a:r>
              <a:rPr lang="en-US" sz="2000" b="1" dirty="0" smtClean="0"/>
              <a:t>Hardware production</a:t>
            </a:r>
          </a:p>
          <a:p>
            <a:pPr lvl="1"/>
            <a:r>
              <a:rPr lang="en-US" sz="1800" dirty="0" smtClean="0"/>
              <a:t>FL/MF: </a:t>
            </a:r>
            <a:r>
              <a:rPr lang="en-US" sz="1800" dirty="0" smtClean="0">
                <a:solidFill>
                  <a:srgbClr val="00B0F0"/>
                </a:solidFill>
              </a:rPr>
              <a:t>overview:</a:t>
            </a:r>
            <a:r>
              <a:rPr lang="en-US" sz="1800" dirty="0" smtClean="0"/>
              <a:t> 33 projects (WP02) 17 projects (WP18) + more! Delays due to unclear/changing requirements, lack of reviews, bad habits</a:t>
            </a:r>
          </a:p>
          <a:p>
            <a:pPr lvl="1"/>
            <a:r>
              <a:rPr lang="en-US" sz="1800" dirty="0" smtClean="0"/>
              <a:t>MC: </a:t>
            </a:r>
            <a:r>
              <a:rPr lang="en-US" sz="1800" dirty="0" smtClean="0">
                <a:solidFill>
                  <a:srgbClr val="00B0F0"/>
                </a:solidFill>
              </a:rPr>
              <a:t>TMCB2:</a:t>
            </a:r>
            <a:r>
              <a:rPr lang="en-US" sz="1800" dirty="0" smtClean="0"/>
              <a:t> 2.5 k€, prototypes mid June, visit to ELMA </a:t>
            </a:r>
            <a:r>
              <a:rPr lang="en-US" sz="1800" dirty="0" smtClean="0">
                <a:sym typeface="Wingdings" panose="05000000000000000000" pitchFamily="2" charset="2"/>
              </a:rPr>
              <a:t> ask for quote</a:t>
            </a:r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MZ: </a:t>
            </a:r>
            <a:r>
              <a:rPr lang="en-US" sz="1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LOGM:</a:t>
            </a:r>
            <a:r>
              <a:rPr lang="en-US" sz="1800" dirty="0" smtClean="0">
                <a:sym typeface="Wingdings" panose="05000000000000000000" pitchFamily="2" charset="2"/>
              </a:rPr>
              <a:t> almost finished, </a:t>
            </a:r>
            <a:r>
              <a:rPr lang="en-US" sz="1800" dirty="0">
                <a:sym typeface="Wingdings" panose="05000000000000000000" pitchFamily="2" charset="2"/>
              </a:rPr>
              <a:t>industrial partner </a:t>
            </a:r>
            <a:r>
              <a:rPr lang="en-US" sz="1800" dirty="0" smtClean="0">
                <a:sym typeface="Wingdings" panose="05000000000000000000" pitchFamily="2" charset="2"/>
              </a:rPr>
              <a:t>chosen, 2 prototypes mid June,  LOGM39 = universal LOGM with standard 450mm chassis</a:t>
            </a:r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JP: </a:t>
            </a:r>
            <a:r>
              <a:rPr lang="en-US" sz="1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DCM: </a:t>
            </a:r>
            <a:r>
              <a:rPr lang="en-US" sz="1800" dirty="0">
                <a:sym typeface="Wingdings" panose="05000000000000000000" pitchFamily="2" charset="2"/>
              </a:rPr>
              <a:t>new design meets all </a:t>
            </a:r>
            <a:r>
              <a:rPr lang="en-US" sz="1800" dirty="0" smtClean="0">
                <a:sym typeface="Wingdings" panose="05000000000000000000" pitchFamily="2" charset="2"/>
              </a:rPr>
              <a:t>requirements, 2 units for June, DCM39 unclear</a:t>
            </a:r>
          </a:p>
          <a:p>
            <a:r>
              <a:rPr lang="en-US" sz="1800" b="1" dirty="0" smtClean="0">
                <a:sym typeface="Wingdings" panose="05000000000000000000" pitchFamily="2" charset="2"/>
              </a:rPr>
              <a:t>WP02 special diagnostics </a:t>
            </a:r>
          </a:p>
          <a:p>
            <a:pPr lvl="1"/>
            <a:r>
              <a:rPr lang="en-US" sz="1700" dirty="0" smtClean="0">
                <a:sym typeface="Wingdings" panose="05000000000000000000" pitchFamily="2" charset="2"/>
              </a:rPr>
              <a:t>SBH: </a:t>
            </a:r>
            <a:r>
              <a:rPr lang="en-US" sz="1700" dirty="0" smtClean="0">
                <a:solidFill>
                  <a:srgbClr val="00B0F0"/>
                </a:solidFill>
                <a:sym typeface="Wingdings" panose="05000000000000000000" pitchFamily="2" charset="2"/>
              </a:rPr>
              <a:t>DS800:</a:t>
            </a:r>
            <a:r>
              <a:rPr lang="en-US" sz="1700" dirty="0" smtClean="0">
                <a:sym typeface="Wingdings" panose="05000000000000000000" pitchFamily="2" charset="2"/>
              </a:rPr>
              <a:t> project clean up + bug fixes, next production June-July</a:t>
            </a:r>
          </a:p>
          <a:p>
            <a:pPr lvl="1"/>
            <a:r>
              <a:rPr lang="en-US" sz="1700" dirty="0" smtClean="0">
                <a:sym typeface="Wingdings" panose="05000000000000000000" pitchFamily="2" charset="2"/>
              </a:rPr>
              <a:t>SBH: </a:t>
            </a:r>
            <a:r>
              <a:rPr lang="en-US" sz="1700" dirty="0" smtClean="0">
                <a:solidFill>
                  <a:srgbClr val="00B0F0"/>
                </a:solidFill>
                <a:sym typeface="Wingdings" panose="05000000000000000000" pitchFamily="2" charset="2"/>
              </a:rPr>
              <a:t>KLM-RTM:</a:t>
            </a:r>
            <a:r>
              <a:rPr lang="en-US" sz="1700" dirty="0" smtClean="0">
                <a:sym typeface="Wingdings" panose="05000000000000000000" pitchFamily="2" charset="2"/>
              </a:rPr>
              <a:t> general purpose RTM + mezzanine for KLM, </a:t>
            </a:r>
            <a:r>
              <a:rPr lang="en-US" sz="1700" dirty="0">
                <a:sym typeface="Wingdings" panose="05000000000000000000" pitchFamily="2" charset="2"/>
              </a:rPr>
              <a:t>write specifications + </a:t>
            </a:r>
            <a:r>
              <a:rPr lang="en-US" sz="1700" dirty="0" smtClean="0">
                <a:sym typeface="Wingdings" panose="05000000000000000000" pitchFamily="2" charset="2"/>
              </a:rPr>
              <a:t>review required, </a:t>
            </a:r>
            <a:r>
              <a:rPr lang="en-US" sz="1700" dirty="0"/>
              <a:t>establish schedule</a:t>
            </a:r>
            <a:endParaRPr lang="en-US" sz="1700" dirty="0" smtClean="0">
              <a:sym typeface="Wingdings" panose="05000000000000000000" pitchFamily="2" charset="2"/>
            </a:endParaRPr>
          </a:p>
          <a:p>
            <a:pPr lvl="1"/>
            <a:r>
              <a:rPr lang="en-US" sz="1700" dirty="0" smtClean="0"/>
              <a:t>SBH: </a:t>
            </a:r>
            <a:r>
              <a:rPr lang="en-US" sz="1700" dirty="0" smtClean="0">
                <a:solidFill>
                  <a:srgbClr val="00B0F0"/>
                </a:solidFill>
              </a:rPr>
              <a:t>HOM-RTM:</a:t>
            </a:r>
            <a:r>
              <a:rPr lang="en-US" sz="1700" dirty="0" smtClean="0"/>
              <a:t> tuning filters require several iterations, impact of temperature ? review in DESY required with people in charge</a:t>
            </a:r>
          </a:p>
          <a:p>
            <a:pPr lvl="1"/>
            <a:r>
              <a:rPr lang="en-US" sz="1700" dirty="0" smtClean="0"/>
              <a:t>UM: </a:t>
            </a:r>
            <a:r>
              <a:rPr lang="en-US" sz="1700" dirty="0" err="1" smtClean="0">
                <a:solidFill>
                  <a:srgbClr val="00B0F0"/>
                </a:solidFill>
              </a:rPr>
              <a:t>uLOG</a:t>
            </a:r>
            <a:r>
              <a:rPr lang="en-US" sz="1700" dirty="0" smtClean="0">
                <a:solidFill>
                  <a:srgbClr val="00B0F0"/>
                </a:solidFill>
              </a:rPr>
              <a:t>:</a:t>
            </a:r>
            <a:r>
              <a:rPr lang="en-US" sz="1700" dirty="0" smtClean="0"/>
              <a:t> </a:t>
            </a:r>
            <a:r>
              <a:rPr lang="en-US" sz="1700" dirty="0" err="1" smtClean="0"/>
              <a:t>uRFB</a:t>
            </a:r>
            <a:r>
              <a:rPr lang="en-US" sz="1700" dirty="0" smtClean="0"/>
              <a:t> with MCH-RTM in time for L3, Reset scheme from x2timer-RTM works, full test in July – August</a:t>
            </a:r>
          </a:p>
          <a:p>
            <a:pPr lvl="1"/>
            <a:r>
              <a:rPr lang="en-US" sz="1700" dirty="0" smtClean="0"/>
              <a:t>JB: </a:t>
            </a:r>
            <a:r>
              <a:rPr lang="en-US" sz="1700" dirty="0" smtClean="0">
                <a:solidFill>
                  <a:srgbClr val="00B0F0"/>
                </a:solidFill>
              </a:rPr>
              <a:t>PZ16M:</a:t>
            </a:r>
            <a:r>
              <a:rPr lang="en-US" sz="1700" dirty="0" smtClean="0"/>
              <a:t> </a:t>
            </a:r>
            <a:r>
              <a:rPr lang="en-US" sz="1700" dirty="0" err="1" smtClean="0"/>
              <a:t>ITech</a:t>
            </a:r>
            <a:r>
              <a:rPr lang="en-US" sz="1700" dirty="0" smtClean="0"/>
              <a:t> and call for tender on hold, clarify CE certification, review design modification mid June </a:t>
            </a: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Julien Branlard, </a:t>
            </a:r>
            <a:r>
              <a:rPr lang="en-GB" b="1" smtClean="0"/>
              <a:t>MSK collaboration workshop</a:t>
            </a:r>
          </a:p>
          <a:p>
            <a:r>
              <a:rPr lang="en-GB" smtClean="0"/>
              <a:t>DESY, May 12-13</a:t>
            </a:r>
            <a:r>
              <a:rPr lang="en-GB" baseline="30000" smtClean="0"/>
              <a:t>th</a:t>
            </a:r>
            <a:r>
              <a:rPr lang="en-GB" smtClean="0"/>
              <a:t> 2014,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2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TUESDAY AM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87980" cy="4459287"/>
          </a:xfrm>
        </p:spPr>
        <p:txBody>
          <a:bodyPr/>
          <a:lstStyle/>
          <a:p>
            <a:r>
              <a:rPr lang="de-DE" sz="2000" b="1" dirty="0" smtClean="0"/>
              <a:t>Server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software</a:t>
            </a:r>
            <a:endParaRPr lang="de-DE" sz="2000" b="1" dirty="0" smtClean="0"/>
          </a:p>
          <a:p>
            <a:pPr lvl="1"/>
            <a:r>
              <a:rPr lang="de-DE" sz="1800" dirty="0" smtClean="0"/>
              <a:t>AP: </a:t>
            </a:r>
            <a:r>
              <a:rPr lang="de-DE" sz="1800" dirty="0" err="1" smtClean="0">
                <a:solidFill>
                  <a:srgbClr val="00B0F0"/>
                </a:solidFill>
              </a:rPr>
              <a:t>server</a:t>
            </a:r>
            <a:r>
              <a:rPr lang="de-DE" sz="1800" dirty="0" smtClean="0"/>
              <a:t>: </a:t>
            </a:r>
            <a:r>
              <a:rPr lang="de-DE" sz="1800" dirty="0" err="1" smtClean="0"/>
              <a:t>working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FLASH, ZMQ, </a:t>
            </a:r>
            <a:r>
              <a:rPr lang="de-DE" sz="1800" dirty="0" err="1" smtClean="0"/>
              <a:t>reorganization</a:t>
            </a:r>
            <a:r>
              <a:rPr lang="de-DE" sz="1800" dirty="0" smtClean="0"/>
              <a:t>, CVS -&gt; SVN, </a:t>
            </a:r>
            <a:r>
              <a:rPr lang="de-DE" sz="1800" dirty="0" err="1" smtClean="0"/>
              <a:t>unique</a:t>
            </a:r>
            <a:r>
              <a:rPr lang="de-DE" sz="1800" dirty="0" smtClean="0"/>
              <a:t> bin, </a:t>
            </a:r>
            <a:r>
              <a:rPr lang="de-DE" sz="1800" dirty="0" err="1" smtClean="0"/>
              <a:t>future</a:t>
            </a:r>
            <a:r>
              <a:rPr lang="de-DE" sz="1800" dirty="0" smtClean="0"/>
              <a:t> </a:t>
            </a:r>
            <a:r>
              <a:rPr lang="de-DE" sz="1800" dirty="0" err="1" smtClean="0"/>
              <a:t>work</a:t>
            </a:r>
            <a:r>
              <a:rPr lang="de-DE" sz="1800" dirty="0" smtClean="0"/>
              <a:t> : </a:t>
            </a:r>
            <a:r>
              <a:rPr lang="de-DE" sz="1800" dirty="0" err="1" smtClean="0"/>
              <a:t>propr</a:t>
            </a:r>
            <a:r>
              <a:rPr lang="de-DE" sz="1800" dirty="0" smtClean="0"/>
              <a:t>. clean </a:t>
            </a:r>
            <a:r>
              <a:rPr lang="de-DE" sz="1800" dirty="0" err="1" smtClean="0"/>
              <a:t>up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automatic</a:t>
            </a:r>
            <a:r>
              <a:rPr lang="de-DE" sz="1800" dirty="0" smtClean="0"/>
              <a:t> update</a:t>
            </a:r>
          </a:p>
          <a:p>
            <a:pPr lvl="1"/>
            <a:r>
              <a:rPr lang="de-DE" sz="1800" dirty="0" smtClean="0"/>
              <a:t>CS: </a:t>
            </a:r>
            <a:r>
              <a:rPr lang="de-DE" sz="1800" dirty="0" err="1" smtClean="0">
                <a:solidFill>
                  <a:srgbClr val="00B0F0"/>
                </a:solidFill>
              </a:rPr>
              <a:t>software</a:t>
            </a:r>
            <a:r>
              <a:rPr lang="de-DE" sz="1800" dirty="0" smtClean="0"/>
              <a:t>: </a:t>
            </a:r>
            <a:r>
              <a:rPr lang="de-DE" sz="1800" dirty="0" err="1" smtClean="0"/>
              <a:t>long</a:t>
            </a:r>
            <a:r>
              <a:rPr lang="de-DE" sz="1800" dirty="0" smtClean="0"/>
              <a:t> </a:t>
            </a:r>
            <a:r>
              <a:rPr lang="de-DE" sz="1800" dirty="0" err="1" smtClean="0"/>
              <a:t>list</a:t>
            </a:r>
            <a:r>
              <a:rPr lang="de-DE" sz="1800" dirty="0" smtClean="0"/>
              <a:t>, </a:t>
            </a:r>
            <a:r>
              <a:rPr lang="de-DE" sz="1800" dirty="0" err="1" smtClean="0"/>
              <a:t>development</a:t>
            </a:r>
            <a:r>
              <a:rPr lang="de-DE" sz="1800" dirty="0" smtClean="0"/>
              <a:t> </a:t>
            </a:r>
            <a:r>
              <a:rPr lang="de-DE" sz="1800" dirty="0" err="1" smtClean="0"/>
              <a:t>team</a:t>
            </a:r>
            <a:r>
              <a:rPr lang="de-DE" sz="1800" dirty="0" smtClean="0"/>
              <a:t> </a:t>
            </a:r>
            <a:r>
              <a:rPr lang="de-DE" sz="1800" dirty="0" err="1" smtClean="0"/>
              <a:t>ramps</a:t>
            </a:r>
            <a:r>
              <a:rPr lang="de-DE" sz="1800" dirty="0" smtClean="0"/>
              <a:t> </a:t>
            </a:r>
            <a:r>
              <a:rPr lang="de-DE" sz="1800" dirty="0" err="1" smtClean="0"/>
              <a:t>up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XFEL</a:t>
            </a:r>
          </a:p>
          <a:p>
            <a:pPr lvl="1"/>
            <a:r>
              <a:rPr lang="de-DE" sz="1800" dirty="0" err="1" smtClean="0"/>
              <a:t>Discussion</a:t>
            </a:r>
            <a:r>
              <a:rPr lang="de-DE" sz="1800" dirty="0" smtClean="0"/>
              <a:t>: </a:t>
            </a:r>
            <a:r>
              <a:rPr lang="de-DE" sz="1800" dirty="0" err="1" smtClean="0"/>
              <a:t>properties</a:t>
            </a:r>
            <a:r>
              <a:rPr lang="de-DE" sz="1800" dirty="0" smtClean="0"/>
              <a:t> </a:t>
            </a:r>
            <a:r>
              <a:rPr lang="de-DE" sz="1800" dirty="0" err="1" smtClean="0"/>
              <a:t>name</a:t>
            </a:r>
            <a:r>
              <a:rPr lang="de-DE" sz="1800" dirty="0" smtClean="0"/>
              <a:t> </a:t>
            </a:r>
            <a:r>
              <a:rPr lang="de-DE" sz="1800" dirty="0" err="1" smtClean="0"/>
              <a:t>guildelines</a:t>
            </a:r>
            <a:r>
              <a:rPr lang="de-DE" sz="1800" dirty="0" smtClean="0"/>
              <a:t>, </a:t>
            </a:r>
            <a:r>
              <a:rPr lang="de-DE" sz="1800" dirty="0" err="1" smtClean="0"/>
              <a:t>work</a:t>
            </a:r>
            <a:r>
              <a:rPr lang="de-DE" sz="1800" dirty="0" smtClean="0"/>
              <a:t> </a:t>
            </a:r>
            <a:r>
              <a:rPr lang="de-DE" sz="1800" dirty="0" err="1" smtClean="0"/>
              <a:t>moving</a:t>
            </a:r>
            <a:r>
              <a:rPr lang="de-DE" sz="1800" dirty="0" smtClean="0"/>
              <a:t> </a:t>
            </a:r>
            <a:r>
              <a:rPr lang="de-DE" sz="1800" dirty="0" err="1" smtClean="0"/>
              <a:t>toward</a:t>
            </a:r>
            <a:r>
              <a:rPr lang="de-DE" sz="1800" dirty="0" smtClean="0"/>
              <a:t> real time</a:t>
            </a:r>
          </a:p>
          <a:p>
            <a:r>
              <a:rPr lang="de-DE" sz="1800" b="1" dirty="0" smtClean="0"/>
              <a:t>MSK lab </a:t>
            </a:r>
            <a:r>
              <a:rPr lang="de-DE" sz="1800" b="1" dirty="0" err="1" smtClean="0"/>
              <a:t>space</a:t>
            </a:r>
            <a:r>
              <a:rPr lang="de-DE" sz="1800" b="1" dirty="0" smtClean="0"/>
              <a:t>:</a:t>
            </a:r>
          </a:p>
          <a:p>
            <a:pPr lvl="1"/>
            <a:r>
              <a:rPr lang="de-DE" sz="1800" dirty="0" smtClean="0"/>
              <a:t>FZ: </a:t>
            </a:r>
            <a:r>
              <a:rPr lang="de-DE" sz="1800" dirty="0" err="1" smtClean="0">
                <a:solidFill>
                  <a:srgbClr val="00B0F0"/>
                </a:solidFill>
              </a:rPr>
              <a:t>laser</a:t>
            </a:r>
            <a:r>
              <a:rPr lang="de-DE" sz="1800" dirty="0" smtClean="0">
                <a:solidFill>
                  <a:srgbClr val="00B0F0"/>
                </a:solidFill>
              </a:rPr>
              <a:t> lab:</a:t>
            </a:r>
            <a:r>
              <a:rPr lang="de-DE" sz="1800" dirty="0" smtClean="0"/>
              <a:t> </a:t>
            </a:r>
            <a:r>
              <a:rPr lang="de-DE" sz="1800" dirty="0" err="1" smtClean="0"/>
              <a:t>space</a:t>
            </a:r>
            <a:r>
              <a:rPr lang="de-DE" sz="1800" dirty="0" smtClean="0"/>
              <a:t> </a:t>
            </a:r>
            <a:r>
              <a:rPr lang="de-DE" sz="1800" dirty="0" err="1" smtClean="0"/>
              <a:t>problems</a:t>
            </a:r>
            <a:r>
              <a:rPr lang="de-DE" sz="1800" dirty="0" smtClean="0"/>
              <a:t>, </a:t>
            </a:r>
            <a:r>
              <a:rPr lang="de-DE" sz="1800" dirty="0" err="1" smtClean="0"/>
              <a:t>effort</a:t>
            </a:r>
            <a:r>
              <a:rPr lang="de-DE" sz="1800" dirty="0" smtClean="0"/>
              <a:t> </a:t>
            </a:r>
            <a:r>
              <a:rPr lang="de-DE" sz="1800" dirty="0" err="1" smtClean="0"/>
              <a:t>toward</a:t>
            </a:r>
            <a:r>
              <a:rPr lang="de-DE" sz="1800" dirty="0" smtClean="0"/>
              <a:t> </a:t>
            </a:r>
            <a:r>
              <a:rPr lang="de-DE" sz="1800" dirty="0" err="1" smtClean="0"/>
              <a:t>making</a:t>
            </a:r>
            <a:r>
              <a:rPr lang="de-DE" sz="1800" dirty="0" smtClean="0"/>
              <a:t> OCAS </a:t>
            </a:r>
            <a:r>
              <a:rPr lang="de-DE" sz="1800" dirty="0" err="1" smtClean="0"/>
              <a:t>work</a:t>
            </a:r>
            <a:endParaRPr lang="de-DE" sz="1800" dirty="0" smtClean="0"/>
          </a:p>
          <a:p>
            <a:pPr lvl="1"/>
            <a:r>
              <a:rPr lang="de-DE" sz="1800" dirty="0" smtClean="0"/>
              <a:t>BZ: </a:t>
            </a:r>
            <a:r>
              <a:rPr lang="de-DE" sz="1800" dirty="0" smtClean="0">
                <a:solidFill>
                  <a:srgbClr val="00B0F0"/>
                </a:solidFill>
              </a:rPr>
              <a:t>Helgoland:</a:t>
            </a:r>
            <a:r>
              <a:rPr lang="de-DE" sz="1800" dirty="0" smtClean="0"/>
              <a:t> </a:t>
            </a:r>
            <a:r>
              <a:rPr lang="de-DE" sz="1800" dirty="0" err="1" smtClean="0"/>
              <a:t>safety</a:t>
            </a:r>
            <a:r>
              <a:rPr lang="de-DE" sz="1800" dirty="0" smtClean="0"/>
              <a:t>, </a:t>
            </a:r>
            <a:r>
              <a:rPr lang="de-DE" sz="1800" dirty="0" err="1" smtClean="0"/>
              <a:t>identified</a:t>
            </a:r>
            <a:r>
              <a:rPr lang="de-DE" sz="1800" dirty="0" smtClean="0"/>
              <a:t> </a:t>
            </a:r>
            <a:r>
              <a:rPr lang="de-DE" sz="1800" dirty="0" err="1" smtClean="0"/>
              <a:t>problems</a:t>
            </a:r>
            <a:r>
              <a:rPr lang="de-DE" sz="1800" dirty="0" smtClean="0"/>
              <a:t>, </a:t>
            </a:r>
            <a:r>
              <a:rPr lang="de-DE" sz="1800" dirty="0" err="1"/>
              <a:t>good</a:t>
            </a:r>
            <a:r>
              <a:rPr lang="de-DE" sz="1800" dirty="0"/>
              <a:t> lab </a:t>
            </a:r>
            <a:r>
              <a:rPr lang="de-DE" sz="1800" dirty="0" err="1"/>
              <a:t>practice</a:t>
            </a:r>
            <a:r>
              <a:rPr lang="de-DE" sz="1800" dirty="0"/>
              <a:t>, </a:t>
            </a:r>
            <a:endParaRPr lang="de-DE" sz="1800" dirty="0" smtClean="0"/>
          </a:p>
          <a:p>
            <a:pPr lvl="1"/>
            <a:r>
              <a:rPr lang="de-DE" sz="1800" dirty="0" err="1" smtClean="0"/>
              <a:t>Discussion</a:t>
            </a:r>
            <a:r>
              <a:rPr lang="de-DE" sz="1800" dirty="0" smtClean="0"/>
              <a:t>: easy </a:t>
            </a:r>
            <a:r>
              <a:rPr lang="de-DE" sz="1800" dirty="0" err="1" smtClean="0"/>
              <a:t>steps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implement</a:t>
            </a:r>
            <a:r>
              <a:rPr lang="de-DE" sz="1800" dirty="0" smtClean="0"/>
              <a:t>, </a:t>
            </a:r>
            <a:r>
              <a:rPr lang="de-DE" sz="1800" dirty="0" err="1" smtClean="0"/>
              <a:t>follow</a:t>
            </a:r>
            <a:r>
              <a:rPr lang="de-DE" sz="1800" dirty="0" smtClean="0"/>
              <a:t> </a:t>
            </a:r>
            <a:r>
              <a:rPr lang="de-DE" sz="1800" dirty="0" err="1" smtClean="0"/>
              <a:t>up</a:t>
            </a:r>
            <a:r>
              <a:rPr lang="de-DE" sz="1800" dirty="0" smtClean="0"/>
              <a:t> on </a:t>
            </a:r>
            <a:r>
              <a:rPr lang="de-DE" sz="1800" dirty="0" err="1" smtClean="0"/>
              <a:t>proposal</a:t>
            </a: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 </a:t>
            </a: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Julien Branlard, </a:t>
            </a:r>
            <a:r>
              <a:rPr lang="en-GB" b="1" smtClean="0"/>
              <a:t>MSK collaboration workshop</a:t>
            </a:r>
          </a:p>
          <a:p>
            <a:r>
              <a:rPr lang="en-GB" smtClean="0"/>
              <a:t>DESY, May 12-13</a:t>
            </a:r>
            <a:r>
              <a:rPr lang="en-GB" baseline="30000" smtClean="0"/>
              <a:t>th</a:t>
            </a:r>
            <a:r>
              <a:rPr lang="en-GB" smtClean="0"/>
              <a:t> 2014,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01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TUESDAY PM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Julien Branlard, </a:t>
            </a:r>
            <a:r>
              <a:rPr lang="en-GB" b="1" smtClean="0"/>
              <a:t>MSK collaboration workshop</a:t>
            </a:r>
          </a:p>
          <a:p>
            <a:r>
              <a:rPr lang="en-GB" smtClean="0"/>
              <a:t>DESY, May 12-13</a:t>
            </a:r>
            <a:r>
              <a:rPr lang="en-GB" baseline="30000" smtClean="0"/>
              <a:t>th</a:t>
            </a:r>
            <a:r>
              <a:rPr lang="en-GB" smtClean="0"/>
              <a:t> 2014, DESY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87980" cy="5246976"/>
          </a:xfrm>
        </p:spPr>
        <p:txBody>
          <a:bodyPr/>
          <a:lstStyle/>
          <a:p>
            <a:r>
              <a:rPr lang="en-US" sz="2000" b="1" dirty="0" smtClean="0"/>
              <a:t>Firmware</a:t>
            </a:r>
          </a:p>
          <a:p>
            <a:pPr lvl="1"/>
            <a:r>
              <a:rPr lang="en-US" sz="1800" dirty="0" smtClean="0"/>
              <a:t>LB: </a:t>
            </a:r>
            <a:r>
              <a:rPr lang="en-US" sz="1800" dirty="0" smtClean="0">
                <a:solidFill>
                  <a:srgbClr val="00B0F0"/>
                </a:solidFill>
              </a:rPr>
              <a:t>overview:</a:t>
            </a:r>
            <a:r>
              <a:rPr lang="en-US" sz="1800" dirty="0" smtClean="0"/>
              <a:t> MTCA for FLASH, single cav. Controller, framework, man power is a problem</a:t>
            </a:r>
          </a:p>
          <a:p>
            <a:pPr lvl="1"/>
            <a:r>
              <a:rPr lang="en-US" sz="1800" dirty="0" smtClean="0"/>
              <a:t>CG: </a:t>
            </a:r>
            <a:r>
              <a:rPr lang="en-US" sz="1800" dirty="0" smtClean="0">
                <a:solidFill>
                  <a:srgbClr val="00B0F0"/>
                </a:solidFill>
              </a:rPr>
              <a:t>summary on parallel session:</a:t>
            </a:r>
            <a:r>
              <a:rPr lang="en-US" sz="1800" dirty="0" smtClean="0"/>
              <a:t> prioritize WP18 / WP02 </a:t>
            </a:r>
          </a:p>
          <a:p>
            <a:pPr lvl="1"/>
            <a:r>
              <a:rPr lang="en-US" sz="1800" dirty="0" smtClean="0"/>
              <a:t>BY : </a:t>
            </a:r>
            <a:r>
              <a:rPr lang="en-US" sz="1800" dirty="0" smtClean="0">
                <a:solidFill>
                  <a:srgbClr val="00B0F0"/>
                </a:solidFill>
              </a:rPr>
              <a:t>documentation </a:t>
            </a:r>
            <a:r>
              <a:rPr lang="en-US" sz="1800" dirty="0" smtClean="0"/>
              <a:t>: time consuming draw understandable diagrams, effort to use </a:t>
            </a:r>
            <a:r>
              <a:rPr lang="en-US" sz="1800" dirty="0" err="1" smtClean="0"/>
              <a:t>Doxygen</a:t>
            </a:r>
            <a:r>
              <a:rPr lang="en-US" sz="1800" dirty="0" smtClean="0"/>
              <a:t> for minimal documentation for users</a:t>
            </a:r>
          </a:p>
          <a:p>
            <a:pPr lvl="1"/>
            <a:r>
              <a:rPr lang="en-US" sz="1800" dirty="0" smtClean="0"/>
              <a:t>Discussion:  compatibility with server, deployment, good documentation would require changing working habits, only hope for us is automation (SVN, </a:t>
            </a:r>
            <a:r>
              <a:rPr lang="en-US" sz="1800" dirty="0" err="1" smtClean="0"/>
              <a:t>redmine</a:t>
            </a:r>
            <a:r>
              <a:rPr lang="en-US" sz="1800" dirty="0" smtClean="0"/>
              <a:t>, </a:t>
            </a:r>
            <a:r>
              <a:rPr lang="en-US" sz="1800" dirty="0" err="1" smtClean="0"/>
              <a:t>doxygen</a:t>
            </a:r>
            <a:r>
              <a:rPr lang="en-US" sz="1800" dirty="0" smtClean="0"/>
              <a:t>, etc…)</a:t>
            </a:r>
          </a:p>
          <a:p>
            <a:r>
              <a:rPr lang="en-US" sz="1800" b="1" dirty="0" smtClean="0"/>
              <a:t>Beyond the XFEL</a:t>
            </a:r>
          </a:p>
          <a:p>
            <a:pPr lvl="1"/>
            <a:r>
              <a:rPr lang="en-US" sz="1800" dirty="0" smtClean="0"/>
              <a:t>TW: </a:t>
            </a:r>
            <a:r>
              <a:rPr lang="en-US" sz="1800" dirty="0" smtClean="0">
                <a:solidFill>
                  <a:srgbClr val="00B0F0"/>
                </a:solidFill>
              </a:rPr>
              <a:t>HVF: </a:t>
            </a:r>
            <a:r>
              <a:rPr lang="en-US" sz="1800" dirty="0" smtClean="0">
                <a:solidFill>
                  <a:schemeClr val="tx1"/>
                </a:solidFill>
              </a:rPr>
              <a:t>5/9 licensing in 2013, put DESY on the map, front edge of MTCA.4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FL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B0F0"/>
                </a:solidFill>
              </a:rPr>
              <a:t>HVF future:</a:t>
            </a:r>
            <a:r>
              <a:rPr lang="en-US" sz="1800" dirty="0" smtClean="0"/>
              <a:t> some 80-90% done, missing 4 months, other not: EMI classification (additional $$ requested)	</a:t>
            </a:r>
          </a:p>
          <a:p>
            <a:pPr lvl="1"/>
            <a:r>
              <a:rPr lang="en-US" sz="1800" dirty="0" smtClean="0"/>
              <a:t>HS:</a:t>
            </a:r>
            <a:r>
              <a:rPr lang="en-US" sz="1800" dirty="0" smtClean="0">
                <a:solidFill>
                  <a:srgbClr val="00B0F0"/>
                </a:solidFill>
              </a:rPr>
              <a:t> future projects: </a:t>
            </a:r>
            <a:r>
              <a:rPr lang="en-US" sz="1800" b="1" dirty="0" smtClean="0"/>
              <a:t>HVF</a:t>
            </a:r>
            <a:r>
              <a:rPr lang="en-US" sz="1800" dirty="0" smtClean="0"/>
              <a:t> (licensed module maintenance, EMI lab), </a:t>
            </a:r>
            <a:r>
              <a:rPr lang="en-US" sz="1800" b="1" dirty="0" smtClean="0"/>
              <a:t>ARD</a:t>
            </a:r>
            <a:r>
              <a:rPr lang="en-US" sz="1800" dirty="0" smtClean="0"/>
              <a:t> (CW RF CW optical synch, sub-</a:t>
            </a:r>
            <a:r>
              <a:rPr lang="en-US" sz="1800" dirty="0" err="1" smtClean="0"/>
              <a:t>fs</a:t>
            </a:r>
            <a:r>
              <a:rPr lang="en-US" sz="1800" dirty="0" smtClean="0"/>
              <a:t> RF controls, technology transfer DESY-&gt; Helmholtz, FLASH forward plasma, SINBAD), </a:t>
            </a:r>
            <a:r>
              <a:rPr lang="en-US" sz="1800" b="1" dirty="0" smtClean="0"/>
              <a:t>future LLRF </a:t>
            </a:r>
            <a:r>
              <a:rPr lang="en-US" sz="1800" dirty="0" smtClean="0"/>
              <a:t>projects (Flute, Elbe, </a:t>
            </a:r>
            <a:r>
              <a:rPr lang="en-US" sz="1800" dirty="0" err="1" smtClean="0"/>
              <a:t>BerlinPro</a:t>
            </a:r>
            <a:r>
              <a:rPr lang="en-US" sz="1800" dirty="0" smtClean="0"/>
              <a:t>, Candle, ESS</a:t>
            </a:r>
            <a:r>
              <a:rPr lang="en-US" sz="1800" dirty="0" smtClean="0"/>
              <a:t>) </a:t>
            </a:r>
            <a:r>
              <a:rPr lang="en-US" sz="1800" dirty="0" smtClean="0">
                <a:sym typeface="Wingdings" panose="05000000000000000000" pitchFamily="2" charset="2"/>
              </a:rPr>
              <a:t> FW, </a:t>
            </a:r>
            <a:r>
              <a:rPr lang="en-US" sz="1800" smtClean="0">
                <a:sym typeface="Wingdings" panose="05000000000000000000" pitchFamily="2" charset="2"/>
              </a:rPr>
              <a:t>SW mostly</a:t>
            </a:r>
            <a:endParaRPr lang="en-US" sz="18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0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1"/>
          <a:stretch/>
        </p:blipFill>
        <p:spPr>
          <a:xfrm>
            <a:off x="-124691" y="1080655"/>
            <a:ext cx="9421090" cy="5957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Julien Branlard, </a:t>
            </a:r>
            <a:r>
              <a:rPr lang="en-GB" b="1" smtClean="0"/>
              <a:t>MSK collaboration workshop</a:t>
            </a:r>
          </a:p>
          <a:p>
            <a:r>
              <a:rPr lang="en-GB" smtClean="0"/>
              <a:t>DESY, May 12-13</a:t>
            </a:r>
            <a:r>
              <a:rPr lang="en-GB" baseline="30000" smtClean="0"/>
              <a:t>th</a:t>
            </a:r>
            <a:r>
              <a:rPr lang="en-GB" smtClean="0"/>
              <a:t> 2014,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7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DESY European XFEL</vt:lpstr>
      <vt:lpstr>MSK workshop summary</vt:lpstr>
      <vt:lpstr>MONDAY AM</vt:lpstr>
      <vt:lpstr>MONDAY PM</vt:lpstr>
      <vt:lpstr>TUESDAY AM</vt:lpstr>
      <vt:lpstr>TUESDAY PM</vt:lpstr>
      <vt:lpstr>THANK YOU!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Branlard, Julien</cp:lastModifiedBy>
  <cp:revision>269</cp:revision>
  <cp:lastPrinted>2008-09-01T15:04:16Z</cp:lastPrinted>
  <dcterms:created xsi:type="dcterms:W3CDTF">2008-08-31T12:56:32Z</dcterms:created>
  <dcterms:modified xsi:type="dcterms:W3CDTF">2014-05-13T14:28:19Z</dcterms:modified>
</cp:coreProperties>
</file>