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60" r:id="rId5"/>
    <p:sldId id="261" r:id="rId6"/>
    <p:sldId id="259" r:id="rId7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5pPr>
    <a:lvl6pPr marL="22860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6pPr>
    <a:lvl7pPr marL="27432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7pPr>
    <a:lvl8pPr marL="32004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8pPr>
    <a:lvl9pPr marL="36576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E0E0"/>
    <a:srgbClr val="FD930A"/>
    <a:srgbClr val="261748"/>
    <a:srgbClr val="251555"/>
    <a:srgbClr val="626262"/>
    <a:srgbClr val="100F2E"/>
    <a:srgbClr val="2314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259" autoAdjust="0"/>
    <p:restoredTop sz="95752" autoAdjust="0"/>
  </p:normalViewPr>
  <p:slideViewPr>
    <p:cSldViewPr snapToGrid="0">
      <p:cViewPr>
        <p:scale>
          <a:sx n="69" d="100"/>
          <a:sy n="69" d="100"/>
        </p:scale>
        <p:origin x="-1884" y="-600"/>
      </p:cViewPr>
      <p:guideLst>
        <p:guide orient="horz" pos="3956"/>
        <p:guide orient="horz" pos="881"/>
        <p:guide orient="horz" pos="2446"/>
        <p:guide orient="horz" pos="4038"/>
        <p:guide pos="5277"/>
        <p:guide pos="1750"/>
        <p:guide pos="4023"/>
        <p:guide pos="5685"/>
        <p:guide pos="255"/>
        <p:guide pos="5318"/>
        <p:guide pos="7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494" y="468"/>
      </p:cViewPr>
      <p:guideLst>
        <p:guide orient="horz" pos="2880"/>
        <p:guide pos="2154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017476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de-DE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fld id="{CEFDDC25-8BC0-4ED9-B237-ADADBD1865D9}" type="slidenum">
              <a:rPr lang="de-DE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46155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599FA2-F720-48CB-A5A3-FFFCC35AE882}" type="slidenum">
              <a:rPr lang="de-DE"/>
              <a:pPr/>
              <a:t>1</a:t>
            </a:fld>
            <a:endParaRPr lang="de-DE"/>
          </a:p>
        </p:txBody>
      </p:sp>
      <p:sp>
        <p:nvSpPr>
          <p:cNvPr id="10649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228600" indent="-228600">
              <a:spcBef>
                <a:spcPct val="0"/>
              </a:spcBef>
              <a:spcAft>
                <a:spcPct val="20000"/>
              </a:spcAft>
            </a:pPr>
            <a:r>
              <a:rPr lang="en-GB" sz="1100" b="1"/>
              <a:t>How to edit the title slide</a:t>
            </a:r>
          </a:p>
          <a:p>
            <a:pPr marL="228600" indent="-228600">
              <a:spcBef>
                <a:spcPct val="0"/>
              </a:spcBef>
              <a:spcAft>
                <a:spcPct val="20000"/>
              </a:spcAft>
            </a:pPr>
            <a:endParaRPr lang="en-GB" sz="1100"/>
          </a:p>
          <a:p>
            <a:pPr marL="228600" indent="-228600"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GB" sz="1100"/>
              <a:t>  Upper area: </a:t>
            </a:r>
            <a:r>
              <a:rPr lang="en-GB" sz="1100" b="1"/>
              <a:t>Title</a:t>
            </a:r>
            <a:r>
              <a:rPr lang="en-GB" sz="1100"/>
              <a:t> of your talk, max. 2 rows of the defined size (55 pt)</a:t>
            </a:r>
          </a:p>
          <a:p>
            <a:pPr marL="228600" indent="-228600"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GB" sz="1100"/>
              <a:t>  Lower area </a:t>
            </a:r>
            <a:r>
              <a:rPr lang="en-GB" sz="1100" b="1"/>
              <a:t>(subtitle):</a:t>
            </a:r>
            <a:r>
              <a:rPr lang="en-GB" sz="1100"/>
              <a:t> Conference/meeting/workshop, location, date, </a:t>
            </a:r>
            <a:br>
              <a:rPr lang="en-GB" sz="1100"/>
            </a:br>
            <a:r>
              <a:rPr lang="en-GB" sz="1100"/>
              <a:t>  your name and affiliation, </a:t>
            </a:r>
            <a:br>
              <a:rPr lang="en-GB" sz="1100"/>
            </a:br>
            <a:r>
              <a:rPr lang="en-GB" sz="1100"/>
              <a:t>  max. 4 rows of the defined size (32 pt)</a:t>
            </a:r>
          </a:p>
          <a:p>
            <a:pPr marL="228600" indent="-228600"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GB" sz="1100"/>
              <a:t> Change the </a:t>
            </a:r>
            <a:r>
              <a:rPr lang="en-GB" sz="1100" b="1"/>
              <a:t>partner logos</a:t>
            </a:r>
            <a:r>
              <a:rPr lang="en-GB" sz="1100"/>
              <a:t> or add others in the last row.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3" name="Line 73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22" name="Rectangle 82"/>
          <p:cNvSpPr>
            <a:spLocks noChangeArrowheads="1"/>
          </p:cNvSpPr>
          <p:nvPr userDrawn="1"/>
        </p:nvSpPr>
        <p:spPr bwMode="auto">
          <a:xfrm>
            <a:off x="8448675" y="119063"/>
            <a:ext cx="569913" cy="903287"/>
          </a:xfrm>
          <a:prstGeom prst="rect">
            <a:avLst/>
          </a:prstGeom>
          <a:solidFill>
            <a:schemeClr val="hlink"/>
          </a:solidFill>
          <a:ln w="9525">
            <a:solidFill>
              <a:srgbClr val="261748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0323" name="Picture 83" descr="logo-XFEL_rgb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24" name="Rectangle 8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42975" y="3411538"/>
            <a:ext cx="7258050" cy="2868612"/>
          </a:xfrm>
          <a:extLst>
            <a:ext uri="{91240B29-F687-4F45-9708-019B960494DF}">
              <a14:hiddenLine xmlns:a14="http://schemas.microsoft.com/office/drawing/2010/main" w="28575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40" tIns="45720" bIns="0"/>
          <a:lstStyle>
            <a:lvl1pPr marL="0" indent="0" algn="ctr">
              <a:buFont typeface="Wingdings" pitchFamily="2" charset="2"/>
              <a:buNone/>
              <a:defRPr sz="3200">
                <a:solidFill>
                  <a:schemeClr val="hlink"/>
                </a:solidFill>
              </a:defRPr>
            </a:lvl1pPr>
          </a:lstStyle>
          <a:p>
            <a:pPr lvl="0"/>
            <a:r>
              <a:rPr lang="en-GB" noProof="0" smtClean="0"/>
              <a:t>Subtitle format (max. 4 lines)</a:t>
            </a:r>
          </a:p>
          <a:p>
            <a:pPr lvl="0"/>
            <a:r>
              <a:rPr lang="en-GB" noProof="0" smtClean="0"/>
              <a:t>(conference, location, name of the speaker, date)</a:t>
            </a:r>
          </a:p>
          <a:p>
            <a:pPr lvl="0"/>
            <a:r>
              <a:rPr lang="en-GB" noProof="0" smtClean="0"/>
              <a:t>You are in the slide master view: Don’t edit here!</a:t>
            </a:r>
          </a:p>
        </p:txBody>
      </p:sp>
      <p:sp>
        <p:nvSpPr>
          <p:cNvPr id="10325" name="Line 85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26" name="Rectangle 86"/>
          <p:cNvSpPr>
            <a:spLocks noGrp="1" noChangeArrowheads="1"/>
          </p:cNvSpPr>
          <p:nvPr>
            <p:ph type="ctrTitle" sz="quarter"/>
          </p:nvPr>
        </p:nvSpPr>
        <p:spPr>
          <a:xfrm>
            <a:off x="939800" y="1314450"/>
            <a:ext cx="7251700" cy="1844675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bIns="45720" anchor="ctr"/>
          <a:lstStyle>
            <a:lvl1pPr algn="ctr">
              <a:defRPr sz="5500" b="0">
                <a:solidFill>
                  <a:schemeClr val="hlink"/>
                </a:solidFill>
              </a:defRPr>
            </a:lvl1pPr>
          </a:lstStyle>
          <a:p>
            <a:pPr lvl="0"/>
            <a:r>
              <a:rPr lang="en-GB" noProof="0" smtClean="0"/>
              <a:t>Title format (max. 2 lines), don’t edit here</a:t>
            </a:r>
          </a:p>
        </p:txBody>
      </p:sp>
      <p:pic>
        <p:nvPicPr>
          <p:cNvPr id="10327" name="Picture 87" descr="Undulator_final_nurh#50DE97_links4-1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75" y="114300"/>
            <a:ext cx="7281863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F2176B0-1DEB-4668-9976-1DBDCA4B9B7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Delete this text and put in here: Date of the Talk, location, … (max: 1 line)</a:t>
            </a:r>
          </a:p>
          <a:p>
            <a:r>
              <a:rPr lang="en-GB"/>
              <a:t>Put in here: Name of the speaker, function, affiliation, … (max. 1 line)</a:t>
            </a:r>
          </a:p>
        </p:txBody>
      </p:sp>
    </p:spTree>
    <p:extLst>
      <p:ext uri="{BB962C8B-B14F-4D97-AF65-F5344CB8AC3E}">
        <p14:creationId xmlns:p14="http://schemas.microsoft.com/office/powerpoint/2010/main" val="1481781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13488" y="541338"/>
            <a:ext cx="2063750" cy="52657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475" y="541338"/>
            <a:ext cx="6043613" cy="52657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1F8124E-9F82-4D19-A6DE-FFAC18DD46CC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Delete this text and put in here: Date of the Talk, location, … (max: 1 line)</a:t>
            </a:r>
          </a:p>
          <a:p>
            <a:r>
              <a:rPr lang="en-GB"/>
              <a:t>Put in here: Name of the speaker, function, affiliation, … (max. 1 line)</a:t>
            </a:r>
          </a:p>
        </p:txBody>
      </p:sp>
    </p:spTree>
    <p:extLst>
      <p:ext uri="{BB962C8B-B14F-4D97-AF65-F5344CB8AC3E}">
        <p14:creationId xmlns:p14="http://schemas.microsoft.com/office/powerpoint/2010/main" val="815201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4E62500-1DB8-423D-81AE-6A0C84B7CCFF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Julien Branlard, </a:t>
            </a:r>
            <a:r>
              <a:rPr lang="en-GB" b="1" dirty="0" smtClean="0"/>
              <a:t>MSK collaboration workshop</a:t>
            </a:r>
          </a:p>
          <a:p>
            <a:r>
              <a:rPr lang="en-GB" dirty="0" smtClean="0"/>
              <a:t>DESY, May 12-13</a:t>
            </a:r>
            <a:r>
              <a:rPr lang="en-GB" baseline="30000" dirty="0" smtClean="0"/>
              <a:t>th</a:t>
            </a:r>
            <a:r>
              <a:rPr lang="en-GB" dirty="0" smtClean="0"/>
              <a:t> 2014, DESY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6307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816AA09-D044-486D-8AD1-6D6BF2421D2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Delete this text and put in here: Date of the Talk, location, … (max: 1 line)</a:t>
            </a:r>
          </a:p>
          <a:p>
            <a:r>
              <a:rPr lang="en-GB"/>
              <a:t>Put in here: Name of the speaker, function, affiliation, … (max. 1 line)</a:t>
            </a:r>
          </a:p>
        </p:txBody>
      </p:sp>
    </p:spTree>
    <p:extLst>
      <p:ext uri="{BB962C8B-B14F-4D97-AF65-F5344CB8AC3E}">
        <p14:creationId xmlns:p14="http://schemas.microsoft.com/office/powerpoint/2010/main" val="3896370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475" y="1347788"/>
            <a:ext cx="2774950" cy="4459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4825" y="1347788"/>
            <a:ext cx="2774950" cy="4459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1012AFD-0540-4B57-A4C8-A8E4461B8BB1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Delete this text and put in here: Date of the Talk, location, … (max: 1 line)</a:t>
            </a:r>
          </a:p>
          <a:p>
            <a:r>
              <a:rPr lang="en-GB"/>
              <a:t>Put in here: Name of the speaker, function, affiliation, … (max. 1 line)</a:t>
            </a:r>
          </a:p>
        </p:txBody>
      </p:sp>
    </p:spTree>
    <p:extLst>
      <p:ext uri="{BB962C8B-B14F-4D97-AF65-F5344CB8AC3E}">
        <p14:creationId xmlns:p14="http://schemas.microsoft.com/office/powerpoint/2010/main" val="3161125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50FE7FF-E2AE-4030-9253-59B6C8C1865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Delete this text and put in here: Date of the Talk, location, … (max: 1 line)</a:t>
            </a:r>
          </a:p>
          <a:p>
            <a:r>
              <a:rPr lang="en-GB"/>
              <a:t>Put in here: Name of the speaker, function, affiliation, … (max. 1 line)</a:t>
            </a:r>
          </a:p>
        </p:txBody>
      </p:sp>
    </p:spTree>
    <p:extLst>
      <p:ext uri="{BB962C8B-B14F-4D97-AF65-F5344CB8AC3E}">
        <p14:creationId xmlns:p14="http://schemas.microsoft.com/office/powerpoint/2010/main" val="1391153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DF79E73-AB2C-42A5-B207-4D4336AE1D2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Delete this text and put in here: Date of the Talk, location, … (max: 1 line)</a:t>
            </a:r>
          </a:p>
          <a:p>
            <a:r>
              <a:rPr lang="en-GB"/>
              <a:t>Put in here: Name of the speaker, function, affiliation, … (max. 1 line)</a:t>
            </a:r>
          </a:p>
        </p:txBody>
      </p:sp>
    </p:spTree>
    <p:extLst>
      <p:ext uri="{BB962C8B-B14F-4D97-AF65-F5344CB8AC3E}">
        <p14:creationId xmlns:p14="http://schemas.microsoft.com/office/powerpoint/2010/main" val="125788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B67CE73-EDC7-43E2-8513-E1E4DE841FF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Delete this text and put in here: Date of the Talk, location, … (max: 1 line)</a:t>
            </a:r>
          </a:p>
          <a:p>
            <a:r>
              <a:rPr lang="en-GB"/>
              <a:t>Put in here: Name of the speaker, function, affiliation, … (max. 1 line)</a:t>
            </a:r>
          </a:p>
        </p:txBody>
      </p:sp>
    </p:spTree>
    <p:extLst>
      <p:ext uri="{BB962C8B-B14F-4D97-AF65-F5344CB8AC3E}">
        <p14:creationId xmlns:p14="http://schemas.microsoft.com/office/powerpoint/2010/main" val="298864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C1AF71D-B254-4229-9078-83AA540BB00C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Delete this text and put in here: Date of the Talk, location, … (max: 1 line)</a:t>
            </a:r>
          </a:p>
          <a:p>
            <a:r>
              <a:rPr lang="en-GB"/>
              <a:t>Put in here: Name of the speaker, function, affiliation, … (max. 1 line)</a:t>
            </a:r>
          </a:p>
        </p:txBody>
      </p:sp>
    </p:spTree>
    <p:extLst>
      <p:ext uri="{BB962C8B-B14F-4D97-AF65-F5344CB8AC3E}">
        <p14:creationId xmlns:p14="http://schemas.microsoft.com/office/powerpoint/2010/main" val="2885584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372E6AA-DA38-4943-B8FF-6C8AE798CE26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Delete this text and put in here: Date of the Talk, location, … (max: 1 line)</a:t>
            </a:r>
          </a:p>
          <a:p>
            <a:r>
              <a:rPr lang="en-GB"/>
              <a:t>Put in here: Name of the speaker, function, affiliation, … (max. 1 line)</a:t>
            </a:r>
          </a:p>
        </p:txBody>
      </p:sp>
    </p:spTree>
    <p:extLst>
      <p:ext uri="{BB962C8B-B14F-4D97-AF65-F5344CB8AC3E}">
        <p14:creationId xmlns:p14="http://schemas.microsoft.com/office/powerpoint/2010/main" val="852445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8" name="Picture 134" descr="Undulator_final_nurh#50DE97_rechts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088" y="117475"/>
            <a:ext cx="57785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50" name="Rectangle 1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42325" y="114300"/>
            <a:ext cx="576263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4000" tIns="45720" rIns="54000" bIns="1800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0"/>
              </a:spcBef>
              <a:buClrTx/>
              <a:buFontTx/>
              <a:buNone/>
              <a:defRPr sz="1000" b="1">
                <a:solidFill>
                  <a:schemeClr val="bg1"/>
                </a:solidFill>
                <a:ea typeface="Geneva" pitchFamily="1" charset="-128"/>
              </a:defRPr>
            </a:lvl1pPr>
          </a:lstStyle>
          <a:p>
            <a:fld id="{3D06F444-504B-4A20-A45D-149F6F48ED9F}" type="slidenum">
              <a:rPr lang="en-GB"/>
              <a:pPr/>
              <a:t>‹#›</a:t>
            </a:fld>
            <a:endParaRPr lang="en-GB"/>
          </a:p>
        </p:txBody>
      </p:sp>
      <p:pic>
        <p:nvPicPr>
          <p:cNvPr id="1061" name="Picture 37" descr="Helmholtz_Logo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6600" y="6516688"/>
            <a:ext cx="584200" cy="236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50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7475" y="6505575"/>
            <a:ext cx="5702300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10000"/>
              </a:lnSpc>
              <a:spcBef>
                <a:spcPct val="0"/>
              </a:spcBef>
              <a:buClrTx/>
              <a:buFontTx/>
              <a:buNone/>
              <a:defRPr sz="800">
                <a:solidFill>
                  <a:srgbClr val="000000"/>
                </a:solidFill>
              </a:defRPr>
            </a:lvl1pPr>
          </a:lstStyle>
          <a:p>
            <a:r>
              <a:rPr lang="en-GB" dirty="0" smtClean="0"/>
              <a:t>Julien Branlard, </a:t>
            </a:r>
            <a:r>
              <a:rPr lang="en-GB" b="1" dirty="0" smtClean="0"/>
              <a:t>MSK collaboration workshop</a:t>
            </a:r>
          </a:p>
          <a:p>
            <a:r>
              <a:rPr lang="en-GB" dirty="0" smtClean="0"/>
              <a:t>DESY, May 12-13</a:t>
            </a:r>
            <a:r>
              <a:rPr lang="en-GB" baseline="30000" dirty="0" smtClean="0"/>
              <a:t>th</a:t>
            </a:r>
            <a:r>
              <a:rPr lang="en-GB" dirty="0" smtClean="0"/>
              <a:t> 2014, DESY</a:t>
            </a:r>
            <a:endParaRPr lang="en-GB" dirty="0"/>
          </a:p>
        </p:txBody>
      </p:sp>
      <p:sp>
        <p:nvSpPr>
          <p:cNvPr id="1144" name="Line 120"/>
          <p:cNvSpPr>
            <a:spLocks noChangeShapeType="1"/>
          </p:cNvSpPr>
          <p:nvPr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145" name="Picture 121" descr="DESY-Logo-cyan-RGB_Hintergrund weiss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9888" y="6511925"/>
            <a:ext cx="252412" cy="252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46" name="Rectangle 122"/>
          <p:cNvSpPr>
            <a:spLocks noChangeArrowheads="1"/>
          </p:cNvSpPr>
          <p:nvPr/>
        </p:nvSpPr>
        <p:spPr bwMode="auto">
          <a:xfrm>
            <a:off x="1093788" y="114300"/>
            <a:ext cx="7283450" cy="915988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ClrTx/>
              <a:buFontTx/>
              <a:buNone/>
            </a:pPr>
            <a:endParaRPr lang="en-GB" sz="2400"/>
          </a:p>
        </p:txBody>
      </p:sp>
      <p:sp>
        <p:nvSpPr>
          <p:cNvPr id="1147" name="Text Box 123"/>
          <p:cNvSpPr txBox="1">
            <a:spLocks noChangeArrowheads="1"/>
          </p:cNvSpPr>
          <p:nvPr/>
        </p:nvSpPr>
        <p:spPr bwMode="auto">
          <a:xfrm>
            <a:off x="1093788" y="114300"/>
            <a:ext cx="6629400" cy="19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251555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79200" tIns="0" rIns="46800" bIns="0" anchor="b"/>
          <a:lstStyle/>
          <a:p>
            <a:pPr eaLnBrk="0" hangingPunct="0">
              <a:lnSpc>
                <a:spcPct val="110000"/>
              </a:lnSpc>
              <a:spcBef>
                <a:spcPct val="50000"/>
              </a:spcBef>
              <a:buClrTx/>
              <a:buFontTx/>
              <a:buNone/>
            </a:pPr>
            <a:r>
              <a:rPr lang="en-GB" sz="1000" dirty="0" smtClean="0">
                <a:solidFill>
                  <a:schemeClr val="bg1"/>
                </a:solidFill>
              </a:rPr>
              <a:t>XFEL</a:t>
            </a:r>
            <a:r>
              <a:rPr lang="en-GB" sz="1000" baseline="0" dirty="0" smtClean="0">
                <a:solidFill>
                  <a:schemeClr val="bg1"/>
                </a:solidFill>
              </a:rPr>
              <a:t> LLRF installation overview</a:t>
            </a:r>
            <a:endParaRPr lang="en-GB" sz="1000" dirty="0">
              <a:solidFill>
                <a:schemeClr val="bg1"/>
              </a:solidFill>
            </a:endParaRPr>
          </a:p>
        </p:txBody>
      </p:sp>
      <p:pic>
        <p:nvPicPr>
          <p:cNvPr id="1151" name="Picture 127" descr="logo-XFEL_rgb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54" name="Rectangle 130"/>
          <p:cNvSpPr>
            <a:spLocks noGrp="1" noChangeArrowheads="1"/>
          </p:cNvSpPr>
          <p:nvPr>
            <p:ph type="title"/>
          </p:nvPr>
        </p:nvSpPr>
        <p:spPr bwMode="auto">
          <a:xfrm>
            <a:off x="1093788" y="541338"/>
            <a:ext cx="7283450" cy="48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2000" tIns="45720" rIns="9144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Slide title: Don’t edit here!</a:t>
            </a:r>
          </a:p>
        </p:txBody>
      </p:sp>
      <p:sp>
        <p:nvSpPr>
          <p:cNvPr id="1156" name="Rectangle 132"/>
          <p:cNvSpPr>
            <a:spLocks noGrp="1" noChangeAspect="1" noChangeArrowheads="1"/>
          </p:cNvSpPr>
          <p:nvPr>
            <p:ph type="body" idx="1"/>
          </p:nvPr>
        </p:nvSpPr>
        <p:spPr bwMode="auto">
          <a:xfrm>
            <a:off x="117475" y="1347788"/>
            <a:ext cx="5702300" cy="445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7000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text format – don’t edit!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2pPr>
      <a:lvl3pPr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3pPr>
      <a:lvl4pPr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4pPr>
      <a:lvl5pPr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9pPr>
    </p:titleStyle>
    <p:bodyStyle>
      <a:lvl1pPr marL="298450" indent="-2984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n"/>
        <a:defRPr sz="2400">
          <a:solidFill>
            <a:schemeClr val="tx2"/>
          </a:solidFill>
          <a:latin typeface="+mn-lt"/>
          <a:ea typeface="+mn-ea"/>
          <a:cs typeface="+mn-cs"/>
        </a:defRPr>
      </a:lvl1pPr>
      <a:lvl2pPr marL="558800" indent="-258763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tx2"/>
          </a:solidFill>
          <a:latin typeface="+mn-lt"/>
          <a:ea typeface="+mn-ea"/>
        </a:defRPr>
      </a:lvl2pPr>
      <a:lvl3pPr marL="817563" indent="-257175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"/>
        <a:defRPr sz="2400">
          <a:solidFill>
            <a:schemeClr val="tx2"/>
          </a:solidFill>
          <a:latin typeface="+mn-lt"/>
          <a:ea typeface="+mn-ea"/>
        </a:defRPr>
      </a:lvl3pPr>
      <a:lvl4pPr marL="1077913" indent="-258763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rgbClr val="100F2E"/>
          </a:solidFill>
          <a:latin typeface="+mn-lt"/>
          <a:ea typeface="+mn-ea"/>
        </a:defRPr>
      </a:lvl4pPr>
      <a:lvl5pPr marL="13128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5pPr>
      <a:lvl6pPr marL="17700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6pPr>
      <a:lvl7pPr marL="22272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7pPr>
      <a:lvl8pPr marL="26844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8pPr>
      <a:lvl9pPr marL="31416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30275" y="4075814"/>
            <a:ext cx="7283450" cy="1037524"/>
          </a:xfrm>
        </p:spPr>
        <p:txBody>
          <a:bodyPr/>
          <a:lstStyle/>
          <a:p>
            <a:r>
              <a:rPr lang="en-GB" sz="2000" dirty="0" smtClean="0"/>
              <a:t>Julien Branlard</a:t>
            </a:r>
            <a:endParaRPr lang="en-GB" sz="2000" dirty="0"/>
          </a:p>
        </p:txBody>
      </p:sp>
      <p:sp>
        <p:nvSpPr>
          <p:cNvPr id="83986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120501" y="1319213"/>
            <a:ext cx="8881731" cy="1844675"/>
          </a:xfrm>
          <a:ln/>
        </p:spPr>
        <p:txBody>
          <a:bodyPr/>
          <a:lstStyle/>
          <a:p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MSK workshop</a:t>
            </a:r>
            <a:b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summary</a:t>
            </a:r>
            <a:endParaRPr lang="en-GB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3987" name="Picture 19" descr="DESY-Logo-cyan-RGB_Hintergrund weis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2250" y="5348288"/>
            <a:ext cx="9906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3988" name="Picture 20" descr="Helmholtz_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4650" y="5373688"/>
            <a:ext cx="2201863" cy="890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MONDAY 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474" y="1347788"/>
            <a:ext cx="8931275" cy="5062537"/>
          </a:xfrm>
        </p:spPr>
        <p:txBody>
          <a:bodyPr/>
          <a:lstStyle/>
          <a:p>
            <a:r>
              <a:rPr lang="en-US" sz="2000" b="1" dirty="0"/>
              <a:t>XFEL installation </a:t>
            </a:r>
          </a:p>
          <a:p>
            <a:pPr lvl="1"/>
            <a:r>
              <a:rPr lang="en-US" sz="1800" dirty="0"/>
              <a:t>JB: </a:t>
            </a:r>
            <a:r>
              <a:rPr lang="en-US" sz="1800" dirty="0" smtClean="0">
                <a:solidFill>
                  <a:srgbClr val="00B0F0"/>
                </a:solidFill>
              </a:rPr>
              <a:t>LLRF installation: </a:t>
            </a:r>
            <a:r>
              <a:rPr lang="en-US" sz="1800" dirty="0"/>
              <a:t>steps, team and schedule for WP02</a:t>
            </a:r>
          </a:p>
          <a:p>
            <a:pPr lvl="1"/>
            <a:r>
              <a:rPr lang="en-US" sz="1800" dirty="0"/>
              <a:t>CG: </a:t>
            </a:r>
            <a:r>
              <a:rPr lang="en-US" sz="1800" dirty="0" smtClean="0">
                <a:solidFill>
                  <a:srgbClr val="00B0F0"/>
                </a:solidFill>
              </a:rPr>
              <a:t>WP18 installation:</a:t>
            </a:r>
            <a:r>
              <a:rPr lang="en-US" sz="1800" dirty="0" smtClean="0"/>
              <a:t> </a:t>
            </a:r>
            <a:r>
              <a:rPr lang="en-US" sz="1800" dirty="0"/>
              <a:t>not so systematic, keep an eye for personnel overbooking</a:t>
            </a:r>
          </a:p>
          <a:p>
            <a:pPr lvl="1"/>
            <a:r>
              <a:rPr lang="en-US" sz="1800" dirty="0"/>
              <a:t>MF: </a:t>
            </a:r>
            <a:r>
              <a:rPr lang="en-US" sz="1800" dirty="0" smtClean="0">
                <a:solidFill>
                  <a:srgbClr val="00B0F0"/>
                </a:solidFill>
              </a:rPr>
              <a:t>test stands:</a:t>
            </a:r>
            <a:r>
              <a:rPr lang="en-US" sz="1800" dirty="0" smtClean="0"/>
              <a:t> some problems </a:t>
            </a:r>
            <a:r>
              <a:rPr lang="en-US" sz="1800" dirty="0"/>
              <a:t>but should be OK for selected devices (</a:t>
            </a:r>
            <a:r>
              <a:rPr lang="en-US" sz="1800" dirty="0" err="1"/>
              <a:t>uDWC</a:t>
            </a:r>
            <a:r>
              <a:rPr lang="en-US" sz="1800" dirty="0"/>
              <a:t>, </a:t>
            </a:r>
            <a:r>
              <a:rPr lang="en-US" sz="1800" dirty="0" err="1"/>
              <a:t>uADC</a:t>
            </a:r>
            <a:r>
              <a:rPr lang="en-US" sz="1800" dirty="0"/>
              <a:t>, TCK7) + guidelines for designers</a:t>
            </a:r>
          </a:p>
          <a:p>
            <a:pPr lvl="1"/>
            <a:r>
              <a:rPr lang="en-US" sz="1800" dirty="0" smtClean="0"/>
              <a:t>WW</a:t>
            </a:r>
            <a:r>
              <a:rPr lang="en-US" sz="1800" dirty="0"/>
              <a:t>: </a:t>
            </a:r>
            <a:r>
              <a:rPr lang="en-US" sz="1800" dirty="0" smtClean="0">
                <a:solidFill>
                  <a:srgbClr val="00B0F0"/>
                </a:solidFill>
              </a:rPr>
              <a:t>racks:</a:t>
            </a:r>
            <a:r>
              <a:rPr lang="en-US" sz="1800" dirty="0" smtClean="0"/>
              <a:t> preparation stage, </a:t>
            </a:r>
            <a:r>
              <a:rPr lang="en-US" sz="1800" dirty="0"/>
              <a:t>on-track, in time for L1</a:t>
            </a:r>
          </a:p>
          <a:p>
            <a:pPr lvl="1"/>
            <a:r>
              <a:rPr lang="en-US" sz="1800" dirty="0"/>
              <a:t>CS: </a:t>
            </a:r>
            <a:r>
              <a:rPr lang="en-US" sz="1800" dirty="0">
                <a:solidFill>
                  <a:srgbClr val="00B0F0"/>
                </a:solidFill>
              </a:rPr>
              <a:t>commissioning </a:t>
            </a:r>
            <a:r>
              <a:rPr lang="en-US" sz="1800" dirty="0" smtClean="0"/>
              <a:t>(warm) sequential, (cold</a:t>
            </a:r>
            <a:r>
              <a:rPr lang="en-US" sz="1800" dirty="0"/>
              <a:t>) in </a:t>
            </a:r>
            <a:r>
              <a:rPr lang="en-US" sz="1800" dirty="0" smtClean="0"/>
              <a:t>parallel, </a:t>
            </a:r>
            <a:r>
              <a:rPr lang="en-US" sz="1800" dirty="0"/>
              <a:t>2 </a:t>
            </a:r>
            <a:r>
              <a:rPr lang="en-US" sz="1800" dirty="0" smtClean="0"/>
              <a:t>teams, </a:t>
            </a:r>
            <a:r>
              <a:rPr lang="en-US" sz="1800" dirty="0"/>
              <a:t>open questions about FW, HW upgrade during </a:t>
            </a:r>
            <a:r>
              <a:rPr lang="en-US" sz="1800" dirty="0" smtClean="0"/>
              <a:t>installation</a:t>
            </a:r>
          </a:p>
          <a:p>
            <a:r>
              <a:rPr lang="en-US" sz="2000" b="1" dirty="0" smtClean="0"/>
              <a:t>MO and Reference distribution</a:t>
            </a:r>
          </a:p>
          <a:p>
            <a:pPr lvl="1"/>
            <a:r>
              <a:rPr lang="en-US" sz="1800" dirty="0" smtClean="0"/>
              <a:t>LZ: </a:t>
            </a:r>
            <a:r>
              <a:rPr lang="en-US" sz="1800" dirty="0" smtClean="0">
                <a:solidFill>
                  <a:srgbClr val="00B0F0"/>
                </a:solidFill>
              </a:rPr>
              <a:t>MO:</a:t>
            </a:r>
            <a:r>
              <a:rPr lang="en-US" sz="1800" dirty="0" smtClean="0"/>
              <a:t> 1 channel ready for Dec. 2014, open points about distributing 216MHz, 10MHz and split the distribution into passive and active part</a:t>
            </a:r>
          </a:p>
          <a:p>
            <a:pPr lvl="1"/>
            <a:r>
              <a:rPr lang="en-US" sz="1800" dirty="0" smtClean="0"/>
              <a:t>DS: </a:t>
            </a:r>
            <a:r>
              <a:rPr lang="en-US" sz="1800" dirty="0" smtClean="0">
                <a:solidFill>
                  <a:srgbClr val="00B0F0"/>
                </a:solidFill>
              </a:rPr>
              <a:t>REFMs:</a:t>
            </a:r>
            <a:r>
              <a:rPr lang="en-US" sz="1800" dirty="0" smtClean="0"/>
              <a:t> 68 modules,  13 different types, redundancy control unclear</a:t>
            </a:r>
          </a:p>
          <a:p>
            <a:pPr lvl="1"/>
            <a:r>
              <a:rPr lang="en-US" sz="1800" dirty="0" smtClean="0"/>
              <a:t>CS: </a:t>
            </a:r>
            <a:r>
              <a:rPr lang="en-US" sz="1800" dirty="0">
                <a:solidFill>
                  <a:srgbClr val="00B0F0"/>
                </a:solidFill>
              </a:rPr>
              <a:t>l</a:t>
            </a:r>
            <a:r>
              <a:rPr lang="en-US" sz="1800" dirty="0" smtClean="0">
                <a:solidFill>
                  <a:srgbClr val="00B0F0"/>
                </a:solidFill>
              </a:rPr>
              <a:t>aser synch: </a:t>
            </a:r>
            <a:r>
              <a:rPr lang="en-US" sz="1800" dirty="0" smtClean="0"/>
              <a:t>46 stabilization units (!), mostly on track, RF for July gun test, final phase noise performance MO delivered in Jan. 2015.</a:t>
            </a:r>
          </a:p>
          <a:p>
            <a:pPr lvl="1"/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E62500-1DB8-423D-81AE-6A0C84B7CCFF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Julien Branlard, </a:t>
            </a:r>
            <a:r>
              <a:rPr lang="en-GB" b="1" dirty="0" smtClean="0"/>
              <a:t>MSK collaboration workshop</a:t>
            </a:r>
          </a:p>
          <a:p>
            <a:r>
              <a:rPr lang="en-GB" dirty="0" smtClean="0"/>
              <a:t>DESY, May 12-13</a:t>
            </a:r>
            <a:r>
              <a:rPr lang="en-GB" baseline="30000" dirty="0" smtClean="0"/>
              <a:t>th</a:t>
            </a:r>
            <a:r>
              <a:rPr lang="en-GB" dirty="0" smtClean="0"/>
              <a:t> 2014, DESY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2124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MONDAY PM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474" y="1347788"/>
            <a:ext cx="8931275" cy="5367337"/>
          </a:xfrm>
        </p:spPr>
        <p:txBody>
          <a:bodyPr/>
          <a:lstStyle/>
          <a:p>
            <a:r>
              <a:rPr lang="en-US" sz="2000" b="1" dirty="0" smtClean="0"/>
              <a:t>Hardware production</a:t>
            </a:r>
          </a:p>
          <a:p>
            <a:pPr lvl="1"/>
            <a:r>
              <a:rPr lang="en-US" sz="1800" dirty="0" smtClean="0"/>
              <a:t>FL/MF: </a:t>
            </a:r>
            <a:r>
              <a:rPr lang="en-US" sz="1800" dirty="0" smtClean="0">
                <a:solidFill>
                  <a:srgbClr val="00B0F0"/>
                </a:solidFill>
              </a:rPr>
              <a:t>overview:</a:t>
            </a:r>
            <a:r>
              <a:rPr lang="en-US" sz="1800" dirty="0" smtClean="0"/>
              <a:t> 33 projects (WP02) 17 projects (WP18) + more! Delays due to unclear/changing requirements, lack of reviews, bad habits</a:t>
            </a:r>
          </a:p>
          <a:p>
            <a:pPr lvl="1"/>
            <a:r>
              <a:rPr lang="en-US" sz="1800" dirty="0" smtClean="0"/>
              <a:t>MC: </a:t>
            </a:r>
            <a:r>
              <a:rPr lang="en-US" sz="1800" dirty="0" smtClean="0">
                <a:solidFill>
                  <a:srgbClr val="00B0F0"/>
                </a:solidFill>
              </a:rPr>
              <a:t>TMCB2:</a:t>
            </a:r>
            <a:r>
              <a:rPr lang="en-US" sz="1800" dirty="0" smtClean="0"/>
              <a:t> 2.5 k€, prototypes mid June, visit to ELMA </a:t>
            </a:r>
            <a:r>
              <a:rPr lang="en-US" sz="1800" dirty="0" smtClean="0">
                <a:sym typeface="Wingdings" panose="05000000000000000000" pitchFamily="2" charset="2"/>
              </a:rPr>
              <a:t> ask for quote</a:t>
            </a:r>
          </a:p>
          <a:p>
            <a:pPr lvl="1"/>
            <a:r>
              <a:rPr lang="en-US" sz="1800" dirty="0" smtClean="0">
                <a:sym typeface="Wingdings" panose="05000000000000000000" pitchFamily="2" charset="2"/>
              </a:rPr>
              <a:t>MZ: </a:t>
            </a:r>
            <a:r>
              <a:rPr lang="en-US" sz="1800" dirty="0" smtClean="0">
                <a:solidFill>
                  <a:srgbClr val="00B0F0"/>
                </a:solidFill>
                <a:sym typeface="Wingdings" panose="05000000000000000000" pitchFamily="2" charset="2"/>
              </a:rPr>
              <a:t>LOGM:</a:t>
            </a:r>
            <a:r>
              <a:rPr lang="en-US" sz="1800" dirty="0" smtClean="0">
                <a:sym typeface="Wingdings" panose="05000000000000000000" pitchFamily="2" charset="2"/>
              </a:rPr>
              <a:t> almost finished, </a:t>
            </a:r>
            <a:r>
              <a:rPr lang="en-US" sz="1800" dirty="0">
                <a:sym typeface="Wingdings" panose="05000000000000000000" pitchFamily="2" charset="2"/>
              </a:rPr>
              <a:t>industrial partner </a:t>
            </a:r>
            <a:r>
              <a:rPr lang="en-US" sz="1800" dirty="0" smtClean="0">
                <a:sym typeface="Wingdings" panose="05000000000000000000" pitchFamily="2" charset="2"/>
              </a:rPr>
              <a:t>chosen, 2 prototypes mid June,  LOGM39 = universal LOGM with standard 450mm chassis</a:t>
            </a:r>
          </a:p>
          <a:p>
            <a:pPr lvl="1"/>
            <a:r>
              <a:rPr lang="en-US" sz="1800" dirty="0" smtClean="0">
                <a:sym typeface="Wingdings" panose="05000000000000000000" pitchFamily="2" charset="2"/>
              </a:rPr>
              <a:t>JP: </a:t>
            </a:r>
            <a:r>
              <a:rPr lang="en-US" sz="1800" dirty="0" smtClean="0">
                <a:solidFill>
                  <a:srgbClr val="00B0F0"/>
                </a:solidFill>
                <a:sym typeface="Wingdings" panose="05000000000000000000" pitchFamily="2" charset="2"/>
              </a:rPr>
              <a:t>DCM: </a:t>
            </a:r>
            <a:r>
              <a:rPr lang="en-US" sz="1800" dirty="0">
                <a:sym typeface="Wingdings" panose="05000000000000000000" pitchFamily="2" charset="2"/>
              </a:rPr>
              <a:t>new design meets all </a:t>
            </a:r>
            <a:r>
              <a:rPr lang="en-US" sz="1800" dirty="0" smtClean="0">
                <a:sym typeface="Wingdings" panose="05000000000000000000" pitchFamily="2" charset="2"/>
              </a:rPr>
              <a:t>requirements, 2 units for June, DCM39 unclear</a:t>
            </a:r>
          </a:p>
          <a:p>
            <a:r>
              <a:rPr lang="en-US" sz="1800" b="1" dirty="0" smtClean="0">
                <a:sym typeface="Wingdings" panose="05000000000000000000" pitchFamily="2" charset="2"/>
              </a:rPr>
              <a:t>WP02 special diagnostics </a:t>
            </a:r>
          </a:p>
          <a:p>
            <a:pPr lvl="1"/>
            <a:r>
              <a:rPr lang="en-US" sz="1700" dirty="0" smtClean="0">
                <a:sym typeface="Wingdings" panose="05000000000000000000" pitchFamily="2" charset="2"/>
              </a:rPr>
              <a:t>SBH: </a:t>
            </a:r>
            <a:r>
              <a:rPr lang="en-US" sz="1700" dirty="0" smtClean="0">
                <a:solidFill>
                  <a:srgbClr val="00B0F0"/>
                </a:solidFill>
                <a:sym typeface="Wingdings" panose="05000000000000000000" pitchFamily="2" charset="2"/>
              </a:rPr>
              <a:t>DS800:</a:t>
            </a:r>
            <a:r>
              <a:rPr lang="en-US" sz="1700" dirty="0" smtClean="0">
                <a:sym typeface="Wingdings" panose="05000000000000000000" pitchFamily="2" charset="2"/>
              </a:rPr>
              <a:t> project clean up + bug fixes, next production June-July</a:t>
            </a:r>
          </a:p>
          <a:p>
            <a:pPr lvl="1"/>
            <a:r>
              <a:rPr lang="en-US" sz="1700" dirty="0" smtClean="0">
                <a:sym typeface="Wingdings" panose="05000000000000000000" pitchFamily="2" charset="2"/>
              </a:rPr>
              <a:t>SBH: </a:t>
            </a:r>
            <a:r>
              <a:rPr lang="en-US" sz="1700" dirty="0" smtClean="0">
                <a:solidFill>
                  <a:srgbClr val="00B0F0"/>
                </a:solidFill>
                <a:sym typeface="Wingdings" panose="05000000000000000000" pitchFamily="2" charset="2"/>
              </a:rPr>
              <a:t>KLM-RTM:</a:t>
            </a:r>
            <a:r>
              <a:rPr lang="en-US" sz="1700" dirty="0" smtClean="0">
                <a:sym typeface="Wingdings" panose="05000000000000000000" pitchFamily="2" charset="2"/>
              </a:rPr>
              <a:t> general purpose RTM + mezzanine for KLM, </a:t>
            </a:r>
            <a:r>
              <a:rPr lang="en-US" sz="1700" dirty="0">
                <a:sym typeface="Wingdings" panose="05000000000000000000" pitchFamily="2" charset="2"/>
              </a:rPr>
              <a:t>write specifications + </a:t>
            </a:r>
            <a:r>
              <a:rPr lang="en-US" sz="1700" dirty="0" smtClean="0">
                <a:sym typeface="Wingdings" panose="05000000000000000000" pitchFamily="2" charset="2"/>
              </a:rPr>
              <a:t>review required, </a:t>
            </a:r>
            <a:r>
              <a:rPr lang="en-US" sz="1700" dirty="0"/>
              <a:t>establish schedule</a:t>
            </a:r>
            <a:endParaRPr lang="en-US" sz="1700" dirty="0" smtClean="0">
              <a:sym typeface="Wingdings" panose="05000000000000000000" pitchFamily="2" charset="2"/>
            </a:endParaRPr>
          </a:p>
          <a:p>
            <a:pPr lvl="1"/>
            <a:r>
              <a:rPr lang="en-US" sz="1700" dirty="0" smtClean="0"/>
              <a:t>SBH: </a:t>
            </a:r>
            <a:r>
              <a:rPr lang="en-US" sz="1700" dirty="0" smtClean="0">
                <a:solidFill>
                  <a:srgbClr val="00B0F0"/>
                </a:solidFill>
              </a:rPr>
              <a:t>HOM-RTM:</a:t>
            </a:r>
            <a:r>
              <a:rPr lang="en-US" sz="1700" dirty="0" smtClean="0"/>
              <a:t> tuning filters require several iterations, impact of temperature ? review in DESY required with people in charge</a:t>
            </a:r>
          </a:p>
          <a:p>
            <a:pPr lvl="1"/>
            <a:r>
              <a:rPr lang="en-US" sz="1700" dirty="0" smtClean="0"/>
              <a:t>UM: </a:t>
            </a:r>
            <a:r>
              <a:rPr lang="en-US" sz="1700" dirty="0" err="1" smtClean="0">
                <a:solidFill>
                  <a:srgbClr val="00B0F0"/>
                </a:solidFill>
              </a:rPr>
              <a:t>uLOG</a:t>
            </a:r>
            <a:r>
              <a:rPr lang="en-US" sz="1700" dirty="0" smtClean="0">
                <a:solidFill>
                  <a:srgbClr val="00B0F0"/>
                </a:solidFill>
              </a:rPr>
              <a:t>:</a:t>
            </a:r>
            <a:r>
              <a:rPr lang="en-US" sz="1700" dirty="0" smtClean="0"/>
              <a:t> </a:t>
            </a:r>
            <a:r>
              <a:rPr lang="en-US" sz="1700" dirty="0" err="1" smtClean="0"/>
              <a:t>uRFB</a:t>
            </a:r>
            <a:r>
              <a:rPr lang="en-US" sz="1700" dirty="0" smtClean="0"/>
              <a:t> with MCH-RTM in time for L3, Reset scheme from x2timer-RTM works, full test in July – August</a:t>
            </a:r>
          </a:p>
          <a:p>
            <a:pPr lvl="1"/>
            <a:r>
              <a:rPr lang="en-US" sz="1700" dirty="0" smtClean="0"/>
              <a:t>JB: </a:t>
            </a:r>
            <a:r>
              <a:rPr lang="en-US" sz="1700" dirty="0" smtClean="0">
                <a:solidFill>
                  <a:srgbClr val="00B0F0"/>
                </a:solidFill>
              </a:rPr>
              <a:t>PZ16M:</a:t>
            </a:r>
            <a:r>
              <a:rPr lang="en-US" sz="1700" dirty="0" smtClean="0"/>
              <a:t> </a:t>
            </a:r>
            <a:r>
              <a:rPr lang="en-US" sz="1700" dirty="0" err="1" smtClean="0"/>
              <a:t>ITech</a:t>
            </a:r>
            <a:r>
              <a:rPr lang="en-US" sz="1700" dirty="0" smtClean="0"/>
              <a:t> and call for tender on hold, clarify CE certification, review design modification mid June </a:t>
            </a:r>
            <a:endParaRPr lang="en-US" sz="17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E62500-1DB8-423D-81AE-6A0C84B7CCFF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Julien Branlard, </a:t>
            </a:r>
            <a:r>
              <a:rPr lang="en-GB" b="1" smtClean="0"/>
              <a:t>MSK collaboration workshop</a:t>
            </a:r>
          </a:p>
          <a:p>
            <a:r>
              <a:rPr lang="en-GB" smtClean="0"/>
              <a:t>DESY, May 12-13</a:t>
            </a:r>
            <a:r>
              <a:rPr lang="en-GB" baseline="30000" smtClean="0"/>
              <a:t>th</a:t>
            </a:r>
            <a:r>
              <a:rPr lang="en-GB" smtClean="0"/>
              <a:t> 2014, DESY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3228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TUESDAY AM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475" y="1347788"/>
            <a:ext cx="8887980" cy="4459287"/>
          </a:xfrm>
        </p:spPr>
        <p:txBody>
          <a:bodyPr/>
          <a:lstStyle/>
          <a:p>
            <a:r>
              <a:rPr lang="de-DE" sz="2000" b="1" dirty="0" smtClean="0"/>
              <a:t>Server </a:t>
            </a:r>
            <a:r>
              <a:rPr lang="de-DE" sz="2000" b="1" dirty="0" err="1" smtClean="0"/>
              <a:t>and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software</a:t>
            </a:r>
            <a:endParaRPr lang="de-DE" sz="2000" b="1" dirty="0" smtClean="0"/>
          </a:p>
          <a:p>
            <a:pPr lvl="1"/>
            <a:r>
              <a:rPr lang="de-DE" sz="1800" dirty="0" smtClean="0"/>
              <a:t>AP: </a:t>
            </a:r>
            <a:r>
              <a:rPr lang="de-DE" sz="1800" dirty="0" err="1" smtClean="0">
                <a:solidFill>
                  <a:srgbClr val="00B0F0"/>
                </a:solidFill>
              </a:rPr>
              <a:t>server</a:t>
            </a:r>
            <a:r>
              <a:rPr lang="de-DE" sz="1800" dirty="0" smtClean="0"/>
              <a:t>: </a:t>
            </a:r>
            <a:r>
              <a:rPr lang="de-DE" sz="1800" dirty="0" err="1" smtClean="0"/>
              <a:t>working</a:t>
            </a:r>
            <a:r>
              <a:rPr lang="de-DE" sz="1800" dirty="0" smtClean="0"/>
              <a:t> </a:t>
            </a:r>
            <a:r>
              <a:rPr lang="de-DE" sz="1800" dirty="0" err="1" smtClean="0"/>
              <a:t>at</a:t>
            </a:r>
            <a:r>
              <a:rPr lang="de-DE" sz="1800" dirty="0" smtClean="0"/>
              <a:t> FLASH, ZMQ, </a:t>
            </a:r>
            <a:r>
              <a:rPr lang="de-DE" sz="1800" dirty="0" err="1" smtClean="0"/>
              <a:t>reorganization</a:t>
            </a:r>
            <a:r>
              <a:rPr lang="de-DE" sz="1800" dirty="0" smtClean="0"/>
              <a:t>, CVS -&gt; SVN, </a:t>
            </a:r>
            <a:r>
              <a:rPr lang="de-DE" sz="1800" dirty="0" err="1" smtClean="0"/>
              <a:t>unique</a:t>
            </a:r>
            <a:r>
              <a:rPr lang="de-DE" sz="1800" dirty="0" smtClean="0"/>
              <a:t> bin, </a:t>
            </a:r>
            <a:r>
              <a:rPr lang="de-DE" sz="1800" dirty="0" err="1" smtClean="0"/>
              <a:t>future</a:t>
            </a:r>
            <a:r>
              <a:rPr lang="de-DE" sz="1800" dirty="0" smtClean="0"/>
              <a:t> </a:t>
            </a:r>
            <a:r>
              <a:rPr lang="de-DE" sz="1800" dirty="0" err="1" smtClean="0"/>
              <a:t>work</a:t>
            </a:r>
            <a:r>
              <a:rPr lang="de-DE" sz="1800" dirty="0" smtClean="0"/>
              <a:t> : </a:t>
            </a:r>
            <a:r>
              <a:rPr lang="de-DE" sz="1800" dirty="0" err="1" smtClean="0"/>
              <a:t>propr</a:t>
            </a:r>
            <a:r>
              <a:rPr lang="de-DE" sz="1800" dirty="0" smtClean="0"/>
              <a:t>. clean </a:t>
            </a:r>
            <a:r>
              <a:rPr lang="de-DE" sz="1800" dirty="0" err="1" smtClean="0"/>
              <a:t>up</a:t>
            </a:r>
            <a:r>
              <a:rPr lang="de-DE" sz="1800" dirty="0" smtClean="0"/>
              <a:t> </a:t>
            </a:r>
            <a:r>
              <a:rPr lang="de-DE" sz="1800" dirty="0" err="1" smtClean="0"/>
              <a:t>and</a:t>
            </a:r>
            <a:r>
              <a:rPr lang="de-DE" sz="1800" dirty="0" smtClean="0"/>
              <a:t> </a:t>
            </a:r>
            <a:r>
              <a:rPr lang="de-DE" sz="1800" dirty="0" err="1" smtClean="0"/>
              <a:t>automatic</a:t>
            </a:r>
            <a:r>
              <a:rPr lang="de-DE" sz="1800" dirty="0" smtClean="0"/>
              <a:t> update</a:t>
            </a:r>
          </a:p>
          <a:p>
            <a:pPr lvl="1"/>
            <a:r>
              <a:rPr lang="de-DE" sz="1800" dirty="0" smtClean="0"/>
              <a:t>CS: </a:t>
            </a:r>
            <a:r>
              <a:rPr lang="de-DE" sz="1800" dirty="0" err="1" smtClean="0">
                <a:solidFill>
                  <a:srgbClr val="00B0F0"/>
                </a:solidFill>
              </a:rPr>
              <a:t>software</a:t>
            </a:r>
            <a:r>
              <a:rPr lang="de-DE" sz="1800" dirty="0" smtClean="0"/>
              <a:t>: </a:t>
            </a:r>
            <a:r>
              <a:rPr lang="de-DE" sz="1800" dirty="0" err="1" smtClean="0"/>
              <a:t>long</a:t>
            </a:r>
            <a:r>
              <a:rPr lang="de-DE" sz="1800" dirty="0" smtClean="0"/>
              <a:t> </a:t>
            </a:r>
            <a:r>
              <a:rPr lang="de-DE" sz="1800" dirty="0" err="1" smtClean="0"/>
              <a:t>list</a:t>
            </a:r>
            <a:r>
              <a:rPr lang="de-DE" sz="1800" dirty="0" smtClean="0"/>
              <a:t>, </a:t>
            </a:r>
            <a:r>
              <a:rPr lang="de-DE" sz="1800" dirty="0" err="1" smtClean="0"/>
              <a:t>development</a:t>
            </a:r>
            <a:r>
              <a:rPr lang="de-DE" sz="1800" dirty="0" smtClean="0"/>
              <a:t> </a:t>
            </a:r>
            <a:r>
              <a:rPr lang="de-DE" sz="1800" dirty="0" err="1" smtClean="0"/>
              <a:t>team</a:t>
            </a:r>
            <a:r>
              <a:rPr lang="de-DE" sz="1800" dirty="0" smtClean="0"/>
              <a:t> </a:t>
            </a:r>
            <a:r>
              <a:rPr lang="de-DE" sz="1800" dirty="0" err="1" smtClean="0"/>
              <a:t>ramps</a:t>
            </a:r>
            <a:r>
              <a:rPr lang="de-DE" sz="1800" dirty="0" smtClean="0"/>
              <a:t> </a:t>
            </a:r>
            <a:r>
              <a:rPr lang="de-DE" sz="1800" dirty="0" err="1" smtClean="0"/>
              <a:t>up</a:t>
            </a:r>
            <a:r>
              <a:rPr lang="de-DE" sz="1800" dirty="0" smtClean="0"/>
              <a:t> </a:t>
            </a:r>
            <a:r>
              <a:rPr lang="de-DE" sz="1800" dirty="0" err="1" smtClean="0"/>
              <a:t>for</a:t>
            </a:r>
            <a:r>
              <a:rPr lang="de-DE" sz="1800" dirty="0" smtClean="0"/>
              <a:t> XFEL</a:t>
            </a:r>
          </a:p>
          <a:p>
            <a:pPr lvl="1"/>
            <a:r>
              <a:rPr lang="de-DE" sz="1800" dirty="0" err="1" smtClean="0"/>
              <a:t>Discussion</a:t>
            </a:r>
            <a:r>
              <a:rPr lang="de-DE" sz="1800" dirty="0" smtClean="0"/>
              <a:t>: </a:t>
            </a:r>
            <a:r>
              <a:rPr lang="de-DE" sz="1800" dirty="0" err="1" smtClean="0"/>
              <a:t>properties</a:t>
            </a:r>
            <a:r>
              <a:rPr lang="de-DE" sz="1800" dirty="0" smtClean="0"/>
              <a:t> </a:t>
            </a:r>
            <a:r>
              <a:rPr lang="de-DE" sz="1800" dirty="0" err="1" smtClean="0"/>
              <a:t>name</a:t>
            </a:r>
            <a:r>
              <a:rPr lang="de-DE" sz="1800" dirty="0" smtClean="0"/>
              <a:t> </a:t>
            </a:r>
            <a:r>
              <a:rPr lang="de-DE" sz="1800" dirty="0" err="1" smtClean="0"/>
              <a:t>guildelines</a:t>
            </a:r>
            <a:r>
              <a:rPr lang="de-DE" sz="1800" dirty="0" smtClean="0"/>
              <a:t>, </a:t>
            </a:r>
            <a:r>
              <a:rPr lang="de-DE" sz="1800" dirty="0" err="1" smtClean="0"/>
              <a:t>work</a:t>
            </a:r>
            <a:r>
              <a:rPr lang="de-DE" sz="1800" dirty="0" smtClean="0"/>
              <a:t> </a:t>
            </a:r>
            <a:r>
              <a:rPr lang="de-DE" sz="1800" dirty="0" err="1" smtClean="0"/>
              <a:t>moving</a:t>
            </a:r>
            <a:r>
              <a:rPr lang="de-DE" sz="1800" dirty="0" smtClean="0"/>
              <a:t> </a:t>
            </a:r>
            <a:r>
              <a:rPr lang="de-DE" sz="1800" dirty="0" err="1" smtClean="0"/>
              <a:t>toward</a:t>
            </a:r>
            <a:r>
              <a:rPr lang="de-DE" sz="1800" dirty="0" smtClean="0"/>
              <a:t> real time</a:t>
            </a:r>
          </a:p>
          <a:p>
            <a:r>
              <a:rPr lang="de-DE" sz="1800" b="1" dirty="0" smtClean="0"/>
              <a:t>MSK lab </a:t>
            </a:r>
            <a:r>
              <a:rPr lang="de-DE" sz="1800" b="1" dirty="0" err="1" smtClean="0"/>
              <a:t>space</a:t>
            </a:r>
            <a:r>
              <a:rPr lang="de-DE" sz="1800" b="1" dirty="0" smtClean="0"/>
              <a:t>:</a:t>
            </a:r>
          </a:p>
          <a:p>
            <a:pPr lvl="1"/>
            <a:r>
              <a:rPr lang="de-DE" sz="1800" dirty="0" smtClean="0"/>
              <a:t>FZ: </a:t>
            </a:r>
            <a:r>
              <a:rPr lang="de-DE" sz="1800" dirty="0" err="1" smtClean="0">
                <a:solidFill>
                  <a:srgbClr val="00B0F0"/>
                </a:solidFill>
              </a:rPr>
              <a:t>laser</a:t>
            </a:r>
            <a:r>
              <a:rPr lang="de-DE" sz="1800" dirty="0" smtClean="0">
                <a:solidFill>
                  <a:srgbClr val="00B0F0"/>
                </a:solidFill>
              </a:rPr>
              <a:t> lab:</a:t>
            </a:r>
            <a:r>
              <a:rPr lang="de-DE" sz="1800" dirty="0" smtClean="0"/>
              <a:t> </a:t>
            </a:r>
            <a:r>
              <a:rPr lang="de-DE" sz="1800" dirty="0" err="1" smtClean="0"/>
              <a:t>space</a:t>
            </a:r>
            <a:r>
              <a:rPr lang="de-DE" sz="1800" dirty="0" smtClean="0"/>
              <a:t> </a:t>
            </a:r>
            <a:r>
              <a:rPr lang="de-DE" sz="1800" dirty="0" err="1" smtClean="0"/>
              <a:t>problems</a:t>
            </a:r>
            <a:r>
              <a:rPr lang="de-DE" sz="1800" dirty="0" smtClean="0"/>
              <a:t>, </a:t>
            </a:r>
            <a:r>
              <a:rPr lang="de-DE" sz="1800" dirty="0" err="1" smtClean="0"/>
              <a:t>effort</a:t>
            </a:r>
            <a:r>
              <a:rPr lang="de-DE" sz="1800" dirty="0" smtClean="0"/>
              <a:t> </a:t>
            </a:r>
            <a:r>
              <a:rPr lang="de-DE" sz="1800" dirty="0" err="1" smtClean="0"/>
              <a:t>toward</a:t>
            </a:r>
            <a:r>
              <a:rPr lang="de-DE" sz="1800" dirty="0" smtClean="0"/>
              <a:t> </a:t>
            </a:r>
            <a:r>
              <a:rPr lang="de-DE" sz="1800" dirty="0" err="1" smtClean="0"/>
              <a:t>making</a:t>
            </a:r>
            <a:r>
              <a:rPr lang="de-DE" sz="1800" dirty="0" smtClean="0"/>
              <a:t> OCAS </a:t>
            </a:r>
            <a:r>
              <a:rPr lang="de-DE" sz="1800" dirty="0" err="1" smtClean="0"/>
              <a:t>work</a:t>
            </a:r>
            <a:endParaRPr lang="de-DE" sz="1800" dirty="0" smtClean="0"/>
          </a:p>
          <a:p>
            <a:pPr lvl="1"/>
            <a:r>
              <a:rPr lang="de-DE" sz="1800" dirty="0" smtClean="0"/>
              <a:t>BZ: </a:t>
            </a:r>
            <a:r>
              <a:rPr lang="de-DE" sz="1800" dirty="0" smtClean="0">
                <a:solidFill>
                  <a:srgbClr val="00B0F0"/>
                </a:solidFill>
              </a:rPr>
              <a:t>Helgoland:</a:t>
            </a:r>
            <a:r>
              <a:rPr lang="de-DE" sz="1800" dirty="0" smtClean="0"/>
              <a:t> </a:t>
            </a:r>
            <a:r>
              <a:rPr lang="de-DE" sz="1800" dirty="0" err="1" smtClean="0"/>
              <a:t>safety</a:t>
            </a:r>
            <a:r>
              <a:rPr lang="de-DE" sz="1800" dirty="0" smtClean="0"/>
              <a:t>, </a:t>
            </a:r>
            <a:r>
              <a:rPr lang="de-DE" sz="1800" dirty="0" err="1" smtClean="0"/>
              <a:t>identified</a:t>
            </a:r>
            <a:r>
              <a:rPr lang="de-DE" sz="1800" dirty="0" smtClean="0"/>
              <a:t> </a:t>
            </a:r>
            <a:r>
              <a:rPr lang="de-DE" sz="1800" dirty="0" err="1" smtClean="0"/>
              <a:t>problems</a:t>
            </a:r>
            <a:r>
              <a:rPr lang="de-DE" sz="1800" dirty="0" smtClean="0"/>
              <a:t>, </a:t>
            </a:r>
            <a:r>
              <a:rPr lang="de-DE" sz="1800" dirty="0" err="1"/>
              <a:t>good</a:t>
            </a:r>
            <a:r>
              <a:rPr lang="de-DE" sz="1800" dirty="0"/>
              <a:t> lab </a:t>
            </a:r>
            <a:r>
              <a:rPr lang="de-DE" sz="1800" dirty="0" err="1"/>
              <a:t>practice</a:t>
            </a:r>
            <a:r>
              <a:rPr lang="de-DE" sz="1800" dirty="0"/>
              <a:t>, </a:t>
            </a:r>
            <a:endParaRPr lang="de-DE" sz="1800" dirty="0" smtClean="0"/>
          </a:p>
          <a:p>
            <a:pPr lvl="1"/>
            <a:r>
              <a:rPr lang="de-DE" sz="1800" dirty="0" err="1" smtClean="0"/>
              <a:t>Discussion</a:t>
            </a:r>
            <a:r>
              <a:rPr lang="de-DE" sz="1800" dirty="0" smtClean="0"/>
              <a:t>: easy </a:t>
            </a:r>
            <a:r>
              <a:rPr lang="de-DE" sz="1800" dirty="0" err="1" smtClean="0"/>
              <a:t>steps</a:t>
            </a:r>
            <a:r>
              <a:rPr lang="de-DE" sz="1800" dirty="0" smtClean="0"/>
              <a:t> </a:t>
            </a:r>
            <a:r>
              <a:rPr lang="de-DE" sz="1800" dirty="0" err="1" smtClean="0"/>
              <a:t>to</a:t>
            </a:r>
            <a:r>
              <a:rPr lang="de-DE" sz="1800" dirty="0" smtClean="0"/>
              <a:t> </a:t>
            </a:r>
            <a:r>
              <a:rPr lang="de-DE" sz="1800" dirty="0" err="1" smtClean="0"/>
              <a:t>implement</a:t>
            </a:r>
            <a:r>
              <a:rPr lang="de-DE" sz="1800" dirty="0" smtClean="0"/>
              <a:t>, </a:t>
            </a:r>
            <a:r>
              <a:rPr lang="de-DE" sz="1800" dirty="0" err="1" smtClean="0"/>
              <a:t>follow</a:t>
            </a:r>
            <a:r>
              <a:rPr lang="de-DE" sz="1800" dirty="0" smtClean="0"/>
              <a:t> </a:t>
            </a:r>
            <a:r>
              <a:rPr lang="de-DE" sz="1800" dirty="0" err="1" smtClean="0"/>
              <a:t>up</a:t>
            </a:r>
            <a:r>
              <a:rPr lang="de-DE" sz="1800" dirty="0" smtClean="0"/>
              <a:t> on </a:t>
            </a:r>
            <a:r>
              <a:rPr lang="de-DE" sz="1800" dirty="0" err="1" smtClean="0"/>
              <a:t>proposal</a:t>
            </a:r>
            <a:endParaRPr lang="de-DE" sz="1800" dirty="0" smtClean="0"/>
          </a:p>
          <a:p>
            <a:pPr marL="0" indent="0">
              <a:buNone/>
            </a:pPr>
            <a:r>
              <a:rPr lang="de-DE" sz="1800" dirty="0" smtClean="0"/>
              <a:t/>
            </a:r>
            <a:br>
              <a:rPr lang="de-DE" sz="1800" dirty="0" smtClean="0"/>
            </a:br>
            <a:r>
              <a:rPr lang="de-DE" sz="1800" dirty="0" smtClean="0"/>
              <a:t> </a:t>
            </a:r>
            <a:endParaRPr lang="de-DE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E62500-1DB8-423D-81AE-6A0C84B7CCFF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Julien Branlard, </a:t>
            </a:r>
            <a:r>
              <a:rPr lang="en-GB" b="1" smtClean="0"/>
              <a:t>MSK collaboration workshop</a:t>
            </a:r>
          </a:p>
          <a:p>
            <a:r>
              <a:rPr lang="en-GB" smtClean="0"/>
              <a:t>DESY, May 12-13</a:t>
            </a:r>
            <a:r>
              <a:rPr lang="en-GB" baseline="30000" smtClean="0"/>
              <a:t>th</a:t>
            </a:r>
            <a:r>
              <a:rPr lang="en-GB" smtClean="0"/>
              <a:t> 2014, DESY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10136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TUESDAY PM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E62500-1DB8-423D-81AE-6A0C84B7CCFF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Julien Branlard, </a:t>
            </a:r>
            <a:r>
              <a:rPr lang="en-GB" b="1" smtClean="0"/>
              <a:t>MSK collaboration workshop</a:t>
            </a:r>
          </a:p>
          <a:p>
            <a:r>
              <a:rPr lang="en-GB" smtClean="0"/>
              <a:t>DESY, May 12-13</a:t>
            </a:r>
            <a:r>
              <a:rPr lang="en-GB" baseline="30000" smtClean="0"/>
              <a:t>th</a:t>
            </a:r>
            <a:r>
              <a:rPr lang="en-GB" smtClean="0"/>
              <a:t> 2014, DESY</a:t>
            </a:r>
            <a:endParaRPr lang="en-GB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17475" y="1347788"/>
            <a:ext cx="8887980" cy="5246976"/>
          </a:xfrm>
        </p:spPr>
        <p:txBody>
          <a:bodyPr/>
          <a:lstStyle/>
          <a:p>
            <a:r>
              <a:rPr lang="en-US" sz="2000" b="1" dirty="0" smtClean="0"/>
              <a:t>Firmware</a:t>
            </a:r>
          </a:p>
          <a:p>
            <a:pPr lvl="1"/>
            <a:r>
              <a:rPr lang="en-US" sz="1800" dirty="0" smtClean="0"/>
              <a:t>LB: </a:t>
            </a:r>
            <a:r>
              <a:rPr lang="en-US" sz="1800" dirty="0" smtClean="0">
                <a:solidFill>
                  <a:srgbClr val="00B0F0"/>
                </a:solidFill>
              </a:rPr>
              <a:t>overview:</a:t>
            </a:r>
            <a:r>
              <a:rPr lang="en-US" sz="1800" dirty="0" smtClean="0"/>
              <a:t> MTCA for FLASH, single cav. Controller, framework, man power is a problem</a:t>
            </a:r>
          </a:p>
          <a:p>
            <a:pPr lvl="1"/>
            <a:r>
              <a:rPr lang="en-US" sz="1800" dirty="0" smtClean="0"/>
              <a:t>CG: </a:t>
            </a:r>
            <a:r>
              <a:rPr lang="en-US" sz="1800" dirty="0" smtClean="0">
                <a:solidFill>
                  <a:srgbClr val="00B0F0"/>
                </a:solidFill>
              </a:rPr>
              <a:t>summary on parallel session:</a:t>
            </a:r>
            <a:r>
              <a:rPr lang="en-US" sz="1800" dirty="0" smtClean="0"/>
              <a:t> prioritize WP18 / WP02 </a:t>
            </a:r>
          </a:p>
          <a:p>
            <a:pPr lvl="1"/>
            <a:r>
              <a:rPr lang="en-US" sz="1800" dirty="0" smtClean="0"/>
              <a:t>BY : </a:t>
            </a:r>
            <a:r>
              <a:rPr lang="en-US" sz="1800" dirty="0" smtClean="0">
                <a:solidFill>
                  <a:srgbClr val="00B0F0"/>
                </a:solidFill>
              </a:rPr>
              <a:t>documentation </a:t>
            </a:r>
            <a:r>
              <a:rPr lang="en-US" sz="1800" dirty="0" smtClean="0"/>
              <a:t>: time consuming draw understandable diagrams, effort to use </a:t>
            </a:r>
            <a:r>
              <a:rPr lang="en-US" sz="1800" dirty="0" err="1" smtClean="0"/>
              <a:t>Doxygen</a:t>
            </a:r>
            <a:r>
              <a:rPr lang="en-US" sz="1800" dirty="0" smtClean="0"/>
              <a:t> for minimal documentation for users</a:t>
            </a:r>
          </a:p>
          <a:p>
            <a:pPr lvl="1"/>
            <a:r>
              <a:rPr lang="en-US" sz="1800" dirty="0" smtClean="0"/>
              <a:t>Discussion:  compatibility with server, deployment, good documentation would require changing working habits, only hope for us is automation (SVN, </a:t>
            </a:r>
            <a:r>
              <a:rPr lang="en-US" sz="1800" dirty="0" err="1" smtClean="0"/>
              <a:t>redmine</a:t>
            </a:r>
            <a:r>
              <a:rPr lang="en-US" sz="1800" dirty="0" smtClean="0"/>
              <a:t>, </a:t>
            </a:r>
            <a:r>
              <a:rPr lang="en-US" sz="1800" dirty="0" err="1" smtClean="0"/>
              <a:t>doxygen</a:t>
            </a:r>
            <a:r>
              <a:rPr lang="en-US" sz="1800" dirty="0" smtClean="0"/>
              <a:t>, etc…)</a:t>
            </a:r>
          </a:p>
          <a:p>
            <a:r>
              <a:rPr lang="en-US" sz="1800" b="1" dirty="0" smtClean="0"/>
              <a:t>Beyond the XFEL</a:t>
            </a:r>
          </a:p>
          <a:p>
            <a:pPr lvl="1"/>
            <a:r>
              <a:rPr lang="en-US" sz="1800" dirty="0" smtClean="0"/>
              <a:t>TW: </a:t>
            </a:r>
            <a:r>
              <a:rPr lang="en-US" sz="1800" dirty="0" smtClean="0">
                <a:solidFill>
                  <a:srgbClr val="00B0F0"/>
                </a:solidFill>
              </a:rPr>
              <a:t>HVF: </a:t>
            </a:r>
            <a:r>
              <a:rPr lang="en-US" sz="1800" dirty="0" smtClean="0">
                <a:solidFill>
                  <a:schemeClr val="tx1"/>
                </a:solidFill>
              </a:rPr>
              <a:t>5/9 licensing in 2013, put DESY on the map, front edge of MTCA.4</a:t>
            </a:r>
          </a:p>
          <a:p>
            <a:pPr lvl="1"/>
            <a:r>
              <a:rPr lang="en-US" sz="1800" dirty="0" smtClean="0">
                <a:solidFill>
                  <a:schemeClr val="tx1"/>
                </a:solidFill>
              </a:rPr>
              <a:t>FL</a:t>
            </a:r>
            <a:r>
              <a:rPr lang="en-US" sz="1800" dirty="0" smtClean="0"/>
              <a:t>: </a:t>
            </a:r>
            <a:r>
              <a:rPr lang="en-US" sz="1800" dirty="0" smtClean="0">
                <a:solidFill>
                  <a:srgbClr val="00B0F0"/>
                </a:solidFill>
              </a:rPr>
              <a:t>HVF future:</a:t>
            </a:r>
            <a:r>
              <a:rPr lang="en-US" sz="1800" dirty="0" smtClean="0"/>
              <a:t> some 80-90% done, missing 4 months, other not: EMI classification (additional $$ requested)	</a:t>
            </a:r>
          </a:p>
          <a:p>
            <a:pPr lvl="1"/>
            <a:r>
              <a:rPr lang="en-US" sz="1800" dirty="0" smtClean="0"/>
              <a:t>HS:</a:t>
            </a:r>
            <a:r>
              <a:rPr lang="en-US" sz="1800" dirty="0" smtClean="0">
                <a:solidFill>
                  <a:srgbClr val="00B0F0"/>
                </a:solidFill>
              </a:rPr>
              <a:t> future projects: </a:t>
            </a:r>
            <a:r>
              <a:rPr lang="en-US" sz="1800" b="1" dirty="0" smtClean="0"/>
              <a:t>HVF</a:t>
            </a:r>
            <a:r>
              <a:rPr lang="en-US" sz="1800" dirty="0" smtClean="0"/>
              <a:t> (licensed module maintenance, EMI lab), </a:t>
            </a:r>
            <a:r>
              <a:rPr lang="en-US" sz="1800" b="1" dirty="0" smtClean="0"/>
              <a:t>ARD</a:t>
            </a:r>
            <a:r>
              <a:rPr lang="en-US" sz="1800" dirty="0" smtClean="0"/>
              <a:t> (CW RF CW optical synch, sub-</a:t>
            </a:r>
            <a:r>
              <a:rPr lang="en-US" sz="1800" dirty="0" err="1" smtClean="0"/>
              <a:t>fs</a:t>
            </a:r>
            <a:r>
              <a:rPr lang="en-US" sz="1800" dirty="0" smtClean="0"/>
              <a:t> RF controls, technology transfer DESY-&gt; Helmholtz, FLASH forward plasma, SINBAD), </a:t>
            </a:r>
            <a:r>
              <a:rPr lang="en-US" sz="1800" b="1" dirty="0" smtClean="0"/>
              <a:t>future LLRF </a:t>
            </a:r>
            <a:r>
              <a:rPr lang="en-US" sz="1800" dirty="0" smtClean="0"/>
              <a:t>projects (Flute, Elbe, </a:t>
            </a:r>
            <a:r>
              <a:rPr lang="en-US" sz="1800" dirty="0" err="1" smtClean="0"/>
              <a:t>BerlinPro</a:t>
            </a:r>
            <a:r>
              <a:rPr lang="en-US" sz="1800" dirty="0" smtClean="0"/>
              <a:t>, Candle, ESS</a:t>
            </a:r>
            <a:r>
              <a:rPr lang="en-US" sz="1800" dirty="0" smtClean="0"/>
              <a:t>) </a:t>
            </a:r>
            <a:r>
              <a:rPr lang="en-US" sz="1800" dirty="0" smtClean="0">
                <a:sym typeface="Wingdings" panose="05000000000000000000" pitchFamily="2" charset="2"/>
              </a:rPr>
              <a:t> FW, </a:t>
            </a:r>
            <a:r>
              <a:rPr lang="en-US" sz="1800" smtClean="0">
                <a:sym typeface="Wingdings" panose="05000000000000000000" pitchFamily="2" charset="2"/>
              </a:rPr>
              <a:t>SW mostly</a:t>
            </a:r>
            <a:endParaRPr lang="en-US" sz="1800" dirty="0" smtClean="0"/>
          </a:p>
          <a:p>
            <a:pPr lvl="1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72037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01"/>
          <a:stretch/>
        </p:blipFill>
        <p:spPr>
          <a:xfrm>
            <a:off x="-124691" y="1080655"/>
            <a:ext cx="9421090" cy="59574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E62500-1DB8-423D-81AE-6A0C84B7CCFF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Julien Branlard, </a:t>
            </a:r>
            <a:r>
              <a:rPr lang="en-GB" b="1" smtClean="0"/>
              <a:t>MSK collaboration workshop</a:t>
            </a:r>
          </a:p>
          <a:p>
            <a:r>
              <a:rPr lang="en-GB" smtClean="0"/>
              <a:t>DESY, May 12-13</a:t>
            </a:r>
            <a:r>
              <a:rPr lang="en-GB" baseline="30000" smtClean="0"/>
              <a:t>th</a:t>
            </a:r>
            <a:r>
              <a:rPr lang="en-GB" smtClean="0"/>
              <a:t> 2014, DESY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5718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SY European XFEL">
  <a:themeElements>
    <a:clrScheme name="DESY European XFEL 1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DESY European XF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Char char="n"/>
          <a:tabLst/>
          <a:defRPr kumimoji="0" lang="de-DE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1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Char char="n"/>
          <a:tabLst/>
          <a:defRPr kumimoji="0" lang="de-DE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12" charset="-128"/>
          </a:defRPr>
        </a:defPPr>
      </a:lstStyle>
    </a:lnDef>
  </a:objectDefaults>
  <a:extraClrSchemeLst>
    <a:extraClrScheme>
      <a:clrScheme name="DESY European XFEL 1">
        <a:dk1>
          <a:srgbClr val="261748"/>
        </a:dk1>
        <a:lt1>
          <a:srgbClr val="FFFFFF"/>
        </a:lt1>
        <a:dk2>
          <a:srgbClr val="000000"/>
        </a:dk2>
        <a:lt2>
          <a:srgbClr val="E0E0E0"/>
        </a:lt2>
        <a:accent1>
          <a:srgbClr val="261748"/>
        </a:accent1>
        <a:accent2>
          <a:srgbClr val="FD930A"/>
        </a:accent2>
        <a:accent3>
          <a:srgbClr val="FFFFFF"/>
        </a:accent3>
        <a:accent4>
          <a:srgbClr val="1F123C"/>
        </a:accent4>
        <a:accent5>
          <a:srgbClr val="ACABB1"/>
        </a:accent5>
        <a:accent6>
          <a:srgbClr val="E58508"/>
        </a:accent6>
        <a:hlink>
          <a:srgbClr val="261748"/>
        </a:hlink>
        <a:folHlink>
          <a:srgbClr val="FD930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714</Words>
  <Application>Microsoft Office PowerPoint</Application>
  <PresentationFormat>On-screen Show (4:3)</PresentationFormat>
  <Paragraphs>67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DESY European XFEL</vt:lpstr>
      <vt:lpstr>MSK workshop summary</vt:lpstr>
      <vt:lpstr>MONDAY AM</vt:lpstr>
      <vt:lpstr>MONDAY PM</vt:lpstr>
      <vt:lpstr>TUESDAY AM</vt:lpstr>
      <vt:lpstr>TUESDAY PM</vt:lpstr>
      <vt:lpstr>THANK YOU!</vt:lpstr>
    </vt:vector>
  </TitlesOfParts>
  <Company>xxx xxx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xxx xxx</dc:creator>
  <cp:lastModifiedBy>Branlard, Julien</cp:lastModifiedBy>
  <cp:revision>269</cp:revision>
  <cp:lastPrinted>2008-09-01T15:04:16Z</cp:lastPrinted>
  <dcterms:created xsi:type="dcterms:W3CDTF">2008-08-31T12:56:32Z</dcterms:created>
  <dcterms:modified xsi:type="dcterms:W3CDTF">2014-05-13T14:28:19Z</dcterms:modified>
</cp:coreProperties>
</file>