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49" r:id="rId3"/>
    <p:sldId id="342" r:id="rId4"/>
    <p:sldId id="390" r:id="rId5"/>
    <p:sldId id="358" r:id="rId6"/>
    <p:sldId id="370" r:id="rId7"/>
    <p:sldId id="387" r:id="rId8"/>
    <p:sldId id="378" r:id="rId9"/>
  </p:sldIdLst>
  <p:sldSz cx="9144000" cy="6858000" type="screen4x3"/>
  <p:notesSz cx="6794500" cy="99314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D930A"/>
    <a:srgbClr val="626262"/>
    <a:srgbClr val="1C06C2"/>
    <a:srgbClr val="9FF3A7"/>
    <a:srgbClr val="99CCFF"/>
    <a:srgbClr val="FCEDAE"/>
    <a:srgbClr val="DBF7FB"/>
    <a:srgbClr val="251555"/>
    <a:srgbClr val="2B36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72" autoAdjust="0"/>
    <p:restoredTop sz="96825" autoAdjust="0"/>
  </p:normalViewPr>
  <p:slideViewPr>
    <p:cSldViewPr snapToGrid="0">
      <p:cViewPr>
        <p:scale>
          <a:sx n="125" d="100"/>
          <a:sy n="125" d="100"/>
        </p:scale>
        <p:origin x="-712" y="-168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94" y="888"/>
      </p:cViewPr>
      <p:guideLst>
        <p:guide orient="horz" pos="3128"/>
        <p:guide pos="213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4936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966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535" y="0"/>
            <a:ext cx="2943965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5466"/>
            <a:ext cx="2943966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535" y="9435466"/>
            <a:ext cx="2943965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C10362BF-BB3C-4E8B-AA88-1FB36F9C16BF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28549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88623" indent="-37530737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886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5772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3657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31543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67749C01-57F7-4288-8679-5D3E04FF4437}" type="slidenum">
              <a:rPr lang="de-DE" sz="1200"/>
              <a:pPr/>
              <a:t>1</a:t>
            </a:fld>
            <a:endParaRPr lang="de-DE" sz="1200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746125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570" y="4717733"/>
            <a:ext cx="4981361" cy="44681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577" tIns="45789" rIns="91577" bIns="45789"/>
          <a:lstStyle/>
          <a:p>
            <a:pPr marL="228943" indent="-228943" eaLnBrk="1" hangingPunct="1">
              <a:spcBef>
                <a:spcPct val="0"/>
              </a:spcBef>
              <a:spcAft>
                <a:spcPct val="20000"/>
              </a:spcAft>
            </a:pPr>
            <a:r>
              <a:rPr lang="en-GB" sz="1100" b="1">
                <a:ea typeface="ＭＳ Ｐゴシック" pitchFamily="112" charset="-128"/>
              </a:rPr>
              <a:t>How to edit the title slide</a:t>
            </a:r>
          </a:p>
          <a:p>
            <a:pPr marL="228943" indent="-228943" eaLnBrk="1" hangingPunct="1">
              <a:spcBef>
                <a:spcPct val="0"/>
              </a:spcBef>
              <a:spcAft>
                <a:spcPct val="20000"/>
              </a:spcAft>
            </a:pPr>
            <a:endParaRPr lang="en-GB" sz="1100">
              <a:ea typeface="ＭＳ Ｐゴシック" pitchFamily="112" charset="-128"/>
            </a:endParaRPr>
          </a:p>
          <a:p>
            <a:pPr marL="228943" indent="-228943" eaLnBrk="1" hangingPunct="1"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112" charset="-128"/>
              </a:rPr>
              <a:t>Fill in the text written in brown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6125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lIns="91577" tIns="45789" rIns="91577" bIns="45789"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4561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88623" indent="-37530737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886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5772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3657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31543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BDE2BBD1-A42A-4887-83C3-498991A85F82}" type="slidenum">
              <a:rPr lang="de-DE" sz="1200"/>
              <a:pPr/>
              <a:t>3</a:t>
            </a:fld>
            <a:endParaRPr lang="de-DE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6125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570" y="4717733"/>
            <a:ext cx="4981361" cy="44681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577" tIns="45789" rIns="91577" bIns="45789"/>
          <a:lstStyle/>
          <a:p>
            <a:pPr marL="228943" indent="-22894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dirty="0" smtClean="0">
                <a:ea typeface="ＭＳ Ｐゴシック" pitchFamily="112" charset="-128"/>
              </a:rPr>
              <a:t>   </a:t>
            </a:r>
            <a:r>
              <a:rPr lang="en-GB" sz="1100" b="1" dirty="0">
                <a:ea typeface="ＭＳ Ｐゴシック" pitchFamily="112" charset="-128"/>
              </a:rPr>
              <a:t>Before you start</a:t>
            </a:r>
            <a:r>
              <a:rPr lang="en-GB" sz="1100" dirty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dirty="0">
                <a:ea typeface="ＭＳ Ｐゴシック" pitchFamily="112" charset="-128"/>
              </a:rPr>
              <a:t>Master Slide view</a:t>
            </a:r>
            <a:r>
              <a:rPr lang="en-GB" sz="1100" dirty="0">
                <a:ea typeface="ＭＳ Ｐゴシック" pitchFamily="112" charset="-128"/>
              </a:rPr>
              <a:t>:   </a:t>
            </a:r>
            <a:br>
              <a:rPr lang="en-GB" sz="1100" dirty="0">
                <a:ea typeface="ＭＳ Ｐゴシック" pitchFamily="112" charset="-128"/>
              </a:rPr>
            </a:br>
            <a:r>
              <a:rPr lang="en-GB" sz="1100" dirty="0">
                <a:ea typeface="ＭＳ Ｐゴシック" pitchFamily="112" charset="-128"/>
              </a:rPr>
              <a:t>   Menu button “View”,</a:t>
            </a:r>
            <a:r>
              <a:rPr lang="en-GB" sz="1100" dirty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dirty="0">
                <a:ea typeface="ＭＳ Ｐゴシック" pitchFamily="112" charset="-128"/>
                <a:sym typeface="Wingdings" pitchFamily="2" charset="2"/>
              </a:rPr>
            </a:br>
            <a:endParaRPr lang="en-GB" sz="1100" dirty="0">
              <a:ea typeface="ＭＳ Ｐゴシック" pitchFamily="112" charset="-128"/>
              <a:sym typeface="Wingdings" pitchFamily="2" charset="2"/>
            </a:endParaRPr>
          </a:p>
          <a:p>
            <a:pPr marL="228943" indent="-22894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dirty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dirty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dirty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dirty="0">
                <a:ea typeface="ＭＳ Ｐゴシック" pitchFamily="112" charset="-128"/>
                <a:sym typeface="Wingdings" pitchFamily="2" charset="2"/>
              </a:rPr>
            </a:br>
            <a:r>
              <a:rPr lang="en-GB" sz="1100" dirty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dirty="0">
                <a:ea typeface="ＭＳ Ｐゴシック" pitchFamily="112" charset="-128"/>
                <a:sym typeface="Wingdings" pitchFamily="2" charset="2"/>
              </a:rPr>
            </a:br>
            <a:r>
              <a:rPr lang="en-GB" sz="1100" dirty="0">
                <a:ea typeface="ＭＳ Ｐゴシック" pitchFamily="112" charset="-128"/>
                <a:sym typeface="Wingdings" pitchFamily="2" charset="2"/>
              </a:rPr>
              <a:t>       Delete the existent text and write the title of the </a:t>
            </a:r>
            <a:r>
              <a:rPr lang="en-GB" sz="1100" dirty="0" err="1">
                <a:ea typeface="ＭＳ Ｐゴシック" pitchFamily="112" charset="-128"/>
                <a:sym typeface="Wingdings" pitchFamily="2" charset="2"/>
              </a:rPr>
              <a:t>EoI</a:t>
            </a:r>
            <a:r>
              <a:rPr lang="en-GB" sz="1100" dirty="0">
                <a:ea typeface="ＭＳ Ｐゴシック" pitchFamily="112" charset="-128"/>
                <a:sym typeface="Wingdings" pitchFamily="2" charset="2"/>
              </a:rPr>
              <a:t> for </a:t>
            </a:r>
            <a:r>
              <a:rPr lang="en-GB" sz="1100" dirty="0" err="1">
                <a:ea typeface="ＭＳ Ｐゴシック" pitchFamily="112" charset="-128"/>
                <a:sym typeface="Wingdings" pitchFamily="2" charset="2"/>
              </a:rPr>
              <a:t>WPnumber</a:t>
            </a:r>
            <a:r>
              <a:rPr lang="en-GB" sz="1100" dirty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dirty="0">
                <a:ea typeface="ＭＳ Ｐゴシック" pitchFamily="112" charset="-128"/>
                <a:sym typeface="Wingdings" pitchFamily="2" charset="2"/>
              </a:rPr>
            </a:br>
            <a:r>
              <a:rPr lang="en-GB" sz="1100" dirty="0">
                <a:ea typeface="ＭＳ Ｐゴシック" pitchFamily="112" charset="-128"/>
                <a:sym typeface="Wingdings" pitchFamily="2" charset="2"/>
              </a:rPr>
              <a:t>   2)  The row in the footer area: write the institute name  </a:t>
            </a:r>
            <a:br>
              <a:rPr lang="en-GB" sz="1100" dirty="0">
                <a:ea typeface="ＭＳ Ｐゴシック" pitchFamily="112" charset="-128"/>
                <a:sym typeface="Wingdings" pitchFamily="2" charset="2"/>
              </a:rPr>
            </a:br>
            <a:endParaRPr lang="en-GB" sz="1100" dirty="0">
              <a:ea typeface="ＭＳ Ｐゴシック" pitchFamily="112" charset="-128"/>
              <a:sym typeface="Wingdings" pitchFamily="2" charset="2"/>
            </a:endParaRPr>
          </a:p>
          <a:p>
            <a:pPr marL="228943" indent="-22894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b="1" dirty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dirty="0">
              <a:ea typeface="ＭＳ Ｐゴシック" pitchFamily="112" charset="-128"/>
            </a:endParaRPr>
          </a:p>
          <a:p>
            <a:pPr marL="228943" indent="-22894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dirty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88623" indent="-37530737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886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5772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3657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31543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BDE2BBD1-A42A-4887-83C3-498991A85F82}" type="slidenum">
              <a:rPr lang="de-DE" sz="1200"/>
              <a:pPr/>
              <a:t>4</a:t>
            </a:fld>
            <a:endParaRPr lang="de-DE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6125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570" y="4717733"/>
            <a:ext cx="4981361" cy="44681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577" tIns="45789" rIns="91577" bIns="45789"/>
          <a:lstStyle/>
          <a:p>
            <a:pPr marL="228943" indent="-22894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dirty="0" smtClean="0">
                <a:ea typeface="ＭＳ Ｐゴシック" pitchFamily="112" charset="-128"/>
              </a:rPr>
              <a:t>   </a:t>
            </a:r>
            <a:r>
              <a:rPr lang="en-GB" sz="1100" b="1" dirty="0">
                <a:ea typeface="ＭＳ Ｐゴシック" pitchFamily="112" charset="-128"/>
              </a:rPr>
              <a:t>Before you start</a:t>
            </a:r>
            <a:r>
              <a:rPr lang="en-GB" sz="1100" dirty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dirty="0">
                <a:ea typeface="ＭＳ Ｐゴシック" pitchFamily="112" charset="-128"/>
              </a:rPr>
              <a:t>Master Slide view</a:t>
            </a:r>
            <a:r>
              <a:rPr lang="en-GB" sz="1100" dirty="0">
                <a:ea typeface="ＭＳ Ｐゴシック" pitchFamily="112" charset="-128"/>
              </a:rPr>
              <a:t>:   </a:t>
            </a:r>
            <a:br>
              <a:rPr lang="en-GB" sz="1100" dirty="0">
                <a:ea typeface="ＭＳ Ｐゴシック" pitchFamily="112" charset="-128"/>
              </a:rPr>
            </a:br>
            <a:r>
              <a:rPr lang="en-GB" sz="1100" dirty="0">
                <a:ea typeface="ＭＳ Ｐゴシック" pitchFamily="112" charset="-128"/>
              </a:rPr>
              <a:t>   Menu button “View”,</a:t>
            </a:r>
            <a:r>
              <a:rPr lang="en-GB" sz="1100" dirty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dirty="0">
                <a:ea typeface="ＭＳ Ｐゴシック" pitchFamily="112" charset="-128"/>
                <a:sym typeface="Wingdings" pitchFamily="2" charset="2"/>
              </a:rPr>
            </a:br>
            <a:endParaRPr lang="en-GB" sz="1100" dirty="0">
              <a:ea typeface="ＭＳ Ｐゴシック" pitchFamily="112" charset="-128"/>
              <a:sym typeface="Wingdings" pitchFamily="2" charset="2"/>
            </a:endParaRPr>
          </a:p>
          <a:p>
            <a:pPr marL="228943" indent="-22894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dirty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dirty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dirty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dirty="0">
                <a:ea typeface="ＭＳ Ｐゴシック" pitchFamily="112" charset="-128"/>
                <a:sym typeface="Wingdings" pitchFamily="2" charset="2"/>
              </a:rPr>
            </a:br>
            <a:r>
              <a:rPr lang="en-GB" sz="1100" dirty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dirty="0">
                <a:ea typeface="ＭＳ Ｐゴシック" pitchFamily="112" charset="-128"/>
                <a:sym typeface="Wingdings" pitchFamily="2" charset="2"/>
              </a:rPr>
            </a:br>
            <a:r>
              <a:rPr lang="en-GB" sz="1100" dirty="0">
                <a:ea typeface="ＭＳ Ｐゴシック" pitchFamily="112" charset="-128"/>
                <a:sym typeface="Wingdings" pitchFamily="2" charset="2"/>
              </a:rPr>
              <a:t>       Delete the existent text and write the title of the </a:t>
            </a:r>
            <a:r>
              <a:rPr lang="en-GB" sz="1100" dirty="0" err="1">
                <a:ea typeface="ＭＳ Ｐゴシック" pitchFamily="112" charset="-128"/>
                <a:sym typeface="Wingdings" pitchFamily="2" charset="2"/>
              </a:rPr>
              <a:t>EoI</a:t>
            </a:r>
            <a:r>
              <a:rPr lang="en-GB" sz="1100" dirty="0">
                <a:ea typeface="ＭＳ Ｐゴシック" pitchFamily="112" charset="-128"/>
                <a:sym typeface="Wingdings" pitchFamily="2" charset="2"/>
              </a:rPr>
              <a:t> for </a:t>
            </a:r>
            <a:r>
              <a:rPr lang="en-GB" sz="1100" dirty="0" err="1">
                <a:ea typeface="ＭＳ Ｐゴシック" pitchFamily="112" charset="-128"/>
                <a:sym typeface="Wingdings" pitchFamily="2" charset="2"/>
              </a:rPr>
              <a:t>WPnumber</a:t>
            </a:r>
            <a:r>
              <a:rPr lang="en-GB" sz="1100" dirty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dirty="0">
                <a:ea typeface="ＭＳ Ｐゴシック" pitchFamily="112" charset="-128"/>
                <a:sym typeface="Wingdings" pitchFamily="2" charset="2"/>
              </a:rPr>
            </a:br>
            <a:r>
              <a:rPr lang="en-GB" sz="1100" dirty="0">
                <a:ea typeface="ＭＳ Ｐゴシック" pitchFamily="112" charset="-128"/>
                <a:sym typeface="Wingdings" pitchFamily="2" charset="2"/>
              </a:rPr>
              <a:t>   2)  The row in the footer area: write the institute name  </a:t>
            </a:r>
            <a:br>
              <a:rPr lang="en-GB" sz="1100" dirty="0">
                <a:ea typeface="ＭＳ Ｐゴシック" pitchFamily="112" charset="-128"/>
                <a:sym typeface="Wingdings" pitchFamily="2" charset="2"/>
              </a:rPr>
            </a:br>
            <a:endParaRPr lang="en-GB" sz="1100" dirty="0">
              <a:ea typeface="ＭＳ Ｐゴシック" pitchFamily="112" charset="-128"/>
              <a:sym typeface="Wingdings" pitchFamily="2" charset="2"/>
            </a:endParaRPr>
          </a:p>
          <a:p>
            <a:pPr marL="228943" indent="-22894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b="1" dirty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dirty="0">
              <a:ea typeface="ＭＳ Ｐゴシック" pitchFamily="112" charset="-128"/>
            </a:endParaRPr>
          </a:p>
          <a:p>
            <a:pPr marL="228943" indent="-22894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dirty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6125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133" y="4717733"/>
            <a:ext cx="5436236" cy="4468177"/>
          </a:xfrm>
          <a:prstGeom prst="rect">
            <a:avLst/>
          </a:prstGeom>
        </p:spPr>
        <p:txBody>
          <a:bodyPr lIns="91577" tIns="45789" rIns="91577" bIns="4578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362BF-BB3C-4E8B-AA88-1FB36F9C16BF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602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50535" y="9435466"/>
            <a:ext cx="2943965" cy="49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7" tIns="45789" rIns="91577" bIns="45789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4C28343-BC1F-42AE-95FF-93A6B38A88C5}" type="slidenum">
              <a:rPr lang="de-DE" sz="1200"/>
              <a:pPr algn="r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DE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6125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570" y="4717733"/>
            <a:ext cx="4981361" cy="44681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577" tIns="45789" rIns="91577" bIns="45789"/>
          <a:lstStyle/>
          <a:p>
            <a:pPr marL="228943" indent="-22894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>
                <a:ea typeface="ＭＳ Ｐゴシック" pitchFamily="112" charset="-128"/>
              </a:rPr>
              <a:t>Before you start</a:t>
            </a:r>
            <a:r>
              <a:rPr lang="en-GB" sz="1100">
                <a:ea typeface="ＭＳ Ｐゴシック" pitchFamily="112" charset="-128"/>
              </a:rPr>
              <a:t> editing the slides of your talk change to the </a:t>
            </a:r>
            <a:r>
              <a:rPr lang="en-GB" sz="1100" b="1">
                <a:ea typeface="ＭＳ Ｐゴシック" pitchFamily="112" charset="-128"/>
              </a:rPr>
              <a:t>Master Slide view</a:t>
            </a:r>
            <a:r>
              <a:rPr lang="en-GB" sz="1100">
                <a:ea typeface="ＭＳ Ｐゴシック" pitchFamily="112" charset="-128"/>
              </a:rPr>
              <a:t>:   </a:t>
            </a:r>
            <a:br>
              <a:rPr lang="en-GB" sz="1100">
                <a:ea typeface="ＭＳ Ｐゴシック" pitchFamily="112" charset="-128"/>
              </a:rPr>
            </a:br>
            <a:r>
              <a:rPr lang="en-GB" sz="1100">
                <a:ea typeface="ＭＳ Ｐゴシック" pitchFamily="112" charset="-128"/>
              </a:rPr>
              <a:t>   Menu button “View”,</a:t>
            </a:r>
            <a:r>
              <a:rPr lang="en-GB" sz="110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>
                <a:ea typeface="ＭＳ Ｐゴシック" pitchFamily="112" charset="-128"/>
                <a:sym typeface="Wingdings" pitchFamily="2" charset="2"/>
              </a:rPr>
            </a:br>
            <a:endParaRPr lang="en-GB" sz="1100">
              <a:ea typeface="ＭＳ Ｐゴシック" pitchFamily="112" charset="-128"/>
              <a:sym typeface="Wingdings" pitchFamily="2" charset="2"/>
            </a:endParaRPr>
          </a:p>
          <a:p>
            <a:pPr marL="228943" indent="-22894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>
                <a:ea typeface="ＭＳ Ｐゴシック" pitchFamily="112" charset="-128"/>
                <a:sym typeface="Wingdings" pitchFamily="2" charset="2"/>
              </a:rPr>
            </a:br>
            <a:r>
              <a:rPr lang="en-GB" sz="110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>
                <a:ea typeface="ＭＳ Ｐゴシック" pitchFamily="112" charset="-128"/>
                <a:sym typeface="Wingdings" pitchFamily="2" charset="2"/>
              </a:rPr>
            </a:br>
            <a:r>
              <a:rPr lang="en-GB" sz="1100">
                <a:ea typeface="ＭＳ Ｐゴシック" pitchFamily="112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ea typeface="ＭＳ Ｐゴシック" pitchFamily="112" charset="-128"/>
                <a:sym typeface="Wingdings" pitchFamily="2" charset="2"/>
              </a:rPr>
            </a:br>
            <a:r>
              <a:rPr lang="en-GB" sz="1100">
                <a:ea typeface="ＭＳ Ｐゴシック" pitchFamily="112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ea typeface="ＭＳ Ｐゴシック" pitchFamily="112" charset="-128"/>
                <a:sym typeface="Wingdings" pitchFamily="2" charset="2"/>
              </a:rPr>
            </a:br>
            <a:r>
              <a:rPr lang="en-GB" sz="1100">
                <a:ea typeface="ＭＳ Ｐゴシック" pitchFamily="112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ea typeface="ＭＳ Ｐゴシック" pitchFamily="112" charset="-128"/>
                <a:sym typeface="Wingdings" pitchFamily="2" charset="2"/>
              </a:rPr>
            </a:br>
            <a:endParaRPr lang="en-GB" sz="1100">
              <a:ea typeface="ＭＳ Ｐゴシック" pitchFamily="112" charset="-128"/>
              <a:sym typeface="Wingdings" pitchFamily="2" charset="2"/>
            </a:endParaRPr>
          </a:p>
          <a:p>
            <a:pPr marL="228943" indent="-22894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112" charset="-128"/>
                <a:sym typeface="Wingdings" pitchFamily="2" charset="2"/>
              </a:rPr>
              <a:t>   If you want to use more </a:t>
            </a:r>
            <a:r>
              <a:rPr lang="en-GB" sz="1100" b="1">
                <a:ea typeface="ＭＳ Ｐゴシック" pitchFamily="112" charset="-128"/>
                <a:sym typeface="Wingdings" pitchFamily="2" charset="2"/>
              </a:rPr>
              <a:t>partner logos</a:t>
            </a:r>
            <a:r>
              <a:rPr lang="en-GB" sz="1100">
                <a:ea typeface="ＭＳ Ｐゴシック" pitchFamily="112" charset="-128"/>
                <a:sym typeface="Wingdings" pitchFamily="2" charset="2"/>
              </a:rPr>
              <a:t> position them left </a:t>
            </a:r>
            <a:br>
              <a:rPr lang="en-GB" sz="1100">
                <a:ea typeface="ＭＳ Ｐゴシック" pitchFamily="112" charset="-128"/>
                <a:sym typeface="Wingdings" pitchFamily="2" charset="2"/>
              </a:rPr>
            </a:br>
            <a:r>
              <a:rPr lang="en-GB" sz="1100">
                <a:ea typeface="ＭＳ Ｐゴシック" pitchFamily="112" charset="-128"/>
                <a:sym typeface="Wingdings" pitchFamily="2" charset="2"/>
              </a:rPr>
              <a:t>   beside the DESY logo in the footer area </a:t>
            </a:r>
            <a:br>
              <a:rPr lang="en-GB" sz="1100">
                <a:ea typeface="ＭＳ Ｐゴシック" pitchFamily="112" charset="-128"/>
                <a:sym typeface="Wingdings" pitchFamily="2" charset="2"/>
              </a:rPr>
            </a:br>
            <a:r>
              <a:rPr lang="en-GB" sz="110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>
              <a:ea typeface="ＭＳ Ｐゴシック" pitchFamily="112" charset="-128"/>
            </a:endParaRPr>
          </a:p>
          <a:p>
            <a:pPr marL="228943" indent="-22894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50535" y="9435466"/>
            <a:ext cx="2943965" cy="49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7" tIns="45789" rIns="91577" bIns="45789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4C28343-BC1F-42AE-95FF-93A6B38A88C5}" type="slidenum">
              <a:rPr lang="de-DE" sz="1200"/>
              <a:pPr algn="r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DE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6125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570" y="4717733"/>
            <a:ext cx="4981361" cy="44681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577" tIns="45789" rIns="91577" bIns="45789"/>
          <a:lstStyle/>
          <a:p>
            <a:pPr marL="228943" indent="-22894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>
                <a:ea typeface="ＭＳ Ｐゴシック" pitchFamily="112" charset="-128"/>
              </a:rPr>
              <a:t>Before you start</a:t>
            </a:r>
            <a:r>
              <a:rPr lang="en-GB" sz="1100">
                <a:ea typeface="ＭＳ Ｐゴシック" pitchFamily="112" charset="-128"/>
              </a:rPr>
              <a:t> editing the slides of your talk change to the </a:t>
            </a:r>
            <a:r>
              <a:rPr lang="en-GB" sz="1100" b="1">
                <a:ea typeface="ＭＳ Ｐゴシック" pitchFamily="112" charset="-128"/>
              </a:rPr>
              <a:t>Master Slide view</a:t>
            </a:r>
            <a:r>
              <a:rPr lang="en-GB" sz="1100">
                <a:ea typeface="ＭＳ Ｐゴシック" pitchFamily="112" charset="-128"/>
              </a:rPr>
              <a:t>:   </a:t>
            </a:r>
            <a:br>
              <a:rPr lang="en-GB" sz="1100">
                <a:ea typeface="ＭＳ Ｐゴシック" pitchFamily="112" charset="-128"/>
              </a:rPr>
            </a:br>
            <a:r>
              <a:rPr lang="en-GB" sz="1100">
                <a:ea typeface="ＭＳ Ｐゴシック" pitchFamily="112" charset="-128"/>
              </a:rPr>
              <a:t>   Menu button “View”,</a:t>
            </a:r>
            <a:r>
              <a:rPr lang="en-GB" sz="110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>
                <a:ea typeface="ＭＳ Ｐゴシック" pitchFamily="112" charset="-128"/>
                <a:sym typeface="Wingdings" pitchFamily="2" charset="2"/>
              </a:rPr>
            </a:br>
            <a:endParaRPr lang="en-GB" sz="1100">
              <a:ea typeface="ＭＳ Ｐゴシック" pitchFamily="112" charset="-128"/>
              <a:sym typeface="Wingdings" pitchFamily="2" charset="2"/>
            </a:endParaRPr>
          </a:p>
          <a:p>
            <a:pPr marL="228943" indent="-22894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>
                <a:ea typeface="ＭＳ Ｐゴシック" pitchFamily="112" charset="-128"/>
                <a:sym typeface="Wingdings" pitchFamily="2" charset="2"/>
              </a:rPr>
            </a:br>
            <a:r>
              <a:rPr lang="en-GB" sz="110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>
                <a:ea typeface="ＭＳ Ｐゴシック" pitchFamily="112" charset="-128"/>
                <a:sym typeface="Wingdings" pitchFamily="2" charset="2"/>
              </a:rPr>
            </a:br>
            <a:r>
              <a:rPr lang="en-GB" sz="1100">
                <a:ea typeface="ＭＳ Ｐゴシック" pitchFamily="112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ea typeface="ＭＳ Ｐゴシック" pitchFamily="112" charset="-128"/>
                <a:sym typeface="Wingdings" pitchFamily="2" charset="2"/>
              </a:rPr>
            </a:br>
            <a:r>
              <a:rPr lang="en-GB" sz="1100">
                <a:ea typeface="ＭＳ Ｐゴシック" pitchFamily="112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ea typeface="ＭＳ Ｐゴシック" pitchFamily="112" charset="-128"/>
                <a:sym typeface="Wingdings" pitchFamily="2" charset="2"/>
              </a:rPr>
            </a:br>
            <a:r>
              <a:rPr lang="en-GB" sz="1100">
                <a:ea typeface="ＭＳ Ｐゴシック" pitchFamily="112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ea typeface="ＭＳ Ｐゴシック" pitchFamily="112" charset="-128"/>
                <a:sym typeface="Wingdings" pitchFamily="2" charset="2"/>
              </a:rPr>
            </a:br>
            <a:endParaRPr lang="en-GB" sz="1100">
              <a:ea typeface="ＭＳ Ｐゴシック" pitchFamily="112" charset="-128"/>
              <a:sym typeface="Wingdings" pitchFamily="2" charset="2"/>
            </a:endParaRPr>
          </a:p>
          <a:p>
            <a:pPr marL="228943" indent="-22894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112" charset="-128"/>
                <a:sym typeface="Wingdings" pitchFamily="2" charset="2"/>
              </a:rPr>
              <a:t>   If you want to use more </a:t>
            </a:r>
            <a:r>
              <a:rPr lang="en-GB" sz="1100" b="1">
                <a:ea typeface="ＭＳ Ｐゴシック" pitchFamily="112" charset="-128"/>
                <a:sym typeface="Wingdings" pitchFamily="2" charset="2"/>
              </a:rPr>
              <a:t>partner logos</a:t>
            </a:r>
            <a:r>
              <a:rPr lang="en-GB" sz="1100">
                <a:ea typeface="ＭＳ Ｐゴシック" pitchFamily="112" charset="-128"/>
                <a:sym typeface="Wingdings" pitchFamily="2" charset="2"/>
              </a:rPr>
              <a:t> position them left </a:t>
            </a:r>
            <a:br>
              <a:rPr lang="en-GB" sz="1100">
                <a:ea typeface="ＭＳ Ｐゴシック" pitchFamily="112" charset="-128"/>
                <a:sym typeface="Wingdings" pitchFamily="2" charset="2"/>
              </a:rPr>
            </a:br>
            <a:r>
              <a:rPr lang="en-GB" sz="1100">
                <a:ea typeface="ＭＳ Ｐゴシック" pitchFamily="112" charset="-128"/>
                <a:sym typeface="Wingdings" pitchFamily="2" charset="2"/>
              </a:rPr>
              <a:t>   beside the DESY logo in the footer area </a:t>
            </a:r>
            <a:br>
              <a:rPr lang="en-GB" sz="1100">
                <a:ea typeface="ＭＳ Ｐゴシック" pitchFamily="112" charset="-128"/>
                <a:sym typeface="Wingdings" pitchFamily="2" charset="2"/>
              </a:rPr>
            </a:br>
            <a:r>
              <a:rPr lang="en-GB" sz="110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>
              <a:ea typeface="ＭＳ Ｐゴシック" pitchFamily="112" charset="-128"/>
            </a:endParaRPr>
          </a:p>
          <a:p>
            <a:pPr marL="228943" indent="-22894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pitchFamily="18" charset="-128"/>
            </a:endParaRPr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18" charset="-128"/>
            </a:endParaRPr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pitchFamily="18" charset="-128"/>
            </a:endParaRPr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ln w="28575"/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r>
              <a:rPr lang="en-GB"/>
              <a:t>Subtitle format (max. 4 lines)</a:t>
            </a:r>
          </a:p>
          <a:p>
            <a:r>
              <a:rPr lang="en-GB"/>
              <a:t>(conference, location, name of the speaker, date)</a:t>
            </a:r>
          </a:p>
          <a:p>
            <a:r>
              <a:rPr lang="en-GB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r>
              <a:rPr lang="en-GB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2903566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B0F407-74BF-41BC-A5CA-CB7704F5890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102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15DFF6-7C4C-4EF9-9767-0D088BF01C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404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B5F097-BD14-4EDE-BEF9-A1AA228D440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437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5B023-402E-494C-BDE9-C7EA8E40FE0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744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002F48-10A8-4D22-8FC8-6B18E6444DA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570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0A1169-6CB2-4A2A-9BF2-CA6D99D1B9F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247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6C174-2010-4395-9EC7-F1FAA9E6AAD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730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673C4F-28EC-49CD-BF15-ED307FE904D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098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14B32-52F2-4809-9634-222E6C77088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88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84695-D6C0-463F-88CB-8F773842BF7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55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</a:defRPr>
            </a:lvl1pPr>
          </a:lstStyle>
          <a:p>
            <a:fld id="{45E1AA30-FC2C-45A0-B150-75233BD8814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593963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pitchFamily="18" charset="-128"/>
            </a:endParaRPr>
          </a:p>
        </p:txBody>
      </p:sp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  <a:defRPr/>
            </a:pPr>
            <a:endParaRPr lang="en-GB" sz="2400">
              <a:ea typeface="ＭＳ Ｐゴシック" pitchFamily="18" charset="-128"/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200" tIns="0" rIns="46800" bIns="0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dirty="0" smtClean="0">
                <a:solidFill>
                  <a:schemeClr val="bg1"/>
                </a:solidFill>
              </a:rPr>
              <a:t>WP-18</a:t>
            </a:r>
            <a:r>
              <a:rPr lang="en-GB" sz="1000" baseline="0" dirty="0" smtClean="0">
                <a:solidFill>
                  <a:schemeClr val="bg1"/>
                </a:solidFill>
              </a:rPr>
              <a:t> Special Diagnostics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1031" name="Picture 127" descr="logo-XFEL_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3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59" name="Text Box 135"/>
          <p:cNvSpPr txBox="1">
            <a:spLocks noChangeArrowheads="1"/>
          </p:cNvSpPr>
          <p:nvPr/>
        </p:nvSpPr>
        <p:spPr bwMode="auto">
          <a:xfrm>
            <a:off x="76200" y="6600164"/>
            <a:ext cx="88693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1000" dirty="0" smtClean="0">
                <a:solidFill>
                  <a:srgbClr val="000000"/>
                </a:solidFill>
                <a:latin typeface="Helvetica" pitchFamily="34" charset="0"/>
              </a:rPr>
              <a:t>Christopher</a:t>
            </a:r>
            <a:r>
              <a:rPr lang="en-GB" sz="1000" baseline="0" dirty="0" smtClean="0">
                <a:solidFill>
                  <a:srgbClr val="000000"/>
                </a:solidFill>
                <a:latin typeface="Helvetica" pitchFamily="34" charset="0"/>
              </a:rPr>
              <a:t> Gerth</a:t>
            </a:r>
            <a:r>
              <a:rPr lang="en-GB" sz="1000" dirty="0">
                <a:solidFill>
                  <a:srgbClr val="000000"/>
                </a:solidFill>
                <a:latin typeface="Helvetica" pitchFamily="34" charset="0"/>
              </a:rPr>
              <a:t>	  </a:t>
            </a:r>
            <a:r>
              <a:rPr lang="en-GB" sz="1000" baseline="0" dirty="0">
                <a:solidFill>
                  <a:srgbClr val="000000"/>
                </a:solidFill>
                <a:latin typeface="Helvetica" pitchFamily="34" charset="0"/>
              </a:rPr>
              <a:t> </a:t>
            </a:r>
            <a:r>
              <a:rPr lang="en-GB" sz="1000" baseline="0" dirty="0" smtClean="0">
                <a:solidFill>
                  <a:srgbClr val="000000"/>
                </a:solidFill>
                <a:latin typeface="Helvetica" pitchFamily="34" charset="0"/>
              </a:rPr>
              <a:t>     </a:t>
            </a:r>
            <a:r>
              <a:rPr lang="en-GB" sz="1000" dirty="0" smtClean="0">
                <a:solidFill>
                  <a:srgbClr val="000000"/>
                </a:solidFill>
                <a:latin typeface="Helvetica" pitchFamily="34" charset="0"/>
              </a:rPr>
              <a:t> </a:t>
            </a:r>
            <a:r>
              <a:rPr lang="en-US" sz="900" kern="1200" dirty="0" smtClean="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rPr>
              <a:t>MSK collaboration workshop for the European XFEL</a:t>
            </a:r>
            <a:r>
              <a:rPr lang="en-GB" sz="1000" dirty="0" smtClean="0">
                <a:solidFill>
                  <a:srgbClr val="000000"/>
                </a:solidFill>
                <a:latin typeface="Helvetica" pitchFamily="34" charset="0"/>
              </a:rPr>
              <a:t>, </a:t>
            </a:r>
            <a:r>
              <a:rPr lang="en-US" sz="900" kern="1200" dirty="0" smtClean="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rPr>
              <a:t>12-13 May 2014 </a:t>
            </a:r>
            <a:r>
              <a:rPr lang="en-US" sz="900" i="1" kern="1200" dirty="0" smtClean="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rPr>
              <a:t>DESY Hamburg</a:t>
            </a:r>
            <a:endParaRPr lang="en-GB" sz="1800" dirty="0">
              <a:solidFill>
                <a:srgbClr val="000000"/>
              </a:solidFill>
              <a:latin typeface="Helvetic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ＭＳ Ｐゴシック" charset="-128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hyperlink" Target="https://indico.desy.de/contributionDisplay.py?sessionId=4&amp;contribId=23&amp;confId=9983" TargetMode="External"/><Relationship Id="rId12" Type="http://schemas.openxmlformats.org/officeDocument/2006/relationships/hyperlink" Target="https://indico.desy.de/contributionDisplay.py?sessionId=4&amp;contribId=24&amp;confId=9983" TargetMode="External"/><Relationship Id="rId13" Type="http://schemas.openxmlformats.org/officeDocument/2006/relationships/hyperlink" Target="https://indico.desy.de/contributionDisplay.py?sessionId=4&amp;contribId=25&amp;confId=9983" TargetMode="External"/><Relationship Id="rId14" Type="http://schemas.openxmlformats.org/officeDocument/2006/relationships/hyperlink" Target="https://indico.desy.de/contributionDisplay.py?sessionId=4&amp;contribId=26&amp;confId=9983" TargetMode="External"/><Relationship Id="rId1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indico.desy.de/contributionDisplay.py?sessionId=7&amp;contribId=31&amp;confId=9983" TargetMode="External"/><Relationship Id="rId4" Type="http://schemas.openxmlformats.org/officeDocument/2006/relationships/hyperlink" Target="https://indico.desy.de/contributionDisplay.py?sessionId=7&amp;contribId=32&amp;confId=9983" TargetMode="External"/><Relationship Id="rId5" Type="http://schemas.openxmlformats.org/officeDocument/2006/relationships/hyperlink" Target="https://indico.desy.de/contributionDisplay.py?sessionId=7&amp;contribId=33&amp;confId=9983" TargetMode="External"/><Relationship Id="rId6" Type="http://schemas.openxmlformats.org/officeDocument/2006/relationships/hyperlink" Target="https://indico.desy.de/contributionDisplay.py?sessionId=7&amp;contribId=34&amp;confId=9983" TargetMode="External"/><Relationship Id="rId7" Type="http://schemas.openxmlformats.org/officeDocument/2006/relationships/hyperlink" Target="https://indico.desy.de/contributionDisplay.py?sessionId=7&amp;contribId=35&amp;confId=9983" TargetMode="External"/><Relationship Id="rId8" Type="http://schemas.openxmlformats.org/officeDocument/2006/relationships/hyperlink" Target="https://indico.desy.de/contributionDisplay.py?sessionId=7&amp;contribId=36&amp;confId=9983" TargetMode="External"/><Relationship Id="rId9" Type="http://schemas.openxmlformats.org/officeDocument/2006/relationships/hyperlink" Target="https://indico.desy.de/contributionDisplay.py?sessionId=4&amp;contribId=21&amp;confId=9983" TargetMode="External"/><Relationship Id="rId10" Type="http://schemas.openxmlformats.org/officeDocument/2006/relationships/hyperlink" Target="https://indico.desy.de/contributionDisplay.py?sessionId=4&amp;contribId=22&amp;confId=998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7609" y="3411225"/>
            <a:ext cx="7283450" cy="596900"/>
          </a:xfrm>
          <a:ln w="9525"/>
        </p:spPr>
        <p:txBody>
          <a:bodyPr/>
          <a:lstStyle/>
          <a:p>
            <a:pPr eaLnBrk="1" hangingPunct="1"/>
            <a:r>
              <a:rPr lang="en-GB" sz="2000" dirty="0" smtClean="0">
                <a:solidFill>
                  <a:srgbClr val="251555"/>
                </a:solidFill>
                <a:latin typeface="Arial Rounded MT Bold" pitchFamily="34" charset="0"/>
              </a:rPr>
              <a:t>Presented by: Christopher Gerth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74303" y="2069409"/>
            <a:ext cx="8506047" cy="134435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bIns="0"/>
          <a:lstStyle/>
          <a:p>
            <a:pPr algn="ctr">
              <a:buClr>
                <a:schemeClr val="accent2"/>
              </a:buClr>
              <a:buSzPct val="80000"/>
              <a:buNone/>
            </a:pPr>
            <a:r>
              <a:rPr lang="en-US" sz="4000" b="1" dirty="0" smtClean="0">
                <a:solidFill>
                  <a:srgbClr val="251555"/>
                </a:solidFill>
                <a:latin typeface="Calibri"/>
                <a:cs typeface="Calibri"/>
              </a:rPr>
              <a:t>  </a:t>
            </a:r>
            <a:r>
              <a:rPr lang="en-US" sz="4000" b="1" dirty="0">
                <a:latin typeface="Calibri"/>
                <a:cs typeface="Calibri"/>
              </a:rPr>
              <a:t>Firmware needs for special diagnostics</a:t>
            </a:r>
            <a:endParaRPr lang="en-US" sz="4000" b="1" dirty="0">
              <a:solidFill>
                <a:srgbClr val="251555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/>
          <p:cNvSpPr txBox="1">
            <a:spLocks noChangeAspect="1" noChangeArrowheads="1"/>
          </p:cNvSpPr>
          <p:nvPr/>
        </p:nvSpPr>
        <p:spPr bwMode="auto">
          <a:xfrm>
            <a:off x="133929" y="1591870"/>
            <a:ext cx="8712832" cy="242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ＭＳ Ｐゴシック" charset="-128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0" lvl="1" indent="0" eaLnBrk="1" hangingPunct="1"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Summary of ‘Working Groups’ (parallel sessions)</a:t>
            </a:r>
          </a:p>
          <a:p>
            <a:pPr marL="0" lvl="1" indent="0" eaLnBrk="1" hangingPunct="1">
              <a:buNone/>
            </a:pPr>
            <a:endParaRPr lang="en-US" sz="1600" dirty="0" smtClean="0">
              <a:solidFill>
                <a:srgbClr val="002060"/>
              </a:solidFill>
            </a:endParaRPr>
          </a:p>
          <a:p>
            <a:pPr marL="342900" lvl="1" indent="-342900" eaLnBrk="1" hangingPunct="1">
              <a:buFont typeface="+mj-lt"/>
              <a:buAutoNum type="arabicParenR"/>
            </a:pPr>
            <a:r>
              <a:rPr lang="en-US" sz="1600" dirty="0" smtClean="0">
                <a:solidFill>
                  <a:srgbClr val="002060"/>
                </a:solidFill>
              </a:rPr>
              <a:t>BAM:</a:t>
            </a:r>
          </a:p>
          <a:p>
            <a:pPr marL="0" lvl="1" indent="0" eaLnBrk="1" hangingPunct="1">
              <a:buNone/>
            </a:pPr>
            <a:endParaRPr lang="en-US" sz="1600" dirty="0" smtClean="0">
              <a:solidFill>
                <a:srgbClr val="002060"/>
              </a:solidFill>
            </a:endParaRPr>
          </a:p>
          <a:p>
            <a:pPr marL="342900" lvl="1" indent="-342900" eaLnBrk="1" hangingPunct="1">
              <a:buFont typeface="+mj-lt"/>
              <a:buAutoNum type="arabicParenR"/>
            </a:pPr>
            <a:r>
              <a:rPr lang="en-US" sz="1600" dirty="0" smtClean="0">
                <a:solidFill>
                  <a:srgbClr val="002060"/>
                </a:solidFill>
              </a:rPr>
              <a:t>Links:</a:t>
            </a:r>
          </a:p>
          <a:p>
            <a:pPr marL="342900" lvl="1" indent="-342900" eaLnBrk="1" hangingPunct="1">
              <a:buFont typeface="+mj-lt"/>
              <a:buAutoNum type="arabicParenR"/>
            </a:pPr>
            <a:endParaRPr lang="en-US" sz="1600" dirty="0">
              <a:solidFill>
                <a:srgbClr val="002060"/>
              </a:solidFill>
            </a:endParaRPr>
          </a:p>
          <a:p>
            <a:pPr marL="0" lvl="1" indent="0" eaLnBrk="1" hangingPunct="1">
              <a:buNone/>
            </a:pPr>
            <a:endParaRPr lang="en-US" sz="1600" dirty="0" smtClean="0">
              <a:solidFill>
                <a:srgbClr val="002060"/>
              </a:solidFill>
            </a:endParaRPr>
          </a:p>
          <a:p>
            <a:pPr marL="342900" lvl="1" indent="-342900" eaLnBrk="1" hangingPunct="1">
              <a:buFont typeface="+mj-lt"/>
              <a:buAutoNum type="arabicParenR"/>
            </a:pPr>
            <a:r>
              <a:rPr lang="en-US" sz="1600" dirty="0" smtClean="0">
                <a:solidFill>
                  <a:srgbClr val="002060"/>
                </a:solidFill>
              </a:rPr>
              <a:t>Laser Synchronization: </a:t>
            </a:r>
            <a:endParaRPr lang="en-US" sz="1600" dirty="0" smtClean="0">
              <a:solidFill>
                <a:srgbClr val="C00000"/>
              </a:solidFill>
            </a:endParaRPr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28D96B5D-DC11-4BAB-ABED-C41E36808116}" type="slidenum">
              <a:rPr lang="en-GB" sz="1000">
                <a:solidFill>
                  <a:schemeClr val="bg1"/>
                </a:solidFill>
              </a:rPr>
              <a:pPr/>
              <a:t>2</a:t>
            </a:fld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476250"/>
            <a:ext cx="6613525" cy="738188"/>
          </a:xfrm>
        </p:spPr>
        <p:txBody>
          <a:bodyPr anchor="b"/>
          <a:lstStyle/>
          <a:p>
            <a:pPr algn="ctr" eaLnBrk="1" hangingPunct="1"/>
            <a:r>
              <a:rPr lang="en-US" sz="2000" b="0" dirty="0" smtClean="0"/>
              <a:t>Introduction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endParaRPr lang="en-GB" sz="2000" b="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686560" y="4340806"/>
            <a:ext cx="4572000" cy="12280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b="1" dirty="0" smtClean="0"/>
              <a:t>Tuesday</a:t>
            </a:r>
          </a:p>
          <a:p>
            <a:r>
              <a:rPr lang="en-US" b="1" dirty="0" smtClean="0"/>
              <a:t>09</a:t>
            </a:r>
            <a:r>
              <a:rPr lang="en-US" b="1" dirty="0"/>
              <a:t>:00	</a:t>
            </a:r>
            <a:r>
              <a:rPr lang="en-US" dirty="0">
                <a:hlinkClick r:id="rId3"/>
              </a:rPr>
              <a:t>Laser synchronization overview	</a:t>
            </a:r>
          </a:p>
          <a:p>
            <a:r>
              <a:rPr lang="en-US" b="1" dirty="0"/>
              <a:t>09:20	</a:t>
            </a:r>
            <a:r>
              <a:rPr lang="en-US" dirty="0">
                <a:hlinkClick r:id="rId4"/>
              </a:rPr>
              <a:t>LASY board development status	</a:t>
            </a:r>
          </a:p>
          <a:p>
            <a:r>
              <a:rPr lang="en-US" b="1" dirty="0"/>
              <a:t>09:40	</a:t>
            </a:r>
            <a:r>
              <a:rPr lang="en-US" dirty="0">
                <a:hlinkClick r:id="rId5"/>
              </a:rPr>
              <a:t>Guided discussion : LASY development	</a:t>
            </a:r>
          </a:p>
          <a:p>
            <a:r>
              <a:rPr lang="en-US" b="1" dirty="0"/>
              <a:t>10:00	</a:t>
            </a:r>
            <a:r>
              <a:rPr lang="en-US" dirty="0">
                <a:hlinkClick r:id="rId6"/>
              </a:rPr>
              <a:t>Laser synch server / firmware needs	</a:t>
            </a:r>
          </a:p>
          <a:p>
            <a:r>
              <a:rPr lang="en-US" b="1" dirty="0"/>
              <a:t>10:10	</a:t>
            </a:r>
            <a:r>
              <a:rPr lang="en-US" dirty="0">
                <a:hlinkClick r:id="rId7"/>
              </a:rPr>
              <a:t>Laser synch server / firmware status	</a:t>
            </a:r>
          </a:p>
          <a:p>
            <a:r>
              <a:rPr lang="en-US" b="1" dirty="0"/>
              <a:t>10:20	</a:t>
            </a:r>
            <a:r>
              <a:rPr lang="en-US" dirty="0">
                <a:hlinkClick r:id="rId8"/>
              </a:rPr>
              <a:t>Guided discussion : server and firmware integration</a:t>
            </a:r>
            <a:r>
              <a:rPr lang="en-US" b="1" dirty="0">
                <a:hlinkClick r:id="rId8"/>
              </a:rPr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1686560" y="2004006"/>
            <a:ext cx="4572000" cy="12280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b="1" dirty="0" smtClean="0"/>
              <a:t>Monday</a:t>
            </a:r>
          </a:p>
          <a:p>
            <a:r>
              <a:rPr lang="en-US" b="1" dirty="0" smtClean="0"/>
              <a:t>16</a:t>
            </a:r>
            <a:r>
              <a:rPr lang="en-US" b="1" dirty="0"/>
              <a:t>:05	</a:t>
            </a:r>
            <a:r>
              <a:rPr lang="en-US" dirty="0">
                <a:hlinkClick r:id="rId9"/>
              </a:rPr>
              <a:t>BAM overview	</a:t>
            </a:r>
          </a:p>
          <a:p>
            <a:r>
              <a:rPr lang="en-US" b="1" dirty="0"/>
              <a:t>16:20	</a:t>
            </a:r>
            <a:r>
              <a:rPr lang="en-US" dirty="0">
                <a:hlinkClick r:id="rId10"/>
              </a:rPr>
              <a:t>FMC25 _ DSBAM board test results	</a:t>
            </a:r>
          </a:p>
          <a:p>
            <a:r>
              <a:rPr lang="en-US" b="1" dirty="0"/>
              <a:t>16:35	</a:t>
            </a:r>
            <a:r>
              <a:rPr lang="en-US" dirty="0">
                <a:hlinkClick r:id="rId11"/>
              </a:rPr>
              <a:t>BAM MTCA firmware /server needs	</a:t>
            </a:r>
          </a:p>
          <a:p>
            <a:r>
              <a:rPr lang="en-US" b="1" dirty="0"/>
              <a:t>16:50	</a:t>
            </a:r>
            <a:r>
              <a:rPr lang="en-US" dirty="0">
                <a:hlinkClick r:id="rId12"/>
              </a:rPr>
              <a:t>Guided discussion: server and firmware integration	</a:t>
            </a:r>
          </a:p>
          <a:p>
            <a:r>
              <a:rPr lang="en-US" b="1" dirty="0"/>
              <a:t>17:15	</a:t>
            </a:r>
            <a:r>
              <a:rPr lang="en-US" dirty="0">
                <a:hlinkClick r:id="rId13"/>
              </a:rPr>
              <a:t>Link lock and MTCA needs	</a:t>
            </a:r>
          </a:p>
          <a:p>
            <a:r>
              <a:rPr lang="en-US" b="1" dirty="0"/>
              <a:t>17:30	</a:t>
            </a:r>
            <a:r>
              <a:rPr lang="en-US" dirty="0">
                <a:hlinkClick r:id="rId14"/>
              </a:rPr>
              <a:t>Guided discussion : server and firmware integration</a:t>
            </a:r>
            <a:r>
              <a:rPr lang="en-US" b="1" dirty="0">
                <a:hlinkClick r:id="rId14"/>
              </a:rPr>
              <a:t>	</a:t>
            </a:r>
          </a:p>
        </p:txBody>
      </p:sp>
      <p:pic>
        <p:nvPicPr>
          <p:cNvPr id="30" name="Picture 29" descr="2014-05-13 10.47.17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1181100"/>
            <a:ext cx="35052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63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28D96B5D-DC11-4BAB-ABED-C41E36808116}" type="slidenum">
              <a:rPr lang="en-GB" sz="1000">
                <a:solidFill>
                  <a:schemeClr val="bg1"/>
                </a:solidFill>
              </a:rPr>
              <a:pPr/>
              <a:t>3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476250"/>
            <a:ext cx="6613525" cy="738188"/>
          </a:xfrm>
        </p:spPr>
        <p:txBody>
          <a:bodyPr anchor="b"/>
          <a:lstStyle/>
          <a:p>
            <a:pPr algn="ctr" eaLnBrk="1" hangingPunct="1"/>
            <a:r>
              <a:rPr lang="en-US" sz="2000" b="0" dirty="0" smtClean="0"/>
              <a:t>BAM and Links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endParaRPr lang="en-GB" sz="2000" b="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2080" y="1229360"/>
            <a:ext cx="6880459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/>
              <a:t>FMC25 required </a:t>
            </a:r>
            <a:r>
              <a:rPr lang="en-US" sz="2000" dirty="0"/>
              <a:t>by BAM and LSU in different </a:t>
            </a:r>
            <a:r>
              <a:rPr lang="en-US" sz="2000" dirty="0" smtClean="0"/>
              <a:t>configuration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BAM: FMC25 + DSBAM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LSU: 	1) FMC25 + MD22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smtClean="0"/>
              <a:t>2) FMC25 + SFP4 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540" y="2479040"/>
            <a:ext cx="5395989" cy="20142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5440" y="4856480"/>
            <a:ext cx="7789312" cy="1348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Symbol" charset="0"/>
              <a:buChar char=""/>
            </a:pPr>
            <a:r>
              <a:rPr lang="en-US" sz="2400" dirty="0" smtClean="0">
                <a:solidFill>
                  <a:srgbClr val="FF0000"/>
                </a:solidFill>
              </a:rPr>
              <a:t>Urgent need identified for both projects (1 year delay)</a:t>
            </a:r>
          </a:p>
          <a:p>
            <a:pPr marL="342900" indent="-342900">
              <a:buFont typeface="Symbol" charset="0"/>
              <a:buChar char=""/>
            </a:pPr>
            <a:r>
              <a:rPr lang="en-US" sz="2400" dirty="0" smtClean="0">
                <a:solidFill>
                  <a:srgbClr val="FF0000"/>
                </a:solidFill>
              </a:rPr>
              <a:t>BAM at FLASH, LSU at XFEL </a:t>
            </a:r>
          </a:p>
          <a:p>
            <a:pPr marL="342900" indent="-342900">
              <a:buFont typeface="Symbol" charset="0"/>
              <a:buChar char=""/>
            </a:pPr>
            <a:r>
              <a:rPr lang="en-US" sz="2400" dirty="0" smtClean="0">
                <a:solidFill>
                  <a:srgbClr val="FF0000"/>
                </a:solidFill>
              </a:rPr>
              <a:t>Prototypes in test/operation by July 14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450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28D96B5D-DC11-4BAB-ABED-C41E36808116}" type="slidenum">
              <a:rPr lang="en-GB" sz="1000">
                <a:solidFill>
                  <a:schemeClr val="bg1"/>
                </a:solidFill>
              </a:rPr>
              <a:pPr/>
              <a:t>4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476250"/>
            <a:ext cx="6613525" cy="738188"/>
          </a:xfrm>
        </p:spPr>
        <p:txBody>
          <a:bodyPr anchor="b"/>
          <a:lstStyle/>
          <a:p>
            <a:pPr algn="ctr" eaLnBrk="1" hangingPunct="1"/>
            <a:r>
              <a:rPr lang="en-US" sz="2000" b="0" dirty="0" smtClean="0"/>
              <a:t>BAM and Links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endParaRPr lang="en-GB" sz="2000" b="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2080" y="1229360"/>
            <a:ext cx="6300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/>
              <a:t>Next steps FMC25 testing and firmware development: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" y="3698240"/>
            <a:ext cx="2769533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/>
              <a:t>Tests for BAM - </a:t>
            </a:r>
            <a:r>
              <a:rPr lang="en-US" sz="1400" dirty="0" err="1" smtClean="0"/>
              <a:t>Jarek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Board support package - Lukasz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2844800" y="2733040"/>
            <a:ext cx="2915920" cy="85344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274320" y="3576320"/>
            <a:ext cx="2580640" cy="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2844800" y="3606800"/>
            <a:ext cx="4815840" cy="95504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2844800" y="3586480"/>
            <a:ext cx="5151120" cy="1016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407920" y="2438400"/>
            <a:ext cx="3148418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/>
              <a:t>Firmware for AD84 and test – </a:t>
            </a:r>
            <a:r>
              <a:rPr lang="en-US" sz="1400" dirty="0" err="1" smtClean="0"/>
              <a:t>Konrad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Board support package - Lukasz</a:t>
            </a:r>
          </a:p>
        </p:txBody>
      </p:sp>
      <p:cxnSp>
        <p:nvCxnSpPr>
          <p:cNvPr id="17" name="Straight Arrow Connector 16"/>
          <p:cNvCxnSpPr>
            <a:endCxn id="32" idx="1"/>
          </p:cNvCxnSpPr>
          <p:nvPr/>
        </p:nvCxnSpPr>
        <p:spPr bwMode="auto">
          <a:xfrm>
            <a:off x="5791200" y="2733040"/>
            <a:ext cx="2661920" cy="1489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720080" y="2062480"/>
            <a:ext cx="3059088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/>
              <a:t>Application Software and integration </a:t>
            </a:r>
          </a:p>
          <a:p>
            <a:pPr>
              <a:buNone/>
            </a:pPr>
            <a:r>
              <a:rPr lang="en-US" sz="1400" dirty="0" smtClean="0"/>
              <a:t>In </a:t>
            </a:r>
            <a:r>
              <a:rPr lang="en-US" sz="1400" dirty="0" err="1" smtClean="0"/>
              <a:t>SimuLink</a:t>
            </a:r>
            <a:r>
              <a:rPr lang="en-US" sz="1400" dirty="0" smtClean="0"/>
              <a:t> library  – </a:t>
            </a:r>
            <a:r>
              <a:rPr lang="en-US" sz="1400" dirty="0" err="1" smtClean="0"/>
              <a:t>Pawel</a:t>
            </a:r>
            <a:endParaRPr lang="en-US" sz="14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5110480" y="3220720"/>
            <a:ext cx="2959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/>
              <a:t>procedure for board tests – Lukasz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50640" y="4551680"/>
            <a:ext cx="3724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/>
              <a:t>Simple application Software for BAM - </a:t>
            </a:r>
            <a:r>
              <a:rPr lang="en-US" sz="1400" dirty="0" err="1" smtClean="0"/>
              <a:t>Jarek</a:t>
            </a:r>
            <a:endParaRPr lang="en-US" sz="1400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8432800" y="4399280"/>
            <a:ext cx="573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660066"/>
                </a:solidFill>
              </a:rPr>
              <a:t>BAM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453120" y="2580640"/>
            <a:ext cx="533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660066"/>
                </a:solidFill>
              </a:rPr>
              <a:t>LSU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8036560" y="2661920"/>
            <a:ext cx="20320" cy="2885440"/>
          </a:xfrm>
          <a:prstGeom prst="lin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7752080" y="5638800"/>
            <a:ext cx="773331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660066"/>
                </a:solidFill>
              </a:rPr>
              <a:t>July 14</a:t>
            </a:r>
          </a:p>
          <a:p>
            <a:pPr>
              <a:buNone/>
            </a:pPr>
            <a:r>
              <a:rPr lang="en-US" sz="1400" dirty="0" smtClean="0">
                <a:solidFill>
                  <a:srgbClr val="660066"/>
                </a:solidFill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2540484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6C174-2010-4395-9EC7-F1FAA9E6AADC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19" name="Rectangle 2"/>
          <p:cNvSpPr txBox="1">
            <a:spLocks noChangeArrowheads="1"/>
          </p:cNvSpPr>
          <p:nvPr/>
        </p:nvSpPr>
        <p:spPr bwMode="auto">
          <a:xfrm>
            <a:off x="1093788" y="476250"/>
            <a:ext cx="72374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9pPr>
          </a:lstStyle>
          <a:p>
            <a:pPr algn="ctr" eaLnBrk="1" hangingPunct="1">
              <a:buNone/>
            </a:pPr>
            <a:r>
              <a:rPr lang="en-US" sz="2000" b="0" dirty="0" smtClean="0"/>
              <a:t>BAM Server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endParaRPr lang="en-GB" sz="2000" b="0" dirty="0" smtClean="0"/>
          </a:p>
        </p:txBody>
      </p:sp>
      <p:pic>
        <p:nvPicPr>
          <p:cNvPr id="2" name="Picture 1" descr="2014-05-13 10.47.1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1097280"/>
            <a:ext cx="5323840" cy="3992880"/>
          </a:xfrm>
          <a:prstGeom prst="rect">
            <a:avLst/>
          </a:prstGeom>
        </p:spPr>
      </p:pic>
      <p:sp>
        <p:nvSpPr>
          <p:cNvPr id="141" name="TextBox 140"/>
          <p:cNvSpPr txBox="1"/>
          <p:nvPr/>
        </p:nvSpPr>
        <p:spPr>
          <a:xfrm>
            <a:off x="5513432" y="1121192"/>
            <a:ext cx="3339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>
              <a:buNone/>
            </a:pPr>
            <a:r>
              <a:rPr lang="en-US" sz="1400" dirty="0" smtClean="0"/>
              <a:t>Marie discussing the BAM server layout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128632" y="5266472"/>
            <a:ext cx="830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>
              <a:buNone/>
            </a:pPr>
            <a:r>
              <a:rPr lang="en-US" sz="1400" dirty="0" smtClean="0"/>
              <a:t>After firmware test and tests with simple application software =&gt; New Server in ‘</a:t>
            </a:r>
            <a:r>
              <a:rPr lang="en-US" sz="1400" dirty="0" err="1" smtClean="0"/>
              <a:t>Killenberg</a:t>
            </a:r>
            <a:r>
              <a:rPr lang="en-US" sz="1400" dirty="0" smtClean="0"/>
              <a:t>’  framework   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438547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6C174-2010-4395-9EC7-F1FAA9E6AADC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1093788" y="476250"/>
            <a:ext cx="66135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9pPr>
          </a:lstStyle>
          <a:p>
            <a:pPr algn="ctr" eaLnBrk="1" hangingPunct="1">
              <a:buNone/>
            </a:pPr>
            <a:r>
              <a:rPr lang="en-US" sz="2000" b="0" dirty="0" smtClean="0"/>
              <a:t>WP-18 Diagnostics and Beam-Based Feedback</a:t>
            </a:r>
            <a:br>
              <a:rPr lang="en-US" sz="2000" b="0" dirty="0" smtClean="0"/>
            </a:br>
            <a:endParaRPr lang="en-GB" sz="2000" b="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" y="1468120"/>
            <a:ext cx="88646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69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 txBox="1">
            <a:spLocks noGrp="1"/>
          </p:cNvSpPr>
          <p:nvPr/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bIns="18000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22E1A4D4-1BCB-422C-9885-A251C124B318}" type="slidenum">
              <a:rPr lang="en-GB" sz="1000" b="1">
                <a:solidFill>
                  <a:schemeClr val="bg1"/>
                </a:solidFill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GB" sz="1000" b="1">
              <a:solidFill>
                <a:schemeClr val="bg1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47625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b="0" dirty="0" smtClean="0"/>
              <a:t>Laser Synch – FMC20/MD22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endParaRPr lang="en-GB" sz="2000" b="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0480" y="3527527"/>
            <a:ext cx="9032240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 </a:t>
            </a:r>
            <a:r>
              <a:rPr lang="en-US" sz="1800" dirty="0" smtClean="0"/>
              <a:t>MD22: </a:t>
            </a:r>
            <a:endParaRPr lang="en-US" sz="1800" dirty="0"/>
          </a:p>
          <a:p>
            <a:pPr marL="742950" lvl="1" indent="-285750">
              <a:buFont typeface="Symbol" charset="0"/>
              <a:buChar char=""/>
            </a:pPr>
            <a:r>
              <a:rPr lang="en-US" sz="1600" dirty="0" smtClean="0"/>
              <a:t>Change from XFEL framework to LLRF framework to make it work on FMC20 (</a:t>
            </a:r>
            <a:r>
              <a:rPr lang="en-US" sz="1600" dirty="0" err="1" smtClean="0"/>
              <a:t>Konrad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" y="1435100"/>
            <a:ext cx="4927600" cy="195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960" y="5049520"/>
            <a:ext cx="6924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Many tasks on the server part were discussed ….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96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 txBox="1">
            <a:spLocks noGrp="1"/>
          </p:cNvSpPr>
          <p:nvPr/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bIns="18000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22E1A4D4-1BCB-422C-9885-A251C124B318}" type="slidenum">
              <a:rPr lang="en-GB" sz="1000" b="1">
                <a:solidFill>
                  <a:schemeClr val="bg1"/>
                </a:solidFill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GB" sz="1000" b="1">
              <a:solidFill>
                <a:schemeClr val="bg1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47625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b="0" dirty="0" smtClean="0"/>
              <a:t>Laser Synch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endParaRPr lang="en-GB" sz="2000" b="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" y="1460234"/>
            <a:ext cx="8166100" cy="354356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351280" y="5171440"/>
            <a:ext cx="55194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660066"/>
                </a:solidFill>
              </a:rPr>
              <a:t>New boards under development: LASIO, LASY</a:t>
            </a:r>
          </a:p>
          <a:p>
            <a:pPr>
              <a:buNone/>
            </a:pPr>
            <a:r>
              <a:rPr lang="en-US" sz="2000" dirty="0" smtClean="0">
                <a:solidFill>
                  <a:srgbClr val="660066"/>
                </a:solidFill>
              </a:rPr>
              <a:t>=&gt; Firmware when boards are produced</a:t>
            </a:r>
            <a:endParaRPr lang="en-US" sz="20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324</Words>
  <Application>Microsoft Macintosh PowerPoint</Application>
  <PresentationFormat>On-screen Show (4:3)</PresentationFormat>
  <Paragraphs>90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DESY European XFEL</vt:lpstr>
      <vt:lpstr>PowerPoint Presentation</vt:lpstr>
      <vt:lpstr>Introduction </vt:lpstr>
      <vt:lpstr>BAM and Links </vt:lpstr>
      <vt:lpstr>BAM and Links </vt:lpstr>
      <vt:lpstr>PowerPoint Presentation</vt:lpstr>
      <vt:lpstr>PowerPoint Presentation</vt:lpstr>
      <vt:lpstr>Laser Synch – FMC20/MD22 </vt:lpstr>
      <vt:lpstr>Laser Synch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WP-X   XFEL Project Progress Report (2-2009) </dc:title>
  <cp:lastModifiedBy>Christo Gerth</cp:lastModifiedBy>
  <cp:revision>508</cp:revision>
  <cp:lastPrinted>2013-11-07T14:20:31Z</cp:lastPrinted>
  <dcterms:modified xsi:type="dcterms:W3CDTF">2014-05-13T11:33:39Z</dcterms:modified>
</cp:coreProperties>
</file>