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4" r:id="rId6"/>
    <p:sldId id="265" r:id="rId7"/>
    <p:sldId id="262" r:id="rId8"/>
    <p:sldId id="260" r:id="rId9"/>
    <p:sldId id="259" r:id="rId10"/>
    <p:sldId id="268" r:id="rId11"/>
    <p:sldId id="263" r:id="rId12"/>
    <p:sldId id="26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70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issues</c:v>
                </c:pt>
              </c:strCache>
            </c:strRef>
          </c:tx>
          <c:explosion val="5"/>
          <c:dLbls>
            <c:dLbl>
              <c:idx val="3"/>
              <c:layout>
                <c:manualLayout>
                  <c:x val="0.14422873779051873"/>
                  <c:y val="-3.79753556794343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6741336572803386E-2"/>
                  <c:y val="2.255441116564390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bugs : 30</c:v>
                </c:pt>
                <c:pt idx="1">
                  <c:v>features:21</c:v>
                </c:pt>
                <c:pt idx="2">
                  <c:v>improvement:21</c:v>
                </c:pt>
                <c:pt idx="3">
                  <c:v>new implementations :52</c:v>
                </c:pt>
                <c:pt idx="4">
                  <c:v>others:7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21</c:v>
                </c:pt>
                <c:pt idx="2">
                  <c:v>21</c:v>
                </c:pt>
                <c:pt idx="3">
                  <c:v>52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closed </a:t>
            </a:r>
            <a:r>
              <a:rPr lang="en-US" dirty="0"/>
              <a:t>issues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issues</c:v>
                </c:pt>
              </c:strCache>
            </c:strRef>
          </c:tx>
          <c:explosion val="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bugs : 20</c:v>
                </c:pt>
                <c:pt idx="1">
                  <c:v>features:8</c:v>
                </c:pt>
                <c:pt idx="2">
                  <c:v>improvement:10</c:v>
                </c:pt>
                <c:pt idx="3">
                  <c:v>new implementations :24</c:v>
                </c:pt>
                <c:pt idx="4">
                  <c:v>others:2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8</c:v>
                </c:pt>
                <c:pt idx="2">
                  <c:v>10</c:v>
                </c:pt>
                <c:pt idx="3">
                  <c:v>24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Lukasz Butkowski </a:t>
            </a:r>
            <a:r>
              <a:rPr lang="en-GB" sz="900" dirty="0" smtClean="0">
                <a:solidFill>
                  <a:schemeClr val="bg2"/>
                </a:solidFill>
              </a:rPr>
              <a:t>|  </a:t>
            </a:r>
            <a:r>
              <a:rPr lang="en-US" sz="900" dirty="0" smtClean="0">
                <a:solidFill>
                  <a:schemeClr val="bg2"/>
                </a:solidFill>
              </a:rPr>
              <a:t>Review of last year's </a:t>
            </a:r>
            <a:r>
              <a:rPr lang="pl-PL" sz="900" dirty="0" smtClean="0">
                <a:solidFill>
                  <a:schemeClr val="bg2"/>
                </a:solidFill>
              </a:rPr>
              <a:t>firmware </a:t>
            </a:r>
            <a:r>
              <a:rPr lang="en-US" sz="900" dirty="0" smtClean="0">
                <a:solidFill>
                  <a:schemeClr val="bg2"/>
                </a:solidFill>
              </a:rPr>
              <a:t>developments </a:t>
            </a:r>
            <a:r>
              <a:rPr lang="en-GB" sz="900" dirty="0" smtClean="0">
                <a:solidFill>
                  <a:schemeClr val="bg2"/>
                </a:solidFill>
              </a:rPr>
              <a:t>|  13.05.2014 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Lukasz Butkowski</a:t>
            </a:r>
          </a:p>
          <a:p>
            <a:r>
              <a:rPr lang="pl-PL" sz="1400" dirty="0" smtClean="0"/>
              <a:t>MSK Firmware development team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 smtClean="0"/>
              <a:t>Review of last year's </a:t>
            </a:r>
            <a:r>
              <a:rPr lang="pl-PL" sz="4400" dirty="0"/>
              <a:t>f</a:t>
            </a:r>
            <a:r>
              <a:rPr lang="pl-PL" sz="4400" dirty="0" smtClean="0"/>
              <a:t>irmware </a:t>
            </a:r>
            <a:r>
              <a:rPr lang="en-US" sz="4400" dirty="0" smtClean="0"/>
              <a:t>developments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40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Server	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 Build server under test </a:t>
            </a:r>
            <a:r>
              <a:rPr lang="en-US" dirty="0" smtClean="0"/>
              <a:t>(currently Jenkins solution under test)</a:t>
            </a:r>
            <a:endParaRPr lang="en-US" sz="2400" dirty="0" smtClean="0"/>
          </a:p>
          <a:p>
            <a:pPr lvl="1"/>
            <a:r>
              <a:rPr lang="en-US" sz="1800" dirty="0" smtClean="0"/>
              <a:t>Every project has a specified job,</a:t>
            </a:r>
          </a:p>
          <a:p>
            <a:pPr lvl="1"/>
            <a:r>
              <a:rPr lang="en-US" sz="1800" dirty="0" smtClean="0"/>
              <a:t>Compiles firmware on the server using scripts,</a:t>
            </a:r>
          </a:p>
          <a:p>
            <a:pPr lvl="1"/>
            <a:r>
              <a:rPr lang="en-US" sz="1800" dirty="0" smtClean="0"/>
              <a:t>Checks integrity of repository,</a:t>
            </a:r>
          </a:p>
          <a:p>
            <a:pPr lvl="1"/>
            <a:r>
              <a:rPr lang="en-US" sz="1800" dirty="0" smtClean="0"/>
              <a:t>Provides bit, map file and reports as a build output</a:t>
            </a:r>
          </a:p>
          <a:p>
            <a:pPr lvl="1"/>
            <a:r>
              <a:rPr lang="en-US" sz="1800" dirty="0" smtClean="0"/>
              <a:t>Automated deployment: Able to load build output to the station</a:t>
            </a:r>
          </a:p>
          <a:p>
            <a:pPr lvl="1"/>
            <a:r>
              <a:rPr lang="en-US" sz="1800" dirty="0" smtClean="0"/>
              <a:t>Able to run testing scripts,</a:t>
            </a:r>
          </a:p>
          <a:p>
            <a:pPr lvl="1"/>
            <a:r>
              <a:rPr lang="en-US" sz="1800" dirty="0" smtClean="0"/>
              <a:t>Possibility to connect </a:t>
            </a:r>
            <a:r>
              <a:rPr lang="en-US" sz="1800" dirty="0" err="1"/>
              <a:t>R</a:t>
            </a:r>
            <a:r>
              <a:rPr lang="en-US" sz="1800" dirty="0" err="1" smtClean="0"/>
              <a:t>edmine</a:t>
            </a:r>
            <a:r>
              <a:rPr lang="en-US" sz="1800" dirty="0" smtClean="0"/>
              <a:t> issue to the build number,</a:t>
            </a:r>
            <a:endParaRPr lang="en-US" sz="1800" dirty="0"/>
          </a:p>
          <a:p>
            <a:r>
              <a:rPr lang="en-US" sz="2200" dirty="0" smtClean="0"/>
              <a:t>Still need to write many scripts,</a:t>
            </a:r>
          </a:p>
          <a:p>
            <a:pPr lvl="1"/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1556792"/>
            <a:ext cx="19050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6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</a:t>
            </a:r>
            <a:r>
              <a:rPr lang="pl-PL" dirty="0" smtClean="0"/>
              <a:t>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977900"/>
            <a:ext cx="8520113" cy="5115396"/>
          </a:xfrm>
        </p:spPr>
        <p:txBody>
          <a:bodyPr/>
          <a:lstStyle/>
          <a:p>
            <a:r>
              <a:rPr lang="en-US" dirty="0" smtClean="0"/>
              <a:t>General:</a:t>
            </a:r>
          </a:p>
          <a:p>
            <a:pPr lvl="1"/>
            <a:r>
              <a:rPr lang="en-US" dirty="0" smtClean="0"/>
              <a:t>PCIE update: payloads with more then 1DWORD, </a:t>
            </a:r>
            <a:r>
              <a:rPr lang="en-US" dirty="0" smtClean="0"/>
              <a:t>new DMA schemes</a:t>
            </a:r>
            <a:r>
              <a:rPr lang="en-US" dirty="0" smtClean="0"/>
              <a:t>, </a:t>
            </a:r>
            <a:r>
              <a:rPr lang="en-US" dirty="0" smtClean="0"/>
              <a:t>DMA </a:t>
            </a:r>
            <a:r>
              <a:rPr lang="en-US" dirty="0" smtClean="0"/>
              <a:t>for all memory space, AXI4 bus, and others,</a:t>
            </a:r>
          </a:p>
          <a:p>
            <a:pPr lvl="1"/>
            <a:r>
              <a:rPr lang="en-US" dirty="0" smtClean="0"/>
              <a:t>Change of Internal interface library, AXI4lite, separate read/write transactions, map file in XML format</a:t>
            </a:r>
          </a:p>
          <a:p>
            <a:pPr lvl="1"/>
            <a:r>
              <a:rPr lang="en-US" dirty="0" smtClean="0"/>
              <a:t>Build server, TCL improvements,</a:t>
            </a:r>
          </a:p>
          <a:p>
            <a:r>
              <a:rPr lang="en-US" dirty="0" smtClean="0"/>
              <a:t>Boards in framework:</a:t>
            </a:r>
          </a:p>
          <a:p>
            <a:pPr lvl="1"/>
            <a:r>
              <a:rPr lang="en-US" dirty="0" smtClean="0"/>
              <a:t>uFMC25</a:t>
            </a:r>
          </a:p>
          <a:p>
            <a:pPr lvl="1"/>
            <a:r>
              <a:rPr lang="en-US" dirty="0" smtClean="0"/>
              <a:t>uFMC20revB </a:t>
            </a:r>
          </a:p>
          <a:p>
            <a:pPr lvl="1"/>
            <a:r>
              <a:rPr lang="en-US" dirty="0" smtClean="0"/>
              <a:t>DS800</a:t>
            </a:r>
          </a:p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LLRF controller for </a:t>
            </a:r>
            <a:r>
              <a:rPr lang="en-US" dirty="0" smtClean="0"/>
              <a:t>XFELL/FLASH </a:t>
            </a:r>
            <a:r>
              <a:rPr lang="en-US" dirty="0" smtClean="0"/>
              <a:t>on TCK7 and uVM2.0</a:t>
            </a:r>
          </a:p>
          <a:p>
            <a:pPr lvl="1"/>
            <a:r>
              <a:rPr lang="en-US" dirty="0" smtClean="0"/>
              <a:t>Beam based feedback , BCM+BAM</a:t>
            </a:r>
          </a:p>
          <a:p>
            <a:pPr lvl="1"/>
            <a:r>
              <a:rPr lang="en-US" dirty="0" smtClean="0"/>
              <a:t>DCM integration,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606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issues are growing faster then we can close them,</a:t>
            </a:r>
          </a:p>
          <a:p>
            <a:pPr lvl="1"/>
            <a:r>
              <a:rPr lang="en-US" dirty="0" smtClean="0"/>
              <a:t>Missing manpower assign only for firmware development</a:t>
            </a:r>
          </a:p>
          <a:p>
            <a:r>
              <a:rPr lang="en-US" dirty="0" smtClean="0"/>
              <a:t>Framework ready for automation,</a:t>
            </a:r>
          </a:p>
          <a:p>
            <a:pPr lvl="1"/>
            <a:r>
              <a:rPr lang="en-US" dirty="0" smtClean="0"/>
              <a:t>Projects scripts,</a:t>
            </a:r>
          </a:p>
          <a:p>
            <a:pPr lvl="1"/>
            <a:r>
              <a:rPr lang="en-US" dirty="0" smtClean="0"/>
              <a:t>Builds, deployment, </a:t>
            </a:r>
          </a:p>
          <a:p>
            <a:pPr lvl="1"/>
            <a:r>
              <a:rPr lang="en-US" dirty="0" smtClean="0"/>
              <a:t>Tests of solution  in progress</a:t>
            </a:r>
          </a:p>
          <a:p>
            <a:r>
              <a:rPr lang="en-US" dirty="0" smtClean="0"/>
              <a:t>Universal modules and libraries components that can be used in many projects,</a:t>
            </a:r>
          </a:p>
          <a:p>
            <a:pPr marL="0" indent="0">
              <a:buNone/>
            </a:pPr>
            <a:endParaRPr lang="en-US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801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2492896"/>
            <a:ext cx="5929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Thank you for your attention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963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Statistics</a:t>
            </a:r>
            <a:r>
              <a:rPr lang="en-US" dirty="0" smtClean="0"/>
              <a:t> </a:t>
            </a:r>
            <a:r>
              <a:rPr lang="en-US" dirty="0" smtClean="0"/>
              <a:t>Redmine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07122849"/>
              </p:ext>
            </p:extLst>
          </p:nvPr>
        </p:nvGraphicFramePr>
        <p:xfrm>
          <a:off x="182887" y="2132856"/>
          <a:ext cx="439248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389296949"/>
              </p:ext>
            </p:extLst>
          </p:nvPr>
        </p:nvGraphicFramePr>
        <p:xfrm>
          <a:off x="4391980" y="2132856"/>
          <a:ext cx="439248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313141" y="1340768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Reported issues: 131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91880" y="1359882"/>
            <a:ext cx="2544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1" dirty="0" smtClean="0"/>
              <a:t>Closed issues: 65 </a:t>
            </a:r>
          </a:p>
        </p:txBody>
      </p:sp>
      <p:sp>
        <p:nvSpPr>
          <p:cNvPr id="9" name="Rectangle 8"/>
          <p:cNvSpPr/>
          <p:nvPr/>
        </p:nvSpPr>
        <p:spPr>
          <a:xfrm>
            <a:off x="6588224" y="1340768"/>
            <a:ext cx="2127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In progress: 18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3141" y="836712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Redmine</a:t>
            </a:r>
            <a:r>
              <a:rPr lang="en-US" dirty="0" smtClean="0"/>
              <a:t> data: since (02.2013)</a:t>
            </a:r>
          </a:p>
        </p:txBody>
      </p:sp>
    </p:spTree>
    <p:extLst>
      <p:ext uri="{BB962C8B-B14F-4D97-AF65-F5344CB8AC3E}">
        <p14:creationId xmlns:p14="http://schemas.microsoft.com/office/powerpoint/2010/main" val="2562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Statistics</a:t>
            </a:r>
            <a:r>
              <a:rPr lang="en-US" dirty="0" smtClean="0"/>
              <a:t> SVN</a:t>
            </a:r>
            <a:r>
              <a:rPr lang="pl-PL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SVN data:</a:t>
            </a:r>
            <a:endParaRPr lang="en-US" dirty="0"/>
          </a:p>
        </p:txBody>
      </p:sp>
      <p:pic>
        <p:nvPicPr>
          <p:cNvPr id="1027" name="Picture 3" descr="H:\My Documents\CollaborationMeeting\svngraph1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07" y="2708920"/>
            <a:ext cx="717936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13141" y="1340768"/>
            <a:ext cx="55643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17 developers (6 with minimum of 5% of input)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600 commits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Around 19000 changes committed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development points: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977900"/>
            <a:ext cx="4283882" cy="42513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Boards in framework: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SIS8300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SIS8300L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uTC</a:t>
            </a:r>
            <a:r>
              <a:rPr lang="en-US" dirty="0" smtClean="0"/>
              <a:t> v1.3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uVM</a:t>
            </a:r>
            <a:r>
              <a:rPr lang="en-US" dirty="0" smtClean="0"/>
              <a:t> v1.2, v2.0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DAMC - TCK7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TMCB v1.0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DAMC2 v1,v2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uFMC20 </a:t>
            </a:r>
            <a:r>
              <a:rPr lang="en-US" dirty="0" err="1" smtClean="0"/>
              <a:t>rev.A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PZ16M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RTMs: DWC10, DWC8VM1, PZT4, AD84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139952" y="980728"/>
            <a:ext cx="453650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Application in framework: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LLRF slave and master </a:t>
            </a:r>
            <a:r>
              <a:rPr lang="en-US" dirty="0" smtClean="0"/>
              <a:t>controllers</a:t>
            </a:r>
            <a:endParaRPr lang="en-US" dirty="0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LLRF slave and master </a:t>
            </a:r>
            <a:r>
              <a:rPr lang="en-US" dirty="0" smtClean="0"/>
              <a:t>controllers  </a:t>
            </a:r>
            <a:r>
              <a:rPr lang="en-US" dirty="0"/>
              <a:t>for CW operation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Single cavity controller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Toroid detection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DCM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REFM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Laser locking controller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PIEZO controller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Radiation monitor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KLM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Test application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12442" y="5085184"/>
            <a:ext cx="8508030" cy="1224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All shares the same libraries:</a:t>
            </a:r>
          </a:p>
          <a:p>
            <a:pPr marL="0" indent="0">
              <a:buNone/>
            </a:pPr>
            <a:r>
              <a:rPr lang="en-US" sz="1600" dirty="0" err="1" smtClean="0"/>
              <a:t>PCIe</a:t>
            </a:r>
            <a:r>
              <a:rPr lang="en-US" sz="1600" dirty="0" smtClean="0"/>
              <a:t> with DDR DMA access, MIG (DDR) arbiter, DAQ components, LLL – optical links supervisor, generic FIFO, Internal Interface (address management), I2C controller + chips support, etc.</a:t>
            </a:r>
          </a:p>
        </p:txBody>
      </p:sp>
    </p:spTree>
    <p:extLst>
      <p:ext uri="{BB962C8B-B14F-4D97-AF65-F5344CB8AC3E}">
        <p14:creationId xmlns:p14="http://schemas.microsoft.com/office/powerpoint/2010/main" val="40219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development </a:t>
            </a:r>
            <a:r>
              <a:rPr lang="en-US" dirty="0" smtClean="0"/>
              <a:t>projects: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LLRF for FLASH installation</a:t>
            </a:r>
          </a:p>
          <a:p>
            <a:pPr marL="0" indent="0">
              <a:buNone/>
            </a:pPr>
            <a:r>
              <a:rPr lang="en-US" sz="1600" dirty="0" smtClean="0"/>
              <a:t>Most of functionality works in operation since January 2014, projects included:</a:t>
            </a:r>
          </a:p>
          <a:p>
            <a:pPr lvl="1"/>
            <a:r>
              <a:rPr lang="en-US" dirty="0" smtClean="0"/>
              <a:t>SIS8300L – field detection application for LLRF controller</a:t>
            </a:r>
          </a:p>
          <a:p>
            <a:pPr lvl="1"/>
            <a:r>
              <a:rPr lang="en-US" dirty="0" err="1" smtClean="0"/>
              <a:t>uTC</a:t>
            </a:r>
            <a:r>
              <a:rPr lang="en-US" dirty="0" smtClean="0"/>
              <a:t> </a:t>
            </a:r>
            <a:r>
              <a:rPr lang="en-US" dirty="0"/>
              <a:t>v1.3 – main LLRF controller </a:t>
            </a:r>
            <a:r>
              <a:rPr lang="en-US" dirty="0" smtClean="0"/>
              <a:t>application</a:t>
            </a:r>
          </a:p>
          <a:p>
            <a:pPr lvl="1"/>
            <a:r>
              <a:rPr lang="en-US" dirty="0" err="1" smtClean="0"/>
              <a:t>uVM</a:t>
            </a:r>
            <a:r>
              <a:rPr lang="en-US" dirty="0" smtClean="0"/>
              <a:t> v1.2 – VM part of LLRF controller</a:t>
            </a:r>
            <a:endParaRPr lang="en-US" dirty="0"/>
          </a:p>
          <a:p>
            <a:pPr lvl="1"/>
            <a:r>
              <a:rPr lang="en-US" dirty="0" smtClean="0"/>
              <a:t>SIS8300 </a:t>
            </a:r>
            <a:r>
              <a:rPr lang="en-US" dirty="0"/>
              <a:t>– toroid detection </a:t>
            </a:r>
            <a:r>
              <a:rPr lang="en-US" dirty="0" smtClean="0"/>
              <a:t>application for beam loading compensation</a:t>
            </a:r>
          </a:p>
          <a:p>
            <a:pPr lvl="1"/>
            <a:r>
              <a:rPr lang="en-US" dirty="0" smtClean="0"/>
              <a:t>PZ16M – PIEZO controller firmware</a:t>
            </a:r>
            <a:endParaRPr lang="en-US" dirty="0"/>
          </a:p>
          <a:p>
            <a:r>
              <a:rPr lang="en-US" dirty="0" smtClean="0"/>
              <a:t>Single cavity controller</a:t>
            </a:r>
          </a:p>
          <a:p>
            <a:pPr marL="0" indent="0">
              <a:buNone/>
            </a:pPr>
            <a:r>
              <a:rPr lang="en-US" sz="1600" dirty="0" smtClean="0"/>
              <a:t>Field detection and main LLRF controller on one board.</a:t>
            </a:r>
          </a:p>
          <a:p>
            <a:pPr lvl="1"/>
            <a:r>
              <a:rPr lang="en-US" dirty="0" smtClean="0"/>
              <a:t>SIS8300L – single cavity controller for GUN</a:t>
            </a:r>
          </a:p>
          <a:p>
            <a:pPr lvl="1"/>
            <a:r>
              <a:rPr lang="en-US" dirty="0"/>
              <a:t>SIS8300L – single cavity controller for </a:t>
            </a:r>
            <a:r>
              <a:rPr lang="en-US" dirty="0" smtClean="0"/>
              <a:t>HZDR</a:t>
            </a:r>
          </a:p>
          <a:p>
            <a:pPr lvl="1"/>
            <a:r>
              <a:rPr lang="en-US" dirty="0"/>
              <a:t>SIS8300L – single cavity controller for </a:t>
            </a:r>
            <a:r>
              <a:rPr lang="en-US" dirty="0" smtClean="0"/>
              <a:t>REGAE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3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development projects: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LLRF for CW operations at CMTB</a:t>
            </a:r>
          </a:p>
          <a:p>
            <a:pPr lvl="1"/>
            <a:r>
              <a:rPr lang="en-US" dirty="0" smtClean="0"/>
              <a:t>SIS8300, SIS8300L </a:t>
            </a:r>
            <a:r>
              <a:rPr lang="en-US" dirty="0"/>
              <a:t>– field detection application for </a:t>
            </a:r>
            <a:r>
              <a:rPr lang="en-US" dirty="0" smtClean="0"/>
              <a:t>CW LLRF controller</a:t>
            </a:r>
          </a:p>
          <a:p>
            <a:pPr lvl="1"/>
            <a:r>
              <a:rPr lang="en-US" dirty="0" err="1" smtClean="0"/>
              <a:t>uTC</a:t>
            </a:r>
            <a:r>
              <a:rPr lang="en-US" dirty="0" smtClean="0"/>
              <a:t> v1.3, TCK7, uVM2.0 </a:t>
            </a:r>
            <a:r>
              <a:rPr lang="en-US" dirty="0"/>
              <a:t>– main LLRF controller application for CW </a:t>
            </a:r>
            <a:r>
              <a:rPr lang="en-US" dirty="0" smtClean="0"/>
              <a:t>operations</a:t>
            </a:r>
          </a:p>
          <a:p>
            <a:r>
              <a:rPr lang="en-US" dirty="0" smtClean="0"/>
              <a:t>Laser locking controller</a:t>
            </a:r>
          </a:p>
          <a:p>
            <a:pPr lvl="1"/>
            <a:r>
              <a:rPr lang="en-US" dirty="0" smtClean="0"/>
              <a:t>SIS8300L – controller based on Simulink</a:t>
            </a:r>
          </a:p>
          <a:p>
            <a:pPr lvl="1"/>
            <a:r>
              <a:rPr lang="en-US" dirty="0" smtClean="0"/>
              <a:t>uFMC20, PZT4 – PIEZO controller</a:t>
            </a:r>
          </a:p>
          <a:p>
            <a:r>
              <a:rPr lang="en-US" dirty="0" smtClean="0"/>
              <a:t>BSP for DAMC TCK7</a:t>
            </a:r>
          </a:p>
          <a:p>
            <a:pPr lvl="1"/>
            <a:r>
              <a:rPr lang="en-US" dirty="0" smtClean="0"/>
              <a:t>Board support package </a:t>
            </a:r>
            <a:r>
              <a:rPr lang="en-US" dirty="0"/>
              <a:t>with basic </a:t>
            </a:r>
            <a:r>
              <a:rPr lang="en-US" dirty="0" smtClean="0"/>
              <a:t>functionality for external company</a:t>
            </a:r>
          </a:p>
          <a:p>
            <a:r>
              <a:rPr lang="en-US" dirty="0" smtClean="0"/>
              <a:t>Test application for SIS8300L</a:t>
            </a:r>
          </a:p>
          <a:p>
            <a:pPr lvl="1"/>
            <a:r>
              <a:rPr lang="en-US" dirty="0" smtClean="0"/>
              <a:t>Implementation of functionality for post production tests of board,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5536" y="5445224"/>
            <a:ext cx="63770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In total around 20 </a:t>
            </a:r>
            <a:r>
              <a:rPr lang="en-US" sz="2000" dirty="0" smtClean="0"/>
              <a:t>projects in many facilities </a:t>
            </a:r>
            <a:r>
              <a:rPr lang="en-US" sz="2000" dirty="0" smtClean="0"/>
              <a:t>to support.</a:t>
            </a:r>
          </a:p>
        </p:txBody>
      </p:sp>
    </p:spTree>
    <p:extLst>
      <p:ext uri="{BB962C8B-B14F-4D97-AF65-F5344CB8AC3E}">
        <p14:creationId xmlns:p14="http://schemas.microsoft.com/office/powerpoint/2010/main" val="166080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framework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TCL scripting</a:t>
            </a:r>
          </a:p>
          <a:p>
            <a:pPr lvl="1"/>
            <a:r>
              <a:rPr lang="en-US" dirty="0" smtClean="0"/>
              <a:t>Automation of generation of </a:t>
            </a:r>
            <a:r>
              <a:rPr lang="en-US" dirty="0" smtClean="0"/>
              <a:t>projects,</a:t>
            </a:r>
            <a:endParaRPr lang="en-US" dirty="0" smtClean="0"/>
          </a:p>
          <a:p>
            <a:pPr lvl="1"/>
            <a:r>
              <a:rPr lang="en-US" dirty="0" smtClean="0"/>
              <a:t>Auto versioning of firmware, repository revision of firmware and compilation timestamp visible in firmware registers, </a:t>
            </a:r>
          </a:p>
          <a:p>
            <a:pPr lvl="1"/>
            <a:r>
              <a:rPr lang="en-US" dirty="0" smtClean="0"/>
              <a:t>Independent of platform, supported by Xilinx tools, </a:t>
            </a:r>
          </a:p>
          <a:p>
            <a:pPr lvl="1"/>
            <a:r>
              <a:rPr lang="en-US" dirty="0" smtClean="0"/>
              <a:t>Build and map file creation automation,</a:t>
            </a:r>
          </a:p>
          <a:p>
            <a:pPr lvl="1"/>
            <a:r>
              <a:rPr lang="en-US" dirty="0" smtClean="0"/>
              <a:t>Ready to be used on build server,</a:t>
            </a:r>
          </a:p>
          <a:p>
            <a:r>
              <a:rPr lang="en-US" dirty="0" smtClean="0"/>
              <a:t>Simulink integrating</a:t>
            </a:r>
          </a:p>
          <a:p>
            <a:pPr lvl="1"/>
            <a:r>
              <a:rPr lang="en-US" dirty="0" smtClean="0"/>
              <a:t>Scripts makes possible to build application from Simulink and generate firmware for selected board (currently only SIS8300)</a:t>
            </a:r>
          </a:p>
          <a:p>
            <a:pPr lvl="1"/>
            <a:r>
              <a:rPr lang="en-US" dirty="0" smtClean="0"/>
              <a:t>Based on TCL scripts</a:t>
            </a:r>
          </a:p>
          <a:p>
            <a:r>
              <a:rPr lang="en-US" dirty="0" smtClean="0"/>
              <a:t>DOXYGEN</a:t>
            </a:r>
          </a:p>
          <a:p>
            <a:pPr lvl="1"/>
            <a:r>
              <a:rPr lang="en-US" dirty="0" smtClean="0"/>
              <a:t>Scripts in the repository allows for generation of documentation based on the code comments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1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520113" cy="4792663"/>
          </a:xfrm>
        </p:spPr>
        <p:txBody>
          <a:bodyPr/>
          <a:lstStyle/>
          <a:p>
            <a:r>
              <a:rPr lang="en-US" dirty="0" smtClean="0"/>
              <a:t>SVN </a:t>
            </a:r>
            <a:r>
              <a:rPr lang="en-US" dirty="0" smtClean="0"/>
              <a:t>repository: </a:t>
            </a:r>
            <a:r>
              <a:rPr lang="en-US" dirty="0" smtClean="0"/>
              <a:t>main development tool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268759"/>
            <a:ext cx="1455263" cy="5472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 flipH="1">
            <a:off x="2411760" y="1484784"/>
            <a:ext cx="47525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Framework structured:</a:t>
            </a:r>
          </a:p>
          <a:p>
            <a:r>
              <a:rPr lang="en-US" dirty="0" smtClean="0"/>
              <a:t>separation of applications, libraries, boards and modules support (FMC,RTM)</a:t>
            </a:r>
          </a:p>
          <a:p>
            <a:endParaRPr lang="en-US" dirty="0"/>
          </a:p>
          <a:p>
            <a:r>
              <a:rPr lang="en-US" dirty="0" smtClean="0"/>
              <a:t>All together is combined into the projects,</a:t>
            </a:r>
          </a:p>
          <a:p>
            <a:endParaRPr lang="en-US" dirty="0"/>
          </a:p>
          <a:p>
            <a:r>
              <a:rPr lang="en-US" dirty="0" smtClean="0"/>
              <a:t>Main development is done in branches, when done moved to the trunk.</a:t>
            </a:r>
          </a:p>
          <a:p>
            <a:endParaRPr lang="en-US" dirty="0"/>
          </a:p>
          <a:p>
            <a:endParaRPr lang="en-US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724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 bwMode="auto">
          <a:xfrm>
            <a:off x="1121497" y="1484784"/>
            <a:ext cx="6114800" cy="468052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155342"/>
            <a:ext cx="8520113" cy="492357"/>
          </a:xfrm>
        </p:spPr>
        <p:txBody>
          <a:bodyPr/>
          <a:lstStyle/>
          <a:p>
            <a:r>
              <a:rPr lang="en-US" dirty="0" smtClean="0"/>
              <a:t>Framework structure</a:t>
            </a:r>
            <a:endParaRPr lang="en-US" dirty="0"/>
          </a:p>
        </p:txBody>
      </p:sp>
      <p:sp>
        <p:nvSpPr>
          <p:cNvPr id="4" name="Prostokąt 3"/>
          <p:cNvSpPr/>
          <p:nvPr/>
        </p:nvSpPr>
        <p:spPr>
          <a:xfrm>
            <a:off x="531912" y="1730864"/>
            <a:ext cx="5984304" cy="4362431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5" name="Prostokąt 4"/>
          <p:cNvSpPr/>
          <p:nvPr/>
        </p:nvSpPr>
        <p:spPr>
          <a:xfrm>
            <a:off x="1368939" y="3265450"/>
            <a:ext cx="1535795" cy="2799769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6" name="Prostokąt 5"/>
          <p:cNvSpPr/>
          <p:nvPr/>
        </p:nvSpPr>
        <p:spPr>
          <a:xfrm>
            <a:off x="1359660" y="1959736"/>
            <a:ext cx="1535795" cy="911553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7" name="Prostokąt 6"/>
          <p:cNvSpPr/>
          <p:nvPr/>
        </p:nvSpPr>
        <p:spPr>
          <a:xfrm>
            <a:off x="3131840" y="2107736"/>
            <a:ext cx="3971883" cy="384154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9" name="Prostokąt 8"/>
          <p:cNvSpPr/>
          <p:nvPr/>
        </p:nvSpPr>
        <p:spPr>
          <a:xfrm>
            <a:off x="4246080" y="3366646"/>
            <a:ext cx="2436344" cy="205099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0" name="Pięciokąt 9"/>
          <p:cNvSpPr/>
          <p:nvPr/>
        </p:nvSpPr>
        <p:spPr>
          <a:xfrm>
            <a:off x="3235616" y="3220632"/>
            <a:ext cx="29127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1" name="Pięciokąt 10"/>
          <p:cNvSpPr/>
          <p:nvPr/>
        </p:nvSpPr>
        <p:spPr>
          <a:xfrm flipH="1">
            <a:off x="2904315" y="3213387"/>
            <a:ext cx="33130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2" name="Pięciokąt 11"/>
          <p:cNvSpPr/>
          <p:nvPr/>
        </p:nvSpPr>
        <p:spPr>
          <a:xfrm>
            <a:off x="3235616" y="3615150"/>
            <a:ext cx="29127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3" name="Pięciokąt 12"/>
          <p:cNvSpPr/>
          <p:nvPr/>
        </p:nvSpPr>
        <p:spPr>
          <a:xfrm flipH="1">
            <a:off x="2904315" y="3607905"/>
            <a:ext cx="33130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4" name="Pięciokąt 13"/>
          <p:cNvSpPr/>
          <p:nvPr/>
        </p:nvSpPr>
        <p:spPr>
          <a:xfrm>
            <a:off x="3235616" y="3989571"/>
            <a:ext cx="29127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5" name="Pięciokąt 14"/>
          <p:cNvSpPr/>
          <p:nvPr/>
        </p:nvSpPr>
        <p:spPr>
          <a:xfrm flipH="1">
            <a:off x="2904315" y="3982326"/>
            <a:ext cx="33130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6" name="Pięciokąt 15"/>
          <p:cNvSpPr/>
          <p:nvPr/>
        </p:nvSpPr>
        <p:spPr>
          <a:xfrm>
            <a:off x="3235616" y="4427801"/>
            <a:ext cx="29127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7" name="Pięciokąt 16"/>
          <p:cNvSpPr/>
          <p:nvPr/>
        </p:nvSpPr>
        <p:spPr>
          <a:xfrm flipH="1">
            <a:off x="2904315" y="4420556"/>
            <a:ext cx="33130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8" name="Pięciokąt 17"/>
          <p:cNvSpPr/>
          <p:nvPr/>
        </p:nvSpPr>
        <p:spPr>
          <a:xfrm>
            <a:off x="3235616" y="4878912"/>
            <a:ext cx="29127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19" name="Pięciokąt 18"/>
          <p:cNvSpPr/>
          <p:nvPr/>
        </p:nvSpPr>
        <p:spPr>
          <a:xfrm flipH="1">
            <a:off x="2904315" y="4871667"/>
            <a:ext cx="33130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0" name="Pięciokąt 19"/>
          <p:cNvSpPr/>
          <p:nvPr/>
        </p:nvSpPr>
        <p:spPr>
          <a:xfrm>
            <a:off x="3966481" y="3745336"/>
            <a:ext cx="291271" cy="13677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1" name="Pięciokąt 21"/>
          <p:cNvSpPr/>
          <p:nvPr/>
        </p:nvSpPr>
        <p:spPr>
          <a:xfrm>
            <a:off x="3966828" y="4036233"/>
            <a:ext cx="291271" cy="13677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2" name="Pięciokąt 22"/>
          <p:cNvSpPr/>
          <p:nvPr/>
        </p:nvSpPr>
        <p:spPr>
          <a:xfrm>
            <a:off x="3966481" y="4379772"/>
            <a:ext cx="291271" cy="13677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3" name="Pięciokąt 23"/>
          <p:cNvSpPr/>
          <p:nvPr/>
        </p:nvSpPr>
        <p:spPr>
          <a:xfrm>
            <a:off x="3980917" y="5103763"/>
            <a:ext cx="291271" cy="13677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4" name="Pięciokąt 24"/>
          <p:cNvSpPr/>
          <p:nvPr/>
        </p:nvSpPr>
        <p:spPr>
          <a:xfrm>
            <a:off x="3966481" y="4742372"/>
            <a:ext cx="291271" cy="13677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5" name="Pięciokąt 25"/>
          <p:cNvSpPr/>
          <p:nvPr/>
        </p:nvSpPr>
        <p:spPr>
          <a:xfrm>
            <a:off x="3235616" y="5274956"/>
            <a:ext cx="29127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6" name="Pięciokąt 26"/>
          <p:cNvSpPr/>
          <p:nvPr/>
        </p:nvSpPr>
        <p:spPr>
          <a:xfrm flipH="1">
            <a:off x="2904315" y="5267711"/>
            <a:ext cx="33130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7" name="Pięciokąt 27"/>
          <p:cNvSpPr/>
          <p:nvPr/>
        </p:nvSpPr>
        <p:spPr>
          <a:xfrm>
            <a:off x="3207168" y="5671000"/>
            <a:ext cx="29127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8" name="Pięciokąt 28"/>
          <p:cNvSpPr/>
          <p:nvPr/>
        </p:nvSpPr>
        <p:spPr>
          <a:xfrm flipH="1">
            <a:off x="2875867" y="5663755"/>
            <a:ext cx="331301" cy="136771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9" name="Prostokąt 29"/>
          <p:cNvSpPr/>
          <p:nvPr/>
        </p:nvSpPr>
        <p:spPr>
          <a:xfrm>
            <a:off x="3759898" y="5501069"/>
            <a:ext cx="466938" cy="3398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adapter</a:t>
            </a:r>
            <a:endParaRPr lang="pl-PL" sz="1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30" name="Łącznik prosty ze strzałką 31"/>
          <p:cNvCxnSpPr>
            <a:stCxn id="10" idx="3"/>
            <a:endCxn id="20" idx="1"/>
          </p:cNvCxnSpPr>
          <p:nvPr/>
        </p:nvCxnSpPr>
        <p:spPr>
          <a:xfrm>
            <a:off x="3526887" y="3289018"/>
            <a:ext cx="439594" cy="5247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5"/>
          <p:cNvCxnSpPr>
            <a:stCxn id="14" idx="3"/>
            <a:endCxn id="21" idx="1"/>
          </p:cNvCxnSpPr>
          <p:nvPr/>
        </p:nvCxnSpPr>
        <p:spPr>
          <a:xfrm>
            <a:off x="3526887" y="4057957"/>
            <a:ext cx="439941" cy="466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7"/>
          <p:cNvCxnSpPr/>
          <p:nvPr/>
        </p:nvCxnSpPr>
        <p:spPr>
          <a:xfrm flipV="1">
            <a:off x="3519921" y="4871667"/>
            <a:ext cx="250640" cy="6721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ze strzałką 39"/>
          <p:cNvCxnSpPr/>
          <p:nvPr/>
        </p:nvCxnSpPr>
        <p:spPr>
          <a:xfrm flipV="1">
            <a:off x="3491474" y="5736877"/>
            <a:ext cx="230767" cy="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41"/>
          <p:cNvCxnSpPr>
            <a:stCxn id="29" idx="0"/>
            <a:endCxn id="23" idx="1"/>
          </p:cNvCxnSpPr>
          <p:nvPr/>
        </p:nvCxnSpPr>
        <p:spPr>
          <a:xfrm flipH="1" flipV="1">
            <a:off x="3980917" y="5172149"/>
            <a:ext cx="12450" cy="32892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rójkąt równoramienny 44"/>
          <p:cNvSpPr/>
          <p:nvPr/>
        </p:nvSpPr>
        <p:spPr>
          <a:xfrm rot="4407284">
            <a:off x="3725488" y="4767488"/>
            <a:ext cx="230591" cy="193750"/>
          </a:xfrm>
          <a:prstGeom prst="triangle">
            <a:avLst>
              <a:gd name="adj" fmla="val 49531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36" name="Łącznik prosty ze strzałką 45"/>
          <p:cNvCxnSpPr/>
          <p:nvPr/>
        </p:nvCxnSpPr>
        <p:spPr>
          <a:xfrm flipV="1">
            <a:off x="3565674" y="5172149"/>
            <a:ext cx="400807" cy="16116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a 49"/>
          <p:cNvSpPr/>
          <p:nvPr/>
        </p:nvSpPr>
        <p:spPr>
          <a:xfrm>
            <a:off x="3880726" y="4757462"/>
            <a:ext cx="97721" cy="11420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8" name="Strzałka w lewo i prawo 51"/>
          <p:cNvSpPr/>
          <p:nvPr/>
        </p:nvSpPr>
        <p:spPr>
          <a:xfrm>
            <a:off x="827968" y="4163776"/>
            <a:ext cx="504610" cy="859802"/>
          </a:xfrm>
          <a:prstGeom prst="leftRightArrow">
            <a:avLst>
              <a:gd name="adj1" fmla="val 53446"/>
              <a:gd name="adj2" fmla="val 3126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IO</a:t>
            </a:r>
            <a:endParaRPr lang="pl-PL" sz="1400" b="1" dirty="0"/>
          </a:p>
        </p:txBody>
      </p:sp>
      <p:sp>
        <p:nvSpPr>
          <p:cNvPr id="39" name="pole tekstowe 52"/>
          <p:cNvSpPr txBox="1"/>
          <p:nvPr/>
        </p:nvSpPr>
        <p:spPr>
          <a:xfrm>
            <a:off x="1121497" y="1555618"/>
            <a:ext cx="2012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ENT_TOP</a:t>
            </a:r>
            <a:r>
              <a:rPr lang="en-US" sz="1400" dirty="0" smtClean="0"/>
              <a:t> - top entity</a:t>
            </a:r>
            <a:endParaRPr lang="pl-PL" sz="1400" dirty="0"/>
          </a:p>
        </p:txBody>
      </p:sp>
      <p:sp>
        <p:nvSpPr>
          <p:cNvPr id="40" name="pole tekstowe 53"/>
          <p:cNvSpPr txBox="1"/>
          <p:nvPr/>
        </p:nvSpPr>
        <p:spPr>
          <a:xfrm>
            <a:off x="1396601" y="2105020"/>
            <a:ext cx="14619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PKG_BOARD</a:t>
            </a:r>
          </a:p>
          <a:p>
            <a:pPr algn="ctr"/>
            <a:r>
              <a:rPr lang="en-US" sz="1400" dirty="0" smtClean="0"/>
              <a:t>Board configuration</a:t>
            </a:r>
            <a:endParaRPr lang="pl-PL" sz="1400" dirty="0"/>
          </a:p>
        </p:txBody>
      </p:sp>
      <p:sp>
        <p:nvSpPr>
          <p:cNvPr id="41" name="Prostokąt 54"/>
          <p:cNvSpPr/>
          <p:nvPr/>
        </p:nvSpPr>
        <p:spPr>
          <a:xfrm>
            <a:off x="4139952" y="2401724"/>
            <a:ext cx="2436344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PKG_APPLICATION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Application configuration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44" name="Strzałka w dół 57"/>
          <p:cNvSpPr/>
          <p:nvPr/>
        </p:nvSpPr>
        <p:spPr>
          <a:xfrm>
            <a:off x="4950227" y="2924944"/>
            <a:ext cx="741418" cy="453881"/>
          </a:xfrm>
          <a:prstGeom prst="downArrow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42" name="pole tekstowe 55"/>
          <p:cNvSpPr txBox="1"/>
          <p:nvPr/>
        </p:nvSpPr>
        <p:spPr>
          <a:xfrm>
            <a:off x="3133619" y="2107736"/>
            <a:ext cx="3857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ENT_BOARD_PAYLOAD</a:t>
            </a:r>
            <a:endParaRPr lang="pl-PL" sz="1400" b="1" dirty="0"/>
          </a:p>
        </p:txBody>
      </p:sp>
      <p:sp>
        <p:nvSpPr>
          <p:cNvPr id="43" name="Strzałka w dół 56"/>
          <p:cNvSpPr/>
          <p:nvPr/>
        </p:nvSpPr>
        <p:spPr>
          <a:xfrm>
            <a:off x="1803418" y="2876277"/>
            <a:ext cx="741418" cy="45388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45" name="pole tekstowe 59"/>
          <p:cNvSpPr txBox="1"/>
          <p:nvPr/>
        </p:nvSpPr>
        <p:spPr>
          <a:xfrm>
            <a:off x="4277414" y="3387678"/>
            <a:ext cx="25427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ENT_APPLICATION_TOP</a:t>
            </a:r>
          </a:p>
          <a:p>
            <a:endParaRPr lang="en-US" sz="1400" dirty="0"/>
          </a:p>
          <a:p>
            <a:pPr algn="ctr"/>
            <a:r>
              <a:rPr lang="en-US" sz="1400" dirty="0" smtClean="0"/>
              <a:t>User logic</a:t>
            </a:r>
            <a:endParaRPr lang="pl-PL" sz="1400" dirty="0"/>
          </a:p>
        </p:txBody>
      </p:sp>
      <p:sp>
        <p:nvSpPr>
          <p:cNvPr id="46" name="pole tekstowe 60"/>
          <p:cNvSpPr txBox="1"/>
          <p:nvPr/>
        </p:nvSpPr>
        <p:spPr>
          <a:xfrm rot="16200000">
            <a:off x="3346813" y="4198576"/>
            <a:ext cx="2130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Application interface</a:t>
            </a:r>
            <a:endParaRPr lang="pl-PL" sz="1400" dirty="0"/>
          </a:p>
        </p:txBody>
      </p:sp>
      <p:sp>
        <p:nvSpPr>
          <p:cNvPr id="47" name="pole tekstowe 61"/>
          <p:cNvSpPr txBox="1"/>
          <p:nvPr/>
        </p:nvSpPr>
        <p:spPr>
          <a:xfrm rot="16200000">
            <a:off x="2313262" y="4428196"/>
            <a:ext cx="1619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Board interface</a:t>
            </a:r>
            <a:endParaRPr lang="pl-PL" sz="1400" dirty="0"/>
          </a:p>
        </p:txBody>
      </p:sp>
      <p:sp>
        <p:nvSpPr>
          <p:cNvPr id="48" name="pole tekstowe 63"/>
          <p:cNvSpPr txBox="1"/>
          <p:nvPr/>
        </p:nvSpPr>
        <p:spPr>
          <a:xfrm>
            <a:off x="1443378" y="3382728"/>
            <a:ext cx="166083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ENT_BOARD_TOP</a:t>
            </a:r>
            <a:endParaRPr lang="en-US" sz="1400" b="1" dirty="0" smtClean="0"/>
          </a:p>
          <a:p>
            <a:endParaRPr lang="en-US" sz="1400" dirty="0"/>
          </a:p>
          <a:p>
            <a:r>
              <a:rPr lang="en-US" sz="1400" dirty="0" smtClean="0"/>
              <a:t>Interfaces: </a:t>
            </a:r>
          </a:p>
          <a:p>
            <a:r>
              <a:rPr lang="en-US" sz="1400" dirty="0" smtClean="0"/>
              <a:t>Logic,</a:t>
            </a:r>
          </a:p>
          <a:p>
            <a:r>
              <a:rPr lang="en-US" sz="1400" dirty="0" smtClean="0"/>
              <a:t>ADC,DAC,</a:t>
            </a:r>
          </a:p>
          <a:p>
            <a:r>
              <a:rPr lang="en-US" sz="1400" dirty="0" smtClean="0"/>
              <a:t>DDR,</a:t>
            </a:r>
          </a:p>
          <a:p>
            <a:r>
              <a:rPr lang="en-US" sz="1400" dirty="0" err="1" smtClean="0"/>
              <a:t>PCIe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LLL,</a:t>
            </a:r>
          </a:p>
          <a:p>
            <a:r>
              <a:rPr lang="en-US" sz="1400" dirty="0" smtClean="0"/>
              <a:t>SPI, I2C etc…</a:t>
            </a:r>
            <a:endParaRPr lang="pl-PL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553036" y="934302"/>
            <a:ext cx="790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project.tcl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board name + application name + board configuration + application configuration)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5196" y="3425812"/>
            <a:ext cx="10214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board.tcl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308304" y="3274371"/>
            <a:ext cx="15792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application.tcl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" name="Prostokąt 8"/>
          <p:cNvSpPr/>
          <p:nvPr/>
        </p:nvSpPr>
        <p:spPr>
          <a:xfrm>
            <a:off x="5148064" y="4564572"/>
            <a:ext cx="1391044" cy="63483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FMC,RTM module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308304" y="4860671"/>
            <a:ext cx="1114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module.tcl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3" name="Straight Arrow Connector 72"/>
          <p:cNvCxnSpPr>
            <a:stCxn id="68" idx="2"/>
          </p:cNvCxnSpPr>
          <p:nvPr/>
        </p:nvCxnSpPr>
        <p:spPr bwMode="auto">
          <a:xfrm>
            <a:off x="635913" y="3702811"/>
            <a:ext cx="696665" cy="2795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/>
          <p:cNvCxnSpPr>
            <a:stCxn id="69" idx="2"/>
          </p:cNvCxnSpPr>
          <p:nvPr/>
        </p:nvCxnSpPr>
        <p:spPr bwMode="auto">
          <a:xfrm flipH="1">
            <a:off x="6372200" y="3551370"/>
            <a:ext cx="1725743" cy="3607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/>
          <p:cNvCxnSpPr>
            <a:stCxn id="71" idx="1"/>
          </p:cNvCxnSpPr>
          <p:nvPr/>
        </p:nvCxnSpPr>
        <p:spPr bwMode="auto">
          <a:xfrm flipH="1" flipV="1">
            <a:off x="6445433" y="4814564"/>
            <a:ext cx="862871" cy="1846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090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powerpointtemplate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764</Words>
  <Application>Microsoft Office PowerPoint</Application>
  <PresentationFormat>On-screen Show (4:3)</PresentationFormat>
  <Paragraphs>156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Courier New</vt:lpstr>
      <vt:lpstr>Wingdings</vt:lpstr>
      <vt:lpstr>desypowerpointtemplate</vt:lpstr>
      <vt:lpstr>Review of last year's firmware developments</vt:lpstr>
      <vt:lpstr>Statistics Redmine</vt:lpstr>
      <vt:lpstr>Statistics SVN </vt:lpstr>
      <vt:lpstr>Main development points:</vt:lpstr>
      <vt:lpstr>Main development projects:</vt:lpstr>
      <vt:lpstr>Main development projects:</vt:lpstr>
      <vt:lpstr>General framework improvements</vt:lpstr>
      <vt:lpstr>Repository structure</vt:lpstr>
      <vt:lpstr>Framework structure</vt:lpstr>
      <vt:lpstr>Build Server </vt:lpstr>
      <vt:lpstr>Current development</vt:lpstr>
      <vt:lpstr>Conclusion</vt:lpstr>
      <vt:lpstr>PowerPoint Presentation</vt:lpstr>
    </vt:vector>
  </TitlesOfParts>
  <Company>DESY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last year's firmware developments</dc:title>
  <dc:creator>Butkowski, Lukasz</dc:creator>
  <cp:lastModifiedBy>lbutkows</cp:lastModifiedBy>
  <cp:revision>46</cp:revision>
  <dcterms:created xsi:type="dcterms:W3CDTF">2014-05-12T19:53:34Z</dcterms:created>
  <dcterms:modified xsi:type="dcterms:W3CDTF">2014-05-13T11:11:25Z</dcterms:modified>
</cp:coreProperties>
</file>