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3" r:id="rId2"/>
    <p:sldId id="292" r:id="rId3"/>
    <p:sldId id="311" r:id="rId4"/>
    <p:sldId id="295" r:id="rId5"/>
    <p:sldId id="312" r:id="rId6"/>
    <p:sldId id="313" r:id="rId7"/>
    <p:sldId id="294" r:id="rId8"/>
    <p:sldId id="325" r:id="rId9"/>
    <p:sldId id="315" r:id="rId10"/>
    <p:sldId id="297" r:id="rId11"/>
    <p:sldId id="305" r:id="rId12"/>
    <p:sldId id="307" r:id="rId13"/>
    <p:sldId id="326" r:id="rId14"/>
    <p:sldId id="327" r:id="rId15"/>
    <p:sldId id="308" r:id="rId16"/>
    <p:sldId id="309" r:id="rId17"/>
    <p:sldId id="306" r:id="rId18"/>
    <p:sldId id="321" r:id="rId19"/>
    <p:sldId id="322" r:id="rId20"/>
    <p:sldId id="323" r:id="rId21"/>
    <p:sldId id="324" r:id="rId22"/>
    <p:sldId id="310" r:id="rId23"/>
  </p:sldIdLst>
  <p:sldSz cx="9144000" cy="6858000" type="screen4x3"/>
  <p:notesSz cx="67976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00B0F0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0" autoAdjust="0"/>
    <p:restoredTop sz="94822" autoAdjust="0"/>
  </p:normalViewPr>
  <p:slideViewPr>
    <p:cSldViewPr snapToGrid="0">
      <p:cViewPr varScale="1">
        <p:scale>
          <a:sx n="78" d="100"/>
          <a:sy n="78" d="100"/>
        </p:scale>
        <p:origin x="-1056" y="-9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Bin Yang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US" sz="900" baseline="0" dirty="0" smtClean="0">
                <a:solidFill>
                  <a:schemeClr val="bg2"/>
                </a:solidFill>
              </a:rPr>
              <a:t>Review of</a:t>
            </a:r>
            <a:r>
              <a:rPr lang="en-GB" sz="900" dirty="0" smtClean="0">
                <a:solidFill>
                  <a:schemeClr val="bg2"/>
                </a:solidFill>
              </a:rPr>
              <a:t> Firmware</a:t>
            </a:r>
            <a:r>
              <a:rPr lang="en-GB" sz="900" baseline="0" dirty="0" smtClean="0">
                <a:solidFill>
                  <a:schemeClr val="bg2"/>
                </a:solidFill>
              </a:rPr>
              <a:t> Documentation </a:t>
            </a:r>
            <a:r>
              <a:rPr lang="en-GB" sz="900" dirty="0" smtClean="0">
                <a:solidFill>
                  <a:schemeClr val="bg2"/>
                </a:solidFill>
              </a:rPr>
              <a:t>|  13.05.2014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92100" y="485552"/>
            <a:ext cx="8520113" cy="671401"/>
          </a:xfrm>
        </p:spPr>
        <p:txBody>
          <a:bodyPr/>
          <a:lstStyle/>
          <a:p>
            <a:pPr algn="ctr"/>
            <a:r>
              <a:rPr lang="en-US" dirty="0"/>
              <a:t>Review of </a:t>
            </a:r>
            <a:r>
              <a:rPr lang="en-US" dirty="0" smtClean="0"/>
              <a:t>documentation</a:t>
            </a:r>
            <a:br>
              <a:rPr lang="en-US" dirty="0" smtClean="0"/>
            </a:br>
            <a:r>
              <a:rPr lang="en-US" dirty="0" smtClean="0"/>
              <a:t>- status </a:t>
            </a:r>
            <a:r>
              <a:rPr lang="en-US" dirty="0"/>
              <a:t>and </a:t>
            </a:r>
            <a:r>
              <a:rPr lang="en-US" dirty="0" smtClean="0"/>
              <a:t>needs -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203700"/>
            <a:ext cx="416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Bin Yang</a:t>
            </a:r>
          </a:p>
          <a:p>
            <a:endParaRPr lang="de-DE" dirty="0" smtClean="0">
              <a:solidFill>
                <a:srgbClr val="00A5EB"/>
              </a:solidFill>
            </a:endParaRPr>
          </a:p>
          <a:p>
            <a:r>
              <a:rPr lang="en-US" dirty="0" smtClean="0"/>
              <a:t>MSK </a:t>
            </a:r>
            <a:r>
              <a:rPr lang="en-US" dirty="0"/>
              <a:t>collaboration </a:t>
            </a:r>
            <a:r>
              <a:rPr lang="en-US" dirty="0" smtClean="0"/>
              <a:t>workshop 2014</a:t>
            </a:r>
          </a:p>
          <a:p>
            <a:r>
              <a:rPr lang="de-DE" dirty="0" smtClean="0"/>
              <a:t>13.05.2014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Schematic: </a:t>
            </a:r>
            <a:r>
              <a:rPr lang="en-US" dirty="0"/>
              <a:t>IIR filter order </a:t>
            </a:r>
            <a:r>
              <a:rPr lang="de-DE" dirty="0"/>
              <a:t>2</a:t>
            </a:r>
            <a:endParaRPr lang="en-US" dirty="0"/>
          </a:p>
        </p:txBody>
      </p:sp>
      <p:pic>
        <p:nvPicPr>
          <p:cNvPr id="5123" name="Picture 3" descr="D:\Project\Documentation\uTCA Firmware\IIR\figures\ENT_IIR_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1" y="992187"/>
            <a:ext cx="7996190" cy="51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and to be done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16940"/>
            <a:ext cx="8520113" cy="5941060"/>
          </a:xfrm>
        </p:spPr>
        <p:txBody>
          <a:bodyPr/>
          <a:lstStyle/>
          <a:p>
            <a:r>
              <a:rPr lang="en-US" dirty="0" smtClean="0"/>
              <a:t>Massive manual </a:t>
            </a:r>
            <a:r>
              <a:rPr lang="en-US" dirty="0"/>
              <a:t>work, time </a:t>
            </a:r>
            <a:r>
              <a:rPr lang="en-US" dirty="0" smtClean="0"/>
              <a:t>consuming</a:t>
            </a:r>
          </a:p>
          <a:p>
            <a:pPr lvl="1"/>
            <a:r>
              <a:rPr lang="en-US" dirty="0" smtClean="0"/>
              <a:t>Parallel development, documentation has to be postponed</a:t>
            </a:r>
          </a:p>
          <a:p>
            <a:pPr lvl="1"/>
            <a:r>
              <a:rPr lang="en-US" dirty="0" smtClean="0"/>
              <a:t>Schematic n</a:t>
            </a:r>
            <a:r>
              <a:rPr lang="en-US" dirty="0" smtClean="0"/>
              <a:t>ot automatically </a:t>
            </a:r>
            <a:r>
              <a:rPr lang="en-US" dirty="0"/>
              <a:t>changeable to the firmware </a:t>
            </a:r>
            <a:r>
              <a:rPr lang="en-US" dirty="0" smtClean="0"/>
              <a:t>update</a:t>
            </a:r>
          </a:p>
          <a:p>
            <a:pPr marL="444500" lvl="1" indent="0">
              <a:buNone/>
            </a:pPr>
            <a:endParaRPr lang="en-US" dirty="0" smtClean="0"/>
          </a:p>
          <a:p>
            <a:r>
              <a:rPr lang="en-US" dirty="0" smtClean="0"/>
              <a:t>Work done : application modules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Only partially done</a:t>
            </a:r>
          </a:p>
          <a:p>
            <a:pPr lvl="1"/>
            <a:r>
              <a:rPr lang="en-US" dirty="0" smtClean="0"/>
              <a:t>relative “stable” version</a:t>
            </a:r>
          </a:p>
          <a:p>
            <a:pPr lvl="1"/>
            <a:r>
              <a:rPr lang="en-US" dirty="0" smtClean="0"/>
              <a:t>but still a few changes for DAQ, AP and timing module </a:t>
            </a:r>
            <a:r>
              <a:rPr lang="en-US" dirty="0" smtClean="0">
                <a:sym typeface="Wingdings" panose="05000000000000000000" pitchFamily="2" charset="2"/>
              </a:rPr>
              <a:t> doc needs update</a:t>
            </a:r>
            <a:endParaRPr lang="en-US" dirty="0" smtClean="0"/>
          </a:p>
          <a:p>
            <a:pPr lvl="1"/>
            <a:r>
              <a:rPr lang="en-US" dirty="0" smtClean="0"/>
              <a:t>massive update for DCM have to be done</a:t>
            </a:r>
          </a:p>
          <a:p>
            <a:r>
              <a:rPr lang="en-US" dirty="0" smtClean="0"/>
              <a:t>Future work :</a:t>
            </a:r>
          </a:p>
          <a:p>
            <a:pPr lvl="1"/>
            <a:r>
              <a:rPr lang="en-US" dirty="0" smtClean="0"/>
              <a:t>for rest of application </a:t>
            </a:r>
          </a:p>
          <a:p>
            <a:pPr lvl="1"/>
            <a:r>
              <a:rPr lang="en-US" dirty="0" smtClean="0"/>
              <a:t>board supporting part</a:t>
            </a:r>
          </a:p>
          <a:p>
            <a:pPr lvl="1"/>
            <a:r>
              <a:rPr lang="en-US" dirty="0" smtClean="0"/>
              <a:t>more meaningful to do the work once for a stable version tag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 to continue the rest work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7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300" y="2990849"/>
            <a:ext cx="505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Thanks for your attention!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342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299084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 up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29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 detection and input rotation</a:t>
            </a:r>
            <a:endParaRPr lang="de-DE" dirty="0"/>
          </a:p>
        </p:txBody>
      </p:sp>
      <p:pic>
        <p:nvPicPr>
          <p:cNvPr id="5122" name="Picture 2" descr="D:\Project\Documentation\uTCA Firmware\IQ\figures\ENT_I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7" y="951067"/>
            <a:ext cx="8040346" cy="52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</a:t>
            </a:r>
            <a:r>
              <a:rPr lang="de-DE" dirty="0"/>
              <a:t> </a:t>
            </a:r>
            <a:r>
              <a:rPr lang="en-US" dirty="0"/>
              <a:t>calibration </a:t>
            </a:r>
            <a:r>
              <a:rPr lang="en-US" dirty="0" smtClean="0"/>
              <a:t>(1)</a:t>
            </a:r>
            <a:endParaRPr lang="de-DE" dirty="0"/>
          </a:p>
        </p:txBody>
      </p:sp>
      <p:pic>
        <p:nvPicPr>
          <p:cNvPr id="5122" name="Picture 2" descr="D:\Project\Documentation\uTCA Firmware\DCM\figures\DCM_B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76388"/>
            <a:ext cx="9069387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</a:t>
            </a:r>
            <a:r>
              <a:rPr lang="de-DE" dirty="0"/>
              <a:t> </a:t>
            </a:r>
            <a:r>
              <a:rPr lang="en-US" dirty="0"/>
              <a:t>calibration </a:t>
            </a:r>
            <a:r>
              <a:rPr lang="en-US" dirty="0" smtClean="0"/>
              <a:t>(2)</a:t>
            </a:r>
            <a:endParaRPr lang="de-DE" dirty="0"/>
          </a:p>
        </p:txBody>
      </p:sp>
      <p:pic>
        <p:nvPicPr>
          <p:cNvPr id="6147" name="Picture 3" descr="D:\Project\Documentation\uTCA Firmware\DCM\figures\DCM_Tim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181100"/>
            <a:ext cx="84423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</a:t>
            </a:r>
            <a:r>
              <a:rPr lang="de-DE" dirty="0" smtClean="0"/>
              <a:t> </a:t>
            </a:r>
            <a:r>
              <a:rPr lang="en-US" dirty="0" smtClean="0"/>
              <a:t>calibration (3)</a:t>
            </a:r>
            <a:endParaRPr lang="en-US" dirty="0"/>
          </a:p>
        </p:txBody>
      </p:sp>
      <p:pic>
        <p:nvPicPr>
          <p:cNvPr id="4098" name="Picture 2" descr="D:\Project\Documentation\uTCA Firmware\DCM\figures\ENT_DC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50988"/>
            <a:ext cx="8663588" cy="38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the partial vector sum</a:t>
            </a:r>
            <a:endParaRPr lang="en-US" dirty="0"/>
          </a:p>
        </p:txBody>
      </p:sp>
      <p:pic>
        <p:nvPicPr>
          <p:cNvPr id="9218" name="Picture 2" descr="D:\Project\Documentation\uTCA Firmware\VS\figures\ENT_VECTOR_S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" y="891222"/>
            <a:ext cx="7163423" cy="53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r>
              <a:rPr lang="de-DE" dirty="0" smtClean="0"/>
              <a:t> </a:t>
            </a:r>
            <a:r>
              <a:rPr lang="en-US" dirty="0" smtClean="0"/>
              <a:t>sum</a:t>
            </a:r>
            <a:r>
              <a:rPr lang="de-DE" dirty="0" smtClean="0"/>
              <a:t>: </a:t>
            </a:r>
            <a:r>
              <a:rPr lang="en-US" dirty="0" smtClean="0"/>
              <a:t>Xilinx automatic generated schematic</a:t>
            </a:r>
            <a:endParaRPr lang="de-DE" dirty="0"/>
          </a:p>
        </p:txBody>
      </p:sp>
      <p:pic>
        <p:nvPicPr>
          <p:cNvPr id="4099" name="Picture 3" descr="D:\Project\Documentation\Workshop\ENT_VECTOR_S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963612"/>
            <a:ext cx="6950652" cy="49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Requirement of documentation</a:t>
            </a: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800" dirty="0" smtClean="0"/>
              <a:t>Work overview</a:t>
            </a:r>
          </a:p>
          <a:p>
            <a:pPr marL="950913" lvl="2" indent="-342900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tatus</a:t>
            </a:r>
            <a:endParaRPr lang="en-US" sz="2400" dirty="0"/>
          </a:p>
          <a:p>
            <a:pPr marL="950913" lvl="2" indent="-342900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Block by </a:t>
            </a:r>
            <a:r>
              <a:rPr lang="en-US" sz="2400" dirty="0" smtClean="0"/>
              <a:t>block</a:t>
            </a:r>
          </a:p>
          <a:p>
            <a:pPr marL="950913" lvl="2" indent="-342900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For user and </a:t>
            </a:r>
            <a:r>
              <a:rPr lang="en-US" sz="2400" dirty="0" err="1"/>
              <a:t>vhdl</a:t>
            </a:r>
            <a:r>
              <a:rPr lang="en-US" sz="2400" dirty="0"/>
              <a:t> </a:t>
            </a:r>
            <a:r>
              <a:rPr lang="en-US" sz="2400" dirty="0" smtClean="0"/>
              <a:t>expert</a:t>
            </a:r>
          </a:p>
          <a:p>
            <a:pPr marL="950913" lvl="2" indent="-342900">
              <a:buClr>
                <a:srgbClr val="F28E00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800" dirty="0" smtClean="0"/>
              <a:t>Difficulty </a:t>
            </a:r>
            <a:r>
              <a:rPr lang="en-US" sz="2800" dirty="0"/>
              <a:t>and to be done</a:t>
            </a: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endParaRPr lang="en-US" sz="2800" dirty="0" smtClean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994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 module</a:t>
            </a:r>
            <a:endParaRPr lang="en-US" dirty="0"/>
          </a:p>
        </p:txBody>
      </p:sp>
      <p:pic>
        <p:nvPicPr>
          <p:cNvPr id="1032" name="Picture 8" descr="D:\Project\Documentation\uTCA Firmware\DAQ\figures\ENT_DAQ_MODU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9" y="931862"/>
            <a:ext cx="5342016" cy="51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55" y="2408238"/>
            <a:ext cx="27527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and phase calculation</a:t>
            </a:r>
            <a:endParaRPr lang="en-US" dirty="0"/>
          </a:p>
        </p:txBody>
      </p:sp>
      <p:pic>
        <p:nvPicPr>
          <p:cNvPr id="2052" name="Picture 4" descr="D:\Project\Documentation\uTCA Firmware\AP\figures\GEN_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771525"/>
            <a:ext cx="3905968" cy="59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947862"/>
            <a:ext cx="2537460" cy="29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IIR filter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Y [i] = B0· INSUB[i] + BSUM[i − 1</a:t>
            </a:r>
            <a:r>
              <a:rPr lang="de-DE" dirty="0" smtClean="0"/>
              <a:t>]</a:t>
            </a:r>
          </a:p>
          <a:p>
            <a:r>
              <a:rPr lang="de-DE" dirty="0"/>
              <a:t>INSUB[i] = X[i] − ASUM[i − 1</a:t>
            </a:r>
            <a:r>
              <a:rPr lang="de-DE" dirty="0" smtClean="0"/>
              <a:t>]</a:t>
            </a:r>
          </a:p>
          <a:p>
            <a:r>
              <a:rPr lang="nn-NO" dirty="0" smtClean="0"/>
              <a:t>Y </a:t>
            </a:r>
            <a:r>
              <a:rPr lang="nn-NO" dirty="0"/>
              <a:t>[i] = B0· (X[i] − ASUM[i − 1]) + BSUM[i − 1</a:t>
            </a:r>
            <a:r>
              <a:rPr lang="nn-NO" dirty="0" smtClean="0"/>
              <a:t>]</a:t>
            </a:r>
          </a:p>
          <a:p>
            <a:endParaRPr lang="nn-NO" dirty="0"/>
          </a:p>
          <a:p>
            <a:r>
              <a:rPr lang="de-DE" dirty="0"/>
              <a:t>ASUM[i] = A1· INSUB[i] + A2· INSUB[i − 1</a:t>
            </a:r>
            <a:r>
              <a:rPr lang="de-DE" dirty="0" smtClean="0"/>
              <a:t>]</a:t>
            </a:r>
          </a:p>
          <a:p>
            <a:r>
              <a:rPr lang="de-DE" dirty="0"/>
              <a:t>BSUM[i] = B1· INSUB[i] + B2· INSUB[i − 1</a:t>
            </a:r>
            <a:r>
              <a:rPr lang="de-DE" dirty="0" smtClean="0"/>
              <a:t>]</a:t>
            </a:r>
          </a:p>
          <a:p>
            <a:endParaRPr lang="en-US" dirty="0"/>
          </a:p>
          <a:p>
            <a:r>
              <a:rPr lang="de-DE" dirty="0"/>
              <a:t>Y [i] = B0·X[i] + B1· INSUB[i − 1] + B2· INSUB[i − 2</a:t>
            </a:r>
            <a:r>
              <a:rPr lang="de-DE" dirty="0" smtClean="0"/>
              <a:t>]</a:t>
            </a:r>
            <a:r>
              <a:rPr lang="de-DE" dirty="0"/>
              <a:t>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       −</a:t>
            </a:r>
            <a:r>
              <a:rPr lang="de-DE" dirty="0"/>
              <a:t>A1· (B0· INSUB[i − 1]) − A2· (B0· INSUB[i − 2])</a:t>
            </a:r>
            <a:endParaRPr lang="nn-NO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uTCA</a:t>
            </a:r>
            <a:r>
              <a:rPr lang="en-US" dirty="0"/>
              <a:t> firmware </a:t>
            </a:r>
            <a:r>
              <a:rPr lang="en-US" dirty="0" smtClean="0"/>
              <a:t>documentation shows not only the </a:t>
            </a:r>
            <a:r>
              <a:rPr lang="en-US" b="1" dirty="0" smtClean="0"/>
              <a:t>functionality </a:t>
            </a:r>
            <a:r>
              <a:rPr lang="en-US" dirty="0" smtClean="0"/>
              <a:t>but also the </a:t>
            </a:r>
            <a:r>
              <a:rPr lang="en-US" b="1" dirty="0" smtClean="0"/>
              <a:t>detailed information</a:t>
            </a:r>
            <a:r>
              <a:rPr lang="en-US" dirty="0" smtClean="0"/>
              <a:t> about </a:t>
            </a:r>
            <a:r>
              <a:rPr lang="en-US" dirty="0" err="1" smtClean="0"/>
              <a:t>vhdl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smtClean="0"/>
              <a:t>ports, signal </a:t>
            </a:r>
            <a:r>
              <a:rPr lang="en-US" dirty="0"/>
              <a:t>assignment, RTL design</a:t>
            </a:r>
            <a:endParaRPr lang="en-US" dirty="0" smtClean="0"/>
          </a:p>
          <a:p>
            <a:pPr lvl="1"/>
            <a:r>
              <a:rPr lang="en-US" dirty="0"/>
              <a:t>slices (LUT, shift register, mux)</a:t>
            </a:r>
          </a:p>
          <a:p>
            <a:pPr lvl="1"/>
            <a:r>
              <a:rPr lang="en-US" dirty="0" err="1" smtClean="0"/>
              <a:t>fpga</a:t>
            </a:r>
            <a:r>
              <a:rPr lang="en-US" dirty="0" smtClean="0"/>
              <a:t> cores (DSP, </a:t>
            </a:r>
            <a:r>
              <a:rPr lang="en-US" dirty="0" err="1" smtClean="0"/>
              <a:t>pcie</a:t>
            </a:r>
            <a:r>
              <a:rPr lang="en-US" dirty="0" smtClean="0"/>
              <a:t>, </a:t>
            </a:r>
            <a:r>
              <a:rPr lang="en-US" dirty="0" err="1" smtClean="0"/>
              <a:t>gtx</a:t>
            </a:r>
            <a:r>
              <a:rPr lang="en-US" dirty="0" smtClean="0"/>
              <a:t>)</a:t>
            </a:r>
          </a:p>
          <a:p>
            <a:r>
              <a:rPr lang="en-US" strike="sngStrike" dirty="0" smtClean="0"/>
              <a:t>Xilinx automatic </a:t>
            </a:r>
            <a:r>
              <a:rPr lang="en-US" strike="sngStrike" dirty="0" smtClean="0"/>
              <a:t>generated </a:t>
            </a:r>
            <a:r>
              <a:rPr lang="en-US" strike="sngStrike" dirty="0" smtClean="0"/>
              <a:t>RTL </a:t>
            </a:r>
            <a:r>
              <a:rPr lang="en-US" strike="sngStrike" dirty="0" smtClean="0"/>
              <a:t>schematic</a:t>
            </a:r>
          </a:p>
          <a:p>
            <a:pPr lvl="1"/>
            <a:r>
              <a:rPr lang="en-US" dirty="0" smtClean="0"/>
              <a:t>non-human-readable</a:t>
            </a:r>
            <a:endParaRPr lang="en-US" strike="sngStrike" dirty="0" smtClean="0"/>
          </a:p>
          <a:p>
            <a:r>
              <a:rPr lang="en-US" dirty="0" err="1" smtClean="0"/>
              <a:t>vhdl</a:t>
            </a:r>
            <a:r>
              <a:rPr lang="en-US" dirty="0" smtClean="0"/>
              <a:t> </a:t>
            </a:r>
            <a:r>
              <a:rPr lang="en-US" dirty="0"/>
              <a:t>code in </a:t>
            </a:r>
            <a:r>
              <a:rPr lang="en-US" b="1" dirty="0"/>
              <a:t>illustration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b="1" dirty="0"/>
              <a:t>document</a:t>
            </a:r>
            <a:endParaRPr lang="en-US" b="1" dirty="0" smtClean="0"/>
          </a:p>
          <a:p>
            <a:r>
              <a:rPr lang="en-US" dirty="0" smtClean="0"/>
              <a:t>for </a:t>
            </a:r>
            <a:r>
              <a:rPr lang="en-US" b="1" dirty="0" err="1" smtClean="0"/>
              <a:t>vhdl</a:t>
            </a:r>
            <a:r>
              <a:rPr lang="en-US" b="1" dirty="0" smtClean="0"/>
              <a:t> expert </a:t>
            </a:r>
            <a:r>
              <a:rPr lang="en-US" dirty="0" smtClean="0"/>
              <a:t>and </a:t>
            </a:r>
            <a:r>
              <a:rPr lang="en-US" b="1" dirty="0" smtClean="0"/>
              <a:t>non-</a:t>
            </a:r>
            <a:r>
              <a:rPr lang="en-US" b="1" dirty="0" err="1" smtClean="0"/>
              <a:t>vhdl</a:t>
            </a:r>
            <a:r>
              <a:rPr lang="en-US" dirty="0" smtClean="0"/>
              <a:t> user, BUT</a:t>
            </a:r>
          </a:p>
          <a:p>
            <a:pPr lvl="1"/>
            <a:r>
              <a:rPr lang="en-US" dirty="0" smtClean="0"/>
              <a:t>manual work</a:t>
            </a:r>
          </a:p>
          <a:p>
            <a:pPr lvl="1"/>
            <a:r>
              <a:rPr lang="en-US" dirty="0" smtClean="0"/>
              <a:t>time consuming</a:t>
            </a:r>
          </a:p>
          <a:p>
            <a:pPr lvl="1"/>
            <a:r>
              <a:rPr lang="en-US" dirty="0" smtClean="0"/>
              <a:t>Schematic not </a:t>
            </a:r>
            <a:r>
              <a:rPr lang="en-US" dirty="0" smtClean="0"/>
              <a:t>automatic changeable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47" y="533799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of SiS8300 firmware documentation</a:t>
            </a:r>
            <a:endParaRPr lang="de-DE" dirty="0"/>
          </a:p>
        </p:txBody>
      </p:sp>
      <p:pic>
        <p:nvPicPr>
          <p:cNvPr id="3075" name="Picture 3" descr="D:\Project\Documentation\uTCA Firmware\firmware_documentation\chap1\figures\SIS_firmware_top_lev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" y="1139825"/>
            <a:ext cx="8357688" cy="48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03904" y="1828800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99304" y="1828800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2620" y="1828800"/>
            <a:ext cx="28194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89304" y="3810000"/>
            <a:ext cx="470916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94704" y="3430763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03804" y="3873500"/>
            <a:ext cx="470916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489704" y="1838325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02380" y="2217420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03904" y="2895600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89704" y="2211705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489704" y="2905125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99304" y="2217420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99304" y="2895600"/>
            <a:ext cx="390144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22620" y="2209800"/>
            <a:ext cx="28194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22620" y="2895600"/>
            <a:ext cx="28194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0"/>
                  <a:lumMod val="9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rapezoid 22"/>
          <p:cNvSpPr/>
          <p:nvPr/>
        </p:nvSpPr>
        <p:spPr bwMode="auto">
          <a:xfrm rot="5400000">
            <a:off x="5908739" y="2324294"/>
            <a:ext cx="1362073" cy="390144"/>
          </a:xfrm>
          <a:prstGeom prst="trapezoid">
            <a:avLst>
              <a:gd name="adj" fmla="val 48193"/>
            </a:avLst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accent1">
                  <a:tint val="44500"/>
                  <a:satMod val="160000"/>
                  <a:lumMod val="93000"/>
                  <a:alpha val="4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documentation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626" y="1113935"/>
            <a:ext cx="4122451" cy="391016"/>
          </a:xfrm>
        </p:spPr>
        <p:txBody>
          <a:bodyPr/>
          <a:lstStyle/>
          <a:p>
            <a:r>
              <a:rPr lang="en-US" sz="1000" dirty="0"/>
              <a:t>N:\</a:t>
            </a:r>
            <a:r>
              <a:rPr lang="en-US" sz="1000" dirty="0" smtClean="0"/>
              <a:t>4all\public\MSK_Projekte\XFEL\LLRF </a:t>
            </a:r>
            <a:r>
              <a:rPr lang="en-US" sz="1000" dirty="0"/>
              <a:t>firmware </a:t>
            </a:r>
            <a:r>
              <a:rPr lang="en-US" sz="1000" dirty="0" smtClean="0"/>
              <a:t>documentation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9" y="822249"/>
            <a:ext cx="4369813" cy="580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Project\Documentation\uTCA Firmware\Timing\figures\ENT_Tim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24" y="1795947"/>
            <a:ext cx="3966456" cy="2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22" y="4304192"/>
            <a:ext cx="2535460" cy="190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23517"/>
            <a:ext cx="660177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for non-</a:t>
            </a:r>
            <a:r>
              <a:rPr lang="en-US" dirty="0" err="1" smtClean="0"/>
              <a:t>vhdl</a:t>
            </a:r>
            <a:r>
              <a:rPr lang="en-US" dirty="0" smtClean="0"/>
              <a:t> user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54" y="5296676"/>
            <a:ext cx="2235607" cy="83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3328212" y="1977877"/>
            <a:ext cx="3331535" cy="338824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1778000" y="1739305"/>
            <a:ext cx="1550211" cy="325239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</a:t>
            </a:r>
            <a:r>
              <a:rPr lang="en-US" dirty="0" err="1" smtClean="0"/>
              <a:t>vhdl</a:t>
            </a:r>
            <a:r>
              <a:rPr lang="en-US" dirty="0" smtClean="0"/>
              <a:t> code with logic element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RTL </a:t>
            </a:r>
            <a:r>
              <a:rPr lang="en-US" dirty="0" smtClean="0"/>
              <a:t>(Register-transfer level) design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State machine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6" y="3913242"/>
            <a:ext cx="2160270" cy="13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79" y="1546383"/>
            <a:ext cx="2003108" cy="11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4" y="1372228"/>
            <a:ext cx="2448878" cy="14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13" y="4637142"/>
            <a:ext cx="2991326" cy="17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12410" y="5301673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Manual schematic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13" y="3004766"/>
            <a:ext cx="46101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5380" y="3752480"/>
            <a:ext cx="2089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Xilinx </a:t>
            </a:r>
            <a:r>
              <a:rPr lang="en-US" dirty="0" smtClean="0"/>
              <a:t>automatic</a:t>
            </a:r>
          </a:p>
          <a:p>
            <a:r>
              <a:rPr lang="en-US" dirty="0" smtClean="0"/>
              <a:t>generated </a:t>
            </a:r>
            <a:r>
              <a:rPr lang="en-US" dirty="0"/>
              <a:t>schematic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0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VHDL Example: IIR filter order </a:t>
            </a:r>
            <a:r>
              <a:rPr lang="de-DE" dirty="0" smtClean="0"/>
              <a:t>2</a:t>
            </a:r>
            <a:endParaRPr lang="de-DE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6" y="3580924"/>
            <a:ext cx="2481739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8" y="1045845"/>
            <a:ext cx="2691765" cy="254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84" y="1014413"/>
            <a:ext cx="2173129" cy="240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69" y="3418999"/>
            <a:ext cx="1740218" cy="23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57" y="988695"/>
            <a:ext cx="1521619" cy="26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07" y="3572828"/>
            <a:ext cx="1993106" cy="259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automatic generated schematic: IIR filter order </a:t>
            </a:r>
            <a:r>
              <a:rPr lang="de-DE" dirty="0"/>
              <a:t>2</a:t>
            </a:r>
          </a:p>
        </p:txBody>
      </p:sp>
      <p:pic>
        <p:nvPicPr>
          <p:cNvPr id="5123" name="Picture 3" descr="D:\Project\Documentation\Workshop\ENT_IIR_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6" y="944562"/>
            <a:ext cx="5782557" cy="52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PM_mavric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EBPM_mavric</vt:lpstr>
      <vt:lpstr>Review of documentation - status and needs -</vt:lpstr>
      <vt:lpstr>Outline</vt:lpstr>
      <vt:lpstr>Requirement</vt:lpstr>
      <vt:lpstr>Top-level of SiS8300 firmware documentation</vt:lpstr>
      <vt:lpstr>Example of documentation</vt:lpstr>
      <vt:lpstr>Interface for non-vhdl user</vt:lpstr>
      <vt:lpstr>Description of vhdl code with logic element</vt:lpstr>
      <vt:lpstr>VHDL Example: IIR filter order 2</vt:lpstr>
      <vt:lpstr>Xilinx automatic generated schematic: IIR filter order 2</vt:lpstr>
      <vt:lpstr>Manual Schematic: IIR filter order 2</vt:lpstr>
      <vt:lpstr>Difficulty and to be done</vt:lpstr>
      <vt:lpstr>PowerPoint Presentation</vt:lpstr>
      <vt:lpstr>PowerPoint Presentation</vt:lpstr>
      <vt:lpstr>IQ detection and input rotation</vt:lpstr>
      <vt:lpstr>Drift calibration (1)</vt:lpstr>
      <vt:lpstr>Drift calibration (2)</vt:lpstr>
      <vt:lpstr>Drift calibration (3)</vt:lpstr>
      <vt:lpstr>Computation of the partial vector sum</vt:lpstr>
      <vt:lpstr>Vector sum: Xilinx automatic generated schematic</vt:lpstr>
      <vt:lpstr>Data acquisition module</vt:lpstr>
      <vt:lpstr>Amplitude and phase calculation</vt:lpstr>
      <vt:lpstr>IIR filter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firmware documentation</dc:title>
  <dc:creator>Yang, Bin</dc:creator>
  <cp:lastModifiedBy>Yang, Bin</cp:lastModifiedBy>
  <cp:revision>331</cp:revision>
  <cp:lastPrinted>2014-05-12T13:26:27Z</cp:lastPrinted>
  <dcterms:created xsi:type="dcterms:W3CDTF">2011-12-12T21:33:40Z</dcterms:created>
  <dcterms:modified xsi:type="dcterms:W3CDTF">2014-05-13T09:46:38Z</dcterms:modified>
</cp:coreProperties>
</file>