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9" r:id="rId3"/>
    <p:sldId id="342" r:id="rId4"/>
    <p:sldId id="358" r:id="rId5"/>
    <p:sldId id="370" r:id="rId6"/>
    <p:sldId id="378" r:id="rId7"/>
    <p:sldId id="387" r:id="rId8"/>
    <p:sldId id="372" r:id="rId9"/>
    <p:sldId id="389" r:id="rId10"/>
    <p:sldId id="380" r:id="rId11"/>
    <p:sldId id="381" r:id="rId12"/>
    <p:sldId id="388" r:id="rId13"/>
    <p:sldId id="377" r:id="rId14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D930A"/>
    <a:srgbClr val="626262"/>
    <a:srgbClr val="1C06C2"/>
    <a:srgbClr val="9FF3A7"/>
    <a:srgbClr val="99CCFF"/>
    <a:srgbClr val="FCEDAE"/>
    <a:srgbClr val="DBF7FB"/>
    <a:srgbClr val="251555"/>
    <a:srgbClr val="2B3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2" autoAdjust="0"/>
    <p:restoredTop sz="96825" autoAdjust="0"/>
  </p:normalViewPr>
  <p:slideViewPr>
    <p:cSldViewPr snapToGrid="0">
      <p:cViewPr>
        <p:scale>
          <a:sx n="125" d="100"/>
          <a:sy n="125" d="100"/>
        </p:scale>
        <p:origin x="-2064" y="-208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888"/>
      </p:cViewPr>
      <p:guideLst>
        <p:guide orient="horz" pos="3128"/>
        <p:guide pos="213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93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966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35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5466"/>
            <a:ext cx="2943966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35" y="9435466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10362BF-BB3C-4E8B-AA88-1FB36F9C16B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854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88623" indent="-37530737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886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5772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3657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31543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67749C01-57F7-4288-8679-5D3E04FF4437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570" y="4717733"/>
            <a:ext cx="4981361" cy="44681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77" tIns="45789" rIns="91577" bIns="45789"/>
          <a:lstStyle/>
          <a:p>
            <a:pPr marL="228943" indent="-228943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>
                <a:ea typeface="ＭＳ Ｐゴシック" pitchFamily="112" charset="-128"/>
              </a:rPr>
              <a:t>How to edit the title slide</a:t>
            </a:r>
          </a:p>
          <a:p>
            <a:pPr marL="228943" indent="-228943" eaLnBrk="1" hangingPunct="1">
              <a:spcBef>
                <a:spcPct val="0"/>
              </a:spcBef>
              <a:spcAft>
                <a:spcPct val="20000"/>
              </a:spcAft>
            </a:pPr>
            <a:endParaRPr lang="en-GB" sz="1100">
              <a:ea typeface="ＭＳ Ｐゴシック" pitchFamily="112" charset="-128"/>
            </a:endParaRPr>
          </a:p>
          <a:p>
            <a:pPr marL="228943" indent="-228943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112" charset="-128"/>
              </a:rPr>
              <a:t>Fill in the text written in brown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lIns="91577" tIns="45789" rIns="91577" bIns="45789"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56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88623" indent="-37530737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886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5772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3657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31543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DE2BBD1-A42A-4887-83C3-498991A85F82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570" y="4717733"/>
            <a:ext cx="4981361" cy="44681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77" tIns="45789" rIns="91577" bIns="45789"/>
          <a:lstStyle/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dirty="0" smtClean="0">
                <a:ea typeface="ＭＳ Ｐゴシック" pitchFamily="112" charset="-128"/>
              </a:rPr>
              <a:t>   </a:t>
            </a:r>
            <a:r>
              <a:rPr lang="en-GB" sz="1100" b="1" dirty="0">
                <a:ea typeface="ＭＳ Ｐゴシック" pitchFamily="112" charset="-128"/>
              </a:rPr>
              <a:t>Before you start</a:t>
            </a:r>
            <a:r>
              <a:rPr lang="en-GB" sz="1100" dirty="0">
                <a:ea typeface="ＭＳ Ｐゴシック" pitchFamily="112" charset="-128"/>
              </a:rPr>
              <a:t> editing the slides of your talk change to the </a:t>
            </a:r>
            <a:r>
              <a:rPr lang="en-GB" sz="1100" b="1" dirty="0">
                <a:ea typeface="ＭＳ Ｐゴシック" pitchFamily="112" charset="-128"/>
              </a:rPr>
              <a:t>Master Slide view</a:t>
            </a:r>
            <a:r>
              <a:rPr lang="en-GB" sz="1100" dirty="0">
                <a:ea typeface="ＭＳ Ｐゴシック" pitchFamily="112" charset="-128"/>
              </a:rPr>
              <a:t>:   </a:t>
            </a:r>
            <a:br>
              <a:rPr lang="en-GB" sz="1100" dirty="0">
                <a:ea typeface="ＭＳ Ｐゴシック" pitchFamily="112" charset="-128"/>
              </a:rPr>
            </a:br>
            <a:r>
              <a:rPr lang="en-GB" sz="1100" dirty="0">
                <a:ea typeface="ＭＳ Ｐゴシック" pitchFamily="112" charset="-128"/>
              </a:rPr>
              <a:t>   Menu button “View”,</a:t>
            </a: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 dirty="0">
                <a:ea typeface="ＭＳ Ｐゴシック" pitchFamily="112" charset="-128"/>
                <a:sym typeface="Wingdings" pitchFamily="2" charset="2"/>
              </a:rPr>
            </a:br>
            <a:endParaRPr lang="en-GB" sz="1100" dirty="0">
              <a:ea typeface="ＭＳ Ｐゴシック" pitchFamily="112" charset="-128"/>
              <a:sym typeface="Wingdings" pitchFamily="2" charset="2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 dirty="0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dirty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 dirty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      Delete the existent text and write the title of the </a:t>
            </a:r>
            <a:r>
              <a:rPr lang="en-GB" sz="1100" dirty="0" err="1">
                <a:ea typeface="ＭＳ Ｐゴシック" pitchFamily="112" charset="-128"/>
                <a:sym typeface="Wingdings" pitchFamily="2" charset="2"/>
              </a:rPr>
              <a:t>EoI</a:t>
            </a: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for </a:t>
            </a:r>
            <a:r>
              <a:rPr lang="en-GB" sz="1100" dirty="0" err="1">
                <a:ea typeface="ＭＳ Ｐゴシック" pitchFamily="112" charset="-128"/>
                <a:sym typeface="Wingdings" pitchFamily="2" charset="2"/>
              </a:rPr>
              <a:t>WPnumber</a:t>
            </a: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 dirty="0">
                <a:ea typeface="ＭＳ Ｐゴシック" pitchFamily="112" charset="-128"/>
                <a:sym typeface="Wingdings" pitchFamily="2" charset="2"/>
              </a:rPr>
            </a:br>
            <a:r>
              <a:rPr lang="en-GB" sz="1100" dirty="0">
                <a:ea typeface="ＭＳ Ｐゴシック" pitchFamily="112" charset="-128"/>
                <a:sym typeface="Wingdings" pitchFamily="2" charset="2"/>
              </a:rPr>
              <a:t>   2)  The row in the footer area: write the institute name  </a:t>
            </a:r>
            <a:br>
              <a:rPr lang="en-GB" sz="1100" dirty="0">
                <a:ea typeface="ＭＳ Ｐゴシック" pitchFamily="112" charset="-128"/>
                <a:sym typeface="Wingdings" pitchFamily="2" charset="2"/>
              </a:rPr>
            </a:br>
            <a:endParaRPr lang="en-GB" sz="1100" dirty="0">
              <a:ea typeface="ＭＳ Ｐゴシック" pitchFamily="112" charset="-128"/>
              <a:sym typeface="Wingdings" pitchFamily="2" charset="2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b="1" dirty="0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 dirty="0">
              <a:ea typeface="ＭＳ Ｐゴシック" pitchFamily="112" charset="-128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dirty="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133" y="4717733"/>
            <a:ext cx="5436236" cy="4468177"/>
          </a:xfrm>
          <a:prstGeom prst="rect">
            <a:avLst/>
          </a:prstGeom>
        </p:spPr>
        <p:txBody>
          <a:bodyPr lIns="91577" tIns="45789" rIns="91577" bIns="4578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362BF-BB3C-4E8B-AA88-1FB36F9C16B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60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50535" y="9435466"/>
            <a:ext cx="2943965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4C28343-BC1F-42AE-95FF-93A6B38A88C5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570" y="4717733"/>
            <a:ext cx="4981361" cy="44681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77" tIns="45789" rIns="91577" bIns="45789"/>
          <a:lstStyle/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>
                <a:ea typeface="ＭＳ Ｐゴシック" pitchFamily="112" charset="-128"/>
              </a:rPr>
              <a:t>Before you start</a:t>
            </a:r>
            <a:r>
              <a:rPr lang="en-GB" sz="1100">
                <a:ea typeface="ＭＳ Ｐゴシック" pitchFamily="112" charset="-128"/>
              </a:rPr>
              <a:t> editing the slides of your talk change to the </a:t>
            </a:r>
            <a:r>
              <a:rPr lang="en-GB" sz="1100" b="1">
                <a:ea typeface="ＭＳ Ｐゴシック" pitchFamily="112" charset="-128"/>
              </a:rPr>
              <a:t>Master Slide view</a:t>
            </a:r>
            <a:r>
              <a:rPr lang="en-GB" sz="1100">
                <a:ea typeface="ＭＳ Ｐゴシック" pitchFamily="112" charset="-128"/>
              </a:rPr>
              <a:t>:   </a:t>
            </a:r>
            <a:br>
              <a:rPr lang="en-GB" sz="1100">
                <a:ea typeface="ＭＳ Ｐゴシック" pitchFamily="112" charset="-128"/>
              </a:rPr>
            </a:br>
            <a:r>
              <a:rPr lang="en-GB" sz="1100">
                <a:ea typeface="ＭＳ Ｐゴシック" pitchFamily="112" charset="-128"/>
              </a:rPr>
              <a:t>   Menu button “View”,</a:t>
            </a:r>
            <a:r>
              <a:rPr lang="en-GB" sz="110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endParaRPr lang="en-GB" sz="1100">
              <a:ea typeface="ＭＳ Ｐゴシック" pitchFamily="112" charset="-128"/>
              <a:sym typeface="Wingdings" pitchFamily="2" charset="2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endParaRPr lang="en-GB" sz="1100">
              <a:ea typeface="ＭＳ Ｐゴシック" pitchFamily="112" charset="-128"/>
              <a:sym typeface="Wingdings" pitchFamily="2" charset="2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112" charset="-128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50535" y="9435466"/>
            <a:ext cx="2943965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4C28343-BC1F-42AE-95FF-93A6B38A88C5}" type="slidenum">
              <a:rPr lang="de-DE" sz="1200"/>
              <a:pPr algn="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570" y="4717733"/>
            <a:ext cx="4981361" cy="44681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77" tIns="45789" rIns="91577" bIns="45789"/>
          <a:lstStyle/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pitchFamily="112" charset="-128"/>
              </a:rPr>
              <a:t>   </a:t>
            </a:r>
            <a:r>
              <a:rPr lang="en-GB" sz="1100" b="1">
                <a:ea typeface="ＭＳ Ｐゴシック" pitchFamily="112" charset="-128"/>
              </a:rPr>
              <a:t>Before you start</a:t>
            </a:r>
            <a:r>
              <a:rPr lang="en-GB" sz="1100">
                <a:ea typeface="ＭＳ Ｐゴシック" pitchFamily="112" charset="-128"/>
              </a:rPr>
              <a:t> editing the slides of your talk change to the </a:t>
            </a:r>
            <a:r>
              <a:rPr lang="en-GB" sz="1100" b="1">
                <a:ea typeface="ＭＳ Ｐゴシック" pitchFamily="112" charset="-128"/>
              </a:rPr>
              <a:t>Master Slide view</a:t>
            </a:r>
            <a:r>
              <a:rPr lang="en-GB" sz="1100">
                <a:ea typeface="ＭＳ Ｐゴシック" pitchFamily="112" charset="-128"/>
              </a:rPr>
              <a:t>:   </a:t>
            </a:r>
            <a:br>
              <a:rPr lang="en-GB" sz="1100">
                <a:ea typeface="ＭＳ Ｐゴシック" pitchFamily="112" charset="-128"/>
              </a:rPr>
            </a:br>
            <a:r>
              <a:rPr lang="en-GB" sz="1100">
                <a:ea typeface="ＭＳ Ｐゴシック" pitchFamily="112" charset="-128"/>
              </a:rPr>
              <a:t>   Menu button “View”,</a:t>
            </a:r>
            <a:r>
              <a:rPr lang="en-GB" sz="1100">
                <a:ea typeface="ＭＳ Ｐゴシック" pitchFamily="112" charset="-128"/>
                <a:sym typeface="Wingdings" pitchFamily="2" charset="2"/>
              </a:rPr>
              <a:t> Master, Slide Master: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endParaRPr lang="en-GB" sz="1100">
              <a:ea typeface="ＭＳ Ｐゴシック" pitchFamily="112" charset="-128"/>
              <a:sym typeface="Wingdings" pitchFamily="2" charset="2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112" charset="-128"/>
                <a:sym typeface="Wingdings" pitchFamily="2" charset="2"/>
              </a:rPr>
              <a:t>Edit the following 2 items in the 1st slide:</a:t>
            </a:r>
            <a:r>
              <a:rPr lang="en-GB" sz="1100">
                <a:ea typeface="ＭＳ Ｐゴシック" pitchFamily="112" charset="-128"/>
                <a:sym typeface="Wingdings" pitchFamily="2" charset="2"/>
              </a:rPr>
              <a:t/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1)  1st row in the violet header: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endParaRPr lang="en-GB" sz="1100">
              <a:ea typeface="ＭＳ Ｐゴシック" pitchFamily="112" charset="-128"/>
              <a:sym typeface="Wingdings" pitchFamily="2" charset="2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ea typeface="ＭＳ Ｐゴシック" pitchFamily="112" charset="-128"/>
                <a:sym typeface="Wingdings" pitchFamily="2" charset="2"/>
              </a:rPr>
              <a:t>   If you want to use more </a:t>
            </a:r>
            <a:r>
              <a:rPr lang="en-GB" sz="1100" b="1">
                <a:ea typeface="ＭＳ Ｐゴシック" pitchFamily="112" charset="-128"/>
                <a:sym typeface="Wingdings" pitchFamily="2" charset="2"/>
              </a:rPr>
              <a:t>partner logos</a:t>
            </a:r>
            <a:r>
              <a:rPr lang="en-GB" sz="1100">
                <a:ea typeface="ＭＳ Ｐゴシック" pitchFamily="112" charset="-128"/>
                <a:sym typeface="Wingdings" pitchFamily="2" charset="2"/>
              </a:rPr>
              <a:t> position them left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beside the DESY logo in the footer area </a:t>
            </a:r>
            <a:br>
              <a:rPr lang="en-GB" sz="1100">
                <a:ea typeface="ＭＳ Ｐゴシック" pitchFamily="112" charset="-128"/>
                <a:sym typeface="Wingdings" pitchFamily="2" charset="2"/>
              </a:rPr>
            </a:br>
            <a:r>
              <a:rPr lang="en-GB" sz="1100">
                <a:ea typeface="ＭＳ Ｐゴシック" pitchFamily="112" charset="-128"/>
                <a:sym typeface="Wingdings" pitchFamily="2" charset="2"/>
              </a:rPr>
              <a:t>   </a:t>
            </a:r>
            <a:r>
              <a:rPr lang="en-GB" sz="1100" b="1">
                <a:ea typeface="ＭＳ Ｐゴシック" pitchFamily="112" charset="-128"/>
                <a:sym typeface="Wingdings" pitchFamily="2" charset="2"/>
              </a:rPr>
              <a:t>Close Master View</a:t>
            </a:r>
            <a:endParaRPr lang="en-GB" sz="1100" b="1">
              <a:ea typeface="ＭＳ Ｐゴシック" pitchFamily="112" charset="-128"/>
            </a:endParaRPr>
          </a:p>
          <a:p>
            <a:pPr marL="228943" indent="-22894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ea typeface="ＭＳ Ｐゴシック" pitchFamily="112" charset="-128"/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290356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0F407-74BF-41BC-A5CA-CB7704F589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0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5DFF6-7C4C-4EF9-9767-0D088BF01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0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5F097-BD14-4EDE-BEF9-A1AA228D44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3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5B023-402E-494C-BDE9-C7EA8E40FE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74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02F48-10A8-4D22-8FC8-6B18E6444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7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A1169-6CB2-4A2A-9BF2-CA6D99D1B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4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6C174-2010-4395-9EC7-F1FAA9E6AAD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3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73C4F-28EC-49CD-BF15-ED307FE904D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9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14B32-52F2-4809-9634-222E6C7708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8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84695-D6C0-463F-88CB-8F773842BF7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5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</a:defRPr>
            </a:lvl1pPr>
          </a:lstStyle>
          <a:p>
            <a:fld id="{45E1AA30-FC2C-45A0-B150-75233BD8814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593963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>
              <a:ea typeface="ＭＳ Ｐゴシック" pitchFamily="18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WP-18</a:t>
            </a:r>
            <a:r>
              <a:rPr lang="en-GB" sz="1000" baseline="0" dirty="0" smtClean="0">
                <a:solidFill>
                  <a:schemeClr val="bg1"/>
                </a:solidFill>
              </a:rPr>
              <a:t> Special </a:t>
            </a:r>
            <a:r>
              <a:rPr lang="en-GB" sz="1000" baseline="0" dirty="0" smtClean="0">
                <a:solidFill>
                  <a:schemeClr val="bg1"/>
                </a:solidFill>
              </a:rPr>
              <a:t>Diagnostics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/>
        </p:nvSpPr>
        <p:spPr bwMode="auto">
          <a:xfrm>
            <a:off x="76200" y="6600164"/>
            <a:ext cx="88693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000000"/>
                </a:solidFill>
                <a:latin typeface="Helvetica" pitchFamily="34" charset="0"/>
              </a:rPr>
              <a:t>Christopher</a:t>
            </a:r>
            <a:r>
              <a:rPr lang="en-GB" sz="1000" baseline="0" dirty="0" smtClean="0">
                <a:solidFill>
                  <a:srgbClr val="000000"/>
                </a:solidFill>
                <a:latin typeface="Helvetica" pitchFamily="34" charset="0"/>
              </a:rPr>
              <a:t> Gerth</a:t>
            </a:r>
            <a:r>
              <a:rPr lang="en-GB" sz="1000" dirty="0">
                <a:solidFill>
                  <a:srgbClr val="000000"/>
                </a:solidFill>
                <a:latin typeface="Helvetica" pitchFamily="34" charset="0"/>
              </a:rPr>
              <a:t>	  </a:t>
            </a:r>
            <a:r>
              <a:rPr lang="en-GB" sz="1000" baseline="0" dirty="0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en-GB" sz="1000" baseline="0" dirty="0" smtClean="0">
                <a:solidFill>
                  <a:srgbClr val="000000"/>
                </a:solidFill>
                <a:latin typeface="Helvetica" pitchFamily="34" charset="0"/>
              </a:rPr>
              <a:t>     </a:t>
            </a:r>
            <a:r>
              <a:rPr lang="en-GB" sz="1000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en-US" sz="900" kern="1200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rPr>
              <a:t>MSK collaboration workshop for the European XFEL</a:t>
            </a:r>
            <a:r>
              <a:rPr lang="en-GB" sz="1000" dirty="0" smtClean="0">
                <a:solidFill>
                  <a:srgbClr val="000000"/>
                </a:solidFill>
                <a:latin typeface="Helvetica" pitchFamily="34" charset="0"/>
              </a:rPr>
              <a:t>, </a:t>
            </a:r>
            <a:r>
              <a:rPr lang="en-US" sz="900" kern="1200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rPr>
              <a:t>12-13 May 2014 </a:t>
            </a:r>
            <a:r>
              <a:rPr lang="en-US" sz="900" i="1" kern="1200" dirty="0" smtClean="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rPr>
              <a:t>DESY Hamburg</a:t>
            </a:r>
            <a:endParaRPr lang="en-GB" sz="1800" dirty="0">
              <a:solidFill>
                <a:srgbClr val="000000"/>
              </a:solidFill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7609" y="3411225"/>
            <a:ext cx="7283450" cy="596900"/>
          </a:xfrm>
          <a:ln w="9525"/>
        </p:spPr>
        <p:txBody>
          <a:bodyPr/>
          <a:lstStyle/>
          <a:p>
            <a:pPr eaLnBrk="1" hangingPunct="1"/>
            <a:r>
              <a:rPr lang="en-GB" sz="2000" dirty="0" smtClean="0">
                <a:solidFill>
                  <a:srgbClr val="251555"/>
                </a:solidFill>
                <a:latin typeface="Arial Rounded MT Bold" pitchFamily="34" charset="0"/>
              </a:rPr>
              <a:t>Presented by: Christopher Gerth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74303" y="2069409"/>
            <a:ext cx="8506047" cy="134435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/>
          <a:lstStyle/>
          <a:p>
            <a:pPr algn="ctr">
              <a:buClr>
                <a:schemeClr val="accent2"/>
              </a:buClr>
              <a:buSzPct val="80000"/>
              <a:buNone/>
            </a:pPr>
            <a:r>
              <a:rPr lang="en-US" sz="4000" dirty="0" smtClean="0">
                <a:solidFill>
                  <a:srgbClr val="251555"/>
                </a:solidFill>
                <a:latin typeface="Arial Rounded MT Bold" pitchFamily="34" charset="0"/>
              </a:rPr>
              <a:t>  WP-18 Special Diagnostics </a:t>
            </a:r>
            <a:r>
              <a:rPr lang="en-US" sz="4000" dirty="0">
                <a:solidFill>
                  <a:srgbClr val="251555"/>
                </a:solidFill>
                <a:latin typeface="Arial Rounded MT Bold" pitchFamily="34" charset="0"/>
              </a:rPr>
              <a:t>I</a:t>
            </a:r>
            <a:r>
              <a:rPr lang="en-US" sz="4000" dirty="0" smtClean="0">
                <a:solidFill>
                  <a:srgbClr val="251555"/>
                </a:solidFill>
                <a:latin typeface="Arial Rounded MT Bold" pitchFamily="34" charset="0"/>
              </a:rPr>
              <a:t>nstallation Overview</a:t>
            </a:r>
            <a:endParaRPr lang="en-US" sz="4000" dirty="0">
              <a:solidFill>
                <a:srgbClr val="251555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and Milestones </a:t>
            </a:r>
            <a:r>
              <a:rPr lang="en-US" sz="1400" dirty="0" smtClean="0"/>
              <a:t>(Commissioning WG: </a:t>
            </a:r>
            <a:r>
              <a:rPr lang="en-US" sz="1400" dirty="0" err="1" smtClean="0"/>
              <a:t>Winni</a:t>
            </a:r>
            <a:r>
              <a:rPr lang="en-US" sz="1400" dirty="0" smtClean="0"/>
              <a:t> Decking)</a:t>
            </a:r>
            <a:endParaRPr lang="en-US" sz="1400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175599" y="3164407"/>
            <a:ext cx="8676736" cy="326118"/>
            <a:chOff x="2171700" y="24588092"/>
            <a:chExt cx="26915503" cy="897205"/>
          </a:xfrm>
        </p:grpSpPr>
        <p:sp>
          <p:nvSpPr>
            <p:cNvPr id="150" name="Rectangle 149"/>
            <p:cNvSpPr/>
            <p:nvPr/>
          </p:nvSpPr>
          <p:spPr bwMode="auto">
            <a:xfrm>
              <a:off x="2171700" y="24597359"/>
              <a:ext cx="5791200" cy="887938"/>
            </a:xfrm>
            <a:prstGeom prst="rect">
              <a:avLst/>
            </a:prstGeom>
            <a:solidFill>
              <a:srgbClr val="BBE0E3"/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2014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7964852" y="24588092"/>
              <a:ext cx="5745480" cy="897205"/>
            </a:xfrm>
            <a:prstGeom prst="rect">
              <a:avLst/>
            </a:prstGeom>
            <a:solidFill>
              <a:srgbClr val="BBE0E3">
                <a:lumMod val="75000"/>
              </a:srgbClr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rial" charset="0"/>
                </a:rPr>
                <a:t>2015</a:t>
              </a: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13710332" y="24597359"/>
              <a:ext cx="5791200" cy="887938"/>
            </a:xfrm>
            <a:prstGeom prst="rect">
              <a:avLst/>
            </a:prstGeom>
            <a:solidFill>
              <a:srgbClr val="BBE0E3"/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rial" charset="0"/>
                </a:rPr>
                <a:t>2016</a:t>
              </a: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19498952" y="24597359"/>
              <a:ext cx="5791200" cy="887938"/>
            </a:xfrm>
            <a:prstGeom prst="rect">
              <a:avLst/>
            </a:prstGeom>
            <a:solidFill>
              <a:srgbClr val="BBE0E3">
                <a:lumMod val="75000"/>
              </a:srgbClr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rial" charset="0"/>
                </a:rPr>
                <a:t>2017</a:t>
              </a:r>
            </a:p>
          </p:txBody>
        </p:sp>
        <p:sp>
          <p:nvSpPr>
            <p:cNvPr id="154" name="Pentagon 153"/>
            <p:cNvSpPr/>
            <p:nvPr/>
          </p:nvSpPr>
          <p:spPr bwMode="auto">
            <a:xfrm>
              <a:off x="25290152" y="24597359"/>
              <a:ext cx="3797051" cy="887938"/>
            </a:xfrm>
            <a:prstGeom prst="homePlate">
              <a:avLst/>
            </a:prstGeom>
            <a:solidFill>
              <a:srgbClr val="BBE0E3"/>
            </a:solidFill>
            <a:ln w="50800" cap="flat" cmpd="sng" algn="ctr">
              <a:solidFill>
                <a:srgbClr val="BBE0E3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15151"/>
                  </a:solidFill>
                  <a:effectLst/>
                  <a:uLnTx/>
                  <a:uFillTx/>
                  <a:latin typeface="Arial" charset="0"/>
                </a:rPr>
                <a:t>2018</a:t>
              </a:r>
            </a:p>
          </p:txBody>
        </p:sp>
      </p:grpSp>
      <p:sp>
        <p:nvSpPr>
          <p:cNvPr id="119" name="Rectangle 202"/>
          <p:cNvSpPr>
            <a:spLocks noChangeArrowheads="1"/>
          </p:cNvSpPr>
          <p:nvPr/>
        </p:nvSpPr>
        <p:spPr bwMode="auto">
          <a:xfrm>
            <a:off x="539263" y="3610386"/>
            <a:ext cx="1430814" cy="478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First e-beam out of RF gun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Rectangle 202"/>
          <p:cNvSpPr>
            <a:spLocks noChangeArrowheads="1"/>
          </p:cNvSpPr>
          <p:nvPr/>
        </p:nvSpPr>
        <p:spPr bwMode="auto">
          <a:xfrm>
            <a:off x="4396936" y="3575432"/>
            <a:ext cx="868679" cy="503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Linac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23" name="Rectangle 202"/>
          <p:cNvSpPr>
            <a:spLocks noChangeArrowheads="1"/>
          </p:cNvSpPr>
          <p:nvPr/>
        </p:nvSpPr>
        <p:spPr bwMode="auto">
          <a:xfrm>
            <a:off x="5520462" y="3583964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SA1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7" name="Rectangle 202"/>
          <p:cNvSpPr>
            <a:spLocks noChangeArrowheads="1"/>
          </p:cNvSpPr>
          <p:nvPr/>
        </p:nvSpPr>
        <p:spPr bwMode="auto">
          <a:xfrm>
            <a:off x="7086600" y="3587788"/>
            <a:ext cx="883920" cy="5009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Start user operation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Rectangle 202"/>
          <p:cNvSpPr>
            <a:spLocks noChangeArrowheads="1"/>
          </p:cNvSpPr>
          <p:nvPr/>
        </p:nvSpPr>
        <p:spPr bwMode="auto">
          <a:xfrm>
            <a:off x="8041168" y="3572340"/>
            <a:ext cx="1102832" cy="503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ull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TDR performance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6251" r="7483" b="3997"/>
          <a:stretch/>
        </p:blipFill>
        <p:spPr bwMode="auto">
          <a:xfrm>
            <a:off x="86875" y="1377619"/>
            <a:ext cx="8828791" cy="16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2" name="Straight Connector 131"/>
          <p:cNvCxnSpPr/>
          <p:nvPr/>
        </p:nvCxnSpPr>
        <p:spPr bwMode="auto">
          <a:xfrm>
            <a:off x="819022" y="1663810"/>
            <a:ext cx="535675" cy="1503965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868151" y="1663810"/>
            <a:ext cx="1631572" cy="1503965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endCxn id="152" idx="0"/>
          </p:cNvCxnSpPr>
          <p:nvPr/>
        </p:nvCxnSpPr>
        <p:spPr bwMode="auto">
          <a:xfrm>
            <a:off x="2528295" y="1871540"/>
            <a:ext cx="2300459" cy="1296235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H="1">
            <a:off x="5761376" y="2483651"/>
            <a:ext cx="1724634" cy="68412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H="1">
            <a:off x="5982455" y="2539046"/>
            <a:ext cx="1353712" cy="63059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 flipH="1">
            <a:off x="6266034" y="2347935"/>
            <a:ext cx="1775134" cy="82170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/>
          <p:nvPr/>
        </p:nvCxnSpPr>
        <p:spPr bwMode="auto">
          <a:xfrm>
            <a:off x="1354697" y="3169636"/>
            <a:ext cx="1" cy="433418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/>
          <p:nvPr/>
        </p:nvCxnSpPr>
        <p:spPr bwMode="auto">
          <a:xfrm flipH="1">
            <a:off x="2489200" y="3164407"/>
            <a:ext cx="10524" cy="1844473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/>
          <p:nvPr/>
        </p:nvCxnSpPr>
        <p:spPr bwMode="auto">
          <a:xfrm flipH="1">
            <a:off x="4826000" y="3141887"/>
            <a:ext cx="2754" cy="1866993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/>
          <p:nvPr/>
        </p:nvCxnSpPr>
        <p:spPr bwMode="auto">
          <a:xfrm>
            <a:off x="5750077" y="3162017"/>
            <a:ext cx="0" cy="414327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>
            <a:off x="5982455" y="3167775"/>
            <a:ext cx="0" cy="32461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>
            <a:off x="6357133" y="3161637"/>
            <a:ext cx="0" cy="330749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6266034" y="3164407"/>
            <a:ext cx="0" cy="322750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>
            <a:off x="5982455" y="3487157"/>
            <a:ext cx="350572" cy="97862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>
            <a:off x="6266034" y="3487157"/>
            <a:ext cx="630106" cy="10063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endCxn id="127" idx="0"/>
          </p:cNvCxnSpPr>
          <p:nvPr/>
        </p:nvCxnSpPr>
        <p:spPr bwMode="auto">
          <a:xfrm>
            <a:off x="6357133" y="3487157"/>
            <a:ext cx="1171427" cy="100631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8511737" y="3167775"/>
            <a:ext cx="0" cy="404564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Rectangle 202"/>
          <p:cNvSpPr>
            <a:spLocks noChangeArrowheads="1"/>
          </p:cNvSpPr>
          <p:nvPr/>
        </p:nvSpPr>
        <p:spPr bwMode="auto">
          <a:xfrm>
            <a:off x="5467122" y="3904643"/>
            <a:ext cx="1550898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1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lasing possible</a:t>
            </a:r>
          </a:p>
        </p:txBody>
      </p:sp>
      <p:sp>
        <p:nvSpPr>
          <p:cNvPr id="170" name="Rectangle 202"/>
          <p:cNvSpPr>
            <a:spLocks noChangeArrowheads="1"/>
          </p:cNvSpPr>
          <p:nvPr/>
        </p:nvSpPr>
        <p:spPr bwMode="auto">
          <a:xfrm>
            <a:off x="6073895" y="3583964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SA3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1" name="Rectangle 202"/>
          <p:cNvSpPr>
            <a:spLocks noChangeArrowheads="1"/>
          </p:cNvSpPr>
          <p:nvPr/>
        </p:nvSpPr>
        <p:spPr bwMode="auto">
          <a:xfrm>
            <a:off x="6556065" y="3576344"/>
            <a:ext cx="428749" cy="2881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SA2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62728" y="4538817"/>
            <a:ext cx="2403912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 smtClean="0"/>
              <a:t>1 year Injector </a:t>
            </a:r>
            <a:r>
              <a:rPr lang="en-US" sz="1200" b="1" dirty="0" smtClean="0"/>
              <a:t>Commissioning</a:t>
            </a:r>
          </a:p>
          <a:p>
            <a:pPr>
              <a:buNone/>
            </a:pPr>
            <a:r>
              <a:rPr lang="en-US" sz="1200" b="1" dirty="0"/>
              <a:t>Operation of 4 Links, BAM, EOD Laser, </a:t>
            </a:r>
            <a:r>
              <a:rPr lang="en-US" sz="1200" b="1" dirty="0" smtClean="0"/>
              <a:t>TDS</a:t>
            </a:r>
            <a:endParaRPr lang="en-US" sz="1200" b="1" dirty="0"/>
          </a:p>
          <a:p>
            <a:pPr>
              <a:buNone/>
            </a:pPr>
            <a:r>
              <a:rPr lang="en-US" sz="1200" b="1" dirty="0" smtClean="0"/>
              <a:t>Installation </a:t>
            </a:r>
            <a:r>
              <a:rPr lang="en-US" sz="1200" b="1" dirty="0"/>
              <a:t>all other WP-18 hardware</a:t>
            </a:r>
            <a:endParaRPr lang="en-US" sz="1200" b="1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2518890" y="4450080"/>
            <a:ext cx="2205510" cy="1302"/>
          </a:xfrm>
          <a:prstGeom prst="straightConnector1">
            <a:avLst/>
          </a:prstGeom>
          <a:noFill/>
          <a:ln w="571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0" name="Rectangle 202"/>
          <p:cNvSpPr>
            <a:spLocks noChangeArrowheads="1"/>
          </p:cNvSpPr>
          <p:nvPr/>
        </p:nvSpPr>
        <p:spPr bwMode="auto">
          <a:xfrm>
            <a:off x="2149240" y="3585019"/>
            <a:ext cx="875900" cy="5036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Injector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cooldown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  <a:t/>
            </a:r>
            <a:b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A6EB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/>
            </a:r>
            <a:b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1026160" y="4450080"/>
            <a:ext cx="1452880" cy="1"/>
          </a:xfrm>
          <a:prstGeom prst="straightConnector1">
            <a:avLst/>
          </a:prstGeom>
          <a:noFill/>
          <a:ln w="571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325121" y="4538817"/>
            <a:ext cx="2133600" cy="7201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 smtClean="0"/>
              <a:t>Finish Developments</a:t>
            </a:r>
          </a:p>
          <a:p>
            <a:pPr>
              <a:buNone/>
            </a:pPr>
            <a:r>
              <a:rPr lang="en-US" sz="1200" b="1" dirty="0" smtClean="0"/>
              <a:t>Start series production</a:t>
            </a:r>
          </a:p>
          <a:p>
            <a:pPr>
              <a:buNone/>
            </a:pPr>
            <a:r>
              <a:rPr lang="en-US" sz="1200" b="1" dirty="0" smtClean="0"/>
              <a:t>Installation Vacuum Parts</a:t>
            </a:r>
            <a:endParaRPr lang="en-US" sz="1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941769" y="4538817"/>
            <a:ext cx="18654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 smtClean="0"/>
              <a:t>Commissioning of all hardware with beam</a:t>
            </a:r>
            <a:endParaRPr lang="en-US" sz="1200" b="1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 flipV="1">
            <a:off x="5048730" y="4450080"/>
            <a:ext cx="1494310" cy="1302"/>
          </a:xfrm>
          <a:prstGeom prst="straightConnector1">
            <a:avLst/>
          </a:prstGeom>
          <a:noFill/>
          <a:ln w="5715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H="1">
            <a:off x="2042160" y="3174567"/>
            <a:ext cx="10524" cy="1570153"/>
          </a:xfrm>
          <a:prstGeom prst="line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46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3024" y="95539"/>
            <a:ext cx="7283450" cy="714375"/>
          </a:xfrm>
        </p:spPr>
        <p:txBody>
          <a:bodyPr/>
          <a:lstStyle/>
          <a:p>
            <a:r>
              <a:rPr lang="en-US" dirty="0" smtClean="0"/>
              <a:t>Installation schedule Injector until mid 2015</a:t>
            </a:r>
            <a:endParaRPr lang="en-US" dirty="0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16128"/>
            <a:ext cx="9144000" cy="5841872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/>
          <a:p>
            <a:fld id="{5D518E81-CA98-483E-BA30-586BB5DF9225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276045" y="2064214"/>
            <a:ext cx="5971745" cy="1757288"/>
            <a:chOff x="276045" y="2064214"/>
            <a:chExt cx="5971745" cy="1757288"/>
          </a:xfrm>
        </p:grpSpPr>
        <p:grpSp>
          <p:nvGrpSpPr>
            <p:cNvPr id="10" name="Group 9"/>
            <p:cNvGrpSpPr/>
            <p:nvPr/>
          </p:nvGrpSpPr>
          <p:grpSpPr>
            <a:xfrm>
              <a:off x="4094480" y="2064214"/>
              <a:ext cx="2153310" cy="1664506"/>
              <a:chOff x="4094480" y="2064214"/>
              <a:chExt cx="2153310" cy="1664506"/>
            </a:xfrm>
          </p:grpSpPr>
          <p:cxnSp>
            <p:nvCxnSpPr>
              <p:cNvPr id="6" name="Straight Arrow Connector 5"/>
              <p:cNvCxnSpPr>
                <a:stCxn id="7" idx="1"/>
              </p:cNvCxnSpPr>
              <p:nvPr/>
            </p:nvCxnSpPr>
            <p:spPr bwMode="auto">
              <a:xfrm flipH="1">
                <a:off x="4094480" y="2313513"/>
                <a:ext cx="195915" cy="1415207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7" name="TextBox 6"/>
              <p:cNvSpPr txBox="1"/>
              <p:nvPr/>
            </p:nvSpPr>
            <p:spPr>
              <a:xfrm>
                <a:off x="4290395" y="2064214"/>
                <a:ext cx="1957395" cy="498598"/>
              </a:xfrm>
              <a:prstGeom prst="rect">
                <a:avLst/>
              </a:prstGeom>
              <a:noFill/>
              <a:ln>
                <a:solidFill>
                  <a:srgbClr val="FD930A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200" dirty="0" smtClean="0"/>
                  <a:t>Installation Vacuum Parts:</a:t>
                </a:r>
              </a:p>
              <a:p>
                <a:pPr>
                  <a:buNone/>
                </a:pPr>
                <a:r>
                  <a:rPr lang="en-US" sz="1200" dirty="0" smtClean="0"/>
                  <a:t>06-07/14 - BAM, EOD</a:t>
                </a:r>
                <a:endParaRPr lang="en-US" sz="1200" dirty="0"/>
              </a:p>
            </p:txBody>
          </p:sp>
        </p:grpSp>
        <p:sp>
          <p:nvSpPr>
            <p:cNvPr id="9" name="Rounded Rectangle 8"/>
            <p:cNvSpPr/>
            <p:nvPr/>
          </p:nvSpPr>
          <p:spPr bwMode="auto">
            <a:xfrm>
              <a:off x="276045" y="3648974"/>
              <a:ext cx="940280" cy="172528"/>
            </a:xfrm>
            <a:prstGeom prst="roundRect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69672" y="4015708"/>
            <a:ext cx="8859204" cy="2183212"/>
            <a:chOff x="169672" y="4015708"/>
            <a:chExt cx="8859204" cy="2183212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69672" y="5781306"/>
              <a:ext cx="1445372" cy="417614"/>
            </a:xfrm>
            <a:prstGeom prst="rect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25" name="Straight Arrow Connector 24"/>
            <p:cNvCxnSpPr>
              <a:stCxn id="27" idx="2"/>
            </p:cNvCxnSpPr>
            <p:nvPr/>
          </p:nvCxnSpPr>
          <p:spPr bwMode="auto">
            <a:xfrm flipH="1">
              <a:off x="7345680" y="4957504"/>
              <a:ext cx="496100" cy="843856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>
              <a:stCxn id="27" idx="2"/>
            </p:cNvCxnSpPr>
            <p:nvPr/>
          </p:nvCxnSpPr>
          <p:spPr bwMode="auto">
            <a:xfrm flipH="1">
              <a:off x="7528560" y="4957504"/>
              <a:ext cx="313220" cy="975936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>
              <a:off x="6654684" y="4015708"/>
              <a:ext cx="2374192" cy="941796"/>
            </a:xfrm>
            <a:prstGeom prst="rect">
              <a:avLst/>
            </a:prstGeom>
            <a:noFill/>
            <a:ln>
              <a:solidFill>
                <a:srgbClr val="FD930A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/>
                <a:t>EOD installation</a:t>
              </a:r>
            </a:p>
            <a:p>
              <a:pPr>
                <a:buNone/>
              </a:pPr>
              <a:r>
                <a:rPr lang="en-US" sz="1200" dirty="0"/>
                <a:t>4</a:t>
              </a:r>
              <a:r>
                <a:rPr lang="en-US" sz="1200" dirty="0" smtClean="0"/>
                <a:t> LSU in operation</a:t>
              </a:r>
            </a:p>
            <a:p>
              <a:pPr>
                <a:buNone/>
              </a:pPr>
              <a:r>
                <a:rPr lang="en-US" sz="1200" dirty="0" smtClean="0"/>
                <a:t>BAM EO Front-end after ACC39</a:t>
              </a:r>
            </a:p>
            <a:p>
              <a:pPr>
                <a:buNone/>
              </a:pPr>
              <a:r>
                <a:rPr lang="en-US" sz="1200" dirty="0" smtClean="0"/>
                <a:t>ACC39 delayed?</a:t>
              </a:r>
              <a:endParaRPr lang="en-US" sz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6205" y="3491735"/>
            <a:ext cx="8288835" cy="836426"/>
            <a:chOff x="286205" y="3491735"/>
            <a:chExt cx="8288835" cy="836426"/>
          </a:xfrm>
        </p:grpSpPr>
        <p:sp>
          <p:nvSpPr>
            <p:cNvPr id="30" name="TextBox 29"/>
            <p:cNvSpPr txBox="1"/>
            <p:nvPr/>
          </p:nvSpPr>
          <p:spPr>
            <a:xfrm>
              <a:off x="6859543" y="3491735"/>
              <a:ext cx="1715497" cy="276999"/>
            </a:xfrm>
            <a:prstGeom prst="rect">
              <a:avLst/>
            </a:prstGeom>
            <a:noFill/>
            <a:ln>
              <a:solidFill>
                <a:srgbClr val="FD930A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 smtClean="0"/>
                <a:t>10/14 Installation TDS</a:t>
              </a:r>
              <a:endParaRPr lang="en-US" sz="1200" dirty="0"/>
            </a:p>
          </p:txBody>
        </p:sp>
        <p:cxnSp>
          <p:nvCxnSpPr>
            <p:cNvPr id="28" name="Straight Arrow Connector 27"/>
            <p:cNvCxnSpPr>
              <a:stCxn id="30" idx="1"/>
            </p:cNvCxnSpPr>
            <p:nvPr/>
          </p:nvCxnSpPr>
          <p:spPr bwMode="auto">
            <a:xfrm flipH="1">
              <a:off x="5618481" y="3630235"/>
              <a:ext cx="1241062" cy="697926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1" name="Rounded Rectangle 40"/>
            <p:cNvSpPr/>
            <p:nvPr/>
          </p:nvSpPr>
          <p:spPr bwMode="auto">
            <a:xfrm>
              <a:off x="286205" y="4146814"/>
              <a:ext cx="940280" cy="172528"/>
            </a:xfrm>
            <a:prstGeom prst="roundRect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34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C174-2010-4395-9EC7-F1FAA9E6AAD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59440" y="1326615"/>
            <a:ext cx="8594594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Overall Schedule: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Injector Commissioning ≈ 04/</a:t>
            </a:r>
            <a:r>
              <a:rPr lang="en-US" sz="1600" dirty="0" smtClean="0"/>
              <a:t>15 </a:t>
            </a:r>
            <a:r>
              <a:rPr lang="en-US" sz="1600" dirty="0" smtClean="0"/>
              <a:t>– 04/</a:t>
            </a:r>
            <a:r>
              <a:rPr lang="en-US" sz="1600" dirty="0" smtClean="0"/>
              <a:t>16: </a:t>
            </a:r>
            <a:r>
              <a:rPr lang="en-US" sz="1600" dirty="0" smtClean="0"/>
              <a:t>BAM, EOD, TDS, </a:t>
            </a:r>
            <a:r>
              <a:rPr lang="en-US" sz="1600" dirty="0"/>
              <a:t>4</a:t>
            </a:r>
            <a:r>
              <a:rPr lang="en-US" sz="1600" dirty="0" smtClean="0"/>
              <a:t> LSU 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Installation of all other hardware (20 systems and 20 LSU) until 06/16</a:t>
            </a:r>
            <a:endParaRPr lang="en-US" sz="1600" dirty="0"/>
          </a:p>
          <a:p>
            <a:r>
              <a:rPr lang="en-US" sz="1600" dirty="0"/>
              <a:t> </a:t>
            </a:r>
            <a:r>
              <a:rPr lang="en-US" sz="1600" dirty="0" smtClean="0"/>
              <a:t>Installation schedule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No rigid schedule as for LLRF (A01 – A26)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Needs to be planned by </a:t>
            </a:r>
            <a:r>
              <a:rPr lang="en-US" sz="1600" dirty="0" smtClean="0"/>
              <a:t>device responsible </a:t>
            </a:r>
            <a:r>
              <a:rPr lang="en-US" sz="1600" dirty="0" smtClean="0"/>
              <a:t>persons </a:t>
            </a:r>
            <a:r>
              <a:rPr lang="en-US" sz="1600" dirty="0" smtClean="0"/>
              <a:t>and </a:t>
            </a:r>
            <a:r>
              <a:rPr lang="en-US" sz="1600" dirty="0" smtClean="0"/>
              <a:t>coordinated in team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Coordination will depend on </a:t>
            </a:r>
          </a:p>
          <a:p>
            <a:pPr lvl="1"/>
            <a:r>
              <a:rPr lang="en-US" sz="1600" dirty="0"/>
              <a:t> A</a:t>
            </a:r>
            <a:r>
              <a:rPr lang="en-US" sz="1600" dirty="0" smtClean="0"/>
              <a:t>vailability of WP-18 hardware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Availability of sub-system experts for device testing</a:t>
            </a:r>
          </a:p>
          <a:p>
            <a:pPr lvl="1"/>
            <a:r>
              <a:rPr lang="en-US" sz="1600" dirty="0"/>
              <a:t> Availability of </a:t>
            </a:r>
            <a:r>
              <a:rPr lang="en-US" sz="1600" dirty="0" smtClean="0"/>
              <a:t>support for installation</a:t>
            </a:r>
          </a:p>
          <a:p>
            <a:pPr lvl="1"/>
            <a:r>
              <a:rPr lang="en-US" sz="1600" dirty="0"/>
              <a:t> Availability of support </a:t>
            </a:r>
            <a:r>
              <a:rPr lang="en-US" sz="1600" dirty="0" smtClean="0"/>
              <a:t>for firmware / server installation </a:t>
            </a:r>
          </a:p>
          <a:p>
            <a:pPr lvl="1"/>
            <a:r>
              <a:rPr lang="en-US" sz="1600" dirty="0"/>
              <a:t> O</a:t>
            </a:r>
            <a:r>
              <a:rPr lang="en-US" sz="1600" dirty="0" smtClean="0"/>
              <a:t>verall schedule (vacuum installation, infrastructure and rack installation, …) </a:t>
            </a:r>
            <a:endParaRPr lang="en-US" sz="1600" dirty="0"/>
          </a:p>
          <a:p>
            <a:pPr lvl="1">
              <a:buNone/>
            </a:pPr>
            <a:r>
              <a:rPr lang="en-US" sz="1600" dirty="0" smtClean="0"/>
              <a:t>=&gt; Needs to be worked out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All hardware developments finished by end 2014</a:t>
            </a:r>
          </a:p>
          <a:p>
            <a:r>
              <a:rPr lang="en-US" sz="1600" dirty="0" smtClean="0"/>
              <a:t> All hardware available beginning of 2015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Establish installation routines</a:t>
            </a:r>
            <a:r>
              <a:rPr lang="en-US" sz="1600" dirty="0"/>
              <a:t> </a:t>
            </a:r>
            <a:r>
              <a:rPr lang="en-US" sz="1600" dirty="0" smtClean="0"/>
              <a:t>and teams </a:t>
            </a:r>
            <a:br>
              <a:rPr lang="en-US" sz="1600" dirty="0" smtClean="0"/>
            </a:br>
            <a:r>
              <a:rPr lang="en-US" sz="1600" dirty="0" smtClean="0"/>
              <a:t>    (may conflict with WP-02 as same personnel involved) </a:t>
            </a:r>
          </a:p>
          <a:p>
            <a:pPr lvl="1"/>
            <a:endParaRPr lang="en-US" sz="1600" dirty="0" smtClean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93788" y="476250"/>
            <a:ext cx="6613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algn="ctr" eaLnBrk="1" hangingPunct="1">
              <a:buNone/>
            </a:pPr>
            <a:r>
              <a:rPr lang="en-US" sz="2000" b="0" dirty="0" smtClean="0"/>
              <a:t>Summary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GB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193903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C174-2010-4395-9EC7-F1FAA9E6AAD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298524" y="2617973"/>
            <a:ext cx="4432975" cy="192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5400" dirty="0" smtClean="0"/>
              <a:t>Thank you for</a:t>
            </a:r>
          </a:p>
          <a:p>
            <a:pPr>
              <a:buNone/>
            </a:pPr>
            <a:r>
              <a:rPr lang="en-US" sz="5400" dirty="0"/>
              <a:t>y</a:t>
            </a:r>
            <a:r>
              <a:rPr lang="en-US" sz="5400" dirty="0" smtClean="0"/>
              <a:t>our attention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8833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307206" y="2477700"/>
            <a:ext cx="478465" cy="23360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38125" y="1877199"/>
            <a:ext cx="3798627" cy="1201003"/>
            <a:chOff x="2109375" y="1951630"/>
            <a:chExt cx="3798627" cy="1201003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2109375" y="1951630"/>
              <a:ext cx="0" cy="1201003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571960" y="2142699"/>
              <a:ext cx="0" cy="971265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908002" y="2081738"/>
              <a:ext cx="0" cy="1032226"/>
            </a:xfrm>
            <a:prstGeom prst="line">
              <a:avLst/>
            </a:prstGeom>
            <a:noFill/>
            <a:ln w="1270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5" y="1779445"/>
            <a:ext cx="846772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5"/>
          <p:cNvSpPr txBox="1">
            <a:spLocks noChangeAspect="1" noChangeArrowheads="1"/>
          </p:cNvSpPr>
          <p:nvPr/>
        </p:nvSpPr>
        <p:spPr bwMode="auto">
          <a:xfrm>
            <a:off x="144089" y="1124510"/>
            <a:ext cx="8712832" cy="6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342900" lvl="1" indent="-342900" eaLnBrk="1" hangingPunct="1">
              <a:buFont typeface="+mj-lt"/>
              <a:buAutoNum type="arabicParenR"/>
            </a:pPr>
            <a:r>
              <a:rPr lang="en-US" sz="1600" dirty="0" smtClean="0">
                <a:solidFill>
                  <a:srgbClr val="002060"/>
                </a:solidFill>
              </a:rPr>
              <a:t>Distribution of </a:t>
            </a:r>
            <a:r>
              <a:rPr lang="en-US" sz="1600" dirty="0" err="1" smtClean="0">
                <a:solidFill>
                  <a:srgbClr val="002060"/>
                </a:solidFill>
              </a:rPr>
              <a:t>fs</a:t>
            </a:r>
            <a:r>
              <a:rPr lang="en-US" sz="1600" dirty="0" smtClean="0">
                <a:solidFill>
                  <a:srgbClr val="002060"/>
                </a:solidFill>
              </a:rPr>
              <a:t>-stable optical synchronization signals over entire facility (~ 3.5 km)</a:t>
            </a:r>
          </a:p>
          <a:p>
            <a:pPr marL="342900" lvl="1" indent="-342900" eaLnBrk="1" hangingPunct="1">
              <a:buFont typeface="+mj-lt"/>
              <a:buAutoNum type="arabicParenR"/>
            </a:pPr>
            <a:r>
              <a:rPr lang="en-US" sz="1600" dirty="0" smtClean="0">
                <a:solidFill>
                  <a:srgbClr val="002060"/>
                </a:solidFill>
              </a:rPr>
              <a:t>Monitoring of long. properties: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beam energy</a:t>
            </a:r>
            <a:r>
              <a:rPr lang="en-US" sz="1600" dirty="0" smtClean="0">
                <a:solidFill>
                  <a:srgbClr val="002060"/>
                </a:solidFill>
              </a:rPr>
              <a:t>, </a:t>
            </a:r>
            <a:r>
              <a:rPr lang="en-US" sz="1600" dirty="0" smtClean="0">
                <a:solidFill>
                  <a:srgbClr val="0070C0"/>
                </a:solidFill>
              </a:rPr>
              <a:t>bunch profile/length</a:t>
            </a:r>
            <a:r>
              <a:rPr lang="en-US" sz="1600" dirty="0" smtClean="0">
                <a:solidFill>
                  <a:srgbClr val="002060"/>
                </a:solidFill>
              </a:rPr>
              <a:t> and </a:t>
            </a:r>
            <a:r>
              <a:rPr lang="en-US" sz="1600" dirty="0" smtClean="0">
                <a:solidFill>
                  <a:srgbClr val="C00000"/>
                </a:solidFill>
              </a:rPr>
              <a:t>bunch arrival time.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766953" y="2553900"/>
            <a:ext cx="0" cy="7830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961909" y="2477700"/>
            <a:ext cx="0" cy="7830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109364" y="2523420"/>
            <a:ext cx="0" cy="7830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845272"/>
              </p:ext>
            </p:extLst>
          </p:nvPr>
        </p:nvGraphicFramePr>
        <p:xfrm>
          <a:off x="132214" y="3659879"/>
          <a:ext cx="8845531" cy="15239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40640"/>
                <a:gridCol w="1138172"/>
                <a:gridCol w="1463040"/>
                <a:gridCol w="2149840"/>
                <a:gridCol w="3253839"/>
              </a:tblGrid>
              <a:tr h="223331"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 smtClean="0"/>
                        <a:t>20pC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4.53ps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1.46ps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185fs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5.23fs</a:t>
                      </a:r>
                      <a:endParaRPr lang="de-DE" sz="14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13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100pC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4.80ps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1.55ps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197fs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11.6fs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97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250pC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5.27ps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1.70ps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223fs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25.4fs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05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500pC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6.00ps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1.96ps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259fs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43.0fs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13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/>
                        <a:t>1000pC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6.77ps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2.23ps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303fs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84.0fs</a:t>
                      </a:r>
                      <a:endParaRPr lang="de-DE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15541"/>
              </p:ext>
            </p:extLst>
          </p:nvPr>
        </p:nvGraphicFramePr>
        <p:xfrm>
          <a:off x="117470" y="3309214"/>
          <a:ext cx="8872151" cy="3047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45820"/>
                <a:gridCol w="1805940"/>
                <a:gridCol w="2194656"/>
                <a:gridCol w="2149433"/>
                <a:gridCol w="1876302"/>
              </a:tblGrid>
              <a:tr h="2375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130MeV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600MeV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2.5GeV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17.5GeV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464520" y="3018725"/>
            <a:ext cx="15504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050" dirty="0" smtClean="0">
                <a:solidFill>
                  <a:srgbClr val="251555"/>
                </a:solidFill>
              </a:rPr>
              <a:t>Igor Zagorodnov, 2011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4215" y="5220831"/>
            <a:ext cx="7202613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Energy change (x 100) after accelerating sections: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I0, L1, L2, L3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Bunch length change (x 1000) after bunch compressors: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BC0, BC1, BC2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Bunch arrival time may change after dispersive sections: </a:t>
            </a:r>
            <a:r>
              <a:rPr lang="en-US" sz="1600" dirty="0" smtClean="0">
                <a:solidFill>
                  <a:srgbClr val="C00000"/>
                </a:solidFill>
              </a:rPr>
              <a:t>BC0, BC1, BC2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3755" y="6185768"/>
            <a:ext cx="6417686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lvl="1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=&gt; Long. Diagnostics after Accelerating and Dispersive </a:t>
            </a:r>
            <a:r>
              <a:rPr lang="en-US" sz="1600" dirty="0" smtClean="0">
                <a:solidFill>
                  <a:srgbClr val="002060"/>
                </a:solidFill>
              </a:rPr>
              <a:t>Sections </a:t>
            </a:r>
            <a:endParaRPr lang="en-US" sz="1600" dirty="0">
              <a:solidFill>
                <a:srgbClr val="00206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7939" y="1742329"/>
            <a:ext cx="7296644" cy="1518437"/>
            <a:chOff x="767939" y="1742329"/>
            <a:chExt cx="7296644" cy="1518437"/>
          </a:xfrm>
        </p:grpSpPr>
        <p:sp>
          <p:nvSpPr>
            <p:cNvPr id="12" name="Oval 11"/>
            <p:cNvSpPr/>
            <p:nvPr/>
          </p:nvSpPr>
          <p:spPr bwMode="auto">
            <a:xfrm>
              <a:off x="3099460" y="1779445"/>
              <a:ext cx="1543184" cy="1227405"/>
            </a:xfrm>
            <a:prstGeom prst="ellips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282541" y="1742329"/>
              <a:ext cx="1543184" cy="1227405"/>
            </a:xfrm>
            <a:prstGeom prst="ellips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67939" y="2393147"/>
              <a:ext cx="906482" cy="867619"/>
            </a:xfrm>
            <a:prstGeom prst="ellips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611342" y="2007308"/>
              <a:ext cx="453241" cy="587196"/>
            </a:xfrm>
            <a:prstGeom prst="ellipse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</p:grp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2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 anchor="b"/>
          <a:lstStyle/>
          <a:p>
            <a:pPr algn="ctr" eaLnBrk="1" hangingPunct="1"/>
            <a:r>
              <a:rPr lang="en-US" sz="2000" b="0" dirty="0" smtClean="0"/>
              <a:t>Scope of WP-18 Devices</a:t>
            </a:r>
            <a:br>
              <a:rPr lang="en-US" sz="2000" b="0" dirty="0" smtClean="0"/>
            </a:br>
            <a:endParaRPr lang="en-GB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46376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8D96B5D-DC11-4BAB-ABED-C41E36808116}" type="slidenum">
              <a:rPr lang="en-GB" sz="1000">
                <a:solidFill>
                  <a:schemeClr val="bg1"/>
                </a:solidFill>
              </a:rPr>
              <a:pPr/>
              <a:t>3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476250"/>
            <a:ext cx="6613525" cy="738188"/>
          </a:xfrm>
        </p:spPr>
        <p:txBody>
          <a:bodyPr anchor="b"/>
          <a:lstStyle/>
          <a:p>
            <a:pPr algn="ctr" eaLnBrk="1" hangingPunct="1"/>
            <a:r>
              <a:rPr lang="en-US" sz="2000" b="0" dirty="0" smtClean="0"/>
              <a:t>Overview on WP-18 Devices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6439380" y="1315027"/>
            <a:ext cx="2551112" cy="3994149"/>
          </a:xfrm>
          <a:prstGeom prst="rect">
            <a:avLst/>
          </a:prstGeom>
          <a:solidFill>
            <a:srgbClr val="9FF3A7"/>
          </a:solidFill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2" name="Line 35"/>
          <p:cNvSpPr>
            <a:spLocks noChangeShapeType="1"/>
          </p:cNvSpPr>
          <p:nvPr/>
        </p:nvSpPr>
        <p:spPr bwMode="auto">
          <a:xfrm>
            <a:off x="6439380" y="1686502"/>
            <a:ext cx="2554287" cy="15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6882315" y="1371080"/>
            <a:ext cx="1721345" cy="6340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1600" dirty="0" smtClean="0">
                <a:latin typeface="Comic Sans MS" pitchFamily="66" charset="0"/>
              </a:rPr>
              <a:t>Laser-based </a:t>
            </a:r>
          </a:p>
          <a:p>
            <a:pPr algn="ctr"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1600" dirty="0" smtClean="0">
                <a:latin typeface="Comic Sans MS" pitchFamily="66" charset="0"/>
              </a:rPr>
              <a:t>Synchronization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561616" y="2239036"/>
            <a:ext cx="2328593" cy="8651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FFFF00"/>
                </a:solidFill>
                <a:latin typeface="Lucida Sans Unicode" pitchFamily="34" charset="0"/>
              </a:rPr>
              <a:t>Reference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FFFF00"/>
                </a:solidFill>
                <a:latin typeface="Lucida Sans Unicode" pitchFamily="34" charset="0"/>
              </a:rPr>
              <a:t>Distribution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FFFF00"/>
                </a:solidFill>
                <a:latin typeface="Lucida Sans Unicode" pitchFamily="34" charset="0"/>
              </a:rPr>
              <a:t>(MLO, FSD, LSU)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7820122" y="3938879"/>
            <a:ext cx="1087437" cy="708025"/>
          </a:xfrm>
          <a:prstGeom prst="rect">
            <a:avLst/>
          </a:prstGeom>
          <a:solidFill>
            <a:schemeClr val="accent1"/>
          </a:solidFill>
          <a:ln w="19050" cmpd="sng">
            <a:solidFill>
              <a:srgbClr val="25155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FFFF00"/>
                </a:solidFill>
                <a:latin typeface="Lucida Sans Unicode" pitchFamily="34" charset="0"/>
              </a:rPr>
              <a:t>REFM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FFFF00"/>
                </a:solidFill>
                <a:latin typeface="Lucida Sans Unicode" pitchFamily="34" charset="0"/>
              </a:rPr>
              <a:t>LLRF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FFFF00"/>
                </a:solidFill>
                <a:latin typeface="Lucida Sans Unicode" pitchFamily="34" charset="0"/>
              </a:rPr>
              <a:t>Synchronization</a:t>
            </a:r>
            <a:r>
              <a:rPr lang="en-US" sz="1000" dirty="0" smtClean="0">
                <a:solidFill>
                  <a:schemeClr val="bg2"/>
                </a:solidFill>
                <a:latin typeface="Lucida Sans Unicode" pitchFamily="34" charset="0"/>
              </a:rPr>
              <a:t> </a:t>
            </a:r>
            <a:endParaRPr lang="en-US" sz="1000" dirty="0">
              <a:solidFill>
                <a:schemeClr val="bg2"/>
              </a:solidFill>
              <a:latin typeface="Lucida Sans Unicode" pitchFamily="34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6540952" y="3928719"/>
            <a:ext cx="1087437" cy="708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FFFF00"/>
                </a:solidFill>
                <a:latin typeface="Lucida Sans Unicode" pitchFamily="34" charset="0"/>
              </a:rPr>
              <a:t>L2L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FFFF00"/>
                </a:solidFill>
                <a:latin typeface="Lucida Sans Unicode" pitchFamily="34" charset="0"/>
              </a:rPr>
              <a:t>Laser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FFFF00"/>
                </a:solidFill>
                <a:latin typeface="Lucida Sans Unicode" pitchFamily="34" charset="0"/>
              </a:rPr>
              <a:t>Synchronization</a:t>
            </a:r>
            <a:endParaRPr lang="en-US" sz="1000" dirty="0">
              <a:solidFill>
                <a:srgbClr val="FFFF00"/>
              </a:solidFill>
              <a:latin typeface="Lucida Sans Unicode" pitchFamily="34" charset="0"/>
            </a:endParaRPr>
          </a:p>
        </p:txBody>
      </p:sp>
      <p:cxnSp>
        <p:nvCxnSpPr>
          <p:cNvPr id="3" name="Straight Connector 2"/>
          <p:cNvCxnSpPr>
            <a:stCxn id="24" idx="2"/>
            <a:endCxn id="39" idx="0"/>
          </p:cNvCxnSpPr>
          <p:nvPr/>
        </p:nvCxnSpPr>
        <p:spPr bwMode="auto">
          <a:xfrm flipH="1">
            <a:off x="7084671" y="3104223"/>
            <a:ext cx="641242" cy="824496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stCxn id="24" idx="2"/>
            <a:endCxn id="38" idx="0"/>
          </p:cNvCxnSpPr>
          <p:nvPr/>
        </p:nvCxnSpPr>
        <p:spPr bwMode="auto">
          <a:xfrm>
            <a:off x="7725913" y="3104223"/>
            <a:ext cx="637928" cy="834656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 bwMode="auto">
          <a:xfrm>
            <a:off x="3923160" y="1315027"/>
            <a:ext cx="2505074" cy="3994148"/>
          </a:xfrm>
          <a:prstGeom prst="rect">
            <a:avLst/>
          </a:prstGeom>
          <a:solidFill>
            <a:srgbClr val="DBF7FB"/>
          </a:solidFill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>
            <a:off x="3919985" y="1686501"/>
            <a:ext cx="2508249" cy="15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226377" y="3938406"/>
            <a:ext cx="1087437" cy="708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FFFF00"/>
                </a:solidFill>
                <a:latin typeface="Lucida Sans Unicode" pitchFamily="34" charset="0"/>
              </a:rPr>
              <a:t>BAM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FFFF00"/>
                </a:solidFill>
                <a:latin typeface="Lucida Sans Unicode" pitchFamily="34" charset="0"/>
              </a:rPr>
              <a:t>Bunch  </a:t>
            </a:r>
            <a:r>
              <a:rPr lang="en-US" sz="1000" dirty="0">
                <a:solidFill>
                  <a:srgbClr val="FFFF00"/>
                </a:solidFill>
                <a:latin typeface="Lucida Sans Unicode" pitchFamily="34" charset="0"/>
              </a:rPr>
              <a:t>Arrival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000" dirty="0" smtClean="0">
                <a:solidFill>
                  <a:srgbClr val="FFFF00"/>
                </a:solidFill>
                <a:latin typeface="Lucida Sans Unicode" pitchFamily="34" charset="0"/>
              </a:rPr>
              <a:t>Monitor</a:t>
            </a:r>
            <a:endParaRPr lang="en-US" sz="1000" dirty="0">
              <a:solidFill>
                <a:srgbClr val="FFFF00"/>
              </a:solidFill>
              <a:latin typeface="Lucida Sans Unicode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5202564" y="2239036"/>
            <a:ext cx="1111250" cy="8651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None/>
            </a:pPr>
            <a:r>
              <a:rPr lang="en-US" sz="1400" dirty="0">
                <a:solidFill>
                  <a:schemeClr val="bg2"/>
                </a:solidFill>
                <a:latin typeface="Lucida Sans Unicode" pitchFamily="34" charset="0"/>
              </a:rPr>
              <a:t>SRM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Synchrotron</a:t>
            </a:r>
            <a:endParaRPr lang="en-US" sz="1200" dirty="0">
              <a:solidFill>
                <a:schemeClr val="bg2"/>
              </a:solidFill>
              <a:latin typeface="Lucida Sans Unicode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bg2"/>
                </a:solidFill>
                <a:latin typeface="Lucida Sans Unicode" pitchFamily="34" charset="0"/>
              </a:rPr>
              <a:t>Radiation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Monitors</a:t>
            </a:r>
            <a:endParaRPr lang="en-US" sz="1200" dirty="0">
              <a:solidFill>
                <a:schemeClr val="bg2"/>
              </a:solidFill>
              <a:latin typeface="Lucida Sans Unicode" pitchFamily="34" charset="0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4038418" y="2239036"/>
            <a:ext cx="1087438" cy="87304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None/>
            </a:pPr>
            <a:r>
              <a:rPr lang="en-US" sz="1400" dirty="0" smtClean="0">
                <a:solidFill>
                  <a:schemeClr val="bg2"/>
                </a:solidFill>
                <a:latin typeface="Lucida Sans Unicode" pitchFamily="34" charset="0"/>
              </a:rPr>
              <a:t>EBPM</a:t>
            </a:r>
            <a:endParaRPr lang="en-US" sz="1400" baseline="30000" dirty="0">
              <a:solidFill>
                <a:schemeClr val="bg2"/>
              </a:solidFill>
              <a:latin typeface="Lucida Sans Unicode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Energy BPM</a:t>
            </a:r>
            <a:endParaRPr lang="en-US" sz="1200" dirty="0">
              <a:solidFill>
                <a:schemeClr val="bg2"/>
              </a:solidFill>
              <a:latin typeface="Lucida Sans Unicode" pitchFamily="34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 rot="16200000">
            <a:off x="5526257" y="4410329"/>
            <a:ext cx="492443" cy="109220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Bunch </a:t>
            </a:r>
            <a:r>
              <a:rPr lang="en-US" sz="1000" dirty="0">
                <a:latin typeface="Comic Sans MS" pitchFamily="66" charset="0"/>
              </a:rPr>
              <a:t>arrival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>
                <a:latin typeface="Comic Sans MS" pitchFamily="66" charset="0"/>
              </a:rPr>
              <a:t>Beam energy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 rot="16200000">
            <a:off x="5511967" y="2884300"/>
            <a:ext cx="492443" cy="111124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Beam </a:t>
            </a:r>
            <a:r>
              <a:rPr lang="en-US" sz="1000" dirty="0">
                <a:latin typeface="Comic Sans MS" pitchFamily="66" charset="0"/>
              </a:rPr>
              <a:t>Energy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>
                <a:latin typeface="Comic Sans MS" pitchFamily="66" charset="0"/>
              </a:rPr>
              <a:t>Energy </a:t>
            </a:r>
            <a:r>
              <a:rPr lang="en-US" sz="1000" dirty="0" smtClean="0">
                <a:latin typeface="Comic Sans MS" pitchFamily="66" charset="0"/>
              </a:rPr>
              <a:t>profile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 rot="16200000">
            <a:off x="4342270" y="2897793"/>
            <a:ext cx="492443" cy="10842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Beam energy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(Bunch arrival)</a:t>
            </a:r>
            <a:endParaRPr lang="en-US" sz="1000" dirty="0">
              <a:latin typeface="Comic Sans MS" pitchFamily="66" charset="0"/>
            </a:endParaRPr>
          </a:p>
        </p:txBody>
      </p:sp>
      <p:cxnSp>
        <p:nvCxnSpPr>
          <p:cNvPr id="42" name="Straight Connector 41"/>
          <p:cNvCxnSpPr>
            <a:stCxn id="24" idx="2"/>
            <a:endCxn id="26" idx="0"/>
          </p:cNvCxnSpPr>
          <p:nvPr/>
        </p:nvCxnSpPr>
        <p:spPr bwMode="auto">
          <a:xfrm flipH="1">
            <a:off x="5770096" y="3104223"/>
            <a:ext cx="1955817" cy="834183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4446102" y="1369510"/>
            <a:ext cx="1460656" cy="6340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1600" dirty="0" smtClean="0">
                <a:latin typeface="Comic Sans MS" pitchFamily="66" charset="0"/>
              </a:rPr>
              <a:t>Beam energy </a:t>
            </a:r>
          </a:p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1600" dirty="0" smtClean="0">
                <a:latin typeface="Comic Sans MS" pitchFamily="66" charset="0"/>
              </a:rPr>
              <a:t>Bunch arrival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43911" y="1309498"/>
            <a:ext cx="3773489" cy="3994149"/>
          </a:xfrm>
          <a:prstGeom prst="rect">
            <a:avLst/>
          </a:prstGeom>
          <a:solidFill>
            <a:srgbClr val="FCEDAE"/>
          </a:solidFill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487734" y="2239036"/>
            <a:ext cx="1089025" cy="8651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None/>
            </a:pPr>
            <a:r>
              <a:rPr lang="en-US" sz="1400" dirty="0" smtClean="0">
                <a:solidFill>
                  <a:srgbClr val="FFFF00"/>
                </a:solidFill>
                <a:latin typeface="Lucida Sans Unicode" pitchFamily="34" charset="0"/>
              </a:rPr>
              <a:t>EOD</a:t>
            </a:r>
            <a:endParaRPr lang="en-US" sz="1400" dirty="0">
              <a:solidFill>
                <a:srgbClr val="FFFF00"/>
              </a:solidFill>
              <a:latin typeface="Lucida Sans Unicode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FFFF00"/>
                </a:solidFill>
                <a:latin typeface="Lucida Sans Unicode" pitchFamily="34" charset="0"/>
              </a:rPr>
              <a:t>EO</a:t>
            </a:r>
            <a:endParaRPr lang="en-US" sz="1200" dirty="0">
              <a:solidFill>
                <a:srgbClr val="FFFF00"/>
              </a:solidFill>
              <a:latin typeface="Lucida Sans Unicode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rgbClr val="FFFF00"/>
                </a:solidFill>
                <a:latin typeface="Lucida Sans Unicode" pitchFamily="34" charset="0"/>
              </a:rPr>
              <a:t>Diagnostics 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2647427" y="2239036"/>
            <a:ext cx="1158875" cy="8651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None/>
            </a:pPr>
            <a:r>
              <a:rPr lang="en-US" sz="1400" dirty="0" smtClean="0">
                <a:solidFill>
                  <a:schemeClr val="bg2"/>
                </a:solidFill>
                <a:latin typeface="Lucida Sans Unicode" pitchFamily="34" charset="0"/>
              </a:rPr>
              <a:t> BCM</a:t>
            </a: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 </a:t>
            </a:r>
            <a:endParaRPr lang="en-US" sz="1200" dirty="0">
              <a:solidFill>
                <a:schemeClr val="bg2"/>
              </a:solidFill>
              <a:latin typeface="Lucida Sans Unicode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Bunch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Compression</a:t>
            </a:r>
            <a:endParaRPr lang="en-US" sz="1200" dirty="0">
              <a:solidFill>
                <a:schemeClr val="bg2"/>
              </a:solidFill>
              <a:latin typeface="Lucida Sans Unicode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Monitor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39624" y="2239036"/>
            <a:ext cx="1179513" cy="8651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None/>
            </a:pPr>
            <a:r>
              <a:rPr lang="en-US" sz="1400" dirty="0" smtClean="0">
                <a:solidFill>
                  <a:schemeClr val="bg2"/>
                </a:solidFill>
                <a:latin typeface="Lucida Sans Unicode" pitchFamily="34" charset="0"/>
              </a:rPr>
              <a:t>TDS</a:t>
            </a:r>
            <a:r>
              <a:rPr lang="en-US" sz="1200" baseline="30000" dirty="0" smtClean="0">
                <a:solidFill>
                  <a:schemeClr val="bg2"/>
                </a:solidFill>
                <a:latin typeface="Lucida Sans Unicode" pitchFamily="34" charset="0"/>
              </a:rPr>
              <a:t>(1</a:t>
            </a:r>
            <a:r>
              <a:rPr lang="en-US" sz="1200" baseline="30000" dirty="0">
                <a:solidFill>
                  <a:schemeClr val="bg2"/>
                </a:solidFill>
                <a:latin typeface="Lucida Sans Unicode" pitchFamily="34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Transverse </a:t>
            </a:r>
            <a:endParaRPr lang="en-US" sz="1200" dirty="0">
              <a:solidFill>
                <a:schemeClr val="bg2"/>
              </a:solidFill>
              <a:latin typeface="Lucida Sans Unicode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>
                <a:solidFill>
                  <a:schemeClr val="bg2"/>
                </a:solidFill>
                <a:latin typeface="Lucida Sans Unicode" pitchFamily="34" charset="0"/>
              </a:rPr>
              <a:t>Deflecting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Structure</a:t>
            </a:r>
            <a:endParaRPr lang="en-US" sz="1200" dirty="0">
              <a:solidFill>
                <a:schemeClr val="bg2"/>
              </a:solidFill>
              <a:latin typeface="Lucida Sans Unicode" pitchFamily="34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 rot="16200000">
            <a:off x="1862969" y="2818466"/>
            <a:ext cx="338554" cy="108902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Bunch </a:t>
            </a:r>
            <a:r>
              <a:rPr lang="en-US" sz="1000" dirty="0">
                <a:latin typeface="Comic Sans MS" pitchFamily="66" charset="0"/>
              </a:rPr>
              <a:t>profile 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 rot="16200000">
            <a:off x="3057588" y="2796689"/>
            <a:ext cx="338554" cy="115887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Compression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 rot="16200000">
            <a:off x="507009" y="2926318"/>
            <a:ext cx="646331" cy="1181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Bunch </a:t>
            </a:r>
            <a:r>
              <a:rPr lang="en-US" sz="1000" dirty="0">
                <a:latin typeface="Comic Sans MS" pitchFamily="66" charset="0"/>
              </a:rPr>
              <a:t>profile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>
                <a:latin typeface="Comic Sans MS" pitchFamily="66" charset="0"/>
              </a:rPr>
              <a:t>S</a:t>
            </a:r>
            <a:r>
              <a:rPr lang="en-US" sz="1000" dirty="0" smtClean="0">
                <a:latin typeface="Comic Sans MS" pitchFamily="66" charset="0"/>
              </a:rPr>
              <a:t>lice </a:t>
            </a:r>
            <a:r>
              <a:rPr lang="en-US" sz="1000" dirty="0" err="1">
                <a:latin typeface="Comic Sans MS" pitchFamily="66" charset="0"/>
              </a:rPr>
              <a:t>emittance</a:t>
            </a:r>
            <a:endParaRPr lang="en-US" sz="1000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>
                <a:latin typeface="Comic Sans MS" pitchFamily="66" charset="0"/>
              </a:rPr>
              <a:t>Phase space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47" name="Line 34"/>
          <p:cNvSpPr>
            <a:spLocks noChangeShapeType="1"/>
          </p:cNvSpPr>
          <p:nvPr/>
        </p:nvSpPr>
        <p:spPr bwMode="auto">
          <a:xfrm>
            <a:off x="143912" y="1680974"/>
            <a:ext cx="3773488" cy="6351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940500" y="1518048"/>
            <a:ext cx="216597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en-US" sz="1600" dirty="0" smtClean="0">
                <a:latin typeface="Comic Sans MS" pitchFamily="66" charset="0"/>
              </a:rPr>
              <a:t>Bunch length/profile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092" y="4718681"/>
            <a:ext cx="366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None/>
            </a:pPr>
            <a:r>
              <a:rPr lang="en-US" sz="1000" dirty="0" smtClean="0"/>
              <a:t>1)</a:t>
            </a:r>
          </a:p>
          <a:p>
            <a:pPr>
              <a:buClr>
                <a:srgbClr val="002060"/>
              </a:buClr>
              <a:buNone/>
            </a:pPr>
            <a:r>
              <a:rPr lang="en-US" sz="1000" dirty="0" smtClean="0"/>
              <a:t>High-Power RF system and TDS are part of contract between European XFEL GmbH and Inst. for Nuclear Research (INR). 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171451" y="5416525"/>
            <a:ext cx="8832849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Yellow: involves lasers (=&gt; laser lab space required)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REFM part of LLRF system (hardware: WP02, personnel: WP18)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BAM, BCM and EBPM to be used for fast intra bunch-train </a:t>
            </a:r>
            <a:r>
              <a:rPr lang="en-US" sz="1600" dirty="0">
                <a:solidFill>
                  <a:srgbClr val="002060"/>
                </a:solidFill>
              </a:rPr>
              <a:t>Beam-Based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Feedback (BBFB)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647428" y="2228403"/>
            <a:ext cx="3662079" cy="2963616"/>
            <a:chOff x="2647428" y="2141220"/>
            <a:chExt cx="3662079" cy="296361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647428" y="2141220"/>
              <a:ext cx="1158875" cy="1306367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43689" y="2149922"/>
              <a:ext cx="1082167" cy="144711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227340" y="3840590"/>
              <a:ext cx="1082167" cy="126424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</p:grp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647428" y="3626907"/>
            <a:ext cx="1158875" cy="8651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None/>
            </a:pPr>
            <a:r>
              <a:rPr lang="en-US" sz="1400" dirty="0" smtClean="0">
                <a:solidFill>
                  <a:schemeClr val="bg2"/>
                </a:solidFill>
                <a:latin typeface="Lucida Sans Unicode" pitchFamily="34" charset="0"/>
              </a:rPr>
              <a:t>CRD</a:t>
            </a:r>
            <a:endParaRPr lang="en-US" sz="1400" dirty="0">
              <a:solidFill>
                <a:schemeClr val="bg2"/>
              </a:solidFill>
              <a:latin typeface="Lucida Sans Unicode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THz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chemeClr val="bg2"/>
                </a:solidFill>
                <a:latin typeface="Lucida Sans Unicode" pitchFamily="34" charset="0"/>
              </a:rPr>
              <a:t>Spectrometer</a:t>
            </a: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 rot="16200000">
            <a:off x="3053475" y="4158136"/>
            <a:ext cx="338554" cy="115887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1pPr>
            <a:lvl2pPr marL="742950" indent="-28575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2pPr>
            <a:lvl3pPr marL="11430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3pPr>
            <a:lvl4pPr marL="16002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4pPr>
            <a:lvl5pPr marL="2057400" indent="-228600" eaLnBrk="0" hangingPunct="0"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b="1">
                <a:solidFill>
                  <a:schemeClr val="hlink"/>
                </a:solidFill>
                <a:latin typeface="Arial" charset="0"/>
                <a:ea typeface="ＭＳ Ｐゴシック" pitchFamily="1" charset="-128"/>
                <a:sym typeface="Wingdings" pitchFamily="2" charset="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Comic Sans MS" pitchFamily="66" charset="0"/>
              </a:rPr>
              <a:t>Bunch profile</a:t>
            </a:r>
            <a:endParaRPr lang="en-GB" sz="100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802880" y="3921760"/>
            <a:ext cx="1107440" cy="721360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445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roup 297"/>
          <p:cNvGrpSpPr/>
          <p:nvPr/>
        </p:nvGrpSpPr>
        <p:grpSpPr>
          <a:xfrm>
            <a:off x="7037771" y="3315235"/>
            <a:ext cx="1966455" cy="3270932"/>
            <a:chOff x="7037771" y="3315235"/>
            <a:chExt cx="1966455" cy="3270932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7573313" y="3432544"/>
              <a:ext cx="1430913" cy="3130181"/>
            </a:xfrm>
            <a:prstGeom prst="rect">
              <a:avLst/>
            </a:prstGeom>
            <a:solidFill>
              <a:srgbClr val="99CC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>
              <a:off x="7037771" y="3315236"/>
              <a:ext cx="7035" cy="6571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8801423" y="3315235"/>
              <a:ext cx="0" cy="6485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V="1">
              <a:off x="7037773" y="3972376"/>
              <a:ext cx="1763650" cy="48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32"/>
            <p:cNvSpPr>
              <a:spLocks noChangeArrowheads="1"/>
            </p:cNvSpPr>
            <p:nvPr/>
          </p:nvSpPr>
          <p:spPr bwMode="auto">
            <a:xfrm rot="16200000">
              <a:off x="7091617" y="3795411"/>
              <a:ext cx="431800" cy="35877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7642080" y="3761323"/>
              <a:ext cx="543719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b="1" dirty="0">
                  <a:solidFill>
                    <a:schemeClr val="bg2"/>
                  </a:solidFill>
                  <a:latin typeface="Calibri" pitchFamily="34" charset="0"/>
                </a:rPr>
                <a:t>Controller</a:t>
              </a:r>
              <a:endParaRPr lang="en-GB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2" name="Oval 35"/>
            <p:cNvSpPr>
              <a:spLocks noChangeArrowheads="1"/>
            </p:cNvSpPr>
            <p:nvPr/>
          </p:nvSpPr>
          <p:spPr bwMode="auto">
            <a:xfrm>
              <a:off x="8286009" y="3766943"/>
              <a:ext cx="430758" cy="39361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8284426" y="3969360"/>
              <a:ext cx="430758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 flipH="1">
              <a:off x="8496940" y="3766943"/>
              <a:ext cx="0" cy="39361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8177516" y="5829291"/>
              <a:ext cx="647700" cy="431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400" b="1" dirty="0" smtClean="0">
                  <a:solidFill>
                    <a:schemeClr val="bg2"/>
                  </a:solidFill>
                  <a:latin typeface="Calibri" pitchFamily="34" charset="0"/>
                </a:rPr>
                <a:t>MO</a:t>
              </a:r>
              <a:endParaRPr lang="en-GB" sz="1400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47" name="Line 30"/>
            <p:cNvSpPr>
              <a:spLocks noChangeShapeType="1"/>
            </p:cNvSpPr>
            <p:nvPr/>
          </p:nvSpPr>
          <p:spPr bwMode="auto">
            <a:xfrm>
              <a:off x="8496940" y="4169785"/>
              <a:ext cx="1" cy="16608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573313" y="6247613"/>
              <a:ext cx="14309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 smtClean="0"/>
                <a:t>WP-02 LLRF </a:t>
              </a:r>
              <a:endParaRPr lang="en-US" sz="16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0" y="1466851"/>
            <a:ext cx="6358270" cy="35196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C174-2010-4395-9EC7-F1FAA9E6AAD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Left Brace 4"/>
          <p:cNvSpPr/>
          <p:nvPr/>
        </p:nvSpPr>
        <p:spPr bwMode="auto">
          <a:xfrm rot="16200000" flipH="1">
            <a:off x="6195909" y="2324136"/>
            <a:ext cx="363668" cy="746041"/>
          </a:xfrm>
          <a:prstGeom prst="leftBrace">
            <a:avLst>
              <a:gd name="adj1" fmla="val 9434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7770118" y="2313260"/>
            <a:ext cx="1174162" cy="0"/>
          </a:xfrm>
          <a:prstGeom prst="straightConnector1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849998" y="2060724"/>
            <a:ext cx="120738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D930A"/>
                </a:solidFill>
              </a:rPr>
              <a:t>Beam direction</a:t>
            </a:r>
            <a:endParaRPr lang="en-US" sz="1200" dirty="0">
              <a:solidFill>
                <a:srgbClr val="FD930A"/>
              </a:solidFill>
            </a:endParaRPr>
          </a:p>
        </p:txBody>
      </p:sp>
      <p:sp>
        <p:nvSpPr>
          <p:cNvPr id="9" name="Left Brace 8"/>
          <p:cNvSpPr/>
          <p:nvPr/>
        </p:nvSpPr>
        <p:spPr bwMode="auto">
          <a:xfrm rot="16200000" flipH="1">
            <a:off x="1083697" y="2210087"/>
            <a:ext cx="363668" cy="974139"/>
          </a:xfrm>
          <a:prstGeom prst="leftBrace">
            <a:avLst>
              <a:gd name="adj1" fmla="val 5694"/>
              <a:gd name="adj2" fmla="val 50000"/>
            </a:avLst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 flipH="1">
            <a:off x="2506049" y="1792561"/>
            <a:ext cx="363668" cy="1809192"/>
          </a:xfrm>
          <a:prstGeom prst="leftBrace">
            <a:avLst>
              <a:gd name="adj1" fmla="val 7566"/>
              <a:gd name="adj2" fmla="val 50000"/>
            </a:avLst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1" name="Left Brace 10"/>
          <p:cNvSpPr/>
          <p:nvPr/>
        </p:nvSpPr>
        <p:spPr bwMode="auto">
          <a:xfrm rot="16200000" flipH="1">
            <a:off x="3698866" y="2419570"/>
            <a:ext cx="363668" cy="555173"/>
          </a:xfrm>
          <a:prstGeom prst="leftBrace">
            <a:avLst>
              <a:gd name="adj1" fmla="val 8557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2" name="Left Brace 11"/>
          <p:cNvSpPr/>
          <p:nvPr/>
        </p:nvSpPr>
        <p:spPr bwMode="auto">
          <a:xfrm rot="16200000" flipH="1">
            <a:off x="4897105" y="1796661"/>
            <a:ext cx="363668" cy="1800989"/>
          </a:xfrm>
          <a:prstGeom prst="leftBrace">
            <a:avLst>
              <a:gd name="adj1" fmla="val 11304"/>
              <a:gd name="adj2" fmla="val 50000"/>
            </a:avLst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795" y="1780668"/>
            <a:ext cx="1260281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A50021"/>
                </a:solidFill>
              </a:rPr>
              <a:t>e-spectrometer:</a:t>
            </a:r>
          </a:p>
          <a:p>
            <a:pPr>
              <a:buNone/>
            </a:pPr>
            <a:r>
              <a:rPr lang="en-US" sz="1200" dirty="0" smtClean="0">
                <a:solidFill>
                  <a:srgbClr val="A50021"/>
                </a:solidFill>
              </a:rPr>
              <a:t>Energy</a:t>
            </a:r>
          </a:p>
          <a:p>
            <a:pPr>
              <a:buNone/>
            </a:pPr>
            <a:r>
              <a:rPr lang="en-US" sz="1200" dirty="0" smtClean="0">
                <a:solidFill>
                  <a:srgbClr val="A50021"/>
                </a:solidFill>
              </a:rPr>
              <a:t>Long. 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7052" y="1088172"/>
            <a:ext cx="2052165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Diagnostic Sections:</a:t>
            </a:r>
          </a:p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Bunch Compression (BCM)</a:t>
            </a:r>
          </a:p>
          <a:p>
            <a:pPr>
              <a:buNone/>
            </a:pPr>
            <a:r>
              <a:rPr lang="en-US" sz="1200" dirty="0">
                <a:solidFill>
                  <a:srgbClr val="FF0000"/>
                </a:solidFill>
              </a:rPr>
              <a:t>Bunch-Arrival Time (BAM</a:t>
            </a:r>
            <a:r>
              <a:rPr lang="en-US" sz="1200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Long. Bunch Profile (EOD)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2569" y="1780669"/>
            <a:ext cx="1669047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BC chicane:</a:t>
            </a:r>
          </a:p>
          <a:p>
            <a:pPr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Energy (EBPM)</a:t>
            </a:r>
          </a:p>
          <a:p>
            <a:pPr>
              <a:buNone/>
            </a:pPr>
            <a:r>
              <a:rPr lang="en-US" sz="1200" dirty="0" smtClean="0">
                <a:solidFill>
                  <a:srgbClr val="0070C0"/>
                </a:solidFill>
              </a:rPr>
              <a:t>Energy spread (SRM)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6377743" y="2029968"/>
            <a:ext cx="0" cy="43279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621539" y="1248411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BC1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7420" y="2045336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BC0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89500" y="24336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800" dirty="0" smtClean="0">
                <a:solidFill>
                  <a:srgbClr val="251555"/>
                </a:solidFill>
              </a:rPr>
              <a:t>L1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913" y="23596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800" dirty="0" smtClean="0">
                <a:solidFill>
                  <a:srgbClr val="251555"/>
                </a:solidFill>
              </a:rPr>
              <a:t>L2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6803287" y="2809720"/>
            <a:ext cx="2200939" cy="575199"/>
            <a:chOff x="6691193" y="2933545"/>
            <a:chExt cx="1838325" cy="504825"/>
          </a:xfrm>
        </p:grpSpPr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6691193" y="2933545"/>
              <a:ext cx="1838325" cy="504825"/>
            </a:xfrm>
            <a:prstGeom prst="rect">
              <a:avLst/>
            </a:prstGeom>
            <a:solidFill>
              <a:srgbClr val="FFFF99">
                <a:alpha val="74001"/>
              </a:srgbClr>
            </a:solidFill>
            <a:ln w="19050" cmpd="thickThin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391770" y="3084770"/>
              <a:ext cx="137748" cy="2023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6691193" y="3084770"/>
              <a:ext cx="137748" cy="2023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>
                <a:latin typeface="Arial" charset="0"/>
              </a:endParaRPr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6783363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auto">
            <a:xfrm>
              <a:off x="6966688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7150015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7334354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>
              <a:off x="7518693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7702018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20"/>
            <p:cNvSpPr>
              <a:spLocks noChangeArrowheads="1"/>
            </p:cNvSpPr>
            <p:nvPr/>
          </p:nvSpPr>
          <p:spPr bwMode="auto">
            <a:xfrm>
              <a:off x="7885345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8069684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8253009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6799144" y="4480636"/>
            <a:ext cx="2048630" cy="1107523"/>
            <a:chOff x="6799144" y="4480636"/>
            <a:chExt cx="2048630" cy="1107523"/>
          </a:xfrm>
        </p:grpSpPr>
        <p:cxnSp>
          <p:nvCxnSpPr>
            <p:cNvPr id="54" name="AutoShape 60"/>
            <p:cNvCxnSpPr>
              <a:cxnSpLocks noChangeShapeType="1"/>
              <a:stCxn id="95" idx="0"/>
              <a:endCxn id="55" idx="1"/>
            </p:cNvCxnSpPr>
            <p:nvPr/>
          </p:nvCxnSpPr>
          <p:spPr bwMode="auto">
            <a:xfrm rot="5400000" flipH="1" flipV="1">
              <a:off x="7036663" y="4456778"/>
              <a:ext cx="893862" cy="1368900"/>
            </a:xfrm>
            <a:prstGeom prst="bentConnector2">
              <a:avLst/>
            </a:prstGeom>
            <a:noFill/>
            <a:ln w="28575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Rounded Rectangle 54"/>
            <p:cNvSpPr/>
            <p:nvPr/>
          </p:nvSpPr>
          <p:spPr bwMode="auto">
            <a:xfrm>
              <a:off x="8168044" y="4480636"/>
              <a:ext cx="677863" cy="427322"/>
            </a:xfrm>
            <a:prstGeom prst="roundRect">
              <a:avLst/>
            </a:prstGeom>
            <a:solidFill>
              <a:srgbClr val="00B0F0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154956" y="4540408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dirty="0" smtClean="0"/>
                <a:t>REFM</a:t>
              </a:r>
              <a:endParaRPr lang="en-US" sz="1400" b="1" dirty="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747096" y="1559070"/>
            <a:ext cx="1976823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Matching Sectio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FODO Lattice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Slice Emittance (TDS)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Long. Bunch Profile (TDS)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00906" y="2730936"/>
            <a:ext cx="563260" cy="575199"/>
            <a:chOff x="8059058" y="2933545"/>
            <a:chExt cx="470460" cy="504825"/>
          </a:xfrm>
        </p:grpSpPr>
        <p:sp>
          <p:nvSpPr>
            <p:cNvPr id="115" name="Rectangle 26"/>
            <p:cNvSpPr>
              <a:spLocks noChangeArrowheads="1"/>
            </p:cNvSpPr>
            <p:nvPr/>
          </p:nvSpPr>
          <p:spPr bwMode="auto">
            <a:xfrm>
              <a:off x="8059058" y="2933545"/>
              <a:ext cx="470460" cy="504825"/>
            </a:xfrm>
            <a:prstGeom prst="rect">
              <a:avLst/>
            </a:prstGeom>
            <a:solidFill>
              <a:srgbClr val="FFFF99">
                <a:alpha val="74001"/>
              </a:srgbClr>
            </a:solidFill>
            <a:ln w="19050" cmpd="thickThin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8391770" y="3084770"/>
              <a:ext cx="137748" cy="2023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21"/>
            <p:cNvSpPr>
              <a:spLocks noChangeArrowheads="1"/>
            </p:cNvSpPr>
            <p:nvPr/>
          </p:nvSpPr>
          <p:spPr bwMode="auto">
            <a:xfrm>
              <a:off x="8069684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22"/>
            <p:cNvSpPr>
              <a:spLocks noChangeArrowheads="1"/>
            </p:cNvSpPr>
            <p:nvPr/>
          </p:nvSpPr>
          <p:spPr bwMode="auto">
            <a:xfrm>
              <a:off x="8253009" y="2983583"/>
              <a:ext cx="184339" cy="39363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31" name="Elbow Connector 130"/>
          <p:cNvCxnSpPr/>
          <p:nvPr/>
        </p:nvCxnSpPr>
        <p:spPr bwMode="auto">
          <a:xfrm rot="10800000" flipV="1">
            <a:off x="3884725" y="1556189"/>
            <a:ext cx="1886352" cy="894694"/>
          </a:xfrm>
          <a:prstGeom prst="bentConnector3">
            <a:avLst>
              <a:gd name="adj1" fmla="val 9998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48" name="Group 247"/>
          <p:cNvGrpSpPr/>
          <p:nvPr/>
        </p:nvGrpSpPr>
        <p:grpSpPr>
          <a:xfrm>
            <a:off x="5037866" y="5469614"/>
            <a:ext cx="3139651" cy="1137018"/>
            <a:chOff x="5037866" y="5469614"/>
            <a:chExt cx="3139651" cy="1137018"/>
          </a:xfrm>
        </p:grpSpPr>
        <p:sp>
          <p:nvSpPr>
            <p:cNvPr id="74" name="Rectangle 73"/>
            <p:cNvSpPr/>
            <p:nvPr/>
          </p:nvSpPr>
          <p:spPr bwMode="auto">
            <a:xfrm>
              <a:off x="6601071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6472410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6340575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6211914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6081035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952374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87" name="Rectangle 33"/>
            <p:cNvSpPr>
              <a:spLocks noChangeArrowheads="1"/>
            </p:cNvSpPr>
            <p:nvPr/>
          </p:nvSpPr>
          <p:spPr bwMode="auto">
            <a:xfrm>
              <a:off x="6044601" y="5829290"/>
              <a:ext cx="647700" cy="431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400" b="1" dirty="0" smtClean="0">
                  <a:solidFill>
                    <a:schemeClr val="bg2"/>
                  </a:solidFill>
                  <a:latin typeface="Calibri" pitchFamily="34" charset="0"/>
                </a:rPr>
                <a:t>MLO</a:t>
              </a:r>
              <a:endParaRPr lang="en-GB" sz="1400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cxnSp>
          <p:nvCxnSpPr>
            <p:cNvPr id="90" name="Elbow Connector 89"/>
            <p:cNvCxnSpPr>
              <a:stCxn id="46" idx="1"/>
              <a:endCxn id="87" idx="3"/>
            </p:cNvCxnSpPr>
            <p:nvPr/>
          </p:nvCxnSpPr>
          <p:spPr bwMode="auto">
            <a:xfrm rot="10800000">
              <a:off x="6692302" y="6045191"/>
              <a:ext cx="1485215" cy="1"/>
            </a:xfrm>
            <a:prstGeom prst="bentConnector3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Rectangle 94"/>
            <p:cNvSpPr/>
            <p:nvPr/>
          </p:nvSpPr>
          <p:spPr bwMode="auto">
            <a:xfrm>
              <a:off x="6733226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873103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811502" y="5588159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5228941" y="5469614"/>
              <a:ext cx="587020" cy="49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Links</a:t>
              </a:r>
            </a:p>
            <a:p>
              <a:pPr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x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24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037866" y="6329633"/>
              <a:ext cx="2242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* MLO: master laser oscillator</a:t>
              </a:r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582032" y="3854928"/>
            <a:ext cx="3107289" cy="1733231"/>
            <a:chOff x="3582032" y="3854928"/>
            <a:chExt cx="3107289" cy="1733231"/>
          </a:xfrm>
        </p:grpSpPr>
        <p:cxnSp>
          <p:nvCxnSpPr>
            <p:cNvPr id="53" name="AutoShape 59"/>
            <p:cNvCxnSpPr>
              <a:cxnSpLocks noChangeShapeType="1"/>
              <a:stCxn id="80" idx="0"/>
              <a:endCxn id="275" idx="2"/>
            </p:cNvCxnSpPr>
            <p:nvPr/>
          </p:nvCxnSpPr>
          <p:spPr bwMode="auto">
            <a:xfrm rot="16200000" flipV="1">
              <a:off x="5754052" y="4803882"/>
              <a:ext cx="1422831" cy="14572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AutoShape 59"/>
            <p:cNvCxnSpPr>
              <a:cxnSpLocks noChangeShapeType="1"/>
              <a:stCxn id="83" idx="0"/>
              <a:endCxn id="260" idx="2"/>
            </p:cNvCxnSpPr>
            <p:nvPr/>
          </p:nvCxnSpPr>
          <p:spPr bwMode="auto">
            <a:xfrm rot="16200000" flipV="1">
              <a:off x="4366875" y="3677202"/>
              <a:ext cx="1422831" cy="239908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59" name="Group 258"/>
            <p:cNvGrpSpPr/>
            <p:nvPr/>
          </p:nvGrpSpPr>
          <p:grpSpPr>
            <a:xfrm>
              <a:off x="3582032" y="3854928"/>
              <a:ext cx="593432" cy="310973"/>
              <a:chOff x="3833342" y="5597545"/>
              <a:chExt cx="593432" cy="310973"/>
            </a:xfrm>
          </p:grpSpPr>
          <p:sp>
            <p:nvSpPr>
              <p:cNvPr id="260" name="Rounded Rectangle 259"/>
              <p:cNvSpPr/>
              <p:nvPr/>
            </p:nvSpPr>
            <p:spPr bwMode="auto">
              <a:xfrm>
                <a:off x="3839886" y="5597545"/>
                <a:ext cx="580344" cy="310400"/>
              </a:xfrm>
              <a:prstGeom prst="roundRect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8" charset="-128"/>
                </a:endParaRPr>
              </a:p>
            </p:txBody>
          </p:sp>
          <p:sp>
            <p:nvSpPr>
              <p:cNvPr id="261" name="TextBox 260"/>
              <p:cNvSpPr txBox="1"/>
              <p:nvPr/>
            </p:nvSpPr>
            <p:spPr>
              <a:xfrm>
                <a:off x="3833342" y="5600741"/>
                <a:ext cx="59343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BAM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4" name="Group 273"/>
            <p:cNvGrpSpPr/>
            <p:nvPr/>
          </p:nvGrpSpPr>
          <p:grpSpPr>
            <a:xfrm>
              <a:off x="6095889" y="3854928"/>
              <a:ext cx="593432" cy="310973"/>
              <a:chOff x="3833342" y="5597545"/>
              <a:chExt cx="593432" cy="310973"/>
            </a:xfrm>
          </p:grpSpPr>
          <p:sp>
            <p:nvSpPr>
              <p:cNvPr id="275" name="Rounded Rectangle 274"/>
              <p:cNvSpPr/>
              <p:nvPr/>
            </p:nvSpPr>
            <p:spPr bwMode="auto">
              <a:xfrm>
                <a:off x="3839886" y="5597545"/>
                <a:ext cx="580344" cy="310400"/>
              </a:xfrm>
              <a:prstGeom prst="roundRect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8" charset="-128"/>
                </a:endParaRPr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3833342" y="5600741"/>
                <a:ext cx="59343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BAM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6" name="Group 295"/>
          <p:cNvGrpSpPr/>
          <p:nvPr/>
        </p:nvGrpSpPr>
        <p:grpSpPr>
          <a:xfrm>
            <a:off x="3582032" y="3512176"/>
            <a:ext cx="4331908" cy="1233526"/>
            <a:chOff x="3582032" y="3512176"/>
            <a:chExt cx="4331908" cy="1233526"/>
          </a:xfrm>
        </p:grpSpPr>
        <p:cxnSp>
          <p:nvCxnSpPr>
            <p:cNvPr id="220" name="AutoShape 45"/>
            <p:cNvCxnSpPr>
              <a:cxnSpLocks noChangeShapeType="1"/>
              <a:endCxn id="41" idx="2"/>
            </p:cNvCxnSpPr>
            <p:nvPr/>
          </p:nvCxnSpPr>
          <p:spPr bwMode="auto">
            <a:xfrm flipV="1">
              <a:off x="7307517" y="4193123"/>
              <a:ext cx="606423" cy="271693"/>
            </a:xfrm>
            <a:prstGeom prst="bentConnector2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AutoShape 45"/>
            <p:cNvCxnSpPr>
              <a:cxnSpLocks noChangeShapeType="1"/>
              <a:stCxn id="276" idx="3"/>
            </p:cNvCxnSpPr>
            <p:nvPr/>
          </p:nvCxnSpPr>
          <p:spPr bwMode="auto">
            <a:xfrm>
              <a:off x="6689321" y="4012013"/>
              <a:ext cx="554153" cy="45280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8" name="TextBox 197"/>
            <p:cNvSpPr txBox="1"/>
            <p:nvPr/>
          </p:nvSpPr>
          <p:spPr>
            <a:xfrm flipH="1">
              <a:off x="4391654" y="4437925"/>
              <a:ext cx="1549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FF0000"/>
                  </a:solidFill>
                </a:rPr>
                <a:t>Beam Based FB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24" name="AutoShape 45"/>
            <p:cNvCxnSpPr>
              <a:cxnSpLocks noChangeShapeType="1"/>
              <a:stCxn id="260" idx="3"/>
            </p:cNvCxnSpPr>
            <p:nvPr/>
          </p:nvCxnSpPr>
          <p:spPr bwMode="auto">
            <a:xfrm>
              <a:off x="4168920" y="4010128"/>
              <a:ext cx="2797477" cy="454688"/>
            </a:xfrm>
            <a:prstGeom prst="bentConnector3">
              <a:avLst>
                <a:gd name="adj1" fmla="val 6077"/>
              </a:avLst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58" name="Group 257"/>
            <p:cNvGrpSpPr/>
            <p:nvPr/>
          </p:nvGrpSpPr>
          <p:grpSpPr>
            <a:xfrm>
              <a:off x="3585012" y="3512176"/>
              <a:ext cx="593432" cy="310973"/>
              <a:chOff x="3833342" y="5597545"/>
              <a:chExt cx="593432" cy="310973"/>
            </a:xfrm>
          </p:grpSpPr>
          <p:sp>
            <p:nvSpPr>
              <p:cNvPr id="256" name="Rounded Rectangle 255"/>
              <p:cNvSpPr/>
              <p:nvPr/>
            </p:nvSpPr>
            <p:spPr bwMode="auto">
              <a:xfrm>
                <a:off x="3839886" y="5597545"/>
                <a:ext cx="580344" cy="310400"/>
              </a:xfrm>
              <a:prstGeom prst="roundRect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8" charset="-128"/>
                </a:endParaRPr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3833342" y="5600741"/>
                <a:ext cx="59343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BCM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66" name="AutoShape 45"/>
            <p:cNvCxnSpPr>
              <a:cxnSpLocks noChangeShapeType="1"/>
              <a:stCxn id="257" idx="1"/>
              <a:endCxn id="261" idx="1"/>
            </p:cNvCxnSpPr>
            <p:nvPr/>
          </p:nvCxnSpPr>
          <p:spPr bwMode="auto">
            <a:xfrm rot="10800000" flipV="1">
              <a:off x="3582032" y="3669261"/>
              <a:ext cx="2980" cy="342752"/>
            </a:xfrm>
            <a:prstGeom prst="bentConnector3">
              <a:avLst>
                <a:gd name="adj1" fmla="val 7771141"/>
              </a:avLst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71" name="Group 270"/>
            <p:cNvGrpSpPr/>
            <p:nvPr/>
          </p:nvGrpSpPr>
          <p:grpSpPr>
            <a:xfrm>
              <a:off x="6098869" y="3512176"/>
              <a:ext cx="593432" cy="310973"/>
              <a:chOff x="3833342" y="5597545"/>
              <a:chExt cx="593432" cy="310973"/>
            </a:xfrm>
          </p:grpSpPr>
          <p:sp>
            <p:nvSpPr>
              <p:cNvPr id="272" name="Rounded Rectangle 271"/>
              <p:cNvSpPr/>
              <p:nvPr/>
            </p:nvSpPr>
            <p:spPr bwMode="auto">
              <a:xfrm>
                <a:off x="3839886" y="5597545"/>
                <a:ext cx="580344" cy="310400"/>
              </a:xfrm>
              <a:prstGeom prst="roundRect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8" charset="-128"/>
                </a:endParaRP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3833342" y="5600741"/>
                <a:ext cx="59343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BCM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77" name="AutoShape 45"/>
            <p:cNvCxnSpPr>
              <a:cxnSpLocks noChangeShapeType="1"/>
              <a:stCxn id="273" idx="1"/>
              <a:endCxn id="276" idx="1"/>
            </p:cNvCxnSpPr>
            <p:nvPr/>
          </p:nvCxnSpPr>
          <p:spPr bwMode="auto">
            <a:xfrm rot="10800000" flipV="1">
              <a:off x="6095889" y="3669261"/>
              <a:ext cx="2980" cy="342752"/>
            </a:xfrm>
            <a:prstGeom prst="bentConnector3">
              <a:avLst>
                <a:gd name="adj1" fmla="val 7771141"/>
              </a:avLst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84" name="Group 283"/>
            <p:cNvGrpSpPr/>
            <p:nvPr/>
          </p:nvGrpSpPr>
          <p:grpSpPr>
            <a:xfrm>
              <a:off x="4748486" y="3564355"/>
              <a:ext cx="732613" cy="310973"/>
              <a:chOff x="3839886" y="5597545"/>
              <a:chExt cx="580344" cy="310973"/>
            </a:xfrm>
          </p:grpSpPr>
          <p:sp>
            <p:nvSpPr>
              <p:cNvPr id="285" name="Rounded Rectangle 284"/>
              <p:cNvSpPr/>
              <p:nvPr/>
            </p:nvSpPr>
            <p:spPr bwMode="auto">
              <a:xfrm>
                <a:off x="3839886" y="5597545"/>
                <a:ext cx="580344" cy="310400"/>
              </a:xfrm>
              <a:prstGeom prst="roundRect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8" charset="-128"/>
                </a:endParaRPr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3855979" y="5600741"/>
                <a:ext cx="53149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EBPM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87" name="AutoShape 45"/>
            <p:cNvCxnSpPr>
              <a:cxnSpLocks noChangeShapeType="1"/>
              <a:stCxn id="285" idx="2"/>
            </p:cNvCxnSpPr>
            <p:nvPr/>
          </p:nvCxnSpPr>
          <p:spPr bwMode="auto">
            <a:xfrm rot="5400000">
              <a:off x="4814504" y="4164528"/>
              <a:ext cx="590063" cy="1051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" name="Rectangle 2"/>
          <p:cNvSpPr txBox="1">
            <a:spLocks noChangeArrowheads="1"/>
          </p:cNvSpPr>
          <p:nvPr/>
        </p:nvSpPr>
        <p:spPr bwMode="auto">
          <a:xfrm>
            <a:off x="1093788" y="476250"/>
            <a:ext cx="72374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algn="ctr" eaLnBrk="1" hangingPunct="1">
              <a:buNone/>
            </a:pPr>
            <a:r>
              <a:rPr lang="en-US" sz="2000" b="0" dirty="0" smtClean="0"/>
              <a:t>Diagnostics and Interfaces to LLRF: Example BC1/L1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grpSp>
        <p:nvGrpSpPr>
          <p:cNvPr id="117" name="Group 116"/>
          <p:cNvGrpSpPr/>
          <p:nvPr/>
        </p:nvGrpSpPr>
        <p:grpSpPr>
          <a:xfrm>
            <a:off x="114913" y="4793811"/>
            <a:ext cx="5762507" cy="1751299"/>
            <a:chOff x="114913" y="4793811"/>
            <a:chExt cx="5762507" cy="1751299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114913" y="4793811"/>
              <a:ext cx="3047031" cy="17512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cxnSp>
          <p:nvCxnSpPr>
            <p:cNvPr id="120" name="AutoShape 59"/>
            <p:cNvCxnSpPr>
              <a:cxnSpLocks noChangeShapeType="1"/>
              <a:endCxn id="124" idx="3"/>
            </p:cNvCxnSpPr>
            <p:nvPr/>
          </p:nvCxnSpPr>
          <p:spPr bwMode="auto">
            <a:xfrm rot="16200000" flipV="1">
              <a:off x="4213732" y="3924471"/>
              <a:ext cx="471214" cy="2856162"/>
            </a:xfrm>
            <a:prstGeom prst="bentConnector2">
              <a:avLst/>
            </a:prstGeom>
            <a:noFill/>
            <a:ln w="28575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176353" y="6053605"/>
              <a:ext cx="1559309" cy="431800"/>
            </a:xfrm>
            <a:prstGeom prst="rect">
              <a:avLst/>
            </a:prstGeom>
            <a:solidFill>
              <a:srgbClr val="9FF3A7"/>
            </a:solidFill>
            <a:ln w="28575">
              <a:solidFill>
                <a:srgbClr val="00B05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400" b="1" dirty="0" smtClean="0">
                  <a:solidFill>
                    <a:srgbClr val="00B050"/>
                  </a:solidFill>
                  <a:latin typeface="Calibri" pitchFamily="34" charset="0"/>
                </a:rPr>
                <a:t>Pump-Probe Laser n</a:t>
              </a:r>
              <a:endParaRPr lang="en-GB" sz="1400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40393" y="4810725"/>
              <a:ext cx="22502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/>
                <a:t>Experimental Hall:</a:t>
              </a:r>
              <a:endParaRPr lang="en-US" sz="1600" dirty="0"/>
            </a:p>
          </p:txBody>
        </p:sp>
        <p:sp>
          <p:nvSpPr>
            <p:cNvPr id="123" name="Rectangle 33"/>
            <p:cNvSpPr>
              <a:spLocks noChangeArrowheads="1"/>
            </p:cNvSpPr>
            <p:nvPr/>
          </p:nvSpPr>
          <p:spPr bwMode="auto">
            <a:xfrm>
              <a:off x="176353" y="5557780"/>
              <a:ext cx="1559309" cy="431800"/>
            </a:xfrm>
            <a:prstGeom prst="rect">
              <a:avLst/>
            </a:prstGeom>
            <a:solidFill>
              <a:srgbClr val="9FF3A7"/>
            </a:solidFill>
            <a:ln w="28575">
              <a:solidFill>
                <a:srgbClr val="00B05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400" b="1" dirty="0" smtClean="0">
                  <a:solidFill>
                    <a:srgbClr val="00B050"/>
                  </a:solidFill>
                  <a:latin typeface="Calibri" pitchFamily="34" charset="0"/>
                </a:rPr>
                <a:t>Pump-Probe Laser 1</a:t>
              </a:r>
              <a:endParaRPr lang="en-GB" sz="1400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124" name="Rectangle 33"/>
            <p:cNvSpPr>
              <a:spLocks noChangeArrowheads="1"/>
            </p:cNvSpPr>
            <p:nvPr/>
          </p:nvSpPr>
          <p:spPr bwMode="auto">
            <a:xfrm>
              <a:off x="2373558" y="4901045"/>
              <a:ext cx="647700" cy="431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buNone/>
              </a:pPr>
              <a:r>
                <a:rPr lang="en-US" sz="1400" b="1" dirty="0" smtClean="0">
                  <a:solidFill>
                    <a:schemeClr val="bg2"/>
                  </a:solidFill>
                  <a:latin typeface="Calibri" pitchFamily="34" charset="0"/>
                </a:rPr>
                <a:t>SLO</a:t>
              </a:r>
              <a:endParaRPr lang="en-GB" sz="1400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2684512" y="5332845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2555851" y="5332845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2424016" y="5332845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2295355" y="5332845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2816667" y="5332845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2956544" y="5332845"/>
              <a:ext cx="131835" cy="24245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cxnSp>
          <p:nvCxnSpPr>
            <p:cNvPr id="136" name="AutoShape 59"/>
            <p:cNvCxnSpPr>
              <a:cxnSpLocks noChangeShapeType="1"/>
              <a:stCxn id="132" idx="2"/>
              <a:endCxn id="123" idx="3"/>
            </p:cNvCxnSpPr>
            <p:nvPr/>
          </p:nvCxnSpPr>
          <p:spPr bwMode="auto">
            <a:xfrm rot="5400000">
              <a:off x="2013610" y="5297355"/>
              <a:ext cx="198377" cy="754272"/>
            </a:xfrm>
            <a:prstGeom prst="bentConnector2">
              <a:avLst/>
            </a:prstGeom>
            <a:noFill/>
            <a:ln w="28575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AutoShape 59"/>
            <p:cNvCxnSpPr>
              <a:cxnSpLocks noChangeShapeType="1"/>
              <a:stCxn id="134" idx="2"/>
              <a:endCxn id="121" idx="3"/>
            </p:cNvCxnSpPr>
            <p:nvPr/>
          </p:nvCxnSpPr>
          <p:spPr bwMode="auto">
            <a:xfrm rot="5400000">
              <a:off x="1962023" y="5348943"/>
              <a:ext cx="694202" cy="1146923"/>
            </a:xfrm>
            <a:prstGeom prst="bentConnector2">
              <a:avLst/>
            </a:prstGeom>
            <a:noFill/>
            <a:ln w="28575">
              <a:solidFill>
                <a:srgbClr val="0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Straight Connector 137"/>
            <p:cNvCxnSpPr/>
            <p:nvPr/>
          </p:nvCxnSpPr>
          <p:spPr bwMode="auto">
            <a:xfrm flipH="1">
              <a:off x="3514725" y="4976980"/>
              <a:ext cx="158895" cy="261770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flipH="1">
              <a:off x="3561699" y="4986505"/>
              <a:ext cx="158895" cy="261770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" name="TextBox 139"/>
            <p:cNvSpPr txBox="1"/>
            <p:nvPr/>
          </p:nvSpPr>
          <p:spPr>
            <a:xfrm>
              <a:off x="3215478" y="5233156"/>
              <a:ext cx="7521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rgbClr val="00B050"/>
                  </a:solidFill>
                </a:rPr>
                <a:t>~ 3.5km</a:t>
              </a:r>
              <a:endParaRPr lang="en-US" sz="12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854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0" y="1045912"/>
            <a:ext cx="8866973" cy="311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C174-2010-4395-9EC7-F1FAA9E6AAD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337787" y="1123198"/>
            <a:ext cx="2796053" cy="3970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Planning: M.K. </a:t>
            </a:r>
            <a:r>
              <a:rPr lang="en-US" b="1" i="1" dirty="0" err="1" smtClean="0">
                <a:solidFill>
                  <a:srgbClr val="7030A0"/>
                </a:solidFill>
              </a:rPr>
              <a:t>Czwalinna</a:t>
            </a:r>
            <a:r>
              <a:rPr lang="en-US" b="1" i="1" dirty="0" smtClean="0">
                <a:solidFill>
                  <a:srgbClr val="7030A0"/>
                </a:solidFill>
              </a:rPr>
              <a:t>, C. </a:t>
            </a:r>
            <a:r>
              <a:rPr lang="en-US" b="1" i="1" dirty="0" err="1" smtClean="0">
                <a:solidFill>
                  <a:srgbClr val="7030A0"/>
                </a:solidFill>
              </a:rPr>
              <a:t>Gerth</a:t>
            </a:r>
            <a:r>
              <a:rPr lang="en-US" b="1" i="1" dirty="0" smtClean="0">
                <a:solidFill>
                  <a:srgbClr val="7030A0"/>
                </a:solidFill>
              </a:rPr>
              <a:t>, C. Schmidt</a:t>
            </a:r>
          </a:p>
          <a:p>
            <a:pPr>
              <a:buNone/>
            </a:pPr>
            <a:r>
              <a:rPr lang="en-US" b="1" i="1" dirty="0" err="1" smtClean="0">
                <a:solidFill>
                  <a:srgbClr val="7030A0"/>
                </a:solidFill>
              </a:rPr>
              <a:t>Simualations</a:t>
            </a:r>
            <a:r>
              <a:rPr lang="en-US" b="1" i="1" dirty="0" smtClean="0">
                <a:solidFill>
                  <a:srgbClr val="7030A0"/>
                </a:solidFill>
              </a:rPr>
              <a:t>: H. </a:t>
            </a:r>
            <a:r>
              <a:rPr lang="en-US" b="1" i="1" dirty="0" err="1" smtClean="0">
                <a:solidFill>
                  <a:srgbClr val="7030A0"/>
                </a:solidFill>
              </a:rPr>
              <a:t>Dinter</a:t>
            </a:r>
            <a:r>
              <a:rPr lang="en-US" b="1" i="1" dirty="0" smtClean="0">
                <a:solidFill>
                  <a:srgbClr val="7030A0"/>
                </a:solidFill>
              </a:rPr>
              <a:t>, S. Pfeiffer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093788" y="476250"/>
            <a:ext cx="6613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algn="ctr" eaLnBrk="1" hangingPunct="1">
              <a:buNone/>
            </a:pPr>
            <a:r>
              <a:rPr lang="en-US" sz="2000" b="0" dirty="0" smtClean="0"/>
              <a:t>WP-18 Diagnostics and Beam-Based Feedback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110471" y="2491507"/>
            <a:ext cx="4217425" cy="4063223"/>
            <a:chOff x="110471" y="2491507"/>
            <a:chExt cx="4217425" cy="40632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20197" y="4147031"/>
              <a:ext cx="2389864" cy="2425534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 bwMode="auto">
            <a:xfrm flipH="1">
              <a:off x="226831" y="5100501"/>
              <a:ext cx="159679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117894" y="5297311"/>
              <a:ext cx="1849075" cy="121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Combined Signals with EBPM are sent to upstream LLRF station </a:t>
              </a:r>
            </a:p>
            <a:p>
              <a:pPr>
                <a:buNone/>
              </a:pPr>
              <a:r>
                <a:rPr lang="en-US" sz="1400" dirty="0" smtClean="0">
                  <a:solidFill>
                    <a:srgbClr val="800000"/>
                  </a:solidFill>
                </a:rPr>
                <a:t>=&gt; FW needs for SD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0471" y="4207948"/>
              <a:ext cx="18777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BAM, EOD and BCM are combined in 1 MTCA crate</a:t>
              </a:r>
              <a:endParaRPr lang="en-US" sz="1400" dirty="0"/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H="1">
              <a:off x="3434316" y="2491507"/>
              <a:ext cx="582215" cy="1585151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28" name="Group 4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730633"/>
              </p:ext>
            </p:extLst>
          </p:nvPr>
        </p:nvGraphicFramePr>
        <p:xfrm>
          <a:off x="4531360" y="4111350"/>
          <a:ext cx="4419600" cy="2426610"/>
        </p:xfrm>
        <a:graphic>
          <a:graphicData uri="http://schemas.openxmlformats.org/drawingml/2006/table">
            <a:tbl>
              <a:tblPr/>
              <a:tblGrid>
                <a:gridCol w="601339"/>
                <a:gridCol w="457736"/>
                <a:gridCol w="511587"/>
                <a:gridCol w="520562"/>
                <a:gridCol w="458936"/>
                <a:gridCol w="627065"/>
                <a:gridCol w="610314"/>
                <a:gridCol w="632061"/>
              </a:tblGrid>
              <a:tr h="285072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 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INJ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BC0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BC1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BC2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COLL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UND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Sum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BAM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EOD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BCM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CRD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SRM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TDS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298450" marR="0" lvl="0" indent="-2984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EBPM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8450" marR="0" lvl="0" indent="-2984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-</a:t>
                      </a:r>
                      <a:endParaRPr kumimoji="0" 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Sum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16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2E1A4D4-1BCB-422C-9885-A251C124B318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Generic Layout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61001" y="1058647"/>
            <a:ext cx="8661080" cy="209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dirty="0" smtClean="0"/>
              <a:t>In addition to Rack equipment =&gt; Vacuum Setups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800" dirty="0" smtClean="0"/>
              <a:t>Time schedule depends on WP19/TC (exact date hard to plan)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800" dirty="0"/>
              <a:t>May need assistance </a:t>
            </a:r>
            <a:r>
              <a:rPr lang="en-US" sz="1800" dirty="0" smtClean="0"/>
              <a:t>by expert in </a:t>
            </a:r>
            <a:r>
              <a:rPr lang="en-US" sz="1800" dirty="0"/>
              <a:t>clean </a:t>
            </a:r>
            <a:r>
              <a:rPr lang="en-US" sz="1800" dirty="0" smtClean="0"/>
              <a:t>room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800" dirty="0" smtClean="0"/>
              <a:t>Additional Hardware: EOD, BCM, CRD, SRM (later installation in XTL)</a:t>
            </a:r>
            <a:endParaRPr lang="en-US" sz="1800" dirty="0"/>
          </a:p>
          <a:p>
            <a:pPr marL="342900" indent="-342900">
              <a:buFont typeface="Wingdings" charset="2"/>
              <a:buChar char="q"/>
            </a:pPr>
            <a:r>
              <a:rPr lang="en-US" sz="2000" dirty="0"/>
              <a:t>In addition to Rack equipment =&gt; </a:t>
            </a:r>
            <a:r>
              <a:rPr lang="en-US" sz="2000" dirty="0" smtClean="0"/>
              <a:t>Operation of Reference Distribution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800" dirty="0" smtClean="0"/>
              <a:t>More details =&gt; 11:40 Laser-based Synchronization (</a:t>
            </a:r>
            <a:r>
              <a:rPr lang="en-US" sz="1800" dirty="0" err="1" smtClean="0"/>
              <a:t>Cezary</a:t>
            </a:r>
            <a:r>
              <a:rPr lang="en-US" sz="1800" dirty="0" smtClean="0"/>
              <a:t>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91166" y="3428398"/>
            <a:ext cx="478465" cy="233232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1" y="4041719"/>
            <a:ext cx="114808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Vacuum </a:t>
            </a:r>
          </a:p>
          <a:p>
            <a:pPr>
              <a:buNone/>
            </a:pPr>
            <a:r>
              <a:rPr lang="en-US" sz="2000" dirty="0" smtClean="0"/>
              <a:t>setup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6819" y="3917080"/>
            <a:ext cx="2048061" cy="1015663"/>
          </a:xfrm>
          <a:prstGeom prst="rect">
            <a:avLst/>
          </a:prstGeom>
          <a:solidFill>
            <a:srgbClr val="DBF7FB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Control and Conversion to electrical signals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415280" y="5438674"/>
            <a:ext cx="2502449" cy="94179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38100"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19’’ Module:</a:t>
            </a:r>
          </a:p>
          <a:p>
            <a:pPr>
              <a:buNone/>
            </a:pPr>
            <a:r>
              <a:rPr lang="en-US" sz="1600" dirty="0" smtClean="0"/>
              <a:t>Conversion for signal detection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5280" y="4379815"/>
            <a:ext cx="2499360" cy="94179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38100"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MTCA:</a:t>
            </a:r>
          </a:p>
          <a:p>
            <a:pPr>
              <a:buNone/>
            </a:pPr>
            <a:r>
              <a:rPr lang="en-US" sz="1600" dirty="0" smtClean="0"/>
              <a:t>Signal detection, computation, …</a:t>
            </a:r>
          </a:p>
        </p:txBody>
      </p:sp>
      <p:cxnSp>
        <p:nvCxnSpPr>
          <p:cNvPr id="18" name="Elbow Connector 17"/>
          <p:cNvCxnSpPr>
            <a:endCxn id="10" idx="1"/>
          </p:cNvCxnSpPr>
          <p:nvPr/>
        </p:nvCxnSpPr>
        <p:spPr bwMode="auto">
          <a:xfrm>
            <a:off x="3484880" y="4663440"/>
            <a:ext cx="1930400" cy="1246132"/>
          </a:xfrm>
          <a:prstGeom prst="bentConnector3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630" name="Elbow Connector 26629"/>
          <p:cNvCxnSpPr/>
          <p:nvPr/>
        </p:nvCxnSpPr>
        <p:spPr bwMode="auto">
          <a:xfrm flipV="1">
            <a:off x="7917729" y="4632960"/>
            <a:ext cx="1002751" cy="213131"/>
          </a:xfrm>
          <a:prstGeom prst="bentConnector3">
            <a:avLst/>
          </a:prstGeom>
          <a:noFill/>
          <a:ln w="28575" cap="flat" cmpd="sng" algn="ctr">
            <a:solidFill>
              <a:srgbClr val="251555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6644" name="Elbow Connector 26643"/>
          <p:cNvCxnSpPr/>
          <p:nvPr/>
        </p:nvCxnSpPr>
        <p:spPr bwMode="auto">
          <a:xfrm rot="5400000" flipH="1" flipV="1">
            <a:off x="7525271" y="5502012"/>
            <a:ext cx="778569" cy="6350"/>
          </a:xfrm>
          <a:prstGeom prst="bentConnector4">
            <a:avLst>
              <a:gd name="adj1" fmla="val 27665"/>
              <a:gd name="adj2" fmla="val 3700000"/>
            </a:avLst>
          </a:prstGeom>
          <a:noFill/>
          <a:ln w="28575" cap="flat" cmpd="sng" algn="ctr">
            <a:solidFill>
              <a:srgbClr val="251555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6654" name="TextBox 26653"/>
          <p:cNvSpPr txBox="1"/>
          <p:nvPr/>
        </p:nvSpPr>
        <p:spPr>
          <a:xfrm>
            <a:off x="8271199" y="4199996"/>
            <a:ext cx="811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LLRF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419539" y="3470040"/>
            <a:ext cx="2495101" cy="695575"/>
          </a:xfrm>
          <a:prstGeom prst="rect">
            <a:avLst/>
          </a:prstGeom>
          <a:solidFill>
            <a:srgbClr val="DBF7FB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19’’ Modules:</a:t>
            </a:r>
          </a:p>
          <a:p>
            <a:pPr>
              <a:buNone/>
            </a:pPr>
            <a:r>
              <a:rPr lang="en-US" sz="1600" dirty="0" smtClean="0"/>
              <a:t>Operation of Hardware</a:t>
            </a:r>
            <a:endParaRPr lang="en-US" sz="1600" dirty="0"/>
          </a:p>
        </p:txBody>
      </p:sp>
      <p:cxnSp>
        <p:nvCxnSpPr>
          <p:cNvPr id="69" name="Elbow Connector 68"/>
          <p:cNvCxnSpPr>
            <a:stCxn id="34" idx="1"/>
          </p:cNvCxnSpPr>
          <p:nvPr/>
        </p:nvCxnSpPr>
        <p:spPr bwMode="auto">
          <a:xfrm rot="10800000" flipV="1">
            <a:off x="3484881" y="3817828"/>
            <a:ext cx="1934659" cy="357932"/>
          </a:xfrm>
          <a:prstGeom prst="bentConnector3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Elbow Connector 82"/>
          <p:cNvCxnSpPr/>
          <p:nvPr/>
        </p:nvCxnSpPr>
        <p:spPr bwMode="auto">
          <a:xfrm rot="5400000" flipH="1" flipV="1">
            <a:off x="7525272" y="4364092"/>
            <a:ext cx="778569" cy="6350"/>
          </a:xfrm>
          <a:prstGeom prst="bentConnector4">
            <a:avLst>
              <a:gd name="adj1" fmla="val 27665"/>
              <a:gd name="adj2" fmla="val 3700000"/>
            </a:avLst>
          </a:prstGeom>
          <a:noFill/>
          <a:ln w="28575" cap="flat" cmpd="sng" algn="ctr">
            <a:solidFill>
              <a:srgbClr val="251555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78" name="Rectangle 77"/>
          <p:cNvSpPr/>
          <p:nvPr/>
        </p:nvSpPr>
        <p:spPr bwMode="auto">
          <a:xfrm>
            <a:off x="5384800" y="3322320"/>
            <a:ext cx="2560320" cy="3220720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965440" y="321056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Rack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 flipH="1" flipV="1">
            <a:off x="812800" y="5120640"/>
            <a:ext cx="7439" cy="82296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375920" y="5872480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e-beam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bIns="1800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37931725" indent="-37474525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2E1A4D4-1BCB-422C-9885-A251C124B318}" type="slidenum">
              <a:rPr lang="en-GB" sz="1000" b="1">
                <a:solidFill>
                  <a:schemeClr val="bg1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sz="1000" b="1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47625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b="0" dirty="0" smtClean="0"/>
              <a:t>WP-18 Rack/Crate/Device test and installation 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1099287"/>
            <a:ext cx="9144000" cy="413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Rack installations: </a:t>
            </a:r>
            <a:endParaRPr lang="en-US" sz="1800" dirty="0"/>
          </a:p>
          <a:p>
            <a:pPr lvl="1"/>
            <a:r>
              <a:rPr lang="en-US" sz="1600" dirty="0" smtClean="0"/>
              <a:t> Every rack configuration different (22 stations, shared, room reserved </a:t>
            </a:r>
            <a:r>
              <a:rPr lang="en-US" sz="1600" dirty="0" smtClean="0"/>
              <a:t>=&gt; </a:t>
            </a:r>
            <a:r>
              <a:rPr lang="en-US" sz="1600" dirty="0" smtClean="0"/>
              <a:t>TC rack inventory)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Installation of MTCA and 19’’ modules at final location (no RATA)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Installation and cabling by experts plus others (depends on rack)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sz="1800" dirty="0" smtClean="0"/>
              <a:t>  MTCA Crate installation</a:t>
            </a:r>
          </a:p>
          <a:p>
            <a:pPr lvl="1"/>
            <a:r>
              <a:rPr lang="en-US" sz="1800" dirty="0"/>
              <a:t> </a:t>
            </a:r>
            <a:r>
              <a:rPr lang="en-US" sz="1600" dirty="0" smtClean="0"/>
              <a:t>Almost every crate configuration different (about 22 crates)</a:t>
            </a:r>
          </a:p>
          <a:p>
            <a:pPr lvl="1"/>
            <a:r>
              <a:rPr lang="en-US" sz="1600" dirty="0"/>
              <a:t> I</a:t>
            </a:r>
            <a:r>
              <a:rPr lang="en-US" sz="1600" dirty="0" smtClean="0"/>
              <a:t>ntegration tests: </a:t>
            </a:r>
            <a:r>
              <a:rPr lang="en-US" sz="1600" dirty="0" smtClean="0"/>
              <a:t>should  be close </a:t>
            </a:r>
            <a:r>
              <a:rPr lang="en-US" sz="1600" dirty="0" smtClean="0"/>
              <a:t>to MTCA device storage and testers (55a </a:t>
            </a:r>
            <a:r>
              <a:rPr lang="en-US" sz="1600" dirty="0" err="1" smtClean="0"/>
              <a:t>digi</a:t>
            </a:r>
            <a:r>
              <a:rPr lang="en-US" sz="1600" dirty="0" smtClean="0"/>
              <a:t>-Lab ?)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Crate storage unclear (to be worked out with TC)</a:t>
            </a:r>
          </a:p>
          <a:p>
            <a:endParaRPr lang="en-US" sz="1000" dirty="0"/>
          </a:p>
          <a:p>
            <a:r>
              <a:rPr lang="en-US" sz="1800" dirty="0" smtClean="0"/>
              <a:t> MTCA Devices</a:t>
            </a:r>
          </a:p>
          <a:p>
            <a:pPr lvl="1"/>
            <a:r>
              <a:rPr lang="en-US" sz="1800" dirty="0" smtClean="0"/>
              <a:t> </a:t>
            </a:r>
            <a:r>
              <a:rPr lang="en-US" sz="1600" dirty="0" smtClean="0"/>
              <a:t>Device labeling </a:t>
            </a:r>
            <a:r>
              <a:rPr lang="en-US" sz="1600" dirty="0" smtClean="0"/>
              <a:t>and </a:t>
            </a:r>
            <a:r>
              <a:rPr lang="en-US" sz="1600" dirty="0"/>
              <a:t>d</a:t>
            </a:r>
            <a:r>
              <a:rPr lang="en-US" sz="1600" dirty="0" smtClean="0"/>
              <a:t>ocumentation </a:t>
            </a:r>
            <a:r>
              <a:rPr lang="en-US" sz="1600" dirty="0" smtClean="0"/>
              <a:t>in KDS (Matthias </a:t>
            </a:r>
            <a:r>
              <a:rPr lang="en-US" sz="1600" dirty="0" err="1" smtClean="0"/>
              <a:t>Felber</a:t>
            </a:r>
            <a:r>
              <a:rPr lang="en-US" sz="1600" dirty="0" smtClean="0"/>
              <a:t>, </a:t>
            </a:r>
            <a:r>
              <a:rPr lang="en-US" sz="1600" dirty="0" err="1" smtClean="0"/>
              <a:t>Maciek</a:t>
            </a:r>
            <a:r>
              <a:rPr lang="en-US" sz="1600" dirty="0" smtClean="0"/>
              <a:t> </a:t>
            </a:r>
            <a:r>
              <a:rPr lang="en-US" sz="1600" dirty="0" err="1" smtClean="0"/>
              <a:t>Kudla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Storage and documentation procedure to be worked out</a:t>
            </a:r>
          </a:p>
          <a:p>
            <a:pPr lvl="1"/>
            <a:r>
              <a:rPr lang="en-US" sz="1600" dirty="0" smtClean="0"/>
              <a:t> Device testing: only for LLRF boards, other boards by company or during integration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62560" y="5354320"/>
            <a:ext cx="8890000" cy="113877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Too many side constraints for each rack =&gt; no standard procedure</a:t>
            </a:r>
          </a:p>
          <a:p>
            <a:pPr>
              <a:buNone/>
            </a:pPr>
            <a:r>
              <a:rPr lang="en-US" sz="2000" dirty="0" smtClean="0"/>
              <a:t>However, good/easy documentation required not to lose track of </a:t>
            </a:r>
            <a:r>
              <a:rPr lang="en-US" sz="2000" dirty="0" smtClean="0"/>
              <a:t>components</a:t>
            </a:r>
          </a:p>
          <a:p>
            <a:pPr>
              <a:buNone/>
            </a:pPr>
            <a:r>
              <a:rPr lang="en-US" sz="2000" dirty="0" smtClean="0"/>
              <a:t>Needs to be organized (learn from LLRF?)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309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C174-2010-4395-9EC7-F1FAA9E6AAD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93788" y="476250"/>
            <a:ext cx="6613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algn="ctr" eaLnBrk="1" hangingPunct="1">
              <a:buNone/>
            </a:pPr>
            <a:r>
              <a:rPr lang="en-US" sz="2000" b="0" dirty="0" smtClean="0"/>
              <a:t>WP-18 MTCA Crates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953762"/>
              </p:ext>
            </p:extLst>
          </p:nvPr>
        </p:nvGraphicFramePr>
        <p:xfrm>
          <a:off x="1177290" y="1273810"/>
          <a:ext cx="5448300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5448300" imgH="4432300" progId="Excel.Sheet.12">
                  <p:embed/>
                </p:oleObj>
              </mc:Choice>
              <mc:Fallback>
                <p:oleObj name="Worksheet" r:id="rId3" imgW="5448300" imgH="4432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7290" y="1273810"/>
                        <a:ext cx="5448300" cy="443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0720" y="6014720"/>
            <a:ext cx="7745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Mixture of 2U and 9U MTCA crates in different configuration distributed over XFEL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524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C174-2010-4395-9EC7-F1FAA9E6AAD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93788" y="476250"/>
            <a:ext cx="6613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algn="ctr" eaLnBrk="1" hangingPunct="1">
              <a:buNone/>
            </a:pPr>
            <a:r>
              <a:rPr lang="en-US" sz="2000" b="0" dirty="0" smtClean="0"/>
              <a:t>WP-18 MTCA Devices</a:t>
            </a:r>
            <a:br>
              <a:rPr lang="en-US" sz="2000" b="0" dirty="0" smtClean="0"/>
            </a:br>
            <a:endParaRPr lang="en-GB" sz="2000" b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094480" y="5303520"/>
            <a:ext cx="4469393" cy="90486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660066"/>
                </a:solidFill>
              </a:rPr>
              <a:t>About 20 different board types</a:t>
            </a:r>
          </a:p>
          <a:p>
            <a:pPr>
              <a:buNone/>
            </a:pPr>
            <a:r>
              <a:rPr lang="en-US" sz="2400" dirty="0" smtClean="0">
                <a:solidFill>
                  <a:srgbClr val="660066"/>
                </a:solidFill>
              </a:rPr>
              <a:t>Over 200 boards in total 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2640" y="2010425"/>
            <a:ext cx="1361440" cy="3293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0000FF"/>
                </a:solidFill>
              </a:rPr>
              <a:t>X2 </a:t>
            </a:r>
            <a:r>
              <a:rPr lang="en-US" sz="1600" b="1" dirty="0" smtClean="0">
                <a:solidFill>
                  <a:srgbClr val="0000FF"/>
                </a:solidFill>
              </a:rPr>
              <a:t>Timer	</a:t>
            </a:r>
            <a:endParaRPr lang="en-US" sz="1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FMC25</a:t>
            </a:r>
            <a:r>
              <a:rPr lang="en-US" sz="1600" b="1" dirty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FMC20</a:t>
            </a:r>
            <a:r>
              <a:rPr lang="en-US" sz="1600" b="1" dirty="0"/>
              <a:t>	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SIS8300L</a:t>
            </a:r>
            <a:r>
              <a:rPr lang="en-US" sz="1600" b="1" dirty="0"/>
              <a:t>	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AD84</a:t>
            </a:r>
            <a:r>
              <a:rPr lang="en-US" sz="1600" b="1" dirty="0"/>
              <a:t>	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ADIO24</a:t>
            </a:r>
            <a:r>
              <a:rPr lang="en-US" sz="1600" b="1" dirty="0"/>
              <a:t>	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TAMC200</a:t>
            </a:r>
            <a:r>
              <a:rPr lang="en-US" sz="1600" b="1" dirty="0"/>
              <a:t>	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TAMC532</a:t>
            </a:r>
            <a:r>
              <a:rPr lang="en-US" sz="1600" b="1" dirty="0"/>
              <a:t>	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AM900</a:t>
            </a:r>
            <a:r>
              <a:rPr lang="en-US" sz="1600" b="1" dirty="0"/>
              <a:t>	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AM4301</a:t>
            </a:r>
          </a:p>
          <a:p>
            <a:pPr>
              <a:buNone/>
            </a:pPr>
            <a:r>
              <a:rPr lang="en-US" sz="1600" b="1" dirty="0" smtClean="0"/>
              <a:t>GPIO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241040" y="2010425"/>
            <a:ext cx="1767840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X2 TIMER RTM</a:t>
            </a:r>
            <a:endParaRPr lang="en-US" sz="1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600" b="1" dirty="0" smtClean="0"/>
              <a:t>SIS</a:t>
            </a:r>
            <a:r>
              <a:rPr lang="en-US" sz="1600" b="1" dirty="0"/>
              <a:t>-RTM	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DWC/LASY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DWC8-VM1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PZT4</a:t>
            </a:r>
            <a:r>
              <a:rPr lang="en-US" sz="1600" b="1" dirty="0">
                <a:solidFill>
                  <a:srgbClr val="0000FF"/>
                </a:solidFill>
              </a:rPr>
              <a:t>	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5680" y="2010425"/>
            <a:ext cx="10160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MD22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AD16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DSBAM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640" y="1391920"/>
            <a:ext cx="881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/>
              <a:t>AMC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41040" y="1391920"/>
            <a:ext cx="851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/>
              <a:t>RTM   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75680" y="1391920"/>
            <a:ext cx="172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/>
              <a:t>Mezzanine   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727200" y="2010425"/>
            <a:ext cx="762000" cy="3588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22</a:t>
            </a:r>
            <a:endParaRPr lang="en-US" sz="1600" b="1" dirty="0">
              <a:solidFill>
                <a:srgbClr val="660066"/>
              </a:solidFill>
            </a:endParaRP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21</a:t>
            </a:r>
            <a:endParaRPr lang="en-US" sz="1600" b="1" dirty="0">
              <a:solidFill>
                <a:srgbClr val="660066"/>
              </a:solidFill>
            </a:endParaRP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21</a:t>
            </a: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23</a:t>
            </a: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9</a:t>
            </a: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14</a:t>
            </a: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6</a:t>
            </a: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4</a:t>
            </a: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3</a:t>
            </a:r>
          </a:p>
          <a:p>
            <a:pPr algn="r">
              <a:buNone/>
            </a:pPr>
            <a:r>
              <a:rPr lang="en-US" sz="1600" b="1" dirty="0">
                <a:solidFill>
                  <a:srgbClr val="660066"/>
                </a:solidFill>
              </a:rPr>
              <a:t>6</a:t>
            </a:r>
            <a:endParaRPr lang="en-US" sz="1600" b="1" dirty="0" smtClean="0">
              <a:solidFill>
                <a:srgbClr val="660066"/>
              </a:solidFill>
            </a:endParaRP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n</a:t>
            </a: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 ≈ 130</a:t>
            </a:r>
            <a:endParaRPr lang="en-US" sz="1600" b="1" dirty="0">
              <a:solidFill>
                <a:srgbClr val="6600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4880" y="2010425"/>
            <a:ext cx="629920" cy="181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3</a:t>
            </a:r>
            <a:endParaRPr lang="en-US" sz="1600" b="1" dirty="0">
              <a:solidFill>
                <a:srgbClr val="660066"/>
              </a:solidFill>
            </a:endParaRP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4</a:t>
            </a: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9</a:t>
            </a: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3</a:t>
            </a: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15</a:t>
            </a: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≈ 34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91680" y="2010425"/>
            <a:ext cx="64008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30</a:t>
            </a: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9</a:t>
            </a: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7</a:t>
            </a:r>
          </a:p>
          <a:p>
            <a:pPr algn="r"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≈ 46</a:t>
            </a:r>
            <a:endParaRPr lang="en-US" sz="16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4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1276</Words>
  <Application>Microsoft Macintosh PowerPoint</Application>
  <PresentationFormat>On-screen Show (4:3)</PresentationFormat>
  <Paragraphs>381</Paragraphs>
  <Slides>13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DESY European XFEL</vt:lpstr>
      <vt:lpstr>Worksheet</vt:lpstr>
      <vt:lpstr>PowerPoint Presentation</vt:lpstr>
      <vt:lpstr>Scope of WP-18 Devices </vt:lpstr>
      <vt:lpstr>Overview on WP-18 Devices </vt:lpstr>
      <vt:lpstr>PowerPoint Presentation</vt:lpstr>
      <vt:lpstr>PowerPoint Presentation</vt:lpstr>
      <vt:lpstr>Generic Layout </vt:lpstr>
      <vt:lpstr>WP-18 Rack/Crate/Device test and installation  </vt:lpstr>
      <vt:lpstr>PowerPoint Presentation</vt:lpstr>
      <vt:lpstr>PowerPoint Presentation</vt:lpstr>
      <vt:lpstr>Timeline and Milestones (Commissioning WG: Winni Decking)</vt:lpstr>
      <vt:lpstr>Installation schedule Injector until mid 2015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WP-X   XFEL Project Progress Report (2-2009) </dc:title>
  <cp:lastModifiedBy>Christopher Gerth</cp:lastModifiedBy>
  <cp:revision>502</cp:revision>
  <cp:lastPrinted>2013-11-07T14:20:31Z</cp:lastPrinted>
  <dcterms:modified xsi:type="dcterms:W3CDTF">2014-05-11T23:01:22Z</dcterms:modified>
</cp:coreProperties>
</file>