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3" r:id="rId3"/>
    <p:sldId id="298" r:id="rId4"/>
    <p:sldId id="299" r:id="rId5"/>
    <p:sldId id="290" r:id="rId6"/>
    <p:sldId id="273" r:id="rId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455"/>
    <a:srgbClr val="E0E0E0"/>
    <a:srgbClr val="00FF00"/>
    <a:srgbClr val="008000"/>
    <a:srgbClr val="FD930A"/>
    <a:srgbClr val="261748"/>
    <a:srgbClr val="251555"/>
    <a:srgbClr val="626262"/>
    <a:srgbClr val="100F2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3" autoAdjust="0"/>
    <p:restoredTop sz="88945" autoAdjust="0"/>
  </p:normalViewPr>
  <p:slideViewPr>
    <p:cSldViewPr snapToGrid="0">
      <p:cViewPr>
        <p:scale>
          <a:sx n="66" d="100"/>
          <a:sy n="66" d="100"/>
        </p:scale>
        <p:origin x="-1302" y="-174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20" y="468"/>
      </p:cViewPr>
      <p:guideLst>
        <p:guide orient="horz" pos="2880"/>
        <p:guide pos="2154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04613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B8B15566-3503-4ED2-989C-AA8CC39EAE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70357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D78439-BDF2-4F7F-8327-9707B9740B7C}" type="slidenum">
              <a:rPr lang="de-DE"/>
              <a:pPr/>
              <a:t>1</a:t>
            </a:fld>
            <a:endParaRPr lang="de-DE"/>
          </a:p>
        </p:txBody>
      </p:sp>
      <p:sp>
        <p:nvSpPr>
          <p:cNvPr id="819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/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dirty="0" smtClean="0"/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  Upper area: </a:t>
            </a:r>
            <a:r>
              <a:rPr lang="en-GB" sz="1100" b="1" dirty="0" smtClean="0"/>
              <a:t>Title</a:t>
            </a:r>
            <a:r>
              <a:rPr lang="en-GB" sz="1100" dirty="0" smtClean="0"/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  Lower area </a:t>
            </a:r>
            <a:r>
              <a:rPr lang="en-GB" sz="1100" b="1" dirty="0" smtClean="0"/>
              <a:t>(subtitle):</a:t>
            </a:r>
            <a:r>
              <a:rPr lang="en-GB" sz="1100" dirty="0" smtClean="0"/>
              <a:t> Conference/meeting/workshop, location, date, </a:t>
            </a:r>
            <a:br>
              <a:rPr lang="en-GB" sz="1100" dirty="0" smtClean="0"/>
            </a:br>
            <a:r>
              <a:rPr lang="en-GB" sz="1100" dirty="0" smtClean="0"/>
              <a:t>  your name and affiliation, </a:t>
            </a:r>
            <a:br>
              <a:rPr lang="en-GB" sz="1100" dirty="0" smtClean="0"/>
            </a:br>
            <a:r>
              <a:rPr lang="en-GB" sz="1100" dirty="0" smtClean="0"/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 Change the </a:t>
            </a:r>
            <a:r>
              <a:rPr lang="en-GB" sz="1100" b="1" dirty="0" smtClean="0"/>
              <a:t>partner logos</a:t>
            </a:r>
            <a:r>
              <a:rPr lang="en-GB" sz="1100" dirty="0" smtClean="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  <p:sp>
        <p:nvSpPr>
          <p:cNvPr id="10" name="Prostokąt 9"/>
          <p:cNvSpPr/>
          <p:nvPr userDrawn="1"/>
        </p:nvSpPr>
        <p:spPr bwMode="auto">
          <a:xfrm>
            <a:off x="152400" y="125186"/>
            <a:ext cx="8826500" cy="90351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9BFDD-32AD-42A8-9B8D-78ADA6E209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2014.05.12 DESY, Hamburg, Germany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ISE-WUT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8D9C2-6051-4AC3-9658-92BB82E3A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2014.05.12 DESY, Hamburg, Germany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D3A29-6859-40B5-BBEC-E4687483F0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2014.05.12 DESY, Hamburg, Germany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B3F98-62C0-4006-8283-C45B41C052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2014.05.12 DESY, Hamburg, Germany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F6F3B-E02C-448B-B1CD-3323C1C59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2014.05.12 DESY, Hamburg, Germany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90020-59D0-4242-9725-C662DB1C3F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11" name="Rectangle 2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2014.05.12 DESY, Hamburg, Germany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5794D-8FD5-43C0-AB6A-64BAAC20BD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2014.05.12 DESY, Hamburg, Germany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4552-3A7D-4093-8864-64CE079D91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2014.05.12 DESY, Hamburg, Germany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8D988-7F41-4CE8-AAA8-1EC662B66B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2014.05.12 DESY, Hamburg, Germany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11F59-1C72-442B-97DC-730E1E566A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2014.05.12 DESY, Hamburg, Germany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ISE-WUT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rgbClr val="FFFF00"/>
                </a:solidFill>
                <a:ea typeface="Geneva" pitchFamily="1" charset="-128"/>
              </a:defRPr>
            </a:lvl1pPr>
          </a:lstStyle>
          <a:p>
            <a:pPr>
              <a:defRPr/>
            </a:pPr>
            <a:fld id="{6CA676E7-FE17-431F-8213-6EDB6357EE2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2014.05.12 DESY, Hamburg, Germany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ISE-WUT</a:t>
            </a:r>
            <a:endParaRPr lang="en-US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3188" y="114300"/>
            <a:ext cx="8215312" cy="9159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3187" y="114300"/>
            <a:ext cx="7477581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pl-PL" sz="1000" dirty="0" smtClean="0">
                <a:solidFill>
                  <a:schemeClr val="bg1"/>
                </a:solidFill>
              </a:rPr>
              <a:t>DAMC_</a:t>
            </a:r>
            <a:r>
              <a:rPr lang="en-US" sz="1000" dirty="0" smtClean="0">
                <a:solidFill>
                  <a:schemeClr val="bg1"/>
                </a:solidFill>
              </a:rPr>
              <a:t>DS800</a:t>
            </a:r>
            <a:r>
              <a:rPr lang="pl-PL" sz="1000" dirty="0" smtClean="0">
                <a:solidFill>
                  <a:schemeClr val="bg1"/>
                </a:solidFill>
              </a:rPr>
              <a:t>:</a:t>
            </a:r>
            <a:r>
              <a:rPr lang="en-US" sz="1000" dirty="0" smtClean="0">
                <a:solidFill>
                  <a:schemeClr val="bg1"/>
                </a:solidFill>
              </a:rPr>
              <a:t> status, results and production plans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1035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3188" y="152400"/>
            <a:ext cx="821531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2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Don’t edit here!</a:t>
            </a:r>
          </a:p>
        </p:txBody>
      </p:sp>
      <p:sp>
        <p:nvSpPr>
          <p:cNvPr id="103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37" name="Picture 135" descr="A:\2011.04.18 - XFEL LLRF Status Workshop\topbar-ise-logoc.gif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69188" y="6521450"/>
            <a:ext cx="40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amer.Bou.Habib@desy.de" TargetMode="External"/><Relationship Id="rId2" Type="http://schemas.openxmlformats.org/officeDocument/2006/relationships/hyperlink" Target="mailto:S.BouHabib@elka.pw.edu.p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3908414"/>
            <a:ext cx="7283450" cy="707129"/>
          </a:xfrm>
          <a:ln w="9525"/>
        </p:spPr>
        <p:txBody>
          <a:bodyPr/>
          <a:lstStyle/>
          <a:p>
            <a:pPr eaLnBrk="1" hangingPunct="1"/>
            <a:r>
              <a:rPr lang="pl-PL" dirty="0" err="1" smtClean="0"/>
              <a:t>Samer</a:t>
            </a:r>
            <a:r>
              <a:rPr lang="pl-PL" dirty="0" smtClean="0"/>
              <a:t> </a:t>
            </a:r>
            <a:r>
              <a:rPr lang="pl-PL" dirty="0" err="1" smtClean="0"/>
              <a:t>Bou</a:t>
            </a:r>
            <a:r>
              <a:rPr lang="pl-PL" dirty="0" smtClean="0"/>
              <a:t> </a:t>
            </a:r>
            <a:r>
              <a:rPr lang="pl-PL" dirty="0" err="1" smtClean="0"/>
              <a:t>Habib</a:t>
            </a:r>
            <a:endParaRPr lang="en-GB" dirty="0" smtClean="0"/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939800" y="1928801"/>
            <a:ext cx="7251700" cy="1844675"/>
          </a:xfrm>
        </p:spPr>
        <p:txBody>
          <a:bodyPr/>
          <a:lstStyle/>
          <a:p>
            <a:pPr eaLnBrk="1" hangingPunct="1"/>
            <a:r>
              <a:rPr lang="en-US" sz="5200" b="1" dirty="0"/>
              <a:t>DS800 status, results and production plans</a:t>
            </a:r>
            <a:endParaRPr lang="en-GB" sz="5200" dirty="0" smtClean="0"/>
          </a:p>
        </p:txBody>
      </p:sp>
      <p:pic>
        <p:nvPicPr>
          <p:cNvPr id="3076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3909" y="5346474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0" descr="Helmholtz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0480" y="5396481"/>
            <a:ext cx="2201862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1" descr="A:\2011.04.18 - XFEL LLRF Status Workshop\topbar-ise-logo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5861" y="5471093"/>
            <a:ext cx="131921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28561" y="1582057"/>
            <a:ext cx="5702300" cy="3730171"/>
          </a:xfrm>
          <a:solidFill>
            <a:schemeClr val="tx1"/>
          </a:solidFill>
        </p:spPr>
        <p:txBody>
          <a:bodyPr anchor="ctr"/>
          <a:lstStyle/>
          <a:p>
            <a:r>
              <a:rPr lang="pl-PL" sz="2800" dirty="0" smtClean="0">
                <a:solidFill>
                  <a:srgbClr val="002060"/>
                </a:solidFill>
              </a:rPr>
              <a:t>Status</a:t>
            </a:r>
          </a:p>
          <a:p>
            <a:r>
              <a:rPr lang="pl-PL" sz="2800" dirty="0" smtClean="0">
                <a:solidFill>
                  <a:srgbClr val="002060"/>
                </a:solidFill>
              </a:rPr>
              <a:t>Results</a:t>
            </a:r>
          </a:p>
          <a:p>
            <a:r>
              <a:rPr lang="pl-PL" sz="2800" dirty="0" smtClean="0">
                <a:solidFill>
                  <a:srgbClr val="002060"/>
                </a:solidFill>
              </a:rPr>
              <a:t>Plans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2014.05.12 DESY, Hamburg, Germany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ISE-WUT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Status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3827" y="1652582"/>
            <a:ext cx="3744686" cy="3499983"/>
          </a:xfrm>
          <a:solidFill>
            <a:schemeClr val="tx1"/>
          </a:solidFill>
        </p:spPr>
        <p:txBody>
          <a:bodyPr anchor="ctr"/>
          <a:lstStyle/>
          <a:p>
            <a:pPr lvl="0"/>
            <a:r>
              <a:rPr lang="pl-PL" sz="2800" dirty="0" smtClean="0">
                <a:solidFill>
                  <a:srgbClr val="002060"/>
                </a:solidFill>
              </a:rPr>
              <a:t>All ICs tested and operational (except SRAM)</a:t>
            </a:r>
          </a:p>
          <a:p>
            <a:pPr lvl="0"/>
            <a:r>
              <a:rPr lang="pl-PL" sz="2800" dirty="0" smtClean="0">
                <a:solidFill>
                  <a:srgbClr val="002060"/>
                </a:solidFill>
              </a:rPr>
              <a:t>ADC performance </a:t>
            </a:r>
            <a:r>
              <a:rPr lang="pl-PL" sz="2800" dirty="0" err="1" smtClean="0">
                <a:solidFill>
                  <a:srgbClr val="002060"/>
                </a:solidFill>
              </a:rPr>
              <a:t>checked</a:t>
            </a:r>
            <a:endParaRPr lang="pl-PL" sz="2800" dirty="0" smtClean="0">
              <a:solidFill>
                <a:srgbClr val="002060"/>
              </a:solidFill>
            </a:endParaRPr>
          </a:p>
          <a:p>
            <a:pPr lvl="0"/>
            <a:r>
              <a:rPr lang="pl-PL" sz="2800" dirty="0" err="1" smtClean="0">
                <a:solidFill>
                  <a:srgbClr val="002060"/>
                </a:solidFill>
              </a:rPr>
              <a:t>Mechanical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issue</a:t>
            </a:r>
            <a:endParaRPr lang="pl-PL" sz="2800" dirty="0" smtClean="0">
              <a:solidFill>
                <a:srgbClr val="002060"/>
              </a:solidFill>
            </a:endParaRPr>
          </a:p>
          <a:p>
            <a:pPr lvl="0"/>
            <a:r>
              <a:rPr lang="pl-PL" sz="2800" dirty="0" smtClean="0">
                <a:solidFill>
                  <a:srgbClr val="002060"/>
                </a:solidFill>
              </a:rPr>
              <a:t>Rev 1.1 </a:t>
            </a:r>
            <a:r>
              <a:rPr lang="pl-PL" sz="2800" dirty="0" err="1" smtClean="0">
                <a:solidFill>
                  <a:srgbClr val="002060"/>
                </a:solidFill>
              </a:rPr>
              <a:t>in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progress</a:t>
            </a:r>
            <a:endParaRPr lang="pl-PL" sz="2800" dirty="0" smtClean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2014.05.12 DESY, Hamburg, Germany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ISE-WUT</a:t>
            </a:r>
            <a:endParaRPr lang="en-US" dirty="0"/>
          </a:p>
        </p:txBody>
      </p:sp>
      <p:pic>
        <p:nvPicPr>
          <p:cNvPr id="7" name="Picture 2" descr="C:\Users\bouhabib\Desktop\DS800_T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32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10570" y="1156328"/>
            <a:ext cx="3554762" cy="4553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Results</a:t>
            </a:r>
            <a:r>
              <a:rPr lang="pl-PL" dirty="0" smtClean="0"/>
              <a:t> @ 780 MSPS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2014.05.12 DESY, Hamburg, Germany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ISE-WUT</a:t>
            </a:r>
            <a:endParaRPr lang="en-US" dirty="0"/>
          </a:p>
        </p:txBody>
      </p:sp>
      <p:pic>
        <p:nvPicPr>
          <p:cNvPr id="8" name="Obraz 7"/>
          <p:cNvPicPr/>
          <p:nvPr/>
        </p:nvPicPr>
        <p:blipFill>
          <a:blip r:embed="rId2" cstate="print"/>
          <a:srcRect t="4736"/>
          <a:stretch>
            <a:fillRect/>
          </a:stretch>
        </p:blipFill>
        <p:spPr bwMode="auto">
          <a:xfrm>
            <a:off x="4717139" y="1451429"/>
            <a:ext cx="4180118" cy="244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553028" y="3973285"/>
          <a:ext cx="6096000" cy="914400"/>
        </p:xfrm>
        <a:graphic>
          <a:graphicData uri="http://schemas.openxmlformats.org/drawingml/2006/table">
            <a:tbl>
              <a:tblPr/>
              <a:tblGrid>
                <a:gridCol w="1019506"/>
                <a:gridCol w="1063428"/>
                <a:gridCol w="918050"/>
                <a:gridCol w="1015794"/>
                <a:gridCol w="1063428"/>
                <a:gridCol w="1015794"/>
              </a:tblGrid>
              <a:tr h="296943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err="1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Sampling</a:t>
                      </a:r>
                      <a:r>
                        <a:rPr lang="pl-PL" sz="1000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 </a:t>
                      </a:r>
                      <a:r>
                        <a:rPr lang="pl-PL" sz="1000" dirty="0" err="1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Parameters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SNR (SINAD) [dB]</a:t>
                      </a:r>
                      <a:endParaRPr lang="pl-PL" sz="10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PSD [dBfs/Hz]</a:t>
                      </a:r>
                      <a:endParaRPr lang="pl-PL" sz="10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ENOB [bits]</a:t>
                      </a:r>
                      <a:endParaRPr lang="pl-PL" sz="10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SNR (SINAD) in 1 MHz BW [dB]</a:t>
                      </a:r>
                      <a:endParaRPr lang="pl-PL" sz="10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ENOB in 1 MHz BW [bits]</a:t>
                      </a:r>
                      <a:endParaRPr lang="pl-PL" sz="10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7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Measured</a:t>
                      </a:r>
                      <a:endParaRPr lang="pl-PL" sz="10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53.4</a:t>
                      </a:r>
                      <a:endParaRPr lang="pl-PL" sz="10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140</a:t>
                      </a:r>
                      <a:endParaRPr lang="pl-PL" sz="10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8.57</a:t>
                      </a:r>
                      <a:endParaRPr lang="pl-PL" sz="10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79.3</a:t>
                      </a:r>
                      <a:endParaRPr lang="pl-PL" sz="10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12.88</a:t>
                      </a:r>
                      <a:endParaRPr lang="pl-PL" sz="10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1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Data sheet Value for 1.5GHz input</a:t>
                      </a:r>
                      <a:endParaRPr lang="pl-PL" sz="10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55.1</a:t>
                      </a:r>
                      <a:endParaRPr lang="pl-PL" sz="10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149 </a:t>
                      </a:r>
                      <a:endParaRPr lang="pl-PL" sz="10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8.8</a:t>
                      </a:r>
                      <a:endParaRPr lang="pl-PL" sz="10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No data</a:t>
                      </a:r>
                      <a:endParaRPr lang="pl-PL" sz="10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No data</a:t>
                      </a:r>
                      <a:endParaRPr lang="pl-PL" sz="10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Obraz 9"/>
          <p:cNvPicPr/>
          <p:nvPr/>
        </p:nvPicPr>
        <p:blipFill>
          <a:blip r:embed="rId3" cstate="print"/>
          <a:srcRect l="8502" t="3674" r="4466"/>
          <a:stretch>
            <a:fillRect/>
          </a:stretch>
        </p:blipFill>
        <p:spPr bwMode="auto">
          <a:xfrm>
            <a:off x="812799" y="1453322"/>
            <a:ext cx="3947888" cy="229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182268" y="5221514"/>
          <a:ext cx="4750435" cy="914400"/>
        </p:xfrm>
        <a:graphic>
          <a:graphicData uri="http://schemas.openxmlformats.org/drawingml/2006/table">
            <a:tbl>
              <a:tblPr/>
              <a:tblGrid>
                <a:gridCol w="1329055"/>
                <a:gridCol w="1158240"/>
                <a:gridCol w="1152525"/>
                <a:gridCol w="1110615"/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2/3 </a:t>
                      </a:r>
                      <a:r>
                        <a:rPr lang="pl-PL" sz="1000" dirty="0" err="1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demodulation</a:t>
                      </a:r>
                      <a:r>
                        <a:rPr lang="pl-PL" sz="1000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 </a:t>
                      </a:r>
                      <a:r>
                        <a:rPr lang="pl-PL" sz="1000" dirty="0" err="1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scheme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260 MHz BW (3 samples)</a:t>
                      </a:r>
                      <a:endParaRPr lang="pl-PL" sz="10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1 MHz BW</a:t>
                      </a:r>
                      <a:endParaRPr lang="pl-PL" sz="10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100 KHz BW</a:t>
                      </a:r>
                      <a:endParaRPr lang="pl-PL" sz="10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RMS relative amplitude resolution</a:t>
                      </a:r>
                      <a:endParaRPr lang="pl-PL" sz="10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0.00086</a:t>
                      </a:r>
                      <a:endParaRPr lang="pl-PL" sz="10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0.00012</a:t>
                      </a:r>
                      <a:endParaRPr lang="pl-PL" sz="10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5.54 e-005</a:t>
                      </a:r>
                      <a:endParaRPr lang="pl-PL" sz="10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RMS Phase resolution [</a:t>
                      </a:r>
                      <a:r>
                        <a:rPr lang="en-US" sz="10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  <a:sym typeface="Symbol"/>
                        </a:rPr>
                        <a:t></a:t>
                      </a:r>
                      <a:r>
                        <a:rPr lang="en-US" sz="10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]</a:t>
                      </a:r>
                      <a:endParaRPr lang="pl-PL" sz="10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0.09</a:t>
                      </a:r>
                      <a:endParaRPr lang="pl-PL" sz="10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0.016</a:t>
                      </a:r>
                      <a:endParaRPr lang="pl-PL" sz="10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"/>
                        </a:rPr>
                        <a:t>0.0055</a:t>
                      </a:r>
                      <a:endParaRPr lang="pl-PL" sz="10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831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188" y="206476"/>
            <a:ext cx="8215312" cy="815873"/>
          </a:xfrm>
        </p:spPr>
        <p:txBody>
          <a:bodyPr/>
          <a:lstStyle/>
          <a:p>
            <a:r>
              <a:rPr lang="pl-PL" dirty="0" smtClean="0"/>
              <a:t>Plans</a:t>
            </a:r>
            <a:endParaRPr lang="en-US" dirty="0"/>
          </a:p>
        </p:txBody>
      </p:sp>
      <p:sp>
        <p:nvSpPr>
          <p:cNvPr id="30" name="Dowolny kształt 29"/>
          <p:cNvSpPr/>
          <p:nvPr/>
        </p:nvSpPr>
        <p:spPr>
          <a:xfrm>
            <a:off x="855407" y="4841730"/>
            <a:ext cx="7506928" cy="988216"/>
          </a:xfrm>
          <a:custGeom>
            <a:avLst/>
            <a:gdLst>
              <a:gd name="connsiteX0" fmla="*/ 0 w 7506928"/>
              <a:gd name="connsiteY0" fmla="*/ 98822 h 988216"/>
              <a:gd name="connsiteX1" fmla="*/ 28944 w 7506928"/>
              <a:gd name="connsiteY1" fmla="*/ 28944 h 988216"/>
              <a:gd name="connsiteX2" fmla="*/ 98822 w 7506928"/>
              <a:gd name="connsiteY2" fmla="*/ 0 h 988216"/>
              <a:gd name="connsiteX3" fmla="*/ 7408106 w 7506928"/>
              <a:gd name="connsiteY3" fmla="*/ 0 h 988216"/>
              <a:gd name="connsiteX4" fmla="*/ 7477984 w 7506928"/>
              <a:gd name="connsiteY4" fmla="*/ 28944 h 988216"/>
              <a:gd name="connsiteX5" fmla="*/ 7506928 w 7506928"/>
              <a:gd name="connsiteY5" fmla="*/ 98822 h 988216"/>
              <a:gd name="connsiteX6" fmla="*/ 7506928 w 7506928"/>
              <a:gd name="connsiteY6" fmla="*/ 889394 h 988216"/>
              <a:gd name="connsiteX7" fmla="*/ 7477984 w 7506928"/>
              <a:gd name="connsiteY7" fmla="*/ 959272 h 988216"/>
              <a:gd name="connsiteX8" fmla="*/ 7408106 w 7506928"/>
              <a:gd name="connsiteY8" fmla="*/ 988216 h 988216"/>
              <a:gd name="connsiteX9" fmla="*/ 98822 w 7506928"/>
              <a:gd name="connsiteY9" fmla="*/ 988216 h 988216"/>
              <a:gd name="connsiteX10" fmla="*/ 28944 w 7506928"/>
              <a:gd name="connsiteY10" fmla="*/ 959272 h 988216"/>
              <a:gd name="connsiteX11" fmla="*/ 0 w 7506928"/>
              <a:gd name="connsiteY11" fmla="*/ 889394 h 988216"/>
              <a:gd name="connsiteX12" fmla="*/ 0 w 7506928"/>
              <a:gd name="connsiteY12" fmla="*/ 98822 h 98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06928" h="988216">
                <a:moveTo>
                  <a:pt x="0" y="98822"/>
                </a:moveTo>
                <a:cubicBezTo>
                  <a:pt x="0" y="72613"/>
                  <a:pt x="10412" y="47477"/>
                  <a:pt x="28944" y="28944"/>
                </a:cubicBezTo>
                <a:cubicBezTo>
                  <a:pt x="47477" y="10411"/>
                  <a:pt x="72613" y="0"/>
                  <a:pt x="98822" y="0"/>
                </a:cubicBezTo>
                <a:lnTo>
                  <a:pt x="7408106" y="0"/>
                </a:lnTo>
                <a:cubicBezTo>
                  <a:pt x="7434315" y="0"/>
                  <a:pt x="7459451" y="10412"/>
                  <a:pt x="7477984" y="28944"/>
                </a:cubicBezTo>
                <a:cubicBezTo>
                  <a:pt x="7496517" y="47477"/>
                  <a:pt x="7506928" y="72613"/>
                  <a:pt x="7506928" y="98822"/>
                </a:cubicBezTo>
                <a:lnTo>
                  <a:pt x="7506928" y="889394"/>
                </a:lnTo>
                <a:cubicBezTo>
                  <a:pt x="7506928" y="915603"/>
                  <a:pt x="7496516" y="940739"/>
                  <a:pt x="7477984" y="959272"/>
                </a:cubicBezTo>
                <a:cubicBezTo>
                  <a:pt x="7459451" y="977805"/>
                  <a:pt x="7434315" y="988216"/>
                  <a:pt x="7408106" y="988216"/>
                </a:cubicBezTo>
                <a:lnTo>
                  <a:pt x="98822" y="988216"/>
                </a:lnTo>
                <a:cubicBezTo>
                  <a:pt x="72613" y="988216"/>
                  <a:pt x="47477" y="977804"/>
                  <a:pt x="28944" y="959272"/>
                </a:cubicBezTo>
                <a:cubicBezTo>
                  <a:pt x="10411" y="940739"/>
                  <a:pt x="0" y="915603"/>
                  <a:pt x="0" y="889394"/>
                </a:cubicBezTo>
                <a:lnTo>
                  <a:pt x="0" y="98822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5425538" bIns="17068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kern="1200" dirty="0" smtClean="0">
                <a:solidFill>
                  <a:srgbClr val="002060"/>
                </a:solidFill>
              </a:rPr>
              <a:t>August</a:t>
            </a:r>
            <a:endParaRPr lang="pl-PL" sz="2400" kern="1200" dirty="0">
              <a:solidFill>
                <a:srgbClr val="002060"/>
              </a:solidFill>
            </a:endParaRPr>
          </a:p>
        </p:txBody>
      </p:sp>
      <p:sp>
        <p:nvSpPr>
          <p:cNvPr id="31" name="Dowolny kształt 30"/>
          <p:cNvSpPr/>
          <p:nvPr/>
        </p:nvSpPr>
        <p:spPr>
          <a:xfrm>
            <a:off x="855407" y="3688810"/>
            <a:ext cx="7506928" cy="988216"/>
          </a:xfrm>
          <a:custGeom>
            <a:avLst/>
            <a:gdLst>
              <a:gd name="connsiteX0" fmla="*/ 0 w 7506928"/>
              <a:gd name="connsiteY0" fmla="*/ 98822 h 988216"/>
              <a:gd name="connsiteX1" fmla="*/ 28944 w 7506928"/>
              <a:gd name="connsiteY1" fmla="*/ 28944 h 988216"/>
              <a:gd name="connsiteX2" fmla="*/ 98822 w 7506928"/>
              <a:gd name="connsiteY2" fmla="*/ 0 h 988216"/>
              <a:gd name="connsiteX3" fmla="*/ 7408106 w 7506928"/>
              <a:gd name="connsiteY3" fmla="*/ 0 h 988216"/>
              <a:gd name="connsiteX4" fmla="*/ 7477984 w 7506928"/>
              <a:gd name="connsiteY4" fmla="*/ 28944 h 988216"/>
              <a:gd name="connsiteX5" fmla="*/ 7506928 w 7506928"/>
              <a:gd name="connsiteY5" fmla="*/ 98822 h 988216"/>
              <a:gd name="connsiteX6" fmla="*/ 7506928 w 7506928"/>
              <a:gd name="connsiteY6" fmla="*/ 889394 h 988216"/>
              <a:gd name="connsiteX7" fmla="*/ 7477984 w 7506928"/>
              <a:gd name="connsiteY7" fmla="*/ 959272 h 988216"/>
              <a:gd name="connsiteX8" fmla="*/ 7408106 w 7506928"/>
              <a:gd name="connsiteY8" fmla="*/ 988216 h 988216"/>
              <a:gd name="connsiteX9" fmla="*/ 98822 w 7506928"/>
              <a:gd name="connsiteY9" fmla="*/ 988216 h 988216"/>
              <a:gd name="connsiteX10" fmla="*/ 28944 w 7506928"/>
              <a:gd name="connsiteY10" fmla="*/ 959272 h 988216"/>
              <a:gd name="connsiteX11" fmla="*/ 0 w 7506928"/>
              <a:gd name="connsiteY11" fmla="*/ 889394 h 988216"/>
              <a:gd name="connsiteX12" fmla="*/ 0 w 7506928"/>
              <a:gd name="connsiteY12" fmla="*/ 98822 h 98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06928" h="988216">
                <a:moveTo>
                  <a:pt x="0" y="98822"/>
                </a:moveTo>
                <a:cubicBezTo>
                  <a:pt x="0" y="72613"/>
                  <a:pt x="10412" y="47477"/>
                  <a:pt x="28944" y="28944"/>
                </a:cubicBezTo>
                <a:cubicBezTo>
                  <a:pt x="47477" y="10411"/>
                  <a:pt x="72613" y="0"/>
                  <a:pt x="98822" y="0"/>
                </a:cubicBezTo>
                <a:lnTo>
                  <a:pt x="7408106" y="0"/>
                </a:lnTo>
                <a:cubicBezTo>
                  <a:pt x="7434315" y="0"/>
                  <a:pt x="7459451" y="10412"/>
                  <a:pt x="7477984" y="28944"/>
                </a:cubicBezTo>
                <a:cubicBezTo>
                  <a:pt x="7496517" y="47477"/>
                  <a:pt x="7506928" y="72613"/>
                  <a:pt x="7506928" y="98822"/>
                </a:cubicBezTo>
                <a:lnTo>
                  <a:pt x="7506928" y="889394"/>
                </a:lnTo>
                <a:cubicBezTo>
                  <a:pt x="7506928" y="915603"/>
                  <a:pt x="7496516" y="940739"/>
                  <a:pt x="7477984" y="959272"/>
                </a:cubicBezTo>
                <a:cubicBezTo>
                  <a:pt x="7459451" y="977805"/>
                  <a:pt x="7434315" y="988216"/>
                  <a:pt x="7408106" y="988216"/>
                </a:cubicBezTo>
                <a:lnTo>
                  <a:pt x="98822" y="988216"/>
                </a:lnTo>
                <a:cubicBezTo>
                  <a:pt x="72613" y="988216"/>
                  <a:pt x="47477" y="977804"/>
                  <a:pt x="28944" y="959272"/>
                </a:cubicBezTo>
                <a:cubicBezTo>
                  <a:pt x="10411" y="940739"/>
                  <a:pt x="0" y="915603"/>
                  <a:pt x="0" y="889394"/>
                </a:cubicBezTo>
                <a:lnTo>
                  <a:pt x="0" y="98822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5425538" bIns="17068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kern="1200" dirty="0" smtClean="0">
                <a:solidFill>
                  <a:srgbClr val="002060"/>
                </a:solidFill>
              </a:rPr>
              <a:t>July</a:t>
            </a:r>
            <a:endParaRPr lang="pl-PL" sz="2400" kern="1200" dirty="0">
              <a:solidFill>
                <a:srgbClr val="002060"/>
              </a:solidFill>
            </a:endParaRPr>
          </a:p>
        </p:txBody>
      </p:sp>
      <p:sp>
        <p:nvSpPr>
          <p:cNvPr id="32" name="Dowolny kształt 31"/>
          <p:cNvSpPr/>
          <p:nvPr/>
        </p:nvSpPr>
        <p:spPr>
          <a:xfrm>
            <a:off x="855407" y="2535891"/>
            <a:ext cx="7506928" cy="988216"/>
          </a:xfrm>
          <a:custGeom>
            <a:avLst/>
            <a:gdLst>
              <a:gd name="connsiteX0" fmla="*/ 0 w 7506928"/>
              <a:gd name="connsiteY0" fmla="*/ 98822 h 988216"/>
              <a:gd name="connsiteX1" fmla="*/ 28944 w 7506928"/>
              <a:gd name="connsiteY1" fmla="*/ 28944 h 988216"/>
              <a:gd name="connsiteX2" fmla="*/ 98822 w 7506928"/>
              <a:gd name="connsiteY2" fmla="*/ 0 h 988216"/>
              <a:gd name="connsiteX3" fmla="*/ 7408106 w 7506928"/>
              <a:gd name="connsiteY3" fmla="*/ 0 h 988216"/>
              <a:gd name="connsiteX4" fmla="*/ 7477984 w 7506928"/>
              <a:gd name="connsiteY4" fmla="*/ 28944 h 988216"/>
              <a:gd name="connsiteX5" fmla="*/ 7506928 w 7506928"/>
              <a:gd name="connsiteY5" fmla="*/ 98822 h 988216"/>
              <a:gd name="connsiteX6" fmla="*/ 7506928 w 7506928"/>
              <a:gd name="connsiteY6" fmla="*/ 889394 h 988216"/>
              <a:gd name="connsiteX7" fmla="*/ 7477984 w 7506928"/>
              <a:gd name="connsiteY7" fmla="*/ 959272 h 988216"/>
              <a:gd name="connsiteX8" fmla="*/ 7408106 w 7506928"/>
              <a:gd name="connsiteY8" fmla="*/ 988216 h 988216"/>
              <a:gd name="connsiteX9" fmla="*/ 98822 w 7506928"/>
              <a:gd name="connsiteY9" fmla="*/ 988216 h 988216"/>
              <a:gd name="connsiteX10" fmla="*/ 28944 w 7506928"/>
              <a:gd name="connsiteY10" fmla="*/ 959272 h 988216"/>
              <a:gd name="connsiteX11" fmla="*/ 0 w 7506928"/>
              <a:gd name="connsiteY11" fmla="*/ 889394 h 988216"/>
              <a:gd name="connsiteX12" fmla="*/ 0 w 7506928"/>
              <a:gd name="connsiteY12" fmla="*/ 98822 h 98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06928" h="988216">
                <a:moveTo>
                  <a:pt x="0" y="98822"/>
                </a:moveTo>
                <a:cubicBezTo>
                  <a:pt x="0" y="72613"/>
                  <a:pt x="10412" y="47477"/>
                  <a:pt x="28944" y="28944"/>
                </a:cubicBezTo>
                <a:cubicBezTo>
                  <a:pt x="47477" y="10411"/>
                  <a:pt x="72613" y="0"/>
                  <a:pt x="98822" y="0"/>
                </a:cubicBezTo>
                <a:lnTo>
                  <a:pt x="7408106" y="0"/>
                </a:lnTo>
                <a:cubicBezTo>
                  <a:pt x="7434315" y="0"/>
                  <a:pt x="7459451" y="10412"/>
                  <a:pt x="7477984" y="28944"/>
                </a:cubicBezTo>
                <a:cubicBezTo>
                  <a:pt x="7496517" y="47477"/>
                  <a:pt x="7506928" y="72613"/>
                  <a:pt x="7506928" y="98822"/>
                </a:cubicBezTo>
                <a:lnTo>
                  <a:pt x="7506928" y="889394"/>
                </a:lnTo>
                <a:cubicBezTo>
                  <a:pt x="7506928" y="915603"/>
                  <a:pt x="7496516" y="940739"/>
                  <a:pt x="7477984" y="959272"/>
                </a:cubicBezTo>
                <a:cubicBezTo>
                  <a:pt x="7459451" y="977805"/>
                  <a:pt x="7434315" y="988216"/>
                  <a:pt x="7408106" y="988216"/>
                </a:cubicBezTo>
                <a:lnTo>
                  <a:pt x="98822" y="988216"/>
                </a:lnTo>
                <a:cubicBezTo>
                  <a:pt x="72613" y="988216"/>
                  <a:pt x="47477" y="977804"/>
                  <a:pt x="28944" y="959272"/>
                </a:cubicBezTo>
                <a:cubicBezTo>
                  <a:pt x="10411" y="940739"/>
                  <a:pt x="0" y="915603"/>
                  <a:pt x="0" y="889394"/>
                </a:cubicBezTo>
                <a:lnTo>
                  <a:pt x="0" y="98822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5425538" bIns="17068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kern="1200" dirty="0" smtClean="0">
                <a:solidFill>
                  <a:srgbClr val="002060"/>
                </a:solidFill>
              </a:rPr>
              <a:t>June</a:t>
            </a:r>
            <a:endParaRPr lang="pl-PL" sz="2400" kern="1200" dirty="0">
              <a:solidFill>
                <a:srgbClr val="002060"/>
              </a:solidFill>
            </a:endParaRPr>
          </a:p>
        </p:txBody>
      </p:sp>
      <p:sp>
        <p:nvSpPr>
          <p:cNvPr id="33" name="Dowolny kształt 32"/>
          <p:cNvSpPr/>
          <p:nvPr/>
        </p:nvSpPr>
        <p:spPr>
          <a:xfrm>
            <a:off x="855407" y="1382971"/>
            <a:ext cx="7506928" cy="988216"/>
          </a:xfrm>
          <a:custGeom>
            <a:avLst/>
            <a:gdLst>
              <a:gd name="connsiteX0" fmla="*/ 0 w 7506928"/>
              <a:gd name="connsiteY0" fmla="*/ 98822 h 988216"/>
              <a:gd name="connsiteX1" fmla="*/ 28944 w 7506928"/>
              <a:gd name="connsiteY1" fmla="*/ 28944 h 988216"/>
              <a:gd name="connsiteX2" fmla="*/ 98822 w 7506928"/>
              <a:gd name="connsiteY2" fmla="*/ 0 h 988216"/>
              <a:gd name="connsiteX3" fmla="*/ 7408106 w 7506928"/>
              <a:gd name="connsiteY3" fmla="*/ 0 h 988216"/>
              <a:gd name="connsiteX4" fmla="*/ 7477984 w 7506928"/>
              <a:gd name="connsiteY4" fmla="*/ 28944 h 988216"/>
              <a:gd name="connsiteX5" fmla="*/ 7506928 w 7506928"/>
              <a:gd name="connsiteY5" fmla="*/ 98822 h 988216"/>
              <a:gd name="connsiteX6" fmla="*/ 7506928 w 7506928"/>
              <a:gd name="connsiteY6" fmla="*/ 889394 h 988216"/>
              <a:gd name="connsiteX7" fmla="*/ 7477984 w 7506928"/>
              <a:gd name="connsiteY7" fmla="*/ 959272 h 988216"/>
              <a:gd name="connsiteX8" fmla="*/ 7408106 w 7506928"/>
              <a:gd name="connsiteY8" fmla="*/ 988216 h 988216"/>
              <a:gd name="connsiteX9" fmla="*/ 98822 w 7506928"/>
              <a:gd name="connsiteY9" fmla="*/ 988216 h 988216"/>
              <a:gd name="connsiteX10" fmla="*/ 28944 w 7506928"/>
              <a:gd name="connsiteY10" fmla="*/ 959272 h 988216"/>
              <a:gd name="connsiteX11" fmla="*/ 0 w 7506928"/>
              <a:gd name="connsiteY11" fmla="*/ 889394 h 988216"/>
              <a:gd name="connsiteX12" fmla="*/ 0 w 7506928"/>
              <a:gd name="connsiteY12" fmla="*/ 98822 h 98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06928" h="988216">
                <a:moveTo>
                  <a:pt x="0" y="98822"/>
                </a:moveTo>
                <a:cubicBezTo>
                  <a:pt x="0" y="72613"/>
                  <a:pt x="10412" y="47477"/>
                  <a:pt x="28944" y="28944"/>
                </a:cubicBezTo>
                <a:cubicBezTo>
                  <a:pt x="47477" y="10411"/>
                  <a:pt x="72613" y="0"/>
                  <a:pt x="98822" y="0"/>
                </a:cubicBezTo>
                <a:lnTo>
                  <a:pt x="7408106" y="0"/>
                </a:lnTo>
                <a:cubicBezTo>
                  <a:pt x="7434315" y="0"/>
                  <a:pt x="7459451" y="10412"/>
                  <a:pt x="7477984" y="28944"/>
                </a:cubicBezTo>
                <a:cubicBezTo>
                  <a:pt x="7496517" y="47477"/>
                  <a:pt x="7506928" y="72613"/>
                  <a:pt x="7506928" y="98822"/>
                </a:cubicBezTo>
                <a:lnTo>
                  <a:pt x="7506928" y="889394"/>
                </a:lnTo>
                <a:cubicBezTo>
                  <a:pt x="7506928" y="915603"/>
                  <a:pt x="7496516" y="940739"/>
                  <a:pt x="7477984" y="959272"/>
                </a:cubicBezTo>
                <a:cubicBezTo>
                  <a:pt x="7459451" y="977805"/>
                  <a:pt x="7434315" y="988216"/>
                  <a:pt x="7408106" y="988216"/>
                </a:cubicBezTo>
                <a:lnTo>
                  <a:pt x="98822" y="988216"/>
                </a:lnTo>
                <a:cubicBezTo>
                  <a:pt x="72613" y="988216"/>
                  <a:pt x="47477" y="977804"/>
                  <a:pt x="28944" y="959272"/>
                </a:cubicBezTo>
                <a:cubicBezTo>
                  <a:pt x="10411" y="940739"/>
                  <a:pt x="0" y="915603"/>
                  <a:pt x="0" y="889394"/>
                </a:cubicBezTo>
                <a:lnTo>
                  <a:pt x="0" y="98822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5425538" bIns="17068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dirty="0" smtClean="0">
                <a:solidFill>
                  <a:srgbClr val="002060"/>
                </a:solidFill>
              </a:rPr>
              <a:t>May</a:t>
            </a:r>
            <a:endParaRPr lang="pl-PL" sz="2400" kern="1200" dirty="0">
              <a:solidFill>
                <a:srgbClr val="002060"/>
              </a:solidFill>
            </a:endParaRPr>
          </a:p>
        </p:txBody>
      </p:sp>
      <p:sp>
        <p:nvSpPr>
          <p:cNvPr id="34" name="Dowolny kształt 33"/>
          <p:cNvSpPr/>
          <p:nvPr/>
        </p:nvSpPr>
        <p:spPr>
          <a:xfrm>
            <a:off x="4869477" y="1422401"/>
            <a:ext cx="2412014" cy="866436"/>
          </a:xfrm>
          <a:custGeom>
            <a:avLst/>
            <a:gdLst>
              <a:gd name="connsiteX0" fmla="*/ 0 w 2412014"/>
              <a:gd name="connsiteY0" fmla="*/ 82351 h 823513"/>
              <a:gd name="connsiteX1" fmla="*/ 24120 w 2412014"/>
              <a:gd name="connsiteY1" fmla="*/ 24120 h 823513"/>
              <a:gd name="connsiteX2" fmla="*/ 82351 w 2412014"/>
              <a:gd name="connsiteY2" fmla="*/ 0 h 823513"/>
              <a:gd name="connsiteX3" fmla="*/ 2329663 w 2412014"/>
              <a:gd name="connsiteY3" fmla="*/ 0 h 823513"/>
              <a:gd name="connsiteX4" fmla="*/ 2387894 w 2412014"/>
              <a:gd name="connsiteY4" fmla="*/ 24120 h 823513"/>
              <a:gd name="connsiteX5" fmla="*/ 2412014 w 2412014"/>
              <a:gd name="connsiteY5" fmla="*/ 82351 h 823513"/>
              <a:gd name="connsiteX6" fmla="*/ 2412014 w 2412014"/>
              <a:gd name="connsiteY6" fmla="*/ 741162 h 823513"/>
              <a:gd name="connsiteX7" fmla="*/ 2387894 w 2412014"/>
              <a:gd name="connsiteY7" fmla="*/ 799393 h 823513"/>
              <a:gd name="connsiteX8" fmla="*/ 2329663 w 2412014"/>
              <a:gd name="connsiteY8" fmla="*/ 823513 h 823513"/>
              <a:gd name="connsiteX9" fmla="*/ 82351 w 2412014"/>
              <a:gd name="connsiteY9" fmla="*/ 823513 h 823513"/>
              <a:gd name="connsiteX10" fmla="*/ 24120 w 2412014"/>
              <a:gd name="connsiteY10" fmla="*/ 799393 h 823513"/>
              <a:gd name="connsiteX11" fmla="*/ 0 w 2412014"/>
              <a:gd name="connsiteY11" fmla="*/ 741162 h 823513"/>
              <a:gd name="connsiteX12" fmla="*/ 0 w 2412014"/>
              <a:gd name="connsiteY12" fmla="*/ 82351 h 82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2014" h="823513">
                <a:moveTo>
                  <a:pt x="0" y="82351"/>
                </a:moveTo>
                <a:cubicBezTo>
                  <a:pt x="0" y="60510"/>
                  <a:pt x="8676" y="39564"/>
                  <a:pt x="24120" y="24120"/>
                </a:cubicBezTo>
                <a:cubicBezTo>
                  <a:pt x="39564" y="8676"/>
                  <a:pt x="60510" y="0"/>
                  <a:pt x="82351" y="0"/>
                </a:cubicBezTo>
                <a:lnTo>
                  <a:pt x="2329663" y="0"/>
                </a:lnTo>
                <a:cubicBezTo>
                  <a:pt x="2351504" y="0"/>
                  <a:pt x="2372450" y="8676"/>
                  <a:pt x="2387894" y="24120"/>
                </a:cubicBezTo>
                <a:cubicBezTo>
                  <a:pt x="2403338" y="39564"/>
                  <a:pt x="2412014" y="60510"/>
                  <a:pt x="2412014" y="82351"/>
                </a:cubicBezTo>
                <a:lnTo>
                  <a:pt x="2412014" y="741162"/>
                </a:lnTo>
                <a:cubicBezTo>
                  <a:pt x="2412014" y="763003"/>
                  <a:pt x="2403338" y="783949"/>
                  <a:pt x="2387894" y="799393"/>
                </a:cubicBezTo>
                <a:cubicBezTo>
                  <a:pt x="2372450" y="814837"/>
                  <a:pt x="2351504" y="823513"/>
                  <a:pt x="2329663" y="823513"/>
                </a:cubicBezTo>
                <a:lnTo>
                  <a:pt x="82351" y="823513"/>
                </a:lnTo>
                <a:cubicBezTo>
                  <a:pt x="60510" y="823513"/>
                  <a:pt x="39564" y="814837"/>
                  <a:pt x="24120" y="799393"/>
                </a:cubicBezTo>
                <a:cubicBezTo>
                  <a:pt x="8676" y="783949"/>
                  <a:pt x="0" y="763003"/>
                  <a:pt x="0" y="741162"/>
                </a:cubicBezTo>
                <a:lnTo>
                  <a:pt x="0" y="82351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650" tIns="73650" rIns="73650" bIns="73650" numCol="1" spcCol="1270" anchor="ctr" anchorCtr="0">
            <a:noAutofit/>
          </a:bodyPr>
          <a:lstStyle/>
          <a:p>
            <a:pPr marL="538163" indent="-2857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2060"/>
              </a:buClr>
            </a:pPr>
            <a:r>
              <a:rPr lang="pl-PL" sz="1000" kern="1200" dirty="0" smtClean="0">
                <a:solidFill>
                  <a:srgbClr val="002060"/>
                </a:solidFill>
              </a:rPr>
              <a:t>SRAM </a:t>
            </a:r>
            <a:r>
              <a:rPr lang="pl-PL" sz="1000" kern="1200" dirty="0" err="1" smtClean="0">
                <a:solidFill>
                  <a:srgbClr val="002060"/>
                </a:solidFill>
              </a:rPr>
              <a:t>this</a:t>
            </a:r>
            <a:r>
              <a:rPr lang="pl-PL" sz="1000" kern="1200" dirty="0" smtClean="0">
                <a:solidFill>
                  <a:srgbClr val="002060"/>
                </a:solidFill>
              </a:rPr>
              <a:t> </a:t>
            </a:r>
            <a:r>
              <a:rPr lang="pl-PL" sz="1000" kern="1200" dirty="0" err="1" smtClean="0">
                <a:solidFill>
                  <a:srgbClr val="002060"/>
                </a:solidFill>
              </a:rPr>
              <a:t>week</a:t>
            </a:r>
            <a:endParaRPr lang="pl-PL" sz="1000" kern="1200" dirty="0" smtClean="0">
              <a:solidFill>
                <a:srgbClr val="002060"/>
              </a:solidFill>
            </a:endParaRPr>
          </a:p>
          <a:p>
            <a:pPr marL="538163" indent="-2857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2060"/>
              </a:buClr>
            </a:pPr>
            <a:r>
              <a:rPr lang="pl-PL" sz="1000" kern="1200" dirty="0" smtClean="0">
                <a:solidFill>
                  <a:srgbClr val="002060"/>
                </a:solidFill>
              </a:rPr>
              <a:t>Bug </a:t>
            </a:r>
            <a:r>
              <a:rPr lang="pl-PL" sz="1000" kern="1200" dirty="0" smtClean="0">
                <a:solidFill>
                  <a:srgbClr val="002060"/>
                </a:solidFill>
              </a:rPr>
              <a:t>fix</a:t>
            </a:r>
          </a:p>
          <a:p>
            <a:pPr marL="538163" indent="-2857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2060"/>
              </a:buClr>
            </a:pPr>
            <a:r>
              <a:rPr lang="pl-PL" sz="1000" kern="1200" dirty="0" smtClean="0">
                <a:solidFill>
                  <a:srgbClr val="002060"/>
                </a:solidFill>
              </a:rPr>
              <a:t>Project cleaning</a:t>
            </a:r>
          </a:p>
          <a:p>
            <a:pPr marL="538163" indent="-2857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2060"/>
              </a:buClr>
            </a:pPr>
            <a:r>
              <a:rPr lang="pl-PL" sz="1000" kern="1200" dirty="0" smtClean="0">
                <a:solidFill>
                  <a:srgbClr val="002060"/>
                </a:solidFill>
              </a:rPr>
              <a:t>integration with RM library</a:t>
            </a:r>
            <a:endParaRPr lang="pl-PL" sz="1000" kern="1200" dirty="0">
              <a:solidFill>
                <a:srgbClr val="002060"/>
              </a:solidFill>
            </a:endParaRPr>
          </a:p>
        </p:txBody>
      </p:sp>
      <p:sp>
        <p:nvSpPr>
          <p:cNvPr id="35" name="Dowolny kształt 34"/>
          <p:cNvSpPr/>
          <p:nvPr/>
        </p:nvSpPr>
        <p:spPr>
          <a:xfrm>
            <a:off x="4856914" y="2288837"/>
            <a:ext cx="1218570" cy="3294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18570" y="0"/>
                </a:moveTo>
                <a:lnTo>
                  <a:pt x="1218570" y="164702"/>
                </a:lnTo>
                <a:lnTo>
                  <a:pt x="0" y="164702"/>
                </a:lnTo>
                <a:lnTo>
                  <a:pt x="0" y="32940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Dowolny kształt 35"/>
          <p:cNvSpPr/>
          <p:nvPr/>
        </p:nvSpPr>
        <p:spPr>
          <a:xfrm>
            <a:off x="4239279" y="2618242"/>
            <a:ext cx="1235270" cy="823513"/>
          </a:xfrm>
          <a:custGeom>
            <a:avLst/>
            <a:gdLst>
              <a:gd name="connsiteX0" fmla="*/ 0 w 1235270"/>
              <a:gd name="connsiteY0" fmla="*/ 82351 h 823513"/>
              <a:gd name="connsiteX1" fmla="*/ 24120 w 1235270"/>
              <a:gd name="connsiteY1" fmla="*/ 24120 h 823513"/>
              <a:gd name="connsiteX2" fmla="*/ 82351 w 1235270"/>
              <a:gd name="connsiteY2" fmla="*/ 0 h 823513"/>
              <a:gd name="connsiteX3" fmla="*/ 1152919 w 1235270"/>
              <a:gd name="connsiteY3" fmla="*/ 0 h 823513"/>
              <a:gd name="connsiteX4" fmla="*/ 1211150 w 1235270"/>
              <a:gd name="connsiteY4" fmla="*/ 24120 h 823513"/>
              <a:gd name="connsiteX5" fmla="*/ 1235270 w 1235270"/>
              <a:gd name="connsiteY5" fmla="*/ 82351 h 823513"/>
              <a:gd name="connsiteX6" fmla="*/ 1235270 w 1235270"/>
              <a:gd name="connsiteY6" fmla="*/ 741162 h 823513"/>
              <a:gd name="connsiteX7" fmla="*/ 1211150 w 1235270"/>
              <a:gd name="connsiteY7" fmla="*/ 799393 h 823513"/>
              <a:gd name="connsiteX8" fmla="*/ 1152919 w 1235270"/>
              <a:gd name="connsiteY8" fmla="*/ 823513 h 823513"/>
              <a:gd name="connsiteX9" fmla="*/ 82351 w 1235270"/>
              <a:gd name="connsiteY9" fmla="*/ 823513 h 823513"/>
              <a:gd name="connsiteX10" fmla="*/ 24120 w 1235270"/>
              <a:gd name="connsiteY10" fmla="*/ 799393 h 823513"/>
              <a:gd name="connsiteX11" fmla="*/ 0 w 1235270"/>
              <a:gd name="connsiteY11" fmla="*/ 741162 h 823513"/>
              <a:gd name="connsiteX12" fmla="*/ 0 w 1235270"/>
              <a:gd name="connsiteY12" fmla="*/ 82351 h 82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5270" h="823513">
                <a:moveTo>
                  <a:pt x="0" y="82351"/>
                </a:moveTo>
                <a:cubicBezTo>
                  <a:pt x="0" y="60510"/>
                  <a:pt x="8676" y="39564"/>
                  <a:pt x="24120" y="24120"/>
                </a:cubicBezTo>
                <a:cubicBezTo>
                  <a:pt x="39564" y="8676"/>
                  <a:pt x="60510" y="0"/>
                  <a:pt x="82351" y="0"/>
                </a:cubicBezTo>
                <a:lnTo>
                  <a:pt x="1152919" y="0"/>
                </a:lnTo>
                <a:cubicBezTo>
                  <a:pt x="1174760" y="0"/>
                  <a:pt x="1195706" y="8676"/>
                  <a:pt x="1211150" y="24120"/>
                </a:cubicBezTo>
                <a:cubicBezTo>
                  <a:pt x="1226594" y="39564"/>
                  <a:pt x="1235270" y="60510"/>
                  <a:pt x="1235270" y="82351"/>
                </a:cubicBezTo>
                <a:lnTo>
                  <a:pt x="1235270" y="741162"/>
                </a:lnTo>
                <a:cubicBezTo>
                  <a:pt x="1235270" y="763003"/>
                  <a:pt x="1226594" y="783949"/>
                  <a:pt x="1211150" y="799393"/>
                </a:cubicBezTo>
                <a:cubicBezTo>
                  <a:pt x="1195706" y="814837"/>
                  <a:pt x="1174760" y="823513"/>
                  <a:pt x="1152919" y="823513"/>
                </a:cubicBezTo>
                <a:lnTo>
                  <a:pt x="82351" y="823513"/>
                </a:lnTo>
                <a:cubicBezTo>
                  <a:pt x="60510" y="823513"/>
                  <a:pt x="39564" y="814837"/>
                  <a:pt x="24120" y="799393"/>
                </a:cubicBezTo>
                <a:cubicBezTo>
                  <a:pt x="8676" y="783949"/>
                  <a:pt x="0" y="763003"/>
                  <a:pt x="0" y="741162"/>
                </a:cubicBezTo>
                <a:lnTo>
                  <a:pt x="0" y="82351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650" tIns="73650" rIns="73650" bIns="73650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300" kern="1200" dirty="0" err="1" smtClean="0">
                <a:solidFill>
                  <a:srgbClr val="002060"/>
                </a:solidFill>
              </a:rPr>
              <a:t>Production</a:t>
            </a:r>
            <a:r>
              <a:rPr lang="pl-PL" sz="1300" kern="1200" dirty="0" smtClean="0">
                <a:solidFill>
                  <a:srgbClr val="002060"/>
                </a:solidFill>
              </a:rPr>
              <a:t> + </a:t>
            </a:r>
            <a:r>
              <a:rPr lang="pl-PL" sz="1300" kern="1200" dirty="0" err="1" smtClean="0">
                <a:solidFill>
                  <a:srgbClr val="002060"/>
                </a:solidFill>
              </a:rPr>
              <a:t>Assembly</a:t>
            </a:r>
            <a:endParaRPr lang="pl-PL" sz="1300" kern="1200" dirty="0">
              <a:solidFill>
                <a:srgbClr val="002060"/>
              </a:solidFill>
            </a:endParaRPr>
          </a:p>
        </p:txBody>
      </p:sp>
      <p:sp>
        <p:nvSpPr>
          <p:cNvPr id="37" name="Dowolny kształt 36"/>
          <p:cNvSpPr/>
          <p:nvPr/>
        </p:nvSpPr>
        <p:spPr>
          <a:xfrm>
            <a:off x="4811194" y="3441756"/>
            <a:ext cx="91440" cy="3294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29405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Dowolny kształt 37"/>
          <p:cNvSpPr/>
          <p:nvPr/>
        </p:nvSpPr>
        <p:spPr>
          <a:xfrm>
            <a:off x="4239279" y="3771162"/>
            <a:ext cx="1235270" cy="823513"/>
          </a:xfrm>
          <a:custGeom>
            <a:avLst/>
            <a:gdLst>
              <a:gd name="connsiteX0" fmla="*/ 0 w 1235270"/>
              <a:gd name="connsiteY0" fmla="*/ 82351 h 823513"/>
              <a:gd name="connsiteX1" fmla="*/ 24120 w 1235270"/>
              <a:gd name="connsiteY1" fmla="*/ 24120 h 823513"/>
              <a:gd name="connsiteX2" fmla="*/ 82351 w 1235270"/>
              <a:gd name="connsiteY2" fmla="*/ 0 h 823513"/>
              <a:gd name="connsiteX3" fmla="*/ 1152919 w 1235270"/>
              <a:gd name="connsiteY3" fmla="*/ 0 h 823513"/>
              <a:gd name="connsiteX4" fmla="*/ 1211150 w 1235270"/>
              <a:gd name="connsiteY4" fmla="*/ 24120 h 823513"/>
              <a:gd name="connsiteX5" fmla="*/ 1235270 w 1235270"/>
              <a:gd name="connsiteY5" fmla="*/ 82351 h 823513"/>
              <a:gd name="connsiteX6" fmla="*/ 1235270 w 1235270"/>
              <a:gd name="connsiteY6" fmla="*/ 741162 h 823513"/>
              <a:gd name="connsiteX7" fmla="*/ 1211150 w 1235270"/>
              <a:gd name="connsiteY7" fmla="*/ 799393 h 823513"/>
              <a:gd name="connsiteX8" fmla="*/ 1152919 w 1235270"/>
              <a:gd name="connsiteY8" fmla="*/ 823513 h 823513"/>
              <a:gd name="connsiteX9" fmla="*/ 82351 w 1235270"/>
              <a:gd name="connsiteY9" fmla="*/ 823513 h 823513"/>
              <a:gd name="connsiteX10" fmla="*/ 24120 w 1235270"/>
              <a:gd name="connsiteY10" fmla="*/ 799393 h 823513"/>
              <a:gd name="connsiteX11" fmla="*/ 0 w 1235270"/>
              <a:gd name="connsiteY11" fmla="*/ 741162 h 823513"/>
              <a:gd name="connsiteX12" fmla="*/ 0 w 1235270"/>
              <a:gd name="connsiteY12" fmla="*/ 82351 h 82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5270" h="823513">
                <a:moveTo>
                  <a:pt x="0" y="82351"/>
                </a:moveTo>
                <a:cubicBezTo>
                  <a:pt x="0" y="60510"/>
                  <a:pt x="8676" y="39564"/>
                  <a:pt x="24120" y="24120"/>
                </a:cubicBezTo>
                <a:cubicBezTo>
                  <a:pt x="39564" y="8676"/>
                  <a:pt x="60510" y="0"/>
                  <a:pt x="82351" y="0"/>
                </a:cubicBezTo>
                <a:lnTo>
                  <a:pt x="1152919" y="0"/>
                </a:lnTo>
                <a:cubicBezTo>
                  <a:pt x="1174760" y="0"/>
                  <a:pt x="1195706" y="8676"/>
                  <a:pt x="1211150" y="24120"/>
                </a:cubicBezTo>
                <a:cubicBezTo>
                  <a:pt x="1226594" y="39564"/>
                  <a:pt x="1235270" y="60510"/>
                  <a:pt x="1235270" y="82351"/>
                </a:cubicBezTo>
                <a:lnTo>
                  <a:pt x="1235270" y="741162"/>
                </a:lnTo>
                <a:cubicBezTo>
                  <a:pt x="1235270" y="763003"/>
                  <a:pt x="1226594" y="783949"/>
                  <a:pt x="1211150" y="799393"/>
                </a:cubicBezTo>
                <a:cubicBezTo>
                  <a:pt x="1195706" y="814837"/>
                  <a:pt x="1174760" y="823513"/>
                  <a:pt x="1152919" y="823513"/>
                </a:cubicBezTo>
                <a:lnTo>
                  <a:pt x="82351" y="823513"/>
                </a:lnTo>
                <a:cubicBezTo>
                  <a:pt x="60510" y="823513"/>
                  <a:pt x="39564" y="814837"/>
                  <a:pt x="24120" y="799393"/>
                </a:cubicBezTo>
                <a:cubicBezTo>
                  <a:pt x="8676" y="783949"/>
                  <a:pt x="0" y="763003"/>
                  <a:pt x="0" y="741162"/>
                </a:cubicBezTo>
                <a:lnTo>
                  <a:pt x="0" y="82351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650" tIns="73650" rIns="73650" bIns="73650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300" kern="1200" dirty="0" smtClean="0">
                <a:solidFill>
                  <a:srgbClr val="002060"/>
                </a:solidFill>
              </a:rPr>
              <a:t>Verification</a:t>
            </a:r>
          </a:p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300" dirty="0" smtClean="0">
                <a:solidFill>
                  <a:srgbClr val="002060"/>
                </a:solidFill>
              </a:rPr>
              <a:t>Performance</a:t>
            </a:r>
            <a:endParaRPr lang="pl-PL" sz="1300" kern="1200" dirty="0">
              <a:solidFill>
                <a:srgbClr val="002060"/>
              </a:solidFill>
            </a:endParaRPr>
          </a:p>
        </p:txBody>
      </p:sp>
      <p:sp>
        <p:nvSpPr>
          <p:cNvPr id="39" name="Dowolny kształt 38"/>
          <p:cNvSpPr/>
          <p:nvPr/>
        </p:nvSpPr>
        <p:spPr>
          <a:xfrm flipV="1">
            <a:off x="5057645" y="4594676"/>
            <a:ext cx="802926" cy="3294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02926" y="0"/>
                </a:moveTo>
                <a:lnTo>
                  <a:pt x="802926" y="164702"/>
                </a:lnTo>
                <a:lnTo>
                  <a:pt x="0" y="164702"/>
                </a:lnTo>
                <a:lnTo>
                  <a:pt x="0" y="32940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Dowolny kształt 40"/>
          <p:cNvSpPr/>
          <p:nvPr/>
        </p:nvSpPr>
        <p:spPr>
          <a:xfrm flipV="1">
            <a:off x="6262034" y="4594676"/>
            <a:ext cx="802926" cy="3294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4702"/>
                </a:lnTo>
                <a:lnTo>
                  <a:pt x="802926" y="164702"/>
                </a:lnTo>
                <a:lnTo>
                  <a:pt x="802926" y="32940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Dowolny kształt 41"/>
          <p:cNvSpPr/>
          <p:nvPr/>
        </p:nvSpPr>
        <p:spPr>
          <a:xfrm>
            <a:off x="5443667" y="4924081"/>
            <a:ext cx="1235270" cy="823513"/>
          </a:xfrm>
          <a:custGeom>
            <a:avLst/>
            <a:gdLst>
              <a:gd name="connsiteX0" fmla="*/ 0 w 1235270"/>
              <a:gd name="connsiteY0" fmla="*/ 82351 h 823513"/>
              <a:gd name="connsiteX1" fmla="*/ 24120 w 1235270"/>
              <a:gd name="connsiteY1" fmla="*/ 24120 h 823513"/>
              <a:gd name="connsiteX2" fmla="*/ 82351 w 1235270"/>
              <a:gd name="connsiteY2" fmla="*/ 0 h 823513"/>
              <a:gd name="connsiteX3" fmla="*/ 1152919 w 1235270"/>
              <a:gd name="connsiteY3" fmla="*/ 0 h 823513"/>
              <a:gd name="connsiteX4" fmla="*/ 1211150 w 1235270"/>
              <a:gd name="connsiteY4" fmla="*/ 24120 h 823513"/>
              <a:gd name="connsiteX5" fmla="*/ 1235270 w 1235270"/>
              <a:gd name="connsiteY5" fmla="*/ 82351 h 823513"/>
              <a:gd name="connsiteX6" fmla="*/ 1235270 w 1235270"/>
              <a:gd name="connsiteY6" fmla="*/ 741162 h 823513"/>
              <a:gd name="connsiteX7" fmla="*/ 1211150 w 1235270"/>
              <a:gd name="connsiteY7" fmla="*/ 799393 h 823513"/>
              <a:gd name="connsiteX8" fmla="*/ 1152919 w 1235270"/>
              <a:gd name="connsiteY8" fmla="*/ 823513 h 823513"/>
              <a:gd name="connsiteX9" fmla="*/ 82351 w 1235270"/>
              <a:gd name="connsiteY9" fmla="*/ 823513 h 823513"/>
              <a:gd name="connsiteX10" fmla="*/ 24120 w 1235270"/>
              <a:gd name="connsiteY10" fmla="*/ 799393 h 823513"/>
              <a:gd name="connsiteX11" fmla="*/ 0 w 1235270"/>
              <a:gd name="connsiteY11" fmla="*/ 741162 h 823513"/>
              <a:gd name="connsiteX12" fmla="*/ 0 w 1235270"/>
              <a:gd name="connsiteY12" fmla="*/ 82351 h 82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5270" h="823513">
                <a:moveTo>
                  <a:pt x="0" y="82351"/>
                </a:moveTo>
                <a:cubicBezTo>
                  <a:pt x="0" y="60510"/>
                  <a:pt x="8676" y="39564"/>
                  <a:pt x="24120" y="24120"/>
                </a:cubicBezTo>
                <a:cubicBezTo>
                  <a:pt x="39564" y="8676"/>
                  <a:pt x="60510" y="0"/>
                  <a:pt x="82351" y="0"/>
                </a:cubicBezTo>
                <a:lnTo>
                  <a:pt x="1152919" y="0"/>
                </a:lnTo>
                <a:cubicBezTo>
                  <a:pt x="1174760" y="0"/>
                  <a:pt x="1195706" y="8676"/>
                  <a:pt x="1211150" y="24120"/>
                </a:cubicBezTo>
                <a:cubicBezTo>
                  <a:pt x="1226594" y="39564"/>
                  <a:pt x="1235270" y="60510"/>
                  <a:pt x="1235270" y="82351"/>
                </a:cubicBezTo>
                <a:lnTo>
                  <a:pt x="1235270" y="741162"/>
                </a:lnTo>
                <a:cubicBezTo>
                  <a:pt x="1235270" y="763003"/>
                  <a:pt x="1226594" y="783949"/>
                  <a:pt x="1211150" y="799393"/>
                </a:cubicBezTo>
                <a:cubicBezTo>
                  <a:pt x="1195706" y="814837"/>
                  <a:pt x="1174760" y="823513"/>
                  <a:pt x="1152919" y="823513"/>
                </a:cubicBezTo>
                <a:lnTo>
                  <a:pt x="82351" y="823513"/>
                </a:lnTo>
                <a:cubicBezTo>
                  <a:pt x="60510" y="823513"/>
                  <a:pt x="39564" y="814837"/>
                  <a:pt x="24120" y="799393"/>
                </a:cubicBezTo>
                <a:cubicBezTo>
                  <a:pt x="8676" y="783949"/>
                  <a:pt x="0" y="763003"/>
                  <a:pt x="0" y="741162"/>
                </a:cubicBezTo>
                <a:lnTo>
                  <a:pt x="0" y="82351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650" tIns="73650" rIns="73650" bIns="73650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300" kern="1200" dirty="0" smtClean="0">
                <a:solidFill>
                  <a:srgbClr val="002060"/>
                </a:solidFill>
              </a:rPr>
              <a:t>License release</a:t>
            </a:r>
            <a:endParaRPr lang="pl-PL" sz="1300" kern="1200" dirty="0">
              <a:solidFill>
                <a:srgbClr val="002060"/>
              </a:solidFill>
            </a:endParaRPr>
          </a:p>
        </p:txBody>
      </p:sp>
      <p:sp>
        <p:nvSpPr>
          <p:cNvPr id="43" name="Dowolny kształt 42"/>
          <p:cNvSpPr/>
          <p:nvPr/>
        </p:nvSpPr>
        <p:spPr>
          <a:xfrm>
            <a:off x="6075484" y="2288837"/>
            <a:ext cx="1190208" cy="3294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4702"/>
                </a:lnTo>
                <a:lnTo>
                  <a:pt x="1190208" y="164702"/>
                </a:lnTo>
                <a:lnTo>
                  <a:pt x="1190208" y="32940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Dowolny kształt 43"/>
          <p:cNvSpPr/>
          <p:nvPr/>
        </p:nvSpPr>
        <p:spPr>
          <a:xfrm>
            <a:off x="6648057" y="2618242"/>
            <a:ext cx="1235270" cy="823513"/>
          </a:xfrm>
          <a:custGeom>
            <a:avLst/>
            <a:gdLst>
              <a:gd name="connsiteX0" fmla="*/ 0 w 1235270"/>
              <a:gd name="connsiteY0" fmla="*/ 82351 h 823513"/>
              <a:gd name="connsiteX1" fmla="*/ 24120 w 1235270"/>
              <a:gd name="connsiteY1" fmla="*/ 24120 h 823513"/>
              <a:gd name="connsiteX2" fmla="*/ 82351 w 1235270"/>
              <a:gd name="connsiteY2" fmla="*/ 0 h 823513"/>
              <a:gd name="connsiteX3" fmla="*/ 1152919 w 1235270"/>
              <a:gd name="connsiteY3" fmla="*/ 0 h 823513"/>
              <a:gd name="connsiteX4" fmla="*/ 1211150 w 1235270"/>
              <a:gd name="connsiteY4" fmla="*/ 24120 h 823513"/>
              <a:gd name="connsiteX5" fmla="*/ 1235270 w 1235270"/>
              <a:gd name="connsiteY5" fmla="*/ 82351 h 823513"/>
              <a:gd name="connsiteX6" fmla="*/ 1235270 w 1235270"/>
              <a:gd name="connsiteY6" fmla="*/ 741162 h 823513"/>
              <a:gd name="connsiteX7" fmla="*/ 1211150 w 1235270"/>
              <a:gd name="connsiteY7" fmla="*/ 799393 h 823513"/>
              <a:gd name="connsiteX8" fmla="*/ 1152919 w 1235270"/>
              <a:gd name="connsiteY8" fmla="*/ 823513 h 823513"/>
              <a:gd name="connsiteX9" fmla="*/ 82351 w 1235270"/>
              <a:gd name="connsiteY9" fmla="*/ 823513 h 823513"/>
              <a:gd name="connsiteX10" fmla="*/ 24120 w 1235270"/>
              <a:gd name="connsiteY10" fmla="*/ 799393 h 823513"/>
              <a:gd name="connsiteX11" fmla="*/ 0 w 1235270"/>
              <a:gd name="connsiteY11" fmla="*/ 741162 h 823513"/>
              <a:gd name="connsiteX12" fmla="*/ 0 w 1235270"/>
              <a:gd name="connsiteY12" fmla="*/ 82351 h 82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5270" h="823513">
                <a:moveTo>
                  <a:pt x="0" y="82351"/>
                </a:moveTo>
                <a:cubicBezTo>
                  <a:pt x="0" y="60510"/>
                  <a:pt x="8676" y="39564"/>
                  <a:pt x="24120" y="24120"/>
                </a:cubicBezTo>
                <a:cubicBezTo>
                  <a:pt x="39564" y="8676"/>
                  <a:pt x="60510" y="0"/>
                  <a:pt x="82351" y="0"/>
                </a:cubicBezTo>
                <a:lnTo>
                  <a:pt x="1152919" y="0"/>
                </a:lnTo>
                <a:cubicBezTo>
                  <a:pt x="1174760" y="0"/>
                  <a:pt x="1195706" y="8676"/>
                  <a:pt x="1211150" y="24120"/>
                </a:cubicBezTo>
                <a:cubicBezTo>
                  <a:pt x="1226594" y="39564"/>
                  <a:pt x="1235270" y="60510"/>
                  <a:pt x="1235270" y="82351"/>
                </a:cubicBezTo>
                <a:lnTo>
                  <a:pt x="1235270" y="741162"/>
                </a:lnTo>
                <a:cubicBezTo>
                  <a:pt x="1235270" y="763003"/>
                  <a:pt x="1226594" y="783949"/>
                  <a:pt x="1211150" y="799393"/>
                </a:cubicBezTo>
                <a:cubicBezTo>
                  <a:pt x="1195706" y="814837"/>
                  <a:pt x="1174760" y="823513"/>
                  <a:pt x="1152919" y="823513"/>
                </a:cubicBezTo>
                <a:lnTo>
                  <a:pt x="82351" y="823513"/>
                </a:lnTo>
                <a:cubicBezTo>
                  <a:pt x="60510" y="823513"/>
                  <a:pt x="39564" y="814837"/>
                  <a:pt x="24120" y="799393"/>
                </a:cubicBezTo>
                <a:cubicBezTo>
                  <a:pt x="8676" y="783949"/>
                  <a:pt x="0" y="763003"/>
                  <a:pt x="0" y="741162"/>
                </a:cubicBezTo>
                <a:lnTo>
                  <a:pt x="0" y="8235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650" tIns="73650" rIns="73650" bIns="73650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300" kern="1200" dirty="0" smtClean="0">
                <a:solidFill>
                  <a:srgbClr val="231455"/>
                </a:solidFill>
              </a:rPr>
              <a:t>BSP</a:t>
            </a:r>
            <a:endParaRPr lang="pl-PL" sz="1300" kern="1200" dirty="0">
              <a:solidFill>
                <a:srgbClr val="231455"/>
              </a:solidFill>
            </a:endParaRPr>
          </a:p>
        </p:txBody>
      </p:sp>
      <p:sp>
        <p:nvSpPr>
          <p:cNvPr id="45" name="Dowolny kształt 44"/>
          <p:cNvSpPr/>
          <p:nvPr/>
        </p:nvSpPr>
        <p:spPr>
          <a:xfrm>
            <a:off x="7219973" y="3441756"/>
            <a:ext cx="91440" cy="3294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29405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Dowolny kształt 45"/>
          <p:cNvSpPr/>
          <p:nvPr/>
        </p:nvSpPr>
        <p:spPr>
          <a:xfrm>
            <a:off x="6648057" y="3771162"/>
            <a:ext cx="1235270" cy="823513"/>
          </a:xfrm>
          <a:custGeom>
            <a:avLst/>
            <a:gdLst>
              <a:gd name="connsiteX0" fmla="*/ 0 w 1235270"/>
              <a:gd name="connsiteY0" fmla="*/ 82351 h 823513"/>
              <a:gd name="connsiteX1" fmla="*/ 24120 w 1235270"/>
              <a:gd name="connsiteY1" fmla="*/ 24120 h 823513"/>
              <a:gd name="connsiteX2" fmla="*/ 82351 w 1235270"/>
              <a:gd name="connsiteY2" fmla="*/ 0 h 823513"/>
              <a:gd name="connsiteX3" fmla="*/ 1152919 w 1235270"/>
              <a:gd name="connsiteY3" fmla="*/ 0 h 823513"/>
              <a:gd name="connsiteX4" fmla="*/ 1211150 w 1235270"/>
              <a:gd name="connsiteY4" fmla="*/ 24120 h 823513"/>
              <a:gd name="connsiteX5" fmla="*/ 1235270 w 1235270"/>
              <a:gd name="connsiteY5" fmla="*/ 82351 h 823513"/>
              <a:gd name="connsiteX6" fmla="*/ 1235270 w 1235270"/>
              <a:gd name="connsiteY6" fmla="*/ 741162 h 823513"/>
              <a:gd name="connsiteX7" fmla="*/ 1211150 w 1235270"/>
              <a:gd name="connsiteY7" fmla="*/ 799393 h 823513"/>
              <a:gd name="connsiteX8" fmla="*/ 1152919 w 1235270"/>
              <a:gd name="connsiteY8" fmla="*/ 823513 h 823513"/>
              <a:gd name="connsiteX9" fmla="*/ 82351 w 1235270"/>
              <a:gd name="connsiteY9" fmla="*/ 823513 h 823513"/>
              <a:gd name="connsiteX10" fmla="*/ 24120 w 1235270"/>
              <a:gd name="connsiteY10" fmla="*/ 799393 h 823513"/>
              <a:gd name="connsiteX11" fmla="*/ 0 w 1235270"/>
              <a:gd name="connsiteY11" fmla="*/ 741162 h 823513"/>
              <a:gd name="connsiteX12" fmla="*/ 0 w 1235270"/>
              <a:gd name="connsiteY12" fmla="*/ 82351 h 82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5270" h="823513">
                <a:moveTo>
                  <a:pt x="0" y="82351"/>
                </a:moveTo>
                <a:cubicBezTo>
                  <a:pt x="0" y="60510"/>
                  <a:pt x="8676" y="39564"/>
                  <a:pt x="24120" y="24120"/>
                </a:cubicBezTo>
                <a:cubicBezTo>
                  <a:pt x="39564" y="8676"/>
                  <a:pt x="60510" y="0"/>
                  <a:pt x="82351" y="0"/>
                </a:cubicBezTo>
                <a:lnTo>
                  <a:pt x="1152919" y="0"/>
                </a:lnTo>
                <a:cubicBezTo>
                  <a:pt x="1174760" y="0"/>
                  <a:pt x="1195706" y="8676"/>
                  <a:pt x="1211150" y="24120"/>
                </a:cubicBezTo>
                <a:cubicBezTo>
                  <a:pt x="1226594" y="39564"/>
                  <a:pt x="1235270" y="60510"/>
                  <a:pt x="1235270" y="82351"/>
                </a:cubicBezTo>
                <a:lnTo>
                  <a:pt x="1235270" y="741162"/>
                </a:lnTo>
                <a:cubicBezTo>
                  <a:pt x="1235270" y="763003"/>
                  <a:pt x="1226594" y="783949"/>
                  <a:pt x="1211150" y="799393"/>
                </a:cubicBezTo>
                <a:cubicBezTo>
                  <a:pt x="1195706" y="814837"/>
                  <a:pt x="1174760" y="823513"/>
                  <a:pt x="1152919" y="823513"/>
                </a:cubicBezTo>
                <a:lnTo>
                  <a:pt x="82351" y="823513"/>
                </a:lnTo>
                <a:cubicBezTo>
                  <a:pt x="60510" y="823513"/>
                  <a:pt x="39564" y="814837"/>
                  <a:pt x="24120" y="799393"/>
                </a:cubicBezTo>
                <a:cubicBezTo>
                  <a:pt x="8676" y="783949"/>
                  <a:pt x="0" y="763003"/>
                  <a:pt x="0" y="741162"/>
                </a:cubicBezTo>
                <a:lnTo>
                  <a:pt x="0" y="8235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650" tIns="73650" rIns="73650" bIns="73650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300" dirty="0" smtClean="0">
                <a:solidFill>
                  <a:srgbClr val="231455"/>
                </a:solidFill>
              </a:rPr>
              <a:t>BSP bug fix</a:t>
            </a:r>
            <a:endParaRPr lang="pl-PL" sz="1300" kern="1200" dirty="0" smtClean="0">
              <a:solidFill>
                <a:srgbClr val="23145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474549" y="4182918"/>
            <a:ext cx="117350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2014.05.12 DESY, Hamburg, Germany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42" grpId="0" animBg="1"/>
      <p:bldP spid="44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6" name="Rectangle 18"/>
          <p:cNvSpPr txBox="1">
            <a:spLocks noChangeArrowheads="1"/>
          </p:cNvSpPr>
          <p:nvPr/>
        </p:nvSpPr>
        <p:spPr bwMode="auto">
          <a:xfrm>
            <a:off x="939800" y="1928801"/>
            <a:ext cx="72517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2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pl-PL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sz="4400" b="1" kern="0" noProof="0" dirty="0" err="1" smtClean="0">
                <a:latin typeface="+mj-lt"/>
                <a:ea typeface="+mj-ea"/>
                <a:cs typeface="+mj-cs"/>
              </a:rPr>
              <a:t>y</a:t>
            </a:r>
            <a:r>
              <a:rPr kumimoji="0" lang="pl-PL" sz="4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ou</a:t>
            </a:r>
            <a:r>
              <a:rPr kumimoji="0" lang="pl-PL" sz="4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for </a:t>
            </a:r>
            <a:r>
              <a:rPr lang="pl-PL" sz="4400" b="1" kern="0" noProof="0" dirty="0" err="1" smtClean="0">
                <a:latin typeface="+mj-lt"/>
                <a:ea typeface="+mj-ea"/>
                <a:cs typeface="+mj-cs"/>
              </a:rPr>
              <a:t>y</a:t>
            </a:r>
            <a:r>
              <a:rPr kumimoji="0" lang="pl-PL" sz="44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our</a:t>
            </a:r>
            <a:r>
              <a:rPr kumimoji="0" lang="pl-PL" sz="4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sz="4400" b="1" kern="0" noProof="0" dirty="0" err="1" smtClean="0">
                <a:latin typeface="+mj-lt"/>
                <a:ea typeface="+mj-ea"/>
                <a:cs typeface="+mj-cs"/>
              </a:rPr>
              <a:t>a</a:t>
            </a:r>
            <a:r>
              <a:rPr kumimoji="0" lang="pl-PL" sz="44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ttention</a:t>
            </a:r>
            <a:endParaRPr kumimoji="0" lang="en-GB" sz="4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30275" y="3908415"/>
            <a:ext cx="7283450" cy="46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marL="298450" lvl="0" indent="-298450" algn="ctr">
              <a:buClr>
                <a:schemeClr val="accent2"/>
              </a:buClr>
              <a:buSzPct val="80000"/>
              <a:buNone/>
            </a:pP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S.BouHabib@elka.pw.edu.pl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8450" lvl="0" indent="-298450" algn="ctr">
              <a:buClr>
                <a:schemeClr val="accent2"/>
              </a:buClr>
              <a:buSzPct val="80000"/>
              <a:buNone/>
            </a:pPr>
            <a:r>
              <a:rPr lang="pl-PL" sz="2000" kern="0" dirty="0" err="1" smtClean="0">
                <a:solidFill>
                  <a:schemeClr val="tx2"/>
                </a:solidFill>
                <a:latin typeface="+mn-lt"/>
                <a:ea typeface="+mn-ea"/>
                <a:hlinkClick r:id="rId3"/>
              </a:rPr>
              <a:t>Samer.Bou.Habib@desy.de</a:t>
            </a:r>
            <a:endParaRPr lang="pl-PL" sz="2000" kern="0" dirty="0" smtClean="0">
              <a:solidFill>
                <a:schemeClr val="tx2"/>
              </a:solidFill>
              <a:latin typeface="+mn-lt"/>
              <a:ea typeface="+mn-ea"/>
            </a:endParaRPr>
          </a:p>
          <a:p>
            <a:pPr marL="298450" lvl="0" indent="-298450" algn="ctr">
              <a:buClr>
                <a:schemeClr val="accent2"/>
              </a:buClr>
              <a:buSzPct val="80000"/>
              <a:buNone/>
            </a:pP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2014.05.12 DESY, Hamburg, Germany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Niestandardowy 2">
      <a:dk1>
        <a:srgbClr val="00B0F0"/>
      </a:dk1>
      <a:lt1>
        <a:srgbClr val="FFFFFF"/>
      </a:lt1>
      <a:dk2>
        <a:srgbClr val="000000"/>
      </a:dk2>
      <a:lt2>
        <a:srgbClr val="E0E0E0"/>
      </a:lt2>
      <a:accent1>
        <a:srgbClr val="00B0F0"/>
      </a:accent1>
      <a:accent2>
        <a:srgbClr val="FFFF00"/>
      </a:accent2>
      <a:accent3>
        <a:srgbClr val="FFFFFF"/>
      </a:accent3>
      <a:accent4>
        <a:srgbClr val="00B0F0"/>
      </a:accent4>
      <a:accent5>
        <a:srgbClr val="ACABB1"/>
      </a:accent5>
      <a:accent6>
        <a:srgbClr val="FFFF00"/>
      </a:accent6>
      <a:hlink>
        <a:srgbClr val="261748"/>
      </a:hlink>
      <a:folHlink>
        <a:srgbClr val="FFFF00"/>
      </a:folHlink>
    </a:clrScheme>
    <a:fontScheme name="Pakiet Office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260</Words>
  <Application>Microsoft Office PowerPoint</Application>
  <PresentationFormat>Pokaz na ekranie (4:3)</PresentationFormat>
  <Paragraphs>82</Paragraphs>
  <Slides>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DESY European XFEL</vt:lpstr>
      <vt:lpstr>DS800 status, results and production plans</vt:lpstr>
      <vt:lpstr>Agenda</vt:lpstr>
      <vt:lpstr>Status</vt:lpstr>
      <vt:lpstr>Results @ 780 MSPS </vt:lpstr>
      <vt:lpstr>Plans</vt:lpstr>
      <vt:lpstr> </vt:lpstr>
    </vt:vector>
  </TitlesOfParts>
  <Company>xxx 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Samer</cp:lastModifiedBy>
  <cp:revision>466</cp:revision>
  <cp:lastPrinted>2008-09-01T15:04:16Z</cp:lastPrinted>
  <dcterms:created xsi:type="dcterms:W3CDTF">2008-08-31T12:56:32Z</dcterms:created>
  <dcterms:modified xsi:type="dcterms:W3CDTF">2014-05-12T12:15:02Z</dcterms:modified>
</cp:coreProperties>
</file>