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3" r:id="rId3"/>
    <p:sldId id="298" r:id="rId4"/>
    <p:sldId id="299" r:id="rId5"/>
    <p:sldId id="300" r:id="rId6"/>
    <p:sldId id="290" r:id="rId7"/>
    <p:sldId id="273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00FF00"/>
    <a:srgbClr val="00800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3" autoAdjust="0"/>
    <p:restoredTop sz="88945" autoAdjust="0"/>
  </p:normalViewPr>
  <p:slideViewPr>
    <p:cSldViewPr snapToGrid="0">
      <p:cViewPr varScale="1">
        <p:scale>
          <a:sx n="69" d="100"/>
          <a:sy n="69" d="100"/>
        </p:scale>
        <p:origin x="-1212" y="-108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20" y="468"/>
      </p:cViewPr>
      <p:guideLst>
        <p:guide orient="horz" pos="2880"/>
        <p:guide pos="2154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04613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B8B15566-3503-4ED2-989C-AA8CC39EAED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70357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D78439-BDF2-4F7F-8327-9707B9740B7C}" type="slidenum">
              <a:rPr lang="de-DE"/>
              <a:pPr/>
              <a:t>1</a:t>
            </a:fld>
            <a:endParaRPr lang="de-DE"/>
          </a:p>
        </p:txBody>
      </p:sp>
      <p:sp>
        <p:nvSpPr>
          <p:cNvPr id="819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dirty="0" smtClean="0"/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dirty="0" smtClean="0"/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Upper area: </a:t>
            </a:r>
            <a:r>
              <a:rPr lang="en-GB" sz="1100" b="1" dirty="0" smtClean="0"/>
              <a:t>Title</a:t>
            </a:r>
            <a:r>
              <a:rPr lang="en-GB" sz="1100" dirty="0" smtClean="0"/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Lower area </a:t>
            </a:r>
            <a:r>
              <a:rPr lang="en-GB" sz="1100" b="1" dirty="0" smtClean="0"/>
              <a:t>(subtitle):</a:t>
            </a:r>
            <a:r>
              <a:rPr lang="en-GB" sz="1100" dirty="0" smtClean="0"/>
              <a:t> Conference/meeting/workshop, location, date, </a:t>
            </a:r>
            <a:br>
              <a:rPr lang="en-GB" sz="1100" dirty="0" smtClean="0"/>
            </a:br>
            <a:r>
              <a:rPr lang="en-GB" sz="1100" dirty="0" smtClean="0"/>
              <a:t>  your name and affiliation, </a:t>
            </a:r>
            <a:br>
              <a:rPr lang="en-GB" sz="1100" dirty="0" smtClean="0"/>
            </a:br>
            <a:r>
              <a:rPr lang="en-GB" sz="1100" dirty="0" smtClean="0"/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Change the </a:t>
            </a:r>
            <a:r>
              <a:rPr lang="en-GB" sz="1100" b="1" dirty="0" smtClean="0"/>
              <a:t>partner logos</a:t>
            </a:r>
            <a:r>
              <a:rPr lang="en-GB" sz="1100" dirty="0" smtClean="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  <p:sp>
        <p:nvSpPr>
          <p:cNvPr id="10" name="Prostokąt 9"/>
          <p:cNvSpPr/>
          <p:nvPr userDrawn="1"/>
        </p:nvSpPr>
        <p:spPr bwMode="auto">
          <a:xfrm>
            <a:off x="152400" y="125186"/>
            <a:ext cx="8826500" cy="903514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9BFDD-32AD-42A8-9B8D-78ADA6E209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8D9C2-6051-4AC3-9658-92BB82E3A5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D3A29-6859-40B5-BBEC-E4687483F0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B3F98-62C0-4006-8283-C45B41C05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F6F3B-E02C-448B-B1CD-3323C1C59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90020-59D0-4242-9725-C662DB1C3F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11" name="Rectangle 2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5794D-8FD5-43C0-AB6A-64BAAC20BD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34552-3A7D-4093-8864-64CE079D91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D988-7F41-4CE8-AAA8-1EC662B66B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11F59-1C72-442B-97DC-730E1E566A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rgbClr val="FFFF00"/>
                </a:solidFill>
                <a:ea typeface="Geneva" pitchFamily="1" charset="-128"/>
              </a:defRPr>
            </a:lvl1pPr>
          </a:lstStyle>
          <a:p>
            <a:pPr>
              <a:defRPr/>
            </a:pPr>
            <a:fld id="{6CA676E7-FE17-431F-8213-6EDB6357EE2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1" name="Picture 121" descr="DESY-Logo-cyan-RGB_Hintergrund weiss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3188" y="114300"/>
            <a:ext cx="8215312" cy="9159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3187" y="114300"/>
            <a:ext cx="7477581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pl-PL" sz="1000" dirty="0" smtClean="0">
                <a:solidFill>
                  <a:schemeClr val="bg1"/>
                </a:solidFill>
              </a:rPr>
              <a:t>HOM</a:t>
            </a:r>
            <a:r>
              <a:rPr lang="pl-PL" sz="1000" baseline="0" dirty="0" smtClean="0">
                <a:solidFill>
                  <a:schemeClr val="bg1"/>
                </a:solidFill>
              </a:rPr>
              <a:t> RTM:</a:t>
            </a:r>
            <a:r>
              <a:rPr lang="en-US" sz="1000" dirty="0" smtClean="0">
                <a:solidFill>
                  <a:schemeClr val="bg1"/>
                </a:solidFill>
              </a:rPr>
              <a:t> status</a:t>
            </a:r>
            <a:r>
              <a:rPr lang="pl-PL" sz="1000" dirty="0" smtClean="0">
                <a:solidFill>
                  <a:schemeClr val="bg1"/>
                </a:solidFill>
              </a:rPr>
              <a:t> and</a:t>
            </a:r>
            <a:r>
              <a:rPr lang="en-US" sz="1000" dirty="0" smtClean="0">
                <a:solidFill>
                  <a:schemeClr val="bg1"/>
                </a:solidFill>
              </a:rPr>
              <a:t> production plans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035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3188" y="152400"/>
            <a:ext cx="82153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03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7" name="Picture 135" descr="A:\2011.04.18 - XFEL LLRF Status Workshop\topbar-ise-logoc.gi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69188" y="6521450"/>
            <a:ext cx="40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amer.Bou.Habib@desy.de" TargetMode="External"/><Relationship Id="rId2" Type="http://schemas.openxmlformats.org/officeDocument/2006/relationships/hyperlink" Target="mailto:S.BouHabib@elka.pw.edu.p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908414"/>
            <a:ext cx="7283450" cy="707129"/>
          </a:xfrm>
          <a:ln w="9525"/>
        </p:spPr>
        <p:txBody>
          <a:bodyPr/>
          <a:lstStyle/>
          <a:p>
            <a:pPr eaLnBrk="1" hangingPunct="1"/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endParaRPr lang="en-GB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928801"/>
            <a:ext cx="7251700" cy="1844675"/>
          </a:xfrm>
        </p:spPr>
        <p:txBody>
          <a:bodyPr/>
          <a:lstStyle/>
          <a:p>
            <a:pPr eaLnBrk="1" hangingPunct="1"/>
            <a:r>
              <a:rPr lang="pl-PL" sz="5200" b="1" dirty="0" smtClean="0"/>
              <a:t>HOM RTM</a:t>
            </a:r>
            <a:r>
              <a:rPr lang="en-US" sz="5200" b="1" dirty="0" smtClean="0"/>
              <a:t> status</a:t>
            </a:r>
            <a:r>
              <a:rPr lang="pl-PL" sz="5200" b="1" dirty="0" smtClean="0"/>
              <a:t> </a:t>
            </a:r>
            <a:r>
              <a:rPr lang="en-US" sz="5200" b="1" dirty="0" smtClean="0"/>
              <a:t>and </a:t>
            </a:r>
            <a:r>
              <a:rPr lang="en-US" sz="5200" b="1" dirty="0"/>
              <a:t>production plans</a:t>
            </a:r>
            <a:endParaRPr lang="en-GB" sz="5200" dirty="0" smtClean="0"/>
          </a:p>
        </p:txBody>
      </p:sp>
      <p:pic>
        <p:nvPicPr>
          <p:cNvPr id="3076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3909" y="5346474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Helmholtz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0480" y="5396481"/>
            <a:ext cx="2201862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1" descr="A:\2011.04.18 - XFEL LLRF Status Workshop\topbar-ise-logoc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5861" y="5471093"/>
            <a:ext cx="1319212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Agenda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8561" y="1582057"/>
            <a:ext cx="5702300" cy="3730171"/>
          </a:xfrm>
          <a:solidFill>
            <a:schemeClr val="tx1"/>
          </a:solidFill>
        </p:spPr>
        <p:txBody>
          <a:bodyPr anchor="ctr"/>
          <a:lstStyle/>
          <a:p>
            <a:r>
              <a:rPr lang="pl-PL" sz="2800" dirty="0" smtClean="0">
                <a:solidFill>
                  <a:srgbClr val="002060"/>
                </a:solidFill>
              </a:rPr>
              <a:t>Status</a:t>
            </a:r>
          </a:p>
          <a:p>
            <a:r>
              <a:rPr lang="pl-PL" sz="2800" dirty="0" smtClean="0">
                <a:solidFill>
                  <a:srgbClr val="002060"/>
                </a:solidFill>
              </a:rPr>
              <a:t>Test </a:t>
            </a:r>
            <a:r>
              <a:rPr lang="pl-PL" sz="2800" dirty="0" err="1" smtClean="0">
                <a:solidFill>
                  <a:srgbClr val="002060"/>
                </a:solidFill>
              </a:rPr>
              <a:t>board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results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smtClean="0">
                <a:solidFill>
                  <a:srgbClr val="002060"/>
                </a:solidFill>
              </a:rPr>
              <a:t>Plans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Status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6679" y="1704109"/>
            <a:ext cx="3728788" cy="3754582"/>
          </a:xfrm>
          <a:solidFill>
            <a:schemeClr val="tx1"/>
          </a:solidFill>
        </p:spPr>
        <p:txBody>
          <a:bodyPr anchor="ctr"/>
          <a:lstStyle/>
          <a:p>
            <a:pPr lvl="0"/>
            <a:r>
              <a:rPr lang="pl-PL" sz="2800" dirty="0" err="1" smtClean="0">
                <a:solidFill>
                  <a:srgbClr val="002060"/>
                </a:solidFill>
              </a:rPr>
              <a:t>Filter</a:t>
            </a:r>
            <a:r>
              <a:rPr lang="pl-PL" sz="2800" dirty="0" smtClean="0">
                <a:solidFill>
                  <a:srgbClr val="002060"/>
                </a:solidFill>
              </a:rPr>
              <a:t> test </a:t>
            </a:r>
            <a:r>
              <a:rPr lang="pl-PL" sz="2800" dirty="0" err="1" smtClean="0">
                <a:solidFill>
                  <a:srgbClr val="002060"/>
                </a:solidFill>
              </a:rPr>
              <a:t>board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finished</a:t>
            </a:r>
            <a:endParaRPr lang="pl-PL" sz="2800" dirty="0" smtClean="0">
              <a:solidFill>
                <a:srgbClr val="002060"/>
              </a:solidFill>
            </a:endParaRPr>
          </a:p>
          <a:p>
            <a:pPr lvl="0"/>
            <a:r>
              <a:rPr lang="pl-PL" sz="2800" dirty="0" err="1" smtClean="0">
                <a:solidFill>
                  <a:srgbClr val="002060"/>
                </a:solidFill>
              </a:rPr>
              <a:t>Tests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made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err="1" smtClean="0">
                <a:solidFill>
                  <a:srgbClr val="002060"/>
                </a:solidFill>
              </a:rPr>
              <a:t>Some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tuning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required</a:t>
            </a:r>
            <a:endParaRPr lang="pl-PL" sz="2800" dirty="0" smtClean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  <p:pic>
        <p:nvPicPr>
          <p:cNvPr id="1026" name="Picture 2" descr="C:\Users\Samer\Desktop\LLRF collbaration desktop 2014\Raport_HOM_test\płytka.jpg"/>
          <p:cNvPicPr>
            <a:picLocks noChangeAspect="1" noChangeArrowheads="1"/>
          </p:cNvPicPr>
          <p:nvPr/>
        </p:nvPicPr>
        <p:blipFill>
          <a:blip r:embed="rId2" cstate="print"/>
          <a:srcRect l="27951" t="15156" r="23764" b="15848"/>
          <a:stretch>
            <a:fillRect/>
          </a:stretch>
        </p:blipFill>
        <p:spPr bwMode="auto">
          <a:xfrm>
            <a:off x="4759036" y="1379934"/>
            <a:ext cx="3390900" cy="2719606"/>
          </a:xfrm>
          <a:prstGeom prst="rect">
            <a:avLst/>
          </a:prstGeom>
          <a:noFill/>
        </p:spPr>
      </p:pic>
      <p:grpSp>
        <p:nvGrpSpPr>
          <p:cNvPr id="7" name="Group 4"/>
          <p:cNvGrpSpPr/>
          <p:nvPr/>
        </p:nvGrpSpPr>
        <p:grpSpPr>
          <a:xfrm>
            <a:off x="4378900" y="4209320"/>
            <a:ext cx="4206800" cy="2168966"/>
            <a:chOff x="-9528" y="1894647"/>
            <a:chExt cx="5557803" cy="2899203"/>
          </a:xfrm>
        </p:grpSpPr>
        <p:sp>
          <p:nvSpPr>
            <p:cNvPr id="8" name="Isosceles Triangle 8"/>
            <p:cNvSpPr/>
            <p:nvPr/>
          </p:nvSpPr>
          <p:spPr bwMode="auto">
            <a:xfrm rot="5400000">
              <a:off x="4598156" y="3197559"/>
              <a:ext cx="562476" cy="484894"/>
            </a:xfrm>
            <a:prstGeom prst="triangle">
              <a:avLst/>
            </a:prstGeom>
            <a:noFill/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112" charset="-128"/>
              </a:endParaRPr>
            </a:p>
          </p:txBody>
        </p:sp>
        <p:sp>
          <p:nvSpPr>
            <p:cNvPr id="9" name="Line 1359"/>
            <p:cNvSpPr>
              <a:spLocks noChangeShapeType="1"/>
            </p:cNvSpPr>
            <p:nvPr/>
          </p:nvSpPr>
          <p:spPr bwMode="auto">
            <a:xfrm flipH="1">
              <a:off x="4888903" y="3566935"/>
              <a:ext cx="659372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sp>
          <p:nvSpPr>
            <p:cNvPr id="10" name="Line 1359"/>
            <p:cNvSpPr>
              <a:spLocks noChangeShapeType="1"/>
            </p:cNvSpPr>
            <p:nvPr/>
          </p:nvSpPr>
          <p:spPr bwMode="auto">
            <a:xfrm flipH="1">
              <a:off x="4888903" y="3305678"/>
              <a:ext cx="659371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sp>
          <p:nvSpPr>
            <p:cNvPr id="11" name="Prostokąt 77"/>
            <p:cNvSpPr/>
            <p:nvPr/>
          </p:nvSpPr>
          <p:spPr bwMode="auto">
            <a:xfrm>
              <a:off x="1777200" y="2192562"/>
              <a:ext cx="467396" cy="463047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None/>
                <a:tabLst/>
              </a:pPr>
              <a:endParaRPr kumimoji="0" lang="en-US" sz="1000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chemeClr val="tx2"/>
                </a:solidFill>
                <a:effectLst/>
                <a:latin typeface="+mn-lt"/>
                <a:ea typeface="ＭＳ Ｐゴシック" pitchFamily="112" charset="-128"/>
              </a:endParaRPr>
            </a:p>
          </p:txBody>
        </p:sp>
        <p:sp>
          <p:nvSpPr>
            <p:cNvPr id="12" name="Line 1359"/>
            <p:cNvSpPr>
              <a:spLocks noChangeShapeType="1"/>
            </p:cNvSpPr>
            <p:nvPr/>
          </p:nvSpPr>
          <p:spPr bwMode="auto">
            <a:xfrm flipH="1">
              <a:off x="1692904" y="2085540"/>
              <a:ext cx="465044" cy="482552"/>
            </a:xfrm>
            <a:prstGeom prst="line">
              <a:avLst/>
            </a:prstGeom>
            <a:noFill/>
            <a:ln w="25400">
              <a:solidFill>
                <a:schemeClr val="bg2">
                  <a:lumMod val="75000"/>
                </a:schemeClr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pic>
          <p:nvPicPr>
            <p:cNvPr id="13" name="Picture 4" descr="File:Band-pass filter symbol.sv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647" y="2128928"/>
              <a:ext cx="567453" cy="57045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Line 1359"/>
            <p:cNvSpPr>
              <a:spLocks noChangeShapeType="1"/>
            </p:cNvSpPr>
            <p:nvPr/>
          </p:nvSpPr>
          <p:spPr bwMode="auto">
            <a:xfrm flipH="1">
              <a:off x="2261374" y="2414156"/>
              <a:ext cx="639979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sp>
          <p:nvSpPr>
            <p:cNvPr id="15" name="pole tekstowe 26"/>
            <p:cNvSpPr txBox="1"/>
            <p:nvPr/>
          </p:nvSpPr>
          <p:spPr>
            <a:xfrm>
              <a:off x="2521944" y="1894647"/>
              <a:ext cx="1371549" cy="3291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pl-PL" sz="1000" dirty="0" smtClean="0">
                  <a:solidFill>
                    <a:schemeClr val="tx2"/>
                  </a:solidFill>
                  <a:latin typeface="+mn-lt"/>
                </a:rPr>
                <a:t>1.3 GHz</a:t>
              </a:r>
              <a:endParaRPr lang="en-US" sz="100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16" name="Prostokąt 77"/>
            <p:cNvSpPr/>
            <p:nvPr/>
          </p:nvSpPr>
          <p:spPr bwMode="auto">
            <a:xfrm>
              <a:off x="1777200" y="3218412"/>
              <a:ext cx="467396" cy="463047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None/>
                <a:tabLst/>
              </a:pPr>
              <a:endParaRPr kumimoji="0" lang="en-US" sz="1000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chemeClr val="tx2"/>
                </a:solidFill>
                <a:effectLst/>
                <a:latin typeface="+mn-lt"/>
                <a:ea typeface="ＭＳ Ｐゴシック" pitchFamily="112" charset="-128"/>
              </a:endParaRPr>
            </a:p>
          </p:txBody>
        </p:sp>
        <p:sp>
          <p:nvSpPr>
            <p:cNvPr id="17" name="Line 1359"/>
            <p:cNvSpPr>
              <a:spLocks noChangeShapeType="1"/>
            </p:cNvSpPr>
            <p:nvPr/>
          </p:nvSpPr>
          <p:spPr bwMode="auto">
            <a:xfrm flipH="1">
              <a:off x="1692904" y="3111390"/>
              <a:ext cx="465044" cy="482552"/>
            </a:xfrm>
            <a:prstGeom prst="line">
              <a:avLst/>
            </a:prstGeom>
            <a:noFill/>
            <a:ln w="25400">
              <a:solidFill>
                <a:schemeClr val="bg2">
                  <a:lumMod val="75000"/>
                </a:schemeClr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pic>
          <p:nvPicPr>
            <p:cNvPr id="18" name="Picture 4" descr="File:Band-pass filter symbol.sv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647" y="3154778"/>
              <a:ext cx="567453" cy="57045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Line 1359"/>
            <p:cNvSpPr>
              <a:spLocks noChangeShapeType="1"/>
            </p:cNvSpPr>
            <p:nvPr/>
          </p:nvSpPr>
          <p:spPr bwMode="auto">
            <a:xfrm flipH="1">
              <a:off x="2261374" y="3440006"/>
              <a:ext cx="639979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sp>
          <p:nvSpPr>
            <p:cNvPr id="20" name="pole tekstowe 26"/>
            <p:cNvSpPr txBox="1"/>
            <p:nvPr/>
          </p:nvSpPr>
          <p:spPr>
            <a:xfrm>
              <a:off x="2581366" y="2920497"/>
              <a:ext cx="1244015" cy="3291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pl-PL" sz="1000" dirty="0" smtClean="0">
                  <a:solidFill>
                    <a:schemeClr val="tx2"/>
                  </a:solidFill>
                  <a:latin typeface="+mn-lt"/>
                </a:rPr>
                <a:t>1.7 GHz</a:t>
              </a:r>
              <a:endParaRPr lang="en-US" sz="100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21" name="Prostokąt 77"/>
            <p:cNvSpPr/>
            <p:nvPr/>
          </p:nvSpPr>
          <p:spPr bwMode="auto">
            <a:xfrm>
              <a:off x="1777200" y="4287028"/>
              <a:ext cx="467396" cy="463047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None/>
                <a:tabLst/>
              </a:pPr>
              <a:endParaRPr kumimoji="0" lang="en-US" sz="1000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chemeClr val="tx2"/>
                </a:solidFill>
                <a:effectLst/>
                <a:latin typeface="+mn-lt"/>
                <a:ea typeface="ＭＳ Ｐゴシック" pitchFamily="112" charset="-128"/>
              </a:endParaRPr>
            </a:p>
          </p:txBody>
        </p:sp>
        <p:sp>
          <p:nvSpPr>
            <p:cNvPr id="22" name="Line 1359"/>
            <p:cNvSpPr>
              <a:spLocks noChangeShapeType="1"/>
            </p:cNvSpPr>
            <p:nvPr/>
          </p:nvSpPr>
          <p:spPr bwMode="auto">
            <a:xfrm flipH="1">
              <a:off x="1692904" y="4180006"/>
              <a:ext cx="465044" cy="482552"/>
            </a:xfrm>
            <a:prstGeom prst="line">
              <a:avLst/>
            </a:prstGeom>
            <a:noFill/>
            <a:ln w="25400">
              <a:solidFill>
                <a:schemeClr val="bg2">
                  <a:lumMod val="75000"/>
                </a:schemeClr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pic>
          <p:nvPicPr>
            <p:cNvPr id="23" name="Picture 4" descr="File:Band-pass filter symbol.sv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647" y="4223394"/>
              <a:ext cx="567453" cy="57045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Line 1359"/>
            <p:cNvSpPr>
              <a:spLocks noChangeShapeType="1"/>
            </p:cNvSpPr>
            <p:nvPr/>
          </p:nvSpPr>
          <p:spPr bwMode="auto">
            <a:xfrm flipH="1">
              <a:off x="2261374" y="4508622"/>
              <a:ext cx="639979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sp>
          <p:nvSpPr>
            <p:cNvPr id="25" name="pole tekstowe 26"/>
            <p:cNvSpPr txBox="1"/>
            <p:nvPr/>
          </p:nvSpPr>
          <p:spPr>
            <a:xfrm>
              <a:off x="2664438" y="3989113"/>
              <a:ext cx="1077870" cy="3291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pl-PL" sz="1000" dirty="0" smtClean="0">
                  <a:solidFill>
                    <a:schemeClr val="tx2"/>
                  </a:solidFill>
                  <a:latin typeface="+mn-lt"/>
                </a:rPr>
                <a:t>2.4 GHz</a:t>
              </a:r>
              <a:endParaRPr lang="en-US" sz="100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26" name="Line 1359"/>
            <p:cNvSpPr>
              <a:spLocks noChangeShapeType="1"/>
            </p:cNvSpPr>
            <p:nvPr/>
          </p:nvSpPr>
          <p:spPr bwMode="auto">
            <a:xfrm flipH="1">
              <a:off x="3487099" y="3433954"/>
              <a:ext cx="1149847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sp>
          <p:nvSpPr>
            <p:cNvPr id="27" name="pole tekstowe 26"/>
            <p:cNvSpPr txBox="1"/>
            <p:nvPr/>
          </p:nvSpPr>
          <p:spPr>
            <a:xfrm>
              <a:off x="1641933" y="2285586"/>
              <a:ext cx="737929" cy="3291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pl-PL" sz="1000" dirty="0" smtClean="0">
                  <a:solidFill>
                    <a:schemeClr val="tx2"/>
                  </a:solidFill>
                  <a:latin typeface="+mn-lt"/>
                </a:rPr>
                <a:t>A</a:t>
              </a:r>
              <a:endParaRPr lang="en-US" sz="100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28" name="pole tekstowe 26"/>
            <p:cNvSpPr txBox="1"/>
            <p:nvPr/>
          </p:nvSpPr>
          <p:spPr>
            <a:xfrm>
              <a:off x="1641933" y="3311434"/>
              <a:ext cx="737929" cy="3291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pl-PL" sz="1000" dirty="0" smtClean="0">
                  <a:solidFill>
                    <a:schemeClr val="tx2"/>
                  </a:solidFill>
                  <a:latin typeface="+mn-lt"/>
                </a:rPr>
                <a:t>A</a:t>
              </a:r>
              <a:endParaRPr lang="en-US" sz="100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29" name="pole tekstowe 26"/>
            <p:cNvSpPr txBox="1"/>
            <p:nvPr/>
          </p:nvSpPr>
          <p:spPr>
            <a:xfrm>
              <a:off x="1641933" y="4370122"/>
              <a:ext cx="737929" cy="3291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pl-PL" sz="1000" dirty="0" smtClean="0">
                  <a:solidFill>
                    <a:schemeClr val="tx2"/>
                  </a:solidFill>
                  <a:latin typeface="+mn-lt"/>
                </a:rPr>
                <a:t>A</a:t>
              </a:r>
              <a:endParaRPr lang="en-US" sz="1000" dirty="0">
                <a:solidFill>
                  <a:schemeClr val="tx2"/>
                </a:solidFill>
                <a:latin typeface="+mn-lt"/>
              </a:endParaRPr>
            </a:p>
          </p:txBody>
        </p:sp>
        <p:cxnSp>
          <p:nvCxnSpPr>
            <p:cNvPr id="30" name="Straight Connector 30"/>
            <p:cNvCxnSpPr/>
            <p:nvPr/>
          </p:nvCxnSpPr>
          <p:spPr bwMode="auto">
            <a:xfrm>
              <a:off x="1115003" y="2414582"/>
              <a:ext cx="0" cy="2103567"/>
            </a:xfrm>
            <a:prstGeom prst="line">
              <a:avLst/>
            </a:prstGeom>
            <a:noFill/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Line 1359"/>
            <p:cNvSpPr>
              <a:spLocks noChangeShapeType="1"/>
            </p:cNvSpPr>
            <p:nvPr/>
          </p:nvSpPr>
          <p:spPr bwMode="auto">
            <a:xfrm flipH="1">
              <a:off x="1115003" y="2414156"/>
              <a:ext cx="639979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sp>
          <p:nvSpPr>
            <p:cNvPr id="32" name="Line 1359"/>
            <p:cNvSpPr>
              <a:spLocks noChangeShapeType="1"/>
            </p:cNvSpPr>
            <p:nvPr/>
          </p:nvSpPr>
          <p:spPr bwMode="auto">
            <a:xfrm flipH="1">
              <a:off x="485774" y="3440006"/>
              <a:ext cx="1269207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sp>
          <p:nvSpPr>
            <p:cNvPr id="33" name="Line 1359"/>
            <p:cNvSpPr>
              <a:spLocks noChangeShapeType="1"/>
            </p:cNvSpPr>
            <p:nvPr/>
          </p:nvSpPr>
          <p:spPr bwMode="auto">
            <a:xfrm flipH="1">
              <a:off x="1115003" y="4508622"/>
              <a:ext cx="639979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triangl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sp>
          <p:nvSpPr>
            <p:cNvPr id="34" name="Line 1359"/>
            <p:cNvSpPr>
              <a:spLocks noChangeShapeType="1"/>
            </p:cNvSpPr>
            <p:nvPr/>
          </p:nvSpPr>
          <p:spPr bwMode="auto">
            <a:xfrm flipH="1">
              <a:off x="3487100" y="2408431"/>
              <a:ext cx="639979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sp>
          <p:nvSpPr>
            <p:cNvPr id="35" name="Line 1359"/>
            <p:cNvSpPr>
              <a:spLocks noChangeShapeType="1"/>
            </p:cNvSpPr>
            <p:nvPr/>
          </p:nvSpPr>
          <p:spPr bwMode="auto">
            <a:xfrm flipH="1">
              <a:off x="3487100" y="4502897"/>
              <a:ext cx="639979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/>
              <a:tailEnd/>
            </a:ln>
            <a:effectLst/>
          </p:spPr>
          <p:txBody>
            <a:bodyPr/>
            <a:lstStyle/>
            <a:p>
              <a:endParaRPr lang="en-US" sz="1000" dirty="0">
                <a:latin typeface="+mn-lt"/>
              </a:endParaRPr>
            </a:p>
          </p:txBody>
        </p:sp>
        <p:cxnSp>
          <p:nvCxnSpPr>
            <p:cNvPr id="36" name="Straight Connector 36"/>
            <p:cNvCxnSpPr/>
            <p:nvPr/>
          </p:nvCxnSpPr>
          <p:spPr bwMode="auto">
            <a:xfrm>
              <a:off x="4117553" y="2409796"/>
              <a:ext cx="0" cy="2103567"/>
            </a:xfrm>
            <a:prstGeom prst="line">
              <a:avLst/>
            </a:prstGeom>
            <a:noFill/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pole tekstowe 26"/>
            <p:cNvSpPr txBox="1"/>
            <p:nvPr/>
          </p:nvSpPr>
          <p:spPr>
            <a:xfrm>
              <a:off x="-9528" y="3150499"/>
              <a:ext cx="1296209" cy="3291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pl-PL" sz="1000" dirty="0" smtClean="0">
                  <a:solidFill>
                    <a:schemeClr val="tx2"/>
                  </a:solidFill>
                  <a:latin typeface="+mn-lt"/>
                </a:rPr>
                <a:t>Input signal</a:t>
              </a:r>
              <a:endParaRPr lang="en-US" sz="1000" dirty="0">
                <a:solidFill>
                  <a:schemeClr val="tx2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zawartości 2"/>
          <p:cNvSpPr txBox="1">
            <a:spLocks/>
          </p:cNvSpPr>
          <p:nvPr/>
        </p:nvSpPr>
        <p:spPr bwMode="auto">
          <a:xfrm>
            <a:off x="2048813" y="1304961"/>
            <a:ext cx="1302200" cy="63466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ctr" anchorCtr="0" compatLnSpc="1">
            <a:prstTxWarp prst="textNoShape">
              <a:avLst/>
            </a:prstTxWarp>
          </a:bodyPr>
          <a:lstStyle/>
          <a:p>
            <a:pPr marL="298450" marR="0" lvl="0" indent="-298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pl-P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32,</a:t>
            </a:r>
            <a:r>
              <a:rPr kumimoji="0" lang="pl-PL" sz="1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0, </a:t>
            </a:r>
            <a:r>
              <a:rPr kumimoji="0" lang="pl-PL" sz="1800" b="0" i="0" u="none" strike="noStrike" kern="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pl-PL" sz="1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l-PL" sz="1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Symbol zastępczy zawartości 2"/>
          <p:cNvSpPr txBox="1">
            <a:spLocks/>
          </p:cNvSpPr>
          <p:nvPr/>
        </p:nvSpPr>
        <p:spPr bwMode="auto">
          <a:xfrm>
            <a:off x="6040646" y="1304961"/>
            <a:ext cx="1302200" cy="63466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ctr" anchorCtr="0" compatLnSpc="1">
            <a:prstTxWarp prst="textNoShape">
              <a:avLst/>
            </a:prstTxWarp>
          </a:bodyPr>
          <a:lstStyle/>
          <a:p>
            <a:pPr marL="298450" marR="0" lvl="0" indent="-298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pl-P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8,</a:t>
            </a:r>
            <a:r>
              <a:rPr kumimoji="0" lang="pl-PL" sz="1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pl-PL" sz="1800" kern="0" dirty="0" smtClean="0">
                <a:solidFill>
                  <a:srgbClr val="002060"/>
                </a:solidFill>
                <a:latin typeface="+mn-lt"/>
                <a:ea typeface="+mn-ea"/>
              </a:rPr>
              <a:t>16</a:t>
            </a:r>
            <a:r>
              <a:rPr kumimoji="0" lang="pl-PL" sz="1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lang="pl-PL" sz="1800" kern="0" dirty="0" smtClean="0">
                <a:solidFill>
                  <a:srgbClr val="002060"/>
                </a:solidFill>
                <a:latin typeface="+mn-lt"/>
                <a:ea typeface="+mn-ea"/>
              </a:rPr>
              <a:t>24</a:t>
            </a:r>
            <a:r>
              <a:rPr kumimoji="0" lang="pl-PL" sz="1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l-PL" sz="1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ymbol zastępczy zawartości 2"/>
          <p:cNvSpPr>
            <a:spLocks noGrp="1"/>
          </p:cNvSpPr>
          <p:nvPr>
            <p:ph idx="1"/>
          </p:nvPr>
        </p:nvSpPr>
        <p:spPr>
          <a:xfrm>
            <a:off x="0" y="2564422"/>
            <a:ext cx="1111621" cy="634669"/>
          </a:xfrm>
          <a:solidFill>
            <a:schemeClr val="tx1"/>
          </a:solidFill>
        </p:spPr>
        <p:txBody>
          <a:bodyPr anchor="ctr"/>
          <a:lstStyle/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S21</a:t>
            </a:r>
          </a:p>
        </p:txBody>
      </p:sp>
      <p:sp>
        <p:nvSpPr>
          <p:cNvPr id="15" name="Symbol zastępczy zawartości 2"/>
          <p:cNvSpPr txBox="1">
            <a:spLocks/>
          </p:cNvSpPr>
          <p:nvPr/>
        </p:nvSpPr>
        <p:spPr bwMode="auto">
          <a:xfrm>
            <a:off x="0" y="4731297"/>
            <a:ext cx="1111621" cy="63466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ctr" anchorCtr="0" compatLnSpc="1">
            <a:prstTxWarp prst="textNoShape">
              <a:avLst/>
            </a:prstTxWarp>
          </a:bodyPr>
          <a:lstStyle/>
          <a:p>
            <a:pPr marL="298450" marR="0" lvl="0" indent="-298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pl-P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S11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Results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  <p:pic>
        <p:nvPicPr>
          <p:cNvPr id="8" name="Obraz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8255" y="3976253"/>
            <a:ext cx="3906982" cy="2144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az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8255" y="1849593"/>
            <a:ext cx="3906982" cy="206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az 1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92" y="1842665"/>
            <a:ext cx="3885242" cy="2078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Obraz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3019" y="3987269"/>
            <a:ext cx="3893788" cy="2122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ymbol zastępczy zawartości 2"/>
          <p:cNvSpPr txBox="1">
            <a:spLocks/>
          </p:cNvSpPr>
          <p:nvPr/>
        </p:nvSpPr>
        <p:spPr bwMode="auto">
          <a:xfrm>
            <a:off x="0" y="1108365"/>
            <a:ext cx="1454727" cy="90054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ctr" anchorCtr="0" compatLnSpc="1">
            <a:prstTxWarp prst="textNoShape">
              <a:avLst/>
            </a:prstTxWarp>
          </a:bodyPr>
          <a:lstStyle/>
          <a:p>
            <a:pPr marL="298450" marR="0" lvl="0" indent="-298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pl-PL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</a:t>
            </a:r>
            <a:r>
              <a:rPr kumimoji="0" lang="pl-PL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pl-PL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Settings</a:t>
            </a:r>
            <a:r>
              <a:rPr kumimoji="0" lang="pl-PL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[</a:t>
            </a:r>
            <a:r>
              <a:rPr kumimoji="0" lang="pl-PL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dB</a:t>
            </a:r>
            <a:r>
              <a:rPr kumimoji="0" lang="pl-PL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</a:p>
          <a:p>
            <a:pPr marL="298450" marR="0" lvl="0" indent="-298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pl-PL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@1.3, 1.7, 2.4 </a:t>
            </a:r>
            <a:r>
              <a:rPr kumimoji="0" lang="pl-PL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GHz</a:t>
            </a:r>
            <a:endParaRPr kumimoji="0" lang="pl-PL" sz="1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314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Status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5842" y="1676400"/>
            <a:ext cx="3728788" cy="3754582"/>
          </a:xfrm>
          <a:solidFill>
            <a:schemeClr val="tx1"/>
          </a:solidFill>
        </p:spPr>
        <p:txBody>
          <a:bodyPr anchor="ctr"/>
          <a:lstStyle/>
          <a:p>
            <a:pPr lvl="0"/>
            <a:r>
              <a:rPr lang="pl-PL" sz="2800" dirty="0" smtClean="0">
                <a:solidFill>
                  <a:srgbClr val="002060"/>
                </a:solidFill>
              </a:rPr>
              <a:t>RTM </a:t>
            </a:r>
            <a:r>
              <a:rPr lang="pl-PL" sz="2800" dirty="0" err="1" smtClean="0">
                <a:solidFill>
                  <a:srgbClr val="002060"/>
                </a:solidFill>
              </a:rPr>
              <a:t>schamtics</a:t>
            </a:r>
            <a:r>
              <a:rPr lang="pl-PL" sz="2800" dirty="0" smtClean="0">
                <a:solidFill>
                  <a:srgbClr val="002060"/>
                </a:solidFill>
              </a:rPr>
              <a:t> 70% </a:t>
            </a:r>
            <a:r>
              <a:rPr lang="pl-PL" sz="2800" dirty="0" err="1" smtClean="0">
                <a:solidFill>
                  <a:srgbClr val="002060"/>
                </a:solidFill>
              </a:rPr>
              <a:t>done</a:t>
            </a:r>
            <a:endParaRPr lang="pl-PL" sz="2800" dirty="0" smtClean="0">
              <a:solidFill>
                <a:srgbClr val="002060"/>
              </a:solidFill>
            </a:endParaRPr>
          </a:p>
          <a:p>
            <a:pPr lvl="0"/>
            <a:r>
              <a:rPr lang="pl-PL" sz="2800" dirty="0" smtClean="0">
                <a:solidFill>
                  <a:srgbClr val="002060"/>
                </a:solidFill>
              </a:rPr>
              <a:t>PCB &lt;50% </a:t>
            </a:r>
            <a:r>
              <a:rPr lang="pl-PL" sz="2800" dirty="0" err="1" smtClean="0">
                <a:solidFill>
                  <a:srgbClr val="002060"/>
                </a:solidFill>
              </a:rPr>
              <a:t>done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err="1" smtClean="0">
                <a:solidFill>
                  <a:srgbClr val="002060"/>
                </a:solidFill>
              </a:rPr>
              <a:t>Some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open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issues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Clr>
                <a:schemeClr val="accent2"/>
              </a:buClr>
            </a:pPr>
            <a:r>
              <a:rPr lang="pl-PL" sz="2800" dirty="0" smtClean="0">
                <a:solidFill>
                  <a:srgbClr val="002060"/>
                </a:solidFill>
              </a:rPr>
              <a:t>Power </a:t>
            </a:r>
            <a:r>
              <a:rPr lang="pl-PL" sz="2800" dirty="0" err="1" smtClean="0">
                <a:solidFill>
                  <a:srgbClr val="002060"/>
                </a:solidFill>
              </a:rPr>
              <a:t>levels</a:t>
            </a:r>
            <a:endParaRPr lang="pl-PL" sz="2800" dirty="0" smtClean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  <p:pic>
        <p:nvPicPr>
          <p:cNvPr id="38" name="Picture 15" descr="C:\Users\bouhabib\Desktop\HOM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4544489" y="1717963"/>
            <a:ext cx="3823852" cy="295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7" descr="F:\2013 - IBIC\pics\full_spectru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98" y="4798436"/>
            <a:ext cx="4137010" cy="12851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188" y="206476"/>
            <a:ext cx="8215312" cy="815873"/>
          </a:xfrm>
        </p:spPr>
        <p:txBody>
          <a:bodyPr/>
          <a:lstStyle/>
          <a:p>
            <a:r>
              <a:rPr lang="pl-PL" dirty="0" smtClean="0"/>
              <a:t>Plans</a:t>
            </a:r>
            <a:endParaRPr lang="en-US" dirty="0"/>
          </a:p>
        </p:txBody>
      </p:sp>
      <p:sp>
        <p:nvSpPr>
          <p:cNvPr id="30" name="Dowolny kształt 29"/>
          <p:cNvSpPr/>
          <p:nvPr/>
        </p:nvSpPr>
        <p:spPr>
          <a:xfrm>
            <a:off x="855407" y="4841730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 err="1" smtClean="0">
                <a:solidFill>
                  <a:srgbClr val="002060"/>
                </a:solidFill>
              </a:rPr>
              <a:t>September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1" name="Dowolny kształt 30"/>
          <p:cNvSpPr/>
          <p:nvPr/>
        </p:nvSpPr>
        <p:spPr>
          <a:xfrm>
            <a:off x="855407" y="3688810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dirty="0" smtClean="0">
                <a:solidFill>
                  <a:srgbClr val="002060"/>
                </a:solidFill>
              </a:rPr>
              <a:t>August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2" name="Dowolny kształt 31"/>
          <p:cNvSpPr/>
          <p:nvPr/>
        </p:nvSpPr>
        <p:spPr>
          <a:xfrm>
            <a:off x="855407" y="2535891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 err="1" smtClean="0">
                <a:solidFill>
                  <a:srgbClr val="002060"/>
                </a:solidFill>
              </a:rPr>
              <a:t>July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3" name="Dowolny kształt 32"/>
          <p:cNvSpPr/>
          <p:nvPr/>
        </p:nvSpPr>
        <p:spPr>
          <a:xfrm>
            <a:off x="855407" y="1382971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dirty="0" smtClean="0">
                <a:solidFill>
                  <a:srgbClr val="002060"/>
                </a:solidFill>
              </a:rPr>
              <a:t>May - </a:t>
            </a:r>
            <a:r>
              <a:rPr lang="pl-PL" sz="2400" dirty="0" err="1" smtClean="0">
                <a:solidFill>
                  <a:srgbClr val="002060"/>
                </a:solidFill>
              </a:rPr>
              <a:t>June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4" name="Dowolny kształt 33"/>
          <p:cNvSpPr/>
          <p:nvPr/>
        </p:nvSpPr>
        <p:spPr>
          <a:xfrm>
            <a:off x="4869477" y="1465323"/>
            <a:ext cx="2412014" cy="823513"/>
          </a:xfrm>
          <a:custGeom>
            <a:avLst/>
            <a:gdLst>
              <a:gd name="connsiteX0" fmla="*/ 0 w 2412014"/>
              <a:gd name="connsiteY0" fmla="*/ 82351 h 823513"/>
              <a:gd name="connsiteX1" fmla="*/ 24120 w 2412014"/>
              <a:gd name="connsiteY1" fmla="*/ 24120 h 823513"/>
              <a:gd name="connsiteX2" fmla="*/ 82351 w 2412014"/>
              <a:gd name="connsiteY2" fmla="*/ 0 h 823513"/>
              <a:gd name="connsiteX3" fmla="*/ 2329663 w 2412014"/>
              <a:gd name="connsiteY3" fmla="*/ 0 h 823513"/>
              <a:gd name="connsiteX4" fmla="*/ 2387894 w 2412014"/>
              <a:gd name="connsiteY4" fmla="*/ 24120 h 823513"/>
              <a:gd name="connsiteX5" fmla="*/ 2412014 w 2412014"/>
              <a:gd name="connsiteY5" fmla="*/ 82351 h 823513"/>
              <a:gd name="connsiteX6" fmla="*/ 2412014 w 2412014"/>
              <a:gd name="connsiteY6" fmla="*/ 741162 h 823513"/>
              <a:gd name="connsiteX7" fmla="*/ 2387894 w 2412014"/>
              <a:gd name="connsiteY7" fmla="*/ 799393 h 823513"/>
              <a:gd name="connsiteX8" fmla="*/ 2329663 w 2412014"/>
              <a:gd name="connsiteY8" fmla="*/ 823513 h 823513"/>
              <a:gd name="connsiteX9" fmla="*/ 82351 w 2412014"/>
              <a:gd name="connsiteY9" fmla="*/ 823513 h 823513"/>
              <a:gd name="connsiteX10" fmla="*/ 24120 w 2412014"/>
              <a:gd name="connsiteY10" fmla="*/ 799393 h 823513"/>
              <a:gd name="connsiteX11" fmla="*/ 0 w 2412014"/>
              <a:gd name="connsiteY11" fmla="*/ 741162 h 823513"/>
              <a:gd name="connsiteX12" fmla="*/ 0 w 2412014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12014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2329663" y="0"/>
                </a:lnTo>
                <a:cubicBezTo>
                  <a:pt x="2351504" y="0"/>
                  <a:pt x="2372450" y="8676"/>
                  <a:pt x="2387894" y="24120"/>
                </a:cubicBezTo>
                <a:cubicBezTo>
                  <a:pt x="2403338" y="39564"/>
                  <a:pt x="2412014" y="60510"/>
                  <a:pt x="2412014" y="82351"/>
                </a:cubicBezTo>
                <a:lnTo>
                  <a:pt x="2412014" y="741162"/>
                </a:lnTo>
                <a:cubicBezTo>
                  <a:pt x="2412014" y="763003"/>
                  <a:pt x="2403338" y="783949"/>
                  <a:pt x="2387894" y="799393"/>
                </a:cubicBezTo>
                <a:cubicBezTo>
                  <a:pt x="2372450" y="814837"/>
                  <a:pt x="2351504" y="823513"/>
                  <a:pt x="2329663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rgbClr val="002060"/>
                </a:solidFill>
              </a:rPr>
              <a:t>Filter</a:t>
            </a:r>
            <a:r>
              <a:rPr lang="pl-PL" sz="1300" kern="1200" dirty="0" smtClean="0">
                <a:solidFill>
                  <a:srgbClr val="002060"/>
                </a:solidFill>
              </a:rPr>
              <a:t> </a:t>
            </a:r>
            <a:r>
              <a:rPr lang="pl-PL" sz="1300" kern="1200" dirty="0" err="1" smtClean="0">
                <a:solidFill>
                  <a:srgbClr val="002060"/>
                </a:solidFill>
              </a:rPr>
              <a:t>tuning</a:t>
            </a:r>
            <a:endParaRPr lang="pl-PL" sz="1300" kern="1200" dirty="0" smtClean="0">
              <a:solidFill>
                <a:srgbClr val="002060"/>
              </a:solidFill>
            </a:endParaRP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dirty="0" smtClean="0">
                <a:solidFill>
                  <a:srgbClr val="002060"/>
                </a:solidFill>
              </a:rPr>
              <a:t>RTM design </a:t>
            </a:r>
            <a:r>
              <a:rPr lang="pl-PL" sz="1300" dirty="0" err="1" smtClean="0">
                <a:solidFill>
                  <a:srgbClr val="002060"/>
                </a:solidFill>
              </a:rPr>
              <a:t>finish</a:t>
            </a:r>
            <a:r>
              <a:rPr lang="pl-PL" sz="1300" dirty="0" smtClean="0">
                <a:solidFill>
                  <a:srgbClr val="002060"/>
                </a:solidFill>
              </a:rPr>
              <a:t> </a:t>
            </a:r>
            <a:endParaRPr lang="pl-PL" sz="1000" kern="1200" dirty="0">
              <a:solidFill>
                <a:srgbClr val="002060"/>
              </a:solidFill>
            </a:endParaRPr>
          </a:p>
        </p:txBody>
      </p:sp>
      <p:sp>
        <p:nvSpPr>
          <p:cNvPr id="35" name="Dowolny kształt 34"/>
          <p:cNvSpPr/>
          <p:nvPr/>
        </p:nvSpPr>
        <p:spPr>
          <a:xfrm>
            <a:off x="4856914" y="2288837"/>
            <a:ext cx="1218570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218570" y="0"/>
                </a:moveTo>
                <a:lnTo>
                  <a:pt x="1218570" y="164702"/>
                </a:lnTo>
                <a:lnTo>
                  <a:pt x="0" y="164702"/>
                </a:lnTo>
                <a:lnTo>
                  <a:pt x="0" y="32940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Dowolny kształt 35"/>
          <p:cNvSpPr/>
          <p:nvPr/>
        </p:nvSpPr>
        <p:spPr>
          <a:xfrm>
            <a:off x="4239279" y="261824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rgbClr val="002060"/>
                </a:solidFill>
              </a:rPr>
              <a:t>Production</a:t>
            </a:r>
            <a:r>
              <a:rPr lang="pl-PL" sz="1300" kern="1200" dirty="0" smtClean="0">
                <a:solidFill>
                  <a:srgbClr val="002060"/>
                </a:solidFill>
              </a:rPr>
              <a:t> + </a:t>
            </a:r>
            <a:r>
              <a:rPr lang="pl-PL" sz="1300" kern="1200" dirty="0" err="1" smtClean="0">
                <a:solidFill>
                  <a:srgbClr val="002060"/>
                </a:solidFill>
              </a:rPr>
              <a:t>Assembly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37" name="Dowolny kształt 36"/>
          <p:cNvSpPr/>
          <p:nvPr/>
        </p:nvSpPr>
        <p:spPr>
          <a:xfrm>
            <a:off x="4811194" y="3441756"/>
            <a:ext cx="91440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29405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Dowolny kształt 37"/>
          <p:cNvSpPr/>
          <p:nvPr/>
        </p:nvSpPr>
        <p:spPr>
          <a:xfrm>
            <a:off x="4239279" y="377116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smtClean="0">
                <a:solidFill>
                  <a:srgbClr val="002060"/>
                </a:solidFill>
              </a:rPr>
              <a:t>Verification</a:t>
            </a: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dirty="0" smtClean="0">
                <a:solidFill>
                  <a:srgbClr val="002060"/>
                </a:solidFill>
              </a:rPr>
              <a:t>Performance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39" name="Dowolny kształt 38"/>
          <p:cNvSpPr/>
          <p:nvPr/>
        </p:nvSpPr>
        <p:spPr>
          <a:xfrm flipV="1">
            <a:off x="5057645" y="4594676"/>
            <a:ext cx="802926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02926" y="0"/>
                </a:moveTo>
                <a:lnTo>
                  <a:pt x="802926" y="164702"/>
                </a:lnTo>
                <a:lnTo>
                  <a:pt x="0" y="164702"/>
                </a:lnTo>
                <a:lnTo>
                  <a:pt x="0" y="32940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1" name="Dowolny kształt 40"/>
          <p:cNvSpPr/>
          <p:nvPr/>
        </p:nvSpPr>
        <p:spPr>
          <a:xfrm flipV="1">
            <a:off x="6262034" y="4594676"/>
            <a:ext cx="802926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4702"/>
                </a:lnTo>
                <a:lnTo>
                  <a:pt x="802926" y="164702"/>
                </a:lnTo>
                <a:lnTo>
                  <a:pt x="802926" y="32940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Dowolny kształt 41"/>
          <p:cNvSpPr/>
          <p:nvPr/>
        </p:nvSpPr>
        <p:spPr>
          <a:xfrm>
            <a:off x="5443667" y="4924081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smtClean="0">
                <a:solidFill>
                  <a:srgbClr val="002060"/>
                </a:solidFill>
              </a:rPr>
              <a:t>REV 2?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43" name="Dowolny kształt 42"/>
          <p:cNvSpPr/>
          <p:nvPr/>
        </p:nvSpPr>
        <p:spPr>
          <a:xfrm>
            <a:off x="6075484" y="2288837"/>
            <a:ext cx="1190208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4702"/>
                </a:lnTo>
                <a:lnTo>
                  <a:pt x="1190208" y="164702"/>
                </a:lnTo>
                <a:lnTo>
                  <a:pt x="1190208" y="32940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4" name="Dowolny kształt 43"/>
          <p:cNvSpPr/>
          <p:nvPr/>
        </p:nvSpPr>
        <p:spPr>
          <a:xfrm>
            <a:off x="6648057" y="261824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rgbClr val="002060"/>
                </a:solidFill>
              </a:rPr>
              <a:t>Application</a:t>
            </a:r>
            <a:r>
              <a:rPr lang="pl-PL" sz="1300" kern="1200" dirty="0" smtClean="0">
                <a:solidFill>
                  <a:srgbClr val="002060"/>
                </a:solidFill>
              </a:rPr>
              <a:t> </a:t>
            </a:r>
            <a:r>
              <a:rPr lang="pl-PL" sz="1300" kern="1200" dirty="0" err="1" smtClean="0">
                <a:solidFill>
                  <a:srgbClr val="002060"/>
                </a:solidFill>
              </a:rPr>
              <a:t>firmware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45" name="Dowolny kształt 44"/>
          <p:cNvSpPr/>
          <p:nvPr/>
        </p:nvSpPr>
        <p:spPr>
          <a:xfrm>
            <a:off x="7219973" y="3441756"/>
            <a:ext cx="91440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29405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6" name="Dowolny kształt 45"/>
          <p:cNvSpPr/>
          <p:nvPr/>
        </p:nvSpPr>
        <p:spPr>
          <a:xfrm>
            <a:off x="6648057" y="377116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dirty="0" err="1" smtClean="0">
                <a:solidFill>
                  <a:srgbClr val="002060"/>
                </a:solidFill>
              </a:rPr>
              <a:t>Application</a:t>
            </a:r>
            <a:r>
              <a:rPr lang="pl-PL" sz="1300" dirty="0" smtClean="0">
                <a:solidFill>
                  <a:srgbClr val="002060"/>
                </a:solidFill>
              </a:rPr>
              <a:t> </a:t>
            </a:r>
            <a:r>
              <a:rPr lang="pl-PL" sz="1300" dirty="0" err="1" smtClean="0">
                <a:solidFill>
                  <a:srgbClr val="002060"/>
                </a:solidFill>
              </a:rPr>
              <a:t>firmware</a:t>
            </a:r>
            <a:r>
              <a:rPr lang="pl-PL" sz="1300" dirty="0" smtClean="0">
                <a:solidFill>
                  <a:srgbClr val="002060"/>
                </a:solidFill>
              </a:rPr>
              <a:t> test</a:t>
            </a:r>
            <a:endParaRPr lang="pl-PL" sz="1300" kern="1200" dirty="0" smtClean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5474549" y="4182918"/>
            <a:ext cx="117350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9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8" grpId="0" animBg="1"/>
      <p:bldP spid="42" grpId="0" animBg="1"/>
      <p:bldP spid="44" grpId="0" animBg="1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Rectangle 18"/>
          <p:cNvSpPr txBox="1">
            <a:spLocks noChangeArrowheads="1"/>
          </p:cNvSpPr>
          <p:nvPr/>
        </p:nvSpPr>
        <p:spPr bwMode="auto">
          <a:xfrm>
            <a:off x="939800" y="1928801"/>
            <a:ext cx="72517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Thank</a:t>
            </a:r>
            <a:r>
              <a:rPr kumimoji="0" lang="pl-PL" sz="4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y</a:t>
            </a:r>
            <a:r>
              <a:rPr kumimoji="0" lang="pl-PL" sz="44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ou</a:t>
            </a:r>
            <a:r>
              <a:rPr kumimoji="0" lang="pl-PL" sz="4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y</a:t>
            </a:r>
            <a:r>
              <a:rPr kumimoji="0" lang="pl-PL" sz="4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our</a:t>
            </a:r>
            <a:r>
              <a:rPr kumimoji="0" lang="pl-PL" sz="4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a</a:t>
            </a:r>
            <a:r>
              <a:rPr kumimoji="0" lang="pl-PL" sz="4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ttention</a:t>
            </a:r>
            <a:endParaRPr kumimoji="0" lang="en-GB" sz="4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30275" y="3908415"/>
            <a:ext cx="7283450" cy="460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marL="298450" lvl="0" indent="-298450" algn="ctr">
              <a:buClr>
                <a:schemeClr val="accent2"/>
              </a:buClr>
              <a:buSzPct val="80000"/>
              <a:buNone/>
            </a:pPr>
            <a:r>
              <a:rPr kumimoji="0" lang="pl-PL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S.BouHabib@elka.pw.edu.pl</a:t>
            </a:r>
            <a:endParaRPr kumimoji="0" lang="pl-PL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98450" lvl="0" indent="-298450" algn="ctr">
              <a:buClr>
                <a:schemeClr val="accent2"/>
              </a:buClr>
              <a:buSzPct val="80000"/>
              <a:buNone/>
            </a:pPr>
            <a:r>
              <a:rPr lang="pl-PL" sz="2000" kern="0" dirty="0" err="1" smtClean="0">
                <a:solidFill>
                  <a:schemeClr val="tx2"/>
                </a:solidFill>
                <a:latin typeface="+mn-lt"/>
                <a:ea typeface="+mn-ea"/>
                <a:hlinkClick r:id="rId3"/>
              </a:rPr>
              <a:t>Samer.Bou.Habib@desy.de</a:t>
            </a:r>
            <a:endParaRPr lang="pl-PL" sz="2000" kern="0" dirty="0" smtClean="0">
              <a:solidFill>
                <a:schemeClr val="tx2"/>
              </a:solidFill>
              <a:latin typeface="+mn-lt"/>
              <a:ea typeface="+mn-ea"/>
            </a:endParaRPr>
          </a:p>
          <a:p>
            <a:pPr marL="298450" lvl="0" indent="-298450" algn="ctr">
              <a:buClr>
                <a:schemeClr val="accent2"/>
              </a:buClr>
              <a:buSzPct val="80000"/>
              <a:buNone/>
            </a:pPr>
            <a:endParaRPr lang="pl-PL" sz="2000" kern="0" dirty="0" smtClean="0">
              <a:solidFill>
                <a:schemeClr val="tx2"/>
              </a:solidFill>
              <a:latin typeface="+mn-lt"/>
              <a:ea typeface="+mn-ea"/>
            </a:endParaRPr>
          </a:p>
          <a:p>
            <a:pPr marL="298450" lvl="0" indent="-298450" algn="ctr">
              <a:buClr>
                <a:schemeClr val="accent2"/>
              </a:buClr>
              <a:buSzPct val="80000"/>
              <a:buNone/>
            </a:pPr>
            <a:endParaRPr kumimoji="0" lang="pl-PL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117475" y="6505575"/>
            <a:ext cx="5702300" cy="266700"/>
          </a:xfrm>
        </p:spPr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</a:p>
          <a:p>
            <a:pPr>
              <a:defRPr/>
            </a:pPr>
            <a:r>
              <a:rPr lang="pl-PL" dirty="0"/>
              <a:t>Samer Bou Habib, </a:t>
            </a:r>
            <a:r>
              <a:rPr lang="pl-PL" dirty="0" err="1"/>
              <a:t>ISE-WUT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Niestandardowy 2">
      <a:dk1>
        <a:srgbClr val="00B0F0"/>
      </a:dk1>
      <a:lt1>
        <a:srgbClr val="FFFFFF"/>
      </a:lt1>
      <a:dk2>
        <a:srgbClr val="000000"/>
      </a:dk2>
      <a:lt2>
        <a:srgbClr val="E0E0E0"/>
      </a:lt2>
      <a:accent1>
        <a:srgbClr val="00B0F0"/>
      </a:accent1>
      <a:accent2>
        <a:srgbClr val="FFFF00"/>
      </a:accent2>
      <a:accent3>
        <a:srgbClr val="FFFFFF"/>
      </a:accent3>
      <a:accent4>
        <a:srgbClr val="00B0F0"/>
      </a:accent4>
      <a:accent5>
        <a:srgbClr val="ACABB1"/>
      </a:accent5>
      <a:accent6>
        <a:srgbClr val="FFFF00"/>
      </a:accent6>
      <a:hlink>
        <a:srgbClr val="261748"/>
      </a:hlink>
      <a:folHlink>
        <a:srgbClr val="FFFF00"/>
      </a:folHlink>
    </a:clrScheme>
    <a:fontScheme name="Pakiet Office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221</Words>
  <Application>Microsoft Office PowerPoint</Application>
  <PresentationFormat>Pokaz na ekranie (4:3)</PresentationFormat>
  <Paragraphs>70</Paragraphs>
  <Slides>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DESY European XFEL</vt:lpstr>
      <vt:lpstr>HOM RTM status and production plans</vt:lpstr>
      <vt:lpstr>Agenda</vt:lpstr>
      <vt:lpstr>Status</vt:lpstr>
      <vt:lpstr>Results</vt:lpstr>
      <vt:lpstr>Status</vt:lpstr>
      <vt:lpstr>Plans</vt:lpstr>
      <vt:lpstr> </vt:lpstr>
    </vt:vector>
  </TitlesOfParts>
  <Company>xxx 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Samer</cp:lastModifiedBy>
  <cp:revision>471</cp:revision>
  <cp:lastPrinted>2008-09-01T15:04:16Z</cp:lastPrinted>
  <dcterms:created xsi:type="dcterms:W3CDTF">2008-08-31T12:56:32Z</dcterms:created>
  <dcterms:modified xsi:type="dcterms:W3CDTF">2014-05-12T12:16:07Z</dcterms:modified>
</cp:coreProperties>
</file>