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301" r:id="rId3"/>
    <p:sldId id="314" r:id="rId4"/>
    <p:sldId id="308" r:id="rId5"/>
    <p:sldId id="313" r:id="rId6"/>
    <p:sldId id="316" r:id="rId7"/>
    <p:sldId id="310" r:id="rId8"/>
    <p:sldId id="311" r:id="rId9"/>
    <p:sldId id="312" r:id="rId1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B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5CF4E-A997-4401-9B5E-4ACB0E2DD401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949C8-C65B-488C-BAFA-6D7A21943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8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3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96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12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84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31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92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51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488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08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2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808080"/>
                </a:solidFill>
              </a:rPr>
              <a:t>MSK Collaboration</a:t>
            </a:r>
            <a:r>
              <a:rPr lang="en-GB" sz="900" baseline="0" dirty="0" smtClean="0">
                <a:solidFill>
                  <a:srgbClr val="808080"/>
                </a:solidFill>
              </a:rPr>
              <a:t> WS, </a:t>
            </a:r>
            <a:r>
              <a:rPr lang="en-GB" sz="900" baseline="0" dirty="0" smtClean="0">
                <a:solidFill>
                  <a:srgbClr val="808080"/>
                </a:solidFill>
              </a:rPr>
              <a:t>DESY</a:t>
            </a:r>
            <a:r>
              <a:rPr lang="en-GB" sz="900" dirty="0" smtClean="0">
                <a:solidFill>
                  <a:srgbClr val="808080"/>
                </a:solidFill>
              </a:rPr>
              <a:t> |  </a:t>
            </a:r>
            <a:r>
              <a:rPr lang="en-GB" sz="900" dirty="0" smtClean="0">
                <a:solidFill>
                  <a:srgbClr val="808080"/>
                </a:solidFill>
              </a:rPr>
              <a:t>12.05.2014</a:t>
            </a:r>
            <a:endParaRPr lang="en-GB" sz="900" b="1" dirty="0">
              <a:solidFill>
                <a:srgbClr val="808080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6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282575" y="332656"/>
            <a:ext cx="8520113" cy="790153"/>
          </a:xfrm>
        </p:spPr>
        <p:txBody>
          <a:bodyPr/>
          <a:lstStyle/>
          <a:p>
            <a:r>
              <a:rPr lang="en-US" sz="2400" dirty="0"/>
              <a:t>Toward </a:t>
            </a:r>
            <a:r>
              <a:rPr lang="en-US" sz="2400" dirty="0" err="1"/>
              <a:t>uLOG</a:t>
            </a:r>
            <a:r>
              <a:rPr lang="en-US" sz="2400" dirty="0"/>
              <a:t> operation (</a:t>
            </a:r>
            <a:r>
              <a:rPr lang="en-US" sz="2400" dirty="0" err="1"/>
              <a:t>uLOG</a:t>
            </a:r>
            <a:r>
              <a:rPr lang="en-US" sz="2400" dirty="0"/>
              <a:t>, </a:t>
            </a:r>
            <a:r>
              <a:rPr lang="en-US" sz="2400" dirty="0" err="1"/>
              <a:t>uRFB</a:t>
            </a:r>
            <a:r>
              <a:rPr lang="en-US" sz="2400" dirty="0"/>
              <a:t> and MCH-RTM)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360680" y="5059363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dirty="0" err="1" smtClean="0"/>
              <a:t>Uroš</a:t>
            </a:r>
            <a:r>
              <a:rPr lang="en-US" sz="1200" dirty="0" smtClean="0"/>
              <a:t> </a:t>
            </a:r>
            <a:r>
              <a:rPr lang="en-US" sz="1200" dirty="0" err="1" smtClean="0"/>
              <a:t>Mavrič</a:t>
            </a:r>
            <a:r>
              <a:rPr lang="en-US" sz="1200" dirty="0" smtClean="0"/>
              <a:t> on behalf of </a:t>
            </a:r>
            <a:r>
              <a:rPr lang="en-US" sz="1200" dirty="0" smtClean="0"/>
              <a:t>all the </a:t>
            </a:r>
            <a:r>
              <a:rPr lang="en-US" sz="1200" dirty="0" smtClean="0"/>
              <a:t>people involved</a:t>
            </a:r>
          </a:p>
          <a:p>
            <a:r>
              <a:rPr lang="en-US" sz="1200" dirty="0" smtClean="0"/>
              <a:t>MSK Collaboration Workshop, DESY, 12.05.2014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4021" r="2812" b="21416"/>
          <a:stretch/>
        </p:blipFill>
        <p:spPr>
          <a:xfrm>
            <a:off x="2798956" y="2564903"/>
            <a:ext cx="3789268" cy="19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question of the talk: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“What is needed for the first working prototype?”</a:t>
            </a:r>
          </a:p>
          <a:p>
            <a:r>
              <a:rPr lang="en-US" dirty="0" smtClean="0"/>
              <a:t>Basic HW building blocks:</a:t>
            </a:r>
          </a:p>
          <a:p>
            <a:pPr lvl="1"/>
            <a:r>
              <a:rPr lang="en-US" dirty="0" err="1" smtClean="0"/>
              <a:t>uRF</a:t>
            </a:r>
            <a:r>
              <a:rPr lang="en-US" dirty="0" smtClean="0"/>
              <a:t> Backplane 	(Tomasz L.)</a:t>
            </a:r>
          </a:p>
          <a:p>
            <a:pPr lvl="1"/>
            <a:r>
              <a:rPr lang="en-US" dirty="0" smtClean="0"/>
              <a:t>RTM-MCH-MB 	(Annika R.)</a:t>
            </a:r>
          </a:p>
          <a:p>
            <a:pPr lvl="1"/>
            <a:r>
              <a:rPr lang="en-US" dirty="0" smtClean="0"/>
              <a:t>DRTM-LOG1300 	(</a:t>
            </a:r>
            <a:r>
              <a:rPr lang="en-US" dirty="0" err="1" smtClean="0"/>
              <a:t>Uroš</a:t>
            </a:r>
            <a:r>
              <a:rPr lang="en-US" dirty="0" smtClean="0"/>
              <a:t> M.)</a:t>
            </a:r>
          </a:p>
          <a:p>
            <a:pPr lvl="1"/>
            <a:r>
              <a:rPr lang="en-US" dirty="0" smtClean="0"/>
              <a:t>Trigger RTM 		(Christoph S.)</a:t>
            </a:r>
          </a:p>
          <a:p>
            <a:r>
              <a:rPr lang="en-US" dirty="0" smtClean="0"/>
              <a:t>Required actions for operation</a:t>
            </a:r>
          </a:p>
          <a:p>
            <a:r>
              <a:rPr lang="en-US" dirty="0" smtClean="0"/>
              <a:t>To-be-defined items</a:t>
            </a:r>
          </a:p>
          <a:p>
            <a:r>
              <a:rPr lang="en-US" dirty="0" smtClean="0"/>
              <a:t>Possible operational scenarios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uRF</a:t>
            </a:r>
            <a:r>
              <a:rPr lang="en-US" dirty="0" smtClean="0"/>
              <a:t> Backplane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Obraz 5"/>
          <p:cNvPicPr/>
          <p:nvPr/>
        </p:nvPicPr>
        <p:blipFill>
          <a:blip r:embed="rId2" cstate="print"/>
          <a:srcRect l="622" r="1349"/>
          <a:stretch>
            <a:fillRect/>
          </a:stretch>
        </p:blipFill>
        <p:spPr bwMode="auto">
          <a:xfrm>
            <a:off x="578837" y="1052736"/>
            <a:ext cx="780958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 bwMode="auto">
          <a:xfrm>
            <a:off x="578837" y="1844824"/>
            <a:ext cx="1112843" cy="2880320"/>
          </a:xfrm>
          <a:prstGeom prst="roundRect">
            <a:avLst/>
          </a:prstGeom>
          <a:solidFill>
            <a:srgbClr val="00A5EB">
              <a:alpha val="43137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640589" y="1844824"/>
            <a:ext cx="556422" cy="2880320"/>
          </a:xfrm>
          <a:prstGeom prst="roundRect">
            <a:avLst/>
          </a:prstGeom>
          <a:solidFill>
            <a:srgbClr val="00A5EB">
              <a:alpha val="43137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229200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DRTM-LOG1300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83568" y="4725144"/>
            <a:ext cx="343177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812360" y="4797152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MCH-RTM-BM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7197012" y="4725144"/>
            <a:ext cx="613707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1907704" y="4869160"/>
            <a:ext cx="4572000" cy="16389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lvl="0" indent="-265113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200" kern="0" dirty="0" smtClean="0">
                <a:solidFill>
                  <a:srgbClr val="000000"/>
                </a:solidFill>
              </a:rPr>
              <a:t>3 LVDS Lines for comm. with DRTM-LOG1300</a:t>
            </a:r>
          </a:p>
          <a:p>
            <a:pPr marL="265113" lvl="0" indent="-265113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200" kern="0" dirty="0" smtClean="0">
                <a:solidFill>
                  <a:srgbClr val="000000"/>
                </a:solidFill>
              </a:rPr>
              <a:t>RESET from X2 Timer RTM</a:t>
            </a:r>
          </a:p>
          <a:p>
            <a:pPr marL="265113" lvl="0" indent="-265113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200" kern="0" dirty="0" smtClean="0">
                <a:solidFill>
                  <a:srgbClr val="000000"/>
                </a:solidFill>
              </a:rPr>
              <a:t>MP and PP interconnections</a:t>
            </a:r>
          </a:p>
          <a:p>
            <a:pPr marL="265113" lvl="0" indent="-265113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200" kern="0" dirty="0" smtClean="0">
                <a:solidFill>
                  <a:srgbClr val="000000"/>
                </a:solidFill>
              </a:rPr>
              <a:t>RF and CLK signal distribution</a:t>
            </a:r>
          </a:p>
          <a:p>
            <a:pPr marL="265113" lvl="0" indent="-265113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200" kern="0" dirty="0" smtClean="0">
                <a:solidFill>
                  <a:srgbClr val="000000"/>
                </a:solidFill>
              </a:rPr>
              <a:t>Management signals (PS, PWR_ON etc.)</a:t>
            </a:r>
          </a:p>
          <a:p>
            <a:pPr marL="265113" lvl="0" indent="-265113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endParaRPr lang="en-US" sz="1050" kern="0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887786" y="1844824"/>
            <a:ext cx="340398" cy="2880320"/>
          </a:xfrm>
          <a:prstGeom prst="roundRect">
            <a:avLst/>
          </a:prstGeom>
          <a:solidFill>
            <a:srgbClr val="00A5EB">
              <a:alpha val="43137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>
            <a:stCxn id="19" idx="1"/>
          </p:cNvCxnSpPr>
          <p:nvPr/>
        </p:nvCxnSpPr>
        <p:spPr bwMode="auto">
          <a:xfrm flipH="1" flipV="1">
            <a:off x="6057985" y="4725144"/>
            <a:ext cx="242207" cy="2748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6300192" y="4869160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X2 Timer RTM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580112" y="5553236"/>
            <a:ext cx="216024" cy="10801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580112" y="5805264"/>
            <a:ext cx="216024" cy="10801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80112" y="6057292"/>
            <a:ext cx="216024" cy="10801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580112" y="5265204"/>
            <a:ext cx="216024" cy="10801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580112" y="4977172"/>
            <a:ext cx="216024" cy="10801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6136" y="573325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3.1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6136" y="547164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3.1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6136" y="5183614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(Test to be performed by next week)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RTM-MCH-MB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6360"/>
              </p:ext>
            </p:extLst>
          </p:nvPr>
        </p:nvGraphicFramePr>
        <p:xfrm>
          <a:off x="1061197" y="764704"/>
          <a:ext cx="5166987" cy="590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r:id="rId3" imgW="13239485" imgH="15097057" progId="Visio.Drawing.11">
                  <p:embed/>
                </p:oleObj>
              </mc:Choice>
              <mc:Fallback>
                <p:oleObj r:id="rId3" imgW="13239485" imgH="1509705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197" y="764704"/>
                        <a:ext cx="5166987" cy="5905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-Right Arrow 5"/>
          <p:cNvSpPr/>
          <p:nvPr/>
        </p:nvSpPr>
        <p:spPr bwMode="auto">
          <a:xfrm>
            <a:off x="1187624" y="3429000"/>
            <a:ext cx="432048" cy="144016"/>
          </a:xfrm>
          <a:prstGeom prst="leftRightArrow">
            <a:avLst>
              <a:gd name="adj1" fmla="val 52998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383414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chemeClr val="accent1"/>
                </a:solidFill>
              </a:rPr>
              <a:t>uLOG</a:t>
            </a:r>
            <a:r>
              <a:rPr lang="en-US" sz="1100" b="1" dirty="0" smtClean="0">
                <a:solidFill>
                  <a:schemeClr val="accent1"/>
                </a:solidFill>
              </a:rPr>
              <a:t> IPMB-L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759678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chemeClr val="accent1"/>
                </a:solidFill>
              </a:rPr>
              <a:t>uLOG</a:t>
            </a:r>
            <a:r>
              <a:rPr lang="en-US" sz="1100" b="1" dirty="0" smtClean="0">
                <a:solidFill>
                  <a:schemeClr val="accent1"/>
                </a:solidFill>
              </a:rPr>
              <a:t> Serial Comm.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Left-Right Arrow 8"/>
          <p:cNvSpPr/>
          <p:nvPr/>
        </p:nvSpPr>
        <p:spPr bwMode="auto">
          <a:xfrm>
            <a:off x="1187624" y="5661248"/>
            <a:ext cx="432048" cy="144016"/>
          </a:xfrm>
          <a:prstGeom prst="leftRightArrow">
            <a:avLst>
              <a:gd name="adj1" fmla="val 52998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3599438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chemeClr val="accent1"/>
                </a:solidFill>
              </a:rPr>
              <a:t>uLOG</a:t>
            </a:r>
            <a:r>
              <a:rPr lang="en-US" sz="1100" b="1" dirty="0" smtClean="0">
                <a:solidFill>
                  <a:schemeClr val="accent1"/>
                </a:solidFill>
              </a:rPr>
              <a:t> +12V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4941168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chemeClr val="accent1"/>
                </a:solidFill>
              </a:rPr>
              <a:t>uLOG</a:t>
            </a:r>
            <a:r>
              <a:rPr lang="en-US" sz="1100" b="1" dirty="0" smtClean="0">
                <a:solidFill>
                  <a:schemeClr val="accent1"/>
                </a:solidFill>
              </a:rPr>
              <a:t> +3.3V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221088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chemeClr val="accent1"/>
                </a:solidFill>
              </a:rPr>
              <a:t>uLOG</a:t>
            </a:r>
            <a:r>
              <a:rPr lang="en-US" sz="1100" b="1" dirty="0" smtClean="0">
                <a:solidFill>
                  <a:schemeClr val="accent1"/>
                </a:solidFill>
              </a:rPr>
              <a:t> EN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391526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chemeClr val="accent1"/>
                </a:solidFill>
              </a:rPr>
              <a:t>uLOG</a:t>
            </a:r>
            <a:r>
              <a:rPr lang="en-US" sz="1100" b="1" dirty="0" smtClean="0">
                <a:solidFill>
                  <a:schemeClr val="accent1"/>
                </a:solidFill>
              </a:rPr>
              <a:t> PS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581128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chemeClr val="accent1"/>
                </a:solidFill>
              </a:rPr>
              <a:t>uLOG</a:t>
            </a:r>
            <a:r>
              <a:rPr lang="en-US" sz="1100" b="1" dirty="0" smtClean="0">
                <a:solidFill>
                  <a:schemeClr val="accent1"/>
                </a:solidFill>
              </a:rPr>
              <a:t> PWR_ON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971600" y="4351893"/>
            <a:ext cx="720080" cy="3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971600" y="4504293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331640" y="4653136"/>
            <a:ext cx="360040" cy="587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226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t="10902" r="9916" b="5069"/>
          <a:stretch/>
        </p:blipFill>
        <p:spPr>
          <a:xfrm>
            <a:off x="1867966" y="805377"/>
            <a:ext cx="2536687" cy="183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DRTM-LOG1300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uLOG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lum/>
            <a:alphaModFix/>
          </a:blip>
          <a:srcRect l="9051" t="7575" r="14160" b="4111"/>
          <a:stretch/>
        </p:blipFill>
        <p:spPr bwMode="auto">
          <a:xfrm>
            <a:off x="1439652" y="2927970"/>
            <a:ext cx="3024336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>
            <a:lum/>
            <a:alphaModFix/>
          </a:blip>
          <a:srcRect l="13889" t="7601" r="15123" b="5099"/>
          <a:stretch/>
        </p:blipFill>
        <p:spPr bwMode="auto">
          <a:xfrm>
            <a:off x="5530306" y="3174142"/>
            <a:ext cx="2304256" cy="2027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Left Brace 5"/>
          <p:cNvSpPr/>
          <p:nvPr/>
        </p:nvSpPr>
        <p:spPr bwMode="auto">
          <a:xfrm>
            <a:off x="1117894" y="4607550"/>
            <a:ext cx="324036" cy="594527"/>
          </a:xfrm>
          <a:prstGeom prst="leftBrac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>
            <a:off x="1115616" y="3107989"/>
            <a:ext cx="324036" cy="1080120"/>
          </a:xfrm>
          <a:prstGeom prst="leftBrac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0800000">
            <a:off x="7848364" y="3356992"/>
            <a:ext cx="324036" cy="1656184"/>
          </a:xfrm>
          <a:prstGeom prst="leftBrac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>
            <a:off x="4224633" y="4798665"/>
            <a:ext cx="360040" cy="144016"/>
          </a:xfrm>
          <a:prstGeom prst="leftRightArrow">
            <a:avLst>
              <a:gd name="adj1" fmla="val 52998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Left-Right Arrow 11"/>
          <p:cNvSpPr/>
          <p:nvPr/>
        </p:nvSpPr>
        <p:spPr bwMode="auto">
          <a:xfrm>
            <a:off x="4224633" y="5130069"/>
            <a:ext cx="360040" cy="144016"/>
          </a:xfrm>
          <a:prstGeom prst="leftRightArrow">
            <a:avLst>
              <a:gd name="adj1" fmla="val 52998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10800000">
            <a:off x="4463988" y="3573016"/>
            <a:ext cx="324036" cy="1152128"/>
          </a:xfrm>
          <a:prstGeom prst="leftBrac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1439652" y="5085184"/>
            <a:ext cx="720080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3239852" y="5145671"/>
            <a:ext cx="432048" cy="587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3792586" y="2843293"/>
            <a:ext cx="155680" cy="2783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3023830" y="2843293"/>
            <a:ext cx="216022" cy="430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2375758" y="2843293"/>
            <a:ext cx="324034" cy="5136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t="13027" r="18542" b="8285"/>
          <a:stretch/>
        </p:blipFill>
        <p:spPr>
          <a:xfrm>
            <a:off x="5652120" y="1052736"/>
            <a:ext cx="1944216" cy="1691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3501008"/>
            <a:ext cx="1118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30 x RF Out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4607550"/>
            <a:ext cx="1118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22 x CLK Out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3318" y="5877272"/>
            <a:ext cx="1118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3</a:t>
            </a:r>
            <a:r>
              <a:rPr lang="en-US" sz="1100" b="1" dirty="0" smtClean="0">
                <a:solidFill>
                  <a:schemeClr val="accent1"/>
                </a:solidFill>
              </a:rPr>
              <a:t> x TEC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1590" y="5733256"/>
            <a:ext cx="1118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DC/DC </a:t>
            </a:r>
            <a:r>
              <a:rPr lang="en-US" sz="1100" b="1" dirty="0" err="1" smtClean="0">
                <a:solidFill>
                  <a:schemeClr val="accent1"/>
                </a:solidFill>
              </a:rPr>
              <a:t>Mezz</a:t>
            </a:r>
            <a:r>
              <a:rPr lang="en-US" sz="1100" b="1" dirty="0" smtClean="0">
                <a:solidFill>
                  <a:schemeClr val="accent1"/>
                </a:solidFill>
              </a:rPr>
              <a:t>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05726" y="3861048"/>
            <a:ext cx="1118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From RF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62110" y="3933056"/>
            <a:ext cx="1118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To Carrier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6612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lvl="0" indent="-265113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200" kern="0" dirty="0" smtClean="0">
                <a:solidFill>
                  <a:srgbClr val="000000"/>
                </a:solidFill>
              </a:rPr>
              <a:t>The DRTM-LOG1300 generates and splits the LO and CLK signals needed for the digitalization.</a:t>
            </a:r>
            <a:endParaRPr lang="en-US" sz="1050" kern="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9992" y="980728"/>
            <a:ext cx="1118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Carrier Mechanicals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30062" y="908720"/>
            <a:ext cx="1118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RF Mechanicals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4008" y="4725144"/>
            <a:ext cx="1118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JTAG/USB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4008" y="5111606"/>
            <a:ext cx="1118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Ethernet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1" name="Left-Right Arrow 30"/>
          <p:cNvSpPr/>
          <p:nvPr/>
        </p:nvSpPr>
        <p:spPr bwMode="auto">
          <a:xfrm>
            <a:off x="1187624" y="4365104"/>
            <a:ext cx="360040" cy="144016"/>
          </a:xfrm>
          <a:prstGeom prst="leftRightArrow">
            <a:avLst>
              <a:gd name="adj1" fmla="val 52998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4293096"/>
            <a:ext cx="1118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SPI Comm.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51920" y="2663334"/>
            <a:ext cx="1118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REF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65566" y="2636912"/>
            <a:ext cx="627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CAL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89502" y="263691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LO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7726551" y="2884747"/>
            <a:ext cx="216022" cy="430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7702070" y="2663334"/>
            <a:ext cx="1118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REF IN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X2 Timer + Trigger RTM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403648" y="1412776"/>
            <a:ext cx="2880320" cy="22322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427984" y="1412776"/>
            <a:ext cx="2880320" cy="22322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 flipV="1">
            <a:off x="5076056" y="1700808"/>
            <a:ext cx="680516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427984" y="2780928"/>
            <a:ext cx="228985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158674" y="1412776"/>
            <a:ext cx="383801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775694" y="1916831"/>
            <a:ext cx="505558" cy="202814"/>
            <a:chOff x="2411760" y="4149080"/>
            <a:chExt cx="3600400" cy="288032"/>
          </a:xfrm>
        </p:grpSpPr>
        <p:cxnSp>
          <p:nvCxnSpPr>
            <p:cNvPr id="7" name="Elbow Connector 6"/>
            <p:cNvCxnSpPr/>
            <p:nvPr/>
          </p:nvCxnSpPr>
          <p:spPr bwMode="auto">
            <a:xfrm flipV="1">
              <a:off x="2411760" y="4149080"/>
              <a:ext cx="360040" cy="2880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Elbow Connector 11"/>
            <p:cNvCxnSpPr/>
            <p:nvPr/>
          </p:nvCxnSpPr>
          <p:spPr bwMode="auto">
            <a:xfrm>
              <a:off x="2627784" y="4149080"/>
              <a:ext cx="360040" cy="2880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Elbow Connector 14"/>
            <p:cNvCxnSpPr/>
            <p:nvPr/>
          </p:nvCxnSpPr>
          <p:spPr bwMode="auto">
            <a:xfrm flipV="1">
              <a:off x="2843808" y="4149080"/>
              <a:ext cx="360040" cy="2880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Elbow Connector 15"/>
            <p:cNvCxnSpPr/>
            <p:nvPr/>
          </p:nvCxnSpPr>
          <p:spPr bwMode="auto">
            <a:xfrm>
              <a:off x="3059832" y="4149080"/>
              <a:ext cx="360040" cy="2880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Elbow Connector 16"/>
            <p:cNvCxnSpPr/>
            <p:nvPr/>
          </p:nvCxnSpPr>
          <p:spPr bwMode="auto">
            <a:xfrm flipV="1">
              <a:off x="3275856" y="4149080"/>
              <a:ext cx="360040" cy="2880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Elbow Connector 17"/>
            <p:cNvCxnSpPr/>
            <p:nvPr/>
          </p:nvCxnSpPr>
          <p:spPr bwMode="auto">
            <a:xfrm>
              <a:off x="3491880" y="4149080"/>
              <a:ext cx="360040" cy="2880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Elbow Connector 18"/>
            <p:cNvCxnSpPr/>
            <p:nvPr/>
          </p:nvCxnSpPr>
          <p:spPr bwMode="auto">
            <a:xfrm flipV="1">
              <a:off x="3707904" y="4149080"/>
              <a:ext cx="360040" cy="2880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Elbow Connector 19"/>
            <p:cNvCxnSpPr/>
            <p:nvPr/>
          </p:nvCxnSpPr>
          <p:spPr bwMode="auto">
            <a:xfrm>
              <a:off x="3923928" y="4149080"/>
              <a:ext cx="360040" cy="2880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Elbow Connector 20"/>
            <p:cNvCxnSpPr/>
            <p:nvPr/>
          </p:nvCxnSpPr>
          <p:spPr bwMode="auto">
            <a:xfrm flipV="1">
              <a:off x="4139952" y="4149080"/>
              <a:ext cx="360040" cy="2880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Elbow Connector 21"/>
            <p:cNvCxnSpPr/>
            <p:nvPr/>
          </p:nvCxnSpPr>
          <p:spPr bwMode="auto">
            <a:xfrm>
              <a:off x="4355976" y="4149080"/>
              <a:ext cx="360040" cy="2880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Elbow Connector 22"/>
            <p:cNvCxnSpPr/>
            <p:nvPr/>
          </p:nvCxnSpPr>
          <p:spPr bwMode="auto">
            <a:xfrm flipV="1">
              <a:off x="4572000" y="4149080"/>
              <a:ext cx="360040" cy="2880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Elbow Connector 23"/>
            <p:cNvCxnSpPr/>
            <p:nvPr/>
          </p:nvCxnSpPr>
          <p:spPr bwMode="auto">
            <a:xfrm>
              <a:off x="4788024" y="4149080"/>
              <a:ext cx="360040" cy="2880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Elbow Connector 24"/>
            <p:cNvCxnSpPr/>
            <p:nvPr/>
          </p:nvCxnSpPr>
          <p:spPr bwMode="auto">
            <a:xfrm flipV="1">
              <a:off x="5004048" y="4149080"/>
              <a:ext cx="360040" cy="2880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Elbow Connector 25"/>
            <p:cNvCxnSpPr/>
            <p:nvPr/>
          </p:nvCxnSpPr>
          <p:spPr bwMode="auto">
            <a:xfrm>
              <a:off x="5220072" y="4149080"/>
              <a:ext cx="360040" cy="2880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Elbow Connector 26"/>
            <p:cNvCxnSpPr/>
            <p:nvPr/>
          </p:nvCxnSpPr>
          <p:spPr bwMode="auto">
            <a:xfrm flipV="1">
              <a:off x="5436096" y="4149080"/>
              <a:ext cx="360040" cy="2880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/>
            <p:nvPr/>
          </p:nvCxnSpPr>
          <p:spPr bwMode="auto">
            <a:xfrm>
              <a:off x="5652120" y="4149080"/>
              <a:ext cx="360040" cy="2880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4" name="TextBox 83"/>
          <p:cNvSpPr txBox="1"/>
          <p:nvPr/>
        </p:nvSpPr>
        <p:spPr>
          <a:xfrm>
            <a:off x="6012160" y="2780928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RESET 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12160" y="2951366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RESET 2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12160" y="3140968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RESET 3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39552" y="479715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200" kern="0" dirty="0" smtClean="0">
                <a:solidFill>
                  <a:srgbClr val="000000"/>
                </a:solidFill>
              </a:rPr>
              <a:t>X2 timer reset principle has been successfully tested</a:t>
            </a:r>
          </a:p>
          <a:p>
            <a:pPr marL="265113" lvl="0" indent="-265113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200" kern="0" dirty="0" smtClean="0">
                <a:solidFill>
                  <a:srgbClr val="000000"/>
                </a:solidFill>
              </a:rPr>
              <a:t>HW is available and tests are planed by the end of next week with </a:t>
            </a:r>
            <a:r>
              <a:rPr lang="en-US" sz="1200" kern="0" dirty="0" err="1" smtClean="0">
                <a:solidFill>
                  <a:srgbClr val="000000"/>
                </a:solidFill>
              </a:rPr>
              <a:t>uRF</a:t>
            </a:r>
            <a:r>
              <a:rPr lang="en-US" sz="1200" kern="0" dirty="0" smtClean="0">
                <a:solidFill>
                  <a:srgbClr val="000000"/>
                </a:solidFill>
              </a:rPr>
              <a:t> backplane </a:t>
            </a:r>
            <a:r>
              <a:rPr lang="en-US" sz="1200" kern="0" dirty="0" err="1" smtClean="0">
                <a:solidFill>
                  <a:srgbClr val="000000"/>
                </a:solidFill>
              </a:rPr>
              <a:t>ver</a:t>
            </a:r>
            <a:r>
              <a:rPr lang="en-US" sz="1200" kern="0" dirty="0" smtClean="0">
                <a:solidFill>
                  <a:srgbClr val="000000"/>
                </a:solidFill>
              </a:rPr>
              <a:t> 3.1 and </a:t>
            </a:r>
            <a:r>
              <a:rPr lang="en-US" sz="1200" kern="0" dirty="0" err="1" smtClean="0">
                <a:solidFill>
                  <a:srgbClr val="000000"/>
                </a:solidFill>
              </a:rPr>
              <a:t>uLOG</a:t>
            </a:r>
            <a:r>
              <a:rPr lang="en-US" sz="1200" kern="0" dirty="0" smtClean="0">
                <a:solidFill>
                  <a:srgbClr val="000000"/>
                </a:solidFill>
              </a:rPr>
              <a:t> </a:t>
            </a:r>
            <a:r>
              <a:rPr lang="en-US" sz="1200" kern="0" dirty="0" err="1" smtClean="0">
                <a:solidFill>
                  <a:srgbClr val="000000"/>
                </a:solidFill>
              </a:rPr>
              <a:t>ver</a:t>
            </a:r>
            <a:r>
              <a:rPr lang="en-US" sz="1200" kern="0" dirty="0" smtClean="0">
                <a:solidFill>
                  <a:srgbClr val="000000"/>
                </a:solidFill>
              </a:rPr>
              <a:t> A. </a:t>
            </a:r>
          </a:p>
          <a:p>
            <a:pPr marL="265113" lvl="0" indent="-265113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200" kern="0" dirty="0" err="1" smtClean="0">
                <a:solidFill>
                  <a:srgbClr val="000000"/>
                </a:solidFill>
              </a:rPr>
              <a:t>uLOG</a:t>
            </a:r>
            <a:r>
              <a:rPr lang="en-US" sz="1200" kern="0" dirty="0" smtClean="0">
                <a:solidFill>
                  <a:srgbClr val="000000"/>
                </a:solidFill>
              </a:rPr>
              <a:t> RESET must be at least 5 ns long.</a:t>
            </a:r>
            <a:endParaRPr lang="en-US" sz="1200" kern="0" dirty="0">
              <a:solidFill>
                <a:srgbClr val="000000"/>
              </a:solidFill>
            </a:endParaRPr>
          </a:p>
        </p:txBody>
      </p:sp>
      <p:sp>
        <p:nvSpPr>
          <p:cNvPr id="88" name="Rectangle 87"/>
          <p:cNvSpPr/>
          <p:nvPr/>
        </p:nvSpPr>
        <p:spPr bwMode="auto">
          <a:xfrm flipV="1">
            <a:off x="2127621" y="1736812"/>
            <a:ext cx="648072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24432" y="1858035"/>
            <a:ext cx="601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DIV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699792" y="1439198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108 MHz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1700990" y="1988840"/>
            <a:ext cx="4266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TextBox 92"/>
          <p:cNvSpPr txBox="1"/>
          <p:nvPr/>
        </p:nvSpPr>
        <p:spPr>
          <a:xfrm>
            <a:off x="1403648" y="1742533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1.3 GHz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 bwMode="auto">
          <a:xfrm flipV="1">
            <a:off x="2449457" y="2240868"/>
            <a:ext cx="0" cy="4236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Rectangle 95"/>
          <p:cNvSpPr/>
          <p:nvPr/>
        </p:nvSpPr>
        <p:spPr bwMode="auto">
          <a:xfrm flipV="1">
            <a:off x="2127621" y="2659704"/>
            <a:ext cx="1148235" cy="29166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195736" y="2672335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Reset circuit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148064" y="1700808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Delay</a:t>
            </a:r>
          </a:p>
          <a:p>
            <a:r>
              <a:rPr lang="en-US" sz="1100" b="1" dirty="0" smtClean="0">
                <a:solidFill>
                  <a:schemeClr val="accent1"/>
                </a:solidFill>
              </a:rPr>
              <a:t>(5 </a:t>
            </a:r>
            <a:r>
              <a:rPr lang="en-US" sz="1100" b="1" dirty="0" err="1" smtClean="0">
                <a:solidFill>
                  <a:schemeClr val="accent1"/>
                </a:solidFill>
              </a:rPr>
              <a:t>ps</a:t>
            </a:r>
            <a:r>
              <a:rPr lang="en-US" sz="1100" b="1" dirty="0" smtClean="0">
                <a:solidFill>
                  <a:schemeClr val="accent1"/>
                </a:solidFill>
              </a:rPr>
              <a:t>)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 bwMode="auto">
          <a:xfrm flipH="1">
            <a:off x="5194803" y="2206678"/>
            <a:ext cx="1" cy="4302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 flipH="1">
            <a:off x="5361714" y="2210264"/>
            <a:ext cx="1" cy="4302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/>
          <p:nvPr/>
        </p:nvCxnSpPr>
        <p:spPr bwMode="auto">
          <a:xfrm flipH="1">
            <a:off x="5522307" y="2210264"/>
            <a:ext cx="1" cy="4302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4432574" y="1151166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Trigger RTM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403648" y="1124744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X2 Timer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35" name="Straight Connector 134"/>
          <p:cNvCxnSpPr/>
          <p:nvPr/>
        </p:nvCxnSpPr>
        <p:spPr bwMode="auto">
          <a:xfrm>
            <a:off x="4873959" y="2672335"/>
            <a:ext cx="0" cy="9006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>
            <a:off x="5868144" y="2690627"/>
            <a:ext cx="0" cy="9006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Box 136"/>
          <p:cNvSpPr txBox="1"/>
          <p:nvPr/>
        </p:nvSpPr>
        <p:spPr>
          <a:xfrm>
            <a:off x="4228464" y="3717032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Server STOP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526878" y="3717032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Server START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9" name="Rectangle 138"/>
          <p:cNvSpPr/>
          <p:nvPr/>
        </p:nvSpPr>
        <p:spPr bwMode="auto">
          <a:xfrm flipV="1">
            <a:off x="3282746" y="1742532"/>
            <a:ext cx="648072" cy="78233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347864" y="1871246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FPGA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3923928" y="1700807"/>
            <a:ext cx="1160621" cy="101407"/>
            <a:chOff x="3923928" y="1700807"/>
            <a:chExt cx="1160621" cy="101407"/>
          </a:xfrm>
        </p:grpSpPr>
        <p:grpSp>
          <p:nvGrpSpPr>
            <p:cNvPr id="158" name="Group 157"/>
            <p:cNvGrpSpPr/>
            <p:nvPr/>
          </p:nvGrpSpPr>
          <p:grpSpPr>
            <a:xfrm>
              <a:off x="4606575" y="1700807"/>
              <a:ext cx="432048" cy="101407"/>
              <a:chOff x="1835696" y="3212976"/>
              <a:chExt cx="255673" cy="202814"/>
            </a:xfrm>
          </p:grpSpPr>
          <p:cxnSp>
            <p:nvCxnSpPr>
              <p:cNvPr id="142" name="Elbow Connector 141"/>
              <p:cNvCxnSpPr/>
              <p:nvPr/>
            </p:nvCxnSpPr>
            <p:spPr bwMode="auto">
              <a:xfrm flipV="1">
                <a:off x="1835696" y="3212976"/>
                <a:ext cx="159796" cy="202814"/>
              </a:xfrm>
              <a:prstGeom prst="bent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3" name="Elbow Connector 142"/>
              <p:cNvCxnSpPr/>
              <p:nvPr/>
            </p:nvCxnSpPr>
            <p:spPr bwMode="auto">
              <a:xfrm>
                <a:off x="1931573" y="3212976"/>
                <a:ext cx="159796" cy="202814"/>
              </a:xfrm>
              <a:prstGeom prst="bent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60" name="Straight Connector 159"/>
            <p:cNvCxnSpPr/>
            <p:nvPr/>
          </p:nvCxnSpPr>
          <p:spPr bwMode="auto">
            <a:xfrm flipH="1">
              <a:off x="3923928" y="1802214"/>
              <a:ext cx="68264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Straight Connector 160"/>
            <p:cNvCxnSpPr/>
            <p:nvPr/>
          </p:nvCxnSpPr>
          <p:spPr bwMode="auto">
            <a:xfrm flipH="1">
              <a:off x="4914331" y="1802214"/>
              <a:ext cx="1702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3" name="Group 162"/>
          <p:cNvGrpSpPr/>
          <p:nvPr/>
        </p:nvGrpSpPr>
        <p:grpSpPr>
          <a:xfrm>
            <a:off x="4598082" y="1887433"/>
            <a:ext cx="432048" cy="101407"/>
            <a:chOff x="1835696" y="3212976"/>
            <a:chExt cx="255673" cy="202814"/>
          </a:xfrm>
        </p:grpSpPr>
        <p:cxnSp>
          <p:nvCxnSpPr>
            <p:cNvPr id="164" name="Elbow Connector 163"/>
            <p:cNvCxnSpPr/>
            <p:nvPr/>
          </p:nvCxnSpPr>
          <p:spPr bwMode="auto">
            <a:xfrm flipV="1">
              <a:off x="1835696" y="3212976"/>
              <a:ext cx="159796" cy="20281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Elbow Connector 164"/>
            <p:cNvCxnSpPr/>
            <p:nvPr/>
          </p:nvCxnSpPr>
          <p:spPr bwMode="auto">
            <a:xfrm>
              <a:off x="1931573" y="3212976"/>
              <a:ext cx="159796" cy="20281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6" name="Straight Connector 165"/>
          <p:cNvCxnSpPr/>
          <p:nvPr/>
        </p:nvCxnSpPr>
        <p:spPr bwMode="auto">
          <a:xfrm flipH="1">
            <a:off x="3915435" y="1988840"/>
            <a:ext cx="6826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 flipH="1">
            <a:off x="4905838" y="1988840"/>
            <a:ext cx="17021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8" name="Group 167"/>
          <p:cNvGrpSpPr/>
          <p:nvPr/>
        </p:nvGrpSpPr>
        <p:grpSpPr>
          <a:xfrm>
            <a:off x="4606575" y="2060848"/>
            <a:ext cx="432048" cy="101407"/>
            <a:chOff x="1835696" y="3212976"/>
            <a:chExt cx="255673" cy="202814"/>
          </a:xfrm>
        </p:grpSpPr>
        <p:cxnSp>
          <p:nvCxnSpPr>
            <p:cNvPr id="169" name="Elbow Connector 168"/>
            <p:cNvCxnSpPr/>
            <p:nvPr/>
          </p:nvCxnSpPr>
          <p:spPr bwMode="auto">
            <a:xfrm flipV="1">
              <a:off x="1835696" y="3212976"/>
              <a:ext cx="159796" cy="20281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Elbow Connector 169"/>
            <p:cNvCxnSpPr/>
            <p:nvPr/>
          </p:nvCxnSpPr>
          <p:spPr bwMode="auto">
            <a:xfrm>
              <a:off x="1931573" y="3212976"/>
              <a:ext cx="159796" cy="20281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1" name="Straight Connector 170"/>
          <p:cNvCxnSpPr/>
          <p:nvPr/>
        </p:nvCxnSpPr>
        <p:spPr bwMode="auto">
          <a:xfrm flipH="1">
            <a:off x="3923928" y="2162255"/>
            <a:ext cx="6826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Connector 171"/>
          <p:cNvCxnSpPr/>
          <p:nvPr/>
        </p:nvCxnSpPr>
        <p:spPr bwMode="auto">
          <a:xfrm flipH="1">
            <a:off x="4914331" y="2162255"/>
            <a:ext cx="17021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4" name="Group 173"/>
          <p:cNvGrpSpPr/>
          <p:nvPr/>
        </p:nvGrpSpPr>
        <p:grpSpPr>
          <a:xfrm>
            <a:off x="4779531" y="2780928"/>
            <a:ext cx="1160621" cy="101407"/>
            <a:chOff x="3923928" y="1700807"/>
            <a:chExt cx="1160621" cy="101407"/>
          </a:xfrm>
        </p:grpSpPr>
        <p:grpSp>
          <p:nvGrpSpPr>
            <p:cNvPr id="175" name="Group 174"/>
            <p:cNvGrpSpPr/>
            <p:nvPr/>
          </p:nvGrpSpPr>
          <p:grpSpPr>
            <a:xfrm>
              <a:off x="4606575" y="1700807"/>
              <a:ext cx="432048" cy="101407"/>
              <a:chOff x="1835696" y="3212976"/>
              <a:chExt cx="255673" cy="202814"/>
            </a:xfrm>
          </p:grpSpPr>
          <p:cxnSp>
            <p:nvCxnSpPr>
              <p:cNvPr id="178" name="Elbow Connector 177"/>
              <p:cNvCxnSpPr/>
              <p:nvPr/>
            </p:nvCxnSpPr>
            <p:spPr bwMode="auto">
              <a:xfrm flipV="1">
                <a:off x="1835696" y="3212976"/>
                <a:ext cx="159796" cy="202814"/>
              </a:xfrm>
              <a:prstGeom prst="bent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9" name="Elbow Connector 178"/>
              <p:cNvCxnSpPr/>
              <p:nvPr/>
            </p:nvCxnSpPr>
            <p:spPr bwMode="auto">
              <a:xfrm>
                <a:off x="1931573" y="3212976"/>
                <a:ext cx="159796" cy="202814"/>
              </a:xfrm>
              <a:prstGeom prst="bent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76" name="Straight Connector 175"/>
            <p:cNvCxnSpPr/>
            <p:nvPr/>
          </p:nvCxnSpPr>
          <p:spPr bwMode="auto">
            <a:xfrm flipH="1">
              <a:off x="3923928" y="1802214"/>
              <a:ext cx="68264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Straight Connector 176"/>
            <p:cNvCxnSpPr/>
            <p:nvPr/>
          </p:nvCxnSpPr>
          <p:spPr bwMode="auto">
            <a:xfrm flipH="1">
              <a:off x="4914331" y="1802214"/>
              <a:ext cx="1702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0" name="Group 179"/>
          <p:cNvGrpSpPr/>
          <p:nvPr/>
        </p:nvGrpSpPr>
        <p:grpSpPr>
          <a:xfrm>
            <a:off x="4779531" y="2967553"/>
            <a:ext cx="1160621" cy="101407"/>
            <a:chOff x="3923928" y="1700807"/>
            <a:chExt cx="1160621" cy="101407"/>
          </a:xfrm>
        </p:grpSpPr>
        <p:grpSp>
          <p:nvGrpSpPr>
            <p:cNvPr id="181" name="Group 180"/>
            <p:cNvGrpSpPr/>
            <p:nvPr/>
          </p:nvGrpSpPr>
          <p:grpSpPr>
            <a:xfrm>
              <a:off x="4606575" y="1700807"/>
              <a:ext cx="432048" cy="101407"/>
              <a:chOff x="1835696" y="3212976"/>
              <a:chExt cx="255673" cy="202814"/>
            </a:xfrm>
          </p:grpSpPr>
          <p:cxnSp>
            <p:nvCxnSpPr>
              <p:cNvPr id="184" name="Elbow Connector 183"/>
              <p:cNvCxnSpPr/>
              <p:nvPr/>
            </p:nvCxnSpPr>
            <p:spPr bwMode="auto">
              <a:xfrm flipV="1">
                <a:off x="1835696" y="3212976"/>
                <a:ext cx="159796" cy="202814"/>
              </a:xfrm>
              <a:prstGeom prst="bent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" name="Elbow Connector 184"/>
              <p:cNvCxnSpPr/>
              <p:nvPr/>
            </p:nvCxnSpPr>
            <p:spPr bwMode="auto">
              <a:xfrm>
                <a:off x="1931573" y="3212976"/>
                <a:ext cx="159796" cy="202814"/>
              </a:xfrm>
              <a:prstGeom prst="bent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82" name="Straight Connector 181"/>
            <p:cNvCxnSpPr/>
            <p:nvPr/>
          </p:nvCxnSpPr>
          <p:spPr bwMode="auto">
            <a:xfrm flipH="1">
              <a:off x="3923928" y="1802214"/>
              <a:ext cx="68264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Connector 182"/>
            <p:cNvCxnSpPr/>
            <p:nvPr/>
          </p:nvCxnSpPr>
          <p:spPr bwMode="auto">
            <a:xfrm flipH="1">
              <a:off x="4914331" y="1802214"/>
              <a:ext cx="1702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6" name="Group 185"/>
          <p:cNvGrpSpPr/>
          <p:nvPr/>
        </p:nvGrpSpPr>
        <p:grpSpPr>
          <a:xfrm>
            <a:off x="4788024" y="3183577"/>
            <a:ext cx="1160621" cy="101407"/>
            <a:chOff x="3923928" y="1700807"/>
            <a:chExt cx="1160621" cy="101407"/>
          </a:xfrm>
        </p:grpSpPr>
        <p:grpSp>
          <p:nvGrpSpPr>
            <p:cNvPr id="187" name="Group 186"/>
            <p:cNvGrpSpPr/>
            <p:nvPr/>
          </p:nvGrpSpPr>
          <p:grpSpPr>
            <a:xfrm>
              <a:off x="4606575" y="1700807"/>
              <a:ext cx="432048" cy="101407"/>
              <a:chOff x="1835696" y="3212976"/>
              <a:chExt cx="255673" cy="202814"/>
            </a:xfrm>
          </p:grpSpPr>
          <p:cxnSp>
            <p:nvCxnSpPr>
              <p:cNvPr id="190" name="Elbow Connector 189"/>
              <p:cNvCxnSpPr/>
              <p:nvPr/>
            </p:nvCxnSpPr>
            <p:spPr bwMode="auto">
              <a:xfrm flipV="1">
                <a:off x="1835696" y="3212976"/>
                <a:ext cx="159796" cy="202814"/>
              </a:xfrm>
              <a:prstGeom prst="bent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" name="Elbow Connector 190"/>
              <p:cNvCxnSpPr/>
              <p:nvPr/>
            </p:nvCxnSpPr>
            <p:spPr bwMode="auto">
              <a:xfrm>
                <a:off x="1931573" y="3212976"/>
                <a:ext cx="159796" cy="202814"/>
              </a:xfrm>
              <a:prstGeom prst="bent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88" name="Straight Connector 187"/>
            <p:cNvCxnSpPr/>
            <p:nvPr/>
          </p:nvCxnSpPr>
          <p:spPr bwMode="auto">
            <a:xfrm flipH="1">
              <a:off x="3923928" y="1802214"/>
              <a:ext cx="68264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Straight Connector 188"/>
            <p:cNvCxnSpPr/>
            <p:nvPr/>
          </p:nvCxnSpPr>
          <p:spPr bwMode="auto">
            <a:xfrm flipH="1">
              <a:off x="4914331" y="1802214"/>
              <a:ext cx="17021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3" name="Elbow Connector 192"/>
          <p:cNvCxnSpPr>
            <a:endCxn id="97" idx="3"/>
          </p:cNvCxnSpPr>
          <p:nvPr/>
        </p:nvCxnSpPr>
        <p:spPr bwMode="auto">
          <a:xfrm rot="5400000">
            <a:off x="3338187" y="2534544"/>
            <a:ext cx="278274" cy="258919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6" name="Rectangle 195"/>
          <p:cNvSpPr/>
          <p:nvPr/>
        </p:nvSpPr>
        <p:spPr bwMode="auto">
          <a:xfrm flipV="1">
            <a:off x="3347864" y="2276872"/>
            <a:ext cx="504056" cy="21602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3275856" y="227687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chemeClr val="accent1"/>
                </a:solidFill>
              </a:rPr>
              <a:t>a</a:t>
            </a:r>
            <a:r>
              <a:rPr lang="en-US" sz="1000" b="1" dirty="0" err="1" smtClean="0">
                <a:solidFill>
                  <a:schemeClr val="accent1"/>
                </a:solidFill>
              </a:rPr>
              <a:t>lgrthm</a:t>
            </a:r>
            <a:endParaRPr lang="en-U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actions </a:t>
            </a:r>
            <a:r>
              <a:rPr lang="en-US" dirty="0" smtClean="0"/>
              <a:t>for “full concept” operation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the HW is delivered and it has been successfully tested according to the specific test plan,….</a:t>
            </a:r>
          </a:p>
          <a:p>
            <a:r>
              <a:rPr lang="en-US" dirty="0" smtClean="0"/>
              <a:t>…we also need:</a:t>
            </a:r>
          </a:p>
          <a:p>
            <a:pPr lvl="1"/>
            <a:r>
              <a:rPr lang="en-US" dirty="0" smtClean="0"/>
              <a:t>FW for RTM-MCH-MB (for board-management control and appl. </a:t>
            </a:r>
            <a:r>
              <a:rPr lang="en-US" dirty="0" err="1" smtClean="0"/>
              <a:t>Zynq</a:t>
            </a:r>
            <a:r>
              <a:rPr lang="en-US" dirty="0" smtClean="0"/>
              <a:t> processor)</a:t>
            </a:r>
          </a:p>
          <a:p>
            <a:pPr lvl="1"/>
            <a:r>
              <a:rPr lang="en-US" dirty="0" smtClean="0"/>
              <a:t>FW for DRTM-LOG1300 (for MMC and application processor)</a:t>
            </a:r>
          </a:p>
          <a:p>
            <a:pPr lvl="1"/>
            <a:r>
              <a:rPr lang="en-US" dirty="0" smtClean="0"/>
              <a:t>FW change on the front MCH? Do we also need HW changes?</a:t>
            </a:r>
          </a:p>
          <a:p>
            <a:pPr lvl="1"/>
            <a:r>
              <a:rPr lang="en-US" dirty="0" smtClean="0"/>
              <a:t>Various FRU records (RF backplane, DRTM-LOG1300, MCH-RTM-BM, DWC, VM)</a:t>
            </a:r>
          </a:p>
          <a:p>
            <a:r>
              <a:rPr lang="en-US" dirty="0" smtClean="0"/>
              <a:t>Server for: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ontrolling DRTM-LOG1300 (logging data)</a:t>
            </a:r>
          </a:p>
          <a:p>
            <a:pPr lvl="1"/>
            <a:r>
              <a:rPr lang="en-US" dirty="0" smtClean="0"/>
              <a:t>RESET signal in X2 timer server</a:t>
            </a:r>
          </a:p>
          <a:p>
            <a:pPr marL="4445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To-be-defined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Protocol for shipping data from DRTM-LOG1300 to RTM-MCH- MB</a:t>
            </a:r>
          </a:p>
          <a:p>
            <a:pPr lvl="1" algn="just"/>
            <a:r>
              <a:rPr lang="en-US" dirty="0" smtClean="0"/>
              <a:t>Which data will be shipped, how often, precision?</a:t>
            </a:r>
          </a:p>
          <a:p>
            <a:pPr algn="just"/>
            <a:r>
              <a:rPr lang="en-US" dirty="0" smtClean="0"/>
              <a:t>High-level server for operating DRTM-LOG1300 is needed. In standard configuration of the MCH-RTM-BM not part of the standard infrastructure. </a:t>
            </a:r>
          </a:p>
          <a:p>
            <a:pPr algn="just"/>
            <a:r>
              <a:rPr lang="en-US" dirty="0" smtClean="0"/>
              <a:t>The “RESET” button will be located on the X2 Timer server panel. Modifications of the X2 timer server are needed. No FW changes are needed. 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possible operating scenario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MCH-RTM-MB is not present:</a:t>
            </a:r>
          </a:p>
          <a:p>
            <a:pPr lvl="1"/>
            <a:r>
              <a:rPr lang="en-US" dirty="0" smtClean="0"/>
              <a:t>The DC power is delivered by a standard PM plugged into the RF backplane and operated in autonomous mode (successfully tested).</a:t>
            </a:r>
          </a:p>
          <a:p>
            <a:pPr lvl="1"/>
            <a:r>
              <a:rPr lang="en-US" dirty="0" smtClean="0"/>
              <a:t>The comm. to DRTM-LOG1300 is established via Ethernet or USB connected to the front CPU</a:t>
            </a:r>
            <a:r>
              <a:rPr lang="en-US" dirty="0"/>
              <a:t> (successfully tested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PM_mavric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On-screen Show (4:3)</PresentationFormat>
  <Paragraphs>93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EBPM_mavric</vt:lpstr>
      <vt:lpstr>Visio.Drawing.11</vt:lpstr>
      <vt:lpstr>Toward uLOG operation (uLOG, uRFB and MCH-RTM).</vt:lpstr>
      <vt:lpstr>Talk Overview.</vt:lpstr>
      <vt:lpstr>uRF Backplane.</vt:lpstr>
      <vt:lpstr>RTM-MCH-MB</vt:lpstr>
      <vt:lpstr>DRTM-LOG1300 (uLOG). </vt:lpstr>
      <vt:lpstr>X2 Timer + Trigger RTM</vt:lpstr>
      <vt:lpstr>Required actions for “full concept” operation.</vt:lpstr>
      <vt:lpstr>To-be-defined.</vt:lpstr>
      <vt:lpstr>Other possible operating scenario.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MTCA.4 at DESY.</dc:title>
  <dc:creator>Mavric, Uros</dc:creator>
  <cp:lastModifiedBy>Mavric, Uros</cp:lastModifiedBy>
  <cp:revision>212</cp:revision>
  <cp:lastPrinted>2014-03-16T19:53:55Z</cp:lastPrinted>
  <dcterms:created xsi:type="dcterms:W3CDTF">2014-03-12T05:36:41Z</dcterms:created>
  <dcterms:modified xsi:type="dcterms:W3CDTF">2014-05-12T11:46:27Z</dcterms:modified>
</cp:coreProperties>
</file>