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3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136E7C2E-7747-4332-AB95-706D37768929}">
          <p14:sldIdLst>
            <p14:sldId id="263"/>
            <p14:sldId id="266"/>
          </p14:sldIdLst>
        </p14:section>
        <p14:section name="Abschnitt ohne Titel" id="{11CD0181-5353-4AF9-9E58-873DAEF762D1}">
          <p14:sldIdLst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9E9F"/>
    <a:srgbClr val="FFFFFF"/>
    <a:srgbClr val="DDDDDD"/>
    <a:srgbClr val="00A5EB"/>
    <a:srgbClr val="FFCC00"/>
    <a:srgbClr val="FF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873" autoAdjust="0"/>
    <p:restoredTop sz="86432" autoAdjust="0"/>
  </p:normalViewPr>
  <p:slideViewPr>
    <p:cSldViewPr snapToGrid="0">
      <p:cViewPr>
        <p:scale>
          <a:sx n="75" d="100"/>
          <a:sy n="75" d="100"/>
        </p:scale>
        <p:origin x="-1872" y="-72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36858A-39C2-4BA9-B2EA-2EBB3C5D7C04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34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291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40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79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34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28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62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38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59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8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327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6059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err="1" smtClean="0">
                <a:solidFill>
                  <a:schemeClr val="bg2"/>
                </a:solidFill>
              </a:rPr>
              <a:t>Bartlomiej</a:t>
            </a:r>
            <a:r>
              <a:rPr lang="en-GB" sz="900" b="1" dirty="0" smtClean="0">
                <a:solidFill>
                  <a:schemeClr val="bg2"/>
                </a:solidFill>
              </a:rPr>
              <a:t> </a:t>
            </a:r>
            <a:r>
              <a:rPr lang="en-GB" sz="900" b="1" dirty="0" err="1" smtClean="0">
                <a:solidFill>
                  <a:schemeClr val="bg2"/>
                </a:solidFill>
              </a:rPr>
              <a:t>Szczepanski</a:t>
            </a:r>
            <a:r>
              <a:rPr lang="en-GB" sz="900" b="1" dirty="0" smtClean="0">
                <a:solidFill>
                  <a:schemeClr val="bg2"/>
                </a:solidFill>
              </a:rPr>
              <a:t> </a:t>
            </a:r>
            <a:r>
              <a:rPr lang="en-GB" sz="900" dirty="0" smtClean="0">
                <a:solidFill>
                  <a:schemeClr val="bg2"/>
                </a:solidFill>
              </a:rPr>
              <a:t>|  MSK Lab</a:t>
            </a:r>
            <a:r>
              <a:rPr lang="en-GB" sz="900" baseline="0" dirty="0" smtClean="0">
                <a:solidFill>
                  <a:schemeClr val="bg2"/>
                </a:solidFill>
              </a:rPr>
              <a:t> Organization</a:t>
            </a:r>
            <a:r>
              <a:rPr lang="en-GB" sz="900" dirty="0" smtClean="0">
                <a:solidFill>
                  <a:schemeClr val="bg2"/>
                </a:solidFill>
              </a:rPr>
              <a:t> | </a:t>
            </a:r>
            <a:r>
              <a:rPr lang="en-GB" sz="900" baseline="0" dirty="0" smtClean="0">
                <a:solidFill>
                  <a:schemeClr val="bg2"/>
                </a:solidFill>
              </a:rPr>
              <a:t> 13.05.2014</a:t>
            </a:r>
            <a:r>
              <a:rPr lang="en-GB" sz="900" dirty="0" smtClean="0">
                <a:solidFill>
                  <a:schemeClr val="bg2"/>
                </a:solidFill>
              </a:rPr>
              <a:t>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b="1" dirty="0">
                <a:solidFill>
                  <a:schemeClr val="bg2"/>
                </a:solidFill>
              </a:rPr>
              <a:t>Page </a:t>
            </a:r>
            <a:fld id="{ABA098E9-E6EE-44BF-9612-6777A6DF1330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‹Nr.›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MSK lab </a:t>
            </a:r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185374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282575" y="1363663"/>
            <a:ext cx="8529638" cy="485775"/>
          </a:xfrm>
        </p:spPr>
        <p:txBody>
          <a:bodyPr/>
          <a:lstStyle/>
          <a:p>
            <a:r>
              <a:rPr lang="en-US" dirty="0"/>
              <a:t>Current status, problems and previous attempts</a:t>
            </a:r>
            <a:endParaRPr lang="de-DE" dirty="0"/>
          </a:p>
        </p:txBody>
      </p:sp>
      <p:sp>
        <p:nvSpPr>
          <p:cNvPr id="185379" name="Text Box 35"/>
          <p:cNvSpPr txBox="1">
            <a:spLocks noChangeArrowheads="1"/>
          </p:cNvSpPr>
          <p:nvPr/>
        </p:nvSpPr>
        <p:spPr bwMode="auto">
          <a:xfrm>
            <a:off x="4646613" y="4356100"/>
            <a:ext cx="4165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 err="1" smtClean="0">
                <a:solidFill>
                  <a:srgbClr val="00A5EB"/>
                </a:solidFill>
              </a:rPr>
              <a:t>Bartlomiej</a:t>
            </a:r>
            <a:r>
              <a:rPr lang="de-DE" dirty="0" smtClean="0">
                <a:solidFill>
                  <a:srgbClr val="00A5EB"/>
                </a:solidFill>
              </a:rPr>
              <a:t> </a:t>
            </a:r>
            <a:r>
              <a:rPr lang="de-DE" dirty="0" err="1" smtClean="0">
                <a:solidFill>
                  <a:srgbClr val="00A5EB"/>
                </a:solidFill>
              </a:rPr>
              <a:t>Szczepanski</a:t>
            </a:r>
            <a:endParaRPr lang="de-DE" dirty="0">
              <a:solidFill>
                <a:srgbClr val="00A5EB"/>
              </a:solidFill>
            </a:endParaRPr>
          </a:p>
          <a:p>
            <a:r>
              <a:rPr lang="de-DE" dirty="0" smtClean="0"/>
              <a:t>MSK </a:t>
            </a:r>
            <a:r>
              <a:rPr lang="de-DE" dirty="0" err="1" smtClean="0"/>
              <a:t>collaboration</a:t>
            </a:r>
            <a:r>
              <a:rPr lang="de-DE" dirty="0" smtClean="0"/>
              <a:t> </a:t>
            </a:r>
            <a:r>
              <a:rPr lang="de-DE" dirty="0" err="1" smtClean="0"/>
              <a:t>workshop</a:t>
            </a:r>
            <a:endParaRPr lang="de-DE" dirty="0"/>
          </a:p>
          <a:p>
            <a:r>
              <a:rPr lang="de-DE" dirty="0" smtClean="0"/>
              <a:t>Hamburg, 13.05.2014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MSK lab </a:t>
            </a:r>
            <a:r>
              <a:rPr lang="en-US" dirty="0" smtClean="0"/>
              <a:t>organization – to be discussed …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Necessary safety trainings</a:t>
            </a:r>
          </a:p>
          <a:p>
            <a:endParaRPr lang="en-US" dirty="0"/>
          </a:p>
          <a:p>
            <a:r>
              <a:rPr lang="en-US" dirty="0" smtClean="0"/>
              <a:t>Using the standard tools in the labs</a:t>
            </a:r>
          </a:p>
          <a:p>
            <a:endParaRPr lang="en-US" dirty="0"/>
          </a:p>
          <a:p>
            <a:r>
              <a:rPr lang="en-US" dirty="0" smtClean="0"/>
              <a:t>Measurement equipment and special tools</a:t>
            </a:r>
          </a:p>
          <a:p>
            <a:endParaRPr lang="en-US" dirty="0"/>
          </a:p>
          <a:p>
            <a:r>
              <a:rPr lang="en-US" dirty="0" smtClean="0"/>
              <a:t>Occupying working stations in the labs for longer time</a:t>
            </a:r>
          </a:p>
          <a:p>
            <a:endParaRPr lang="en-US" dirty="0"/>
          </a:p>
          <a:p>
            <a:r>
              <a:rPr lang="en-US" dirty="0" smtClean="0"/>
              <a:t>Expendable items in the labs</a:t>
            </a:r>
          </a:p>
          <a:p>
            <a:endParaRPr lang="en-US" dirty="0"/>
          </a:p>
          <a:p>
            <a:r>
              <a:rPr lang="en-US" dirty="0" smtClean="0"/>
              <a:t>Time schedule for visitors</a:t>
            </a:r>
          </a:p>
        </p:txBody>
      </p:sp>
    </p:spTree>
    <p:extLst>
      <p:ext uri="{BB962C8B-B14F-4D97-AF65-F5344CB8AC3E}">
        <p14:creationId xmlns:p14="http://schemas.microsoft.com/office/powerpoint/2010/main" val="2005895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MSK lab </a:t>
            </a:r>
            <a:r>
              <a:rPr lang="en-US" dirty="0" smtClean="0"/>
              <a:t>organization - topics</a:t>
            </a:r>
            <a:endParaRPr lang="de-DE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2575" y="977900"/>
            <a:ext cx="8520113" cy="5043593"/>
          </a:xfrm>
        </p:spPr>
        <p:txBody>
          <a:bodyPr/>
          <a:lstStyle/>
          <a:p>
            <a:r>
              <a:rPr lang="en-US" dirty="0" smtClean="0"/>
              <a:t>Necessary safety trainings</a:t>
            </a:r>
          </a:p>
          <a:p>
            <a:endParaRPr lang="en-US" dirty="0"/>
          </a:p>
          <a:p>
            <a:r>
              <a:rPr lang="en-US" dirty="0" smtClean="0"/>
              <a:t>Using the standard tools in the labs</a:t>
            </a:r>
          </a:p>
          <a:p>
            <a:endParaRPr lang="en-US" dirty="0"/>
          </a:p>
          <a:p>
            <a:r>
              <a:rPr lang="en-US" dirty="0" smtClean="0"/>
              <a:t>Measurement equipment and special tools</a:t>
            </a:r>
          </a:p>
          <a:p>
            <a:endParaRPr lang="en-US" dirty="0"/>
          </a:p>
          <a:p>
            <a:r>
              <a:rPr lang="en-US" dirty="0" smtClean="0"/>
              <a:t>Occupying working stations in the labs for longer time</a:t>
            </a:r>
          </a:p>
          <a:p>
            <a:endParaRPr lang="en-US" dirty="0"/>
          </a:p>
          <a:p>
            <a:r>
              <a:rPr lang="en-US" dirty="0" smtClean="0"/>
              <a:t>Expendable items in the labs</a:t>
            </a:r>
          </a:p>
          <a:p>
            <a:endParaRPr lang="en-US" dirty="0"/>
          </a:p>
          <a:p>
            <a:r>
              <a:rPr lang="en-US" dirty="0" smtClean="0"/>
              <a:t>Time schedule for visitors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Necessary safety </a:t>
            </a:r>
            <a:r>
              <a:rPr lang="en-US" dirty="0" smtClean="0"/>
              <a:t>trainings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Both"/>
            </a:pPr>
            <a:r>
              <a:rPr lang="de-DE" dirty="0" smtClean="0"/>
              <a:t>General </a:t>
            </a:r>
            <a:r>
              <a:rPr lang="de-DE" dirty="0" err="1" smtClean="0"/>
              <a:t>health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safety</a:t>
            </a:r>
            <a:r>
              <a:rPr lang="de-DE" dirty="0" smtClean="0"/>
              <a:t> </a:t>
            </a:r>
            <a:r>
              <a:rPr lang="de-DE" dirty="0" err="1" smtClean="0"/>
              <a:t>briefing</a:t>
            </a:r>
            <a:r>
              <a:rPr lang="de-DE" dirty="0" smtClean="0"/>
              <a:t>	</a:t>
            </a:r>
            <a:r>
              <a:rPr lang="de-DE" dirty="0"/>
              <a:t>	</a:t>
            </a:r>
            <a:r>
              <a:rPr lang="de-DE" dirty="0" smtClean="0"/>
              <a:t>-&gt; D5</a:t>
            </a:r>
          </a:p>
          <a:p>
            <a:pPr lvl="2"/>
            <a:r>
              <a:rPr lang="de-DE" sz="1400" dirty="0" err="1" smtClean="0"/>
              <a:t>Mandatory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</a:t>
            </a:r>
            <a:r>
              <a:rPr lang="de-DE" sz="1400" dirty="0" err="1" smtClean="0"/>
              <a:t>everybody</a:t>
            </a:r>
            <a:endParaRPr lang="de-DE" sz="1400" dirty="0" smtClean="0"/>
          </a:p>
          <a:p>
            <a:pPr lvl="2"/>
            <a:endParaRPr lang="de-DE" dirty="0" smtClean="0"/>
          </a:p>
          <a:p>
            <a:pPr marL="1179513" lvl="2" indent="-171450">
              <a:buFont typeface="Wingdings" panose="05000000000000000000" pitchFamily="2" charset="2"/>
              <a:buChar char="§"/>
            </a:pPr>
            <a:r>
              <a:rPr lang="de-DE" dirty="0" err="1" smtClean="0"/>
              <a:t>takes</a:t>
            </a:r>
            <a:r>
              <a:rPr lang="de-DE" dirty="0" smtClean="0"/>
              <a:t> </a:t>
            </a:r>
            <a:r>
              <a:rPr lang="de-DE" dirty="0" err="1" smtClean="0"/>
              <a:t>place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audimax</a:t>
            </a:r>
            <a:r>
              <a:rPr lang="de-DE" dirty="0" smtClean="0"/>
              <a:t> „Hörsaal“</a:t>
            </a:r>
            <a:r>
              <a:rPr lang="de-DE" dirty="0"/>
              <a:t>	</a:t>
            </a:r>
            <a:r>
              <a:rPr lang="de-DE" dirty="0" smtClean="0"/>
              <a:t>			</a:t>
            </a:r>
            <a:r>
              <a:rPr lang="de-DE" dirty="0"/>
              <a:t>	</a:t>
            </a:r>
          </a:p>
          <a:p>
            <a:pPr marL="1179513" lvl="2" indent="-171450">
              <a:buFont typeface="Wingdings" panose="05000000000000000000" pitchFamily="2" charset="2"/>
              <a:buChar char="§"/>
            </a:pPr>
            <a:r>
              <a:rPr lang="de-DE" dirty="0" err="1" smtClean="0"/>
              <a:t>prescribed</a:t>
            </a:r>
            <a:r>
              <a:rPr lang="de-DE" dirty="0" smtClean="0"/>
              <a:t> </a:t>
            </a:r>
            <a:r>
              <a:rPr lang="de-DE" dirty="0" err="1" smtClean="0"/>
              <a:t>dates</a:t>
            </a:r>
            <a:r>
              <a:rPr lang="de-DE" dirty="0" smtClean="0"/>
              <a:t>, </a:t>
            </a:r>
            <a:r>
              <a:rPr lang="de-DE" dirty="0" err="1" smtClean="0"/>
              <a:t>invitations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Fr.Brandis</a:t>
            </a:r>
            <a:r>
              <a:rPr lang="de-DE" dirty="0" smtClean="0"/>
              <a:t> via email</a:t>
            </a:r>
          </a:p>
          <a:p>
            <a:pPr marL="1179513" lvl="2" indent="-171450">
              <a:buFont typeface="Wingdings" panose="05000000000000000000" pitchFamily="2" charset="2"/>
              <a:buChar char="§"/>
            </a:pPr>
            <a:r>
              <a:rPr lang="de-DE" dirty="0" err="1" smtClean="0"/>
              <a:t>period</a:t>
            </a:r>
            <a:r>
              <a:rPr lang="de-DE" dirty="0" smtClean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 smtClean="0"/>
              <a:t>validity</a:t>
            </a:r>
            <a:r>
              <a:rPr lang="de-DE" dirty="0" smtClean="0"/>
              <a:t> : 1 </a:t>
            </a:r>
            <a:r>
              <a:rPr lang="de-DE" dirty="0" err="1" smtClean="0"/>
              <a:t>year</a:t>
            </a:r>
            <a:endParaRPr lang="de-DE" dirty="0" smtClean="0"/>
          </a:p>
          <a:p>
            <a:pPr marL="1008063" lvl="2" indent="0"/>
            <a:endParaRPr lang="de-DE" dirty="0"/>
          </a:p>
          <a:p>
            <a:pPr marL="457200" lvl="0" indent="-457200">
              <a:buFont typeface="+mj-lt"/>
              <a:buAutoNum type="arabicParenBoth"/>
            </a:pPr>
            <a:r>
              <a:rPr lang="de-DE" dirty="0" smtClean="0">
                <a:solidFill>
                  <a:srgbClr val="000000"/>
                </a:solidFill>
              </a:rPr>
              <a:t>Special </a:t>
            </a:r>
            <a:r>
              <a:rPr lang="de-DE" dirty="0" err="1">
                <a:solidFill>
                  <a:srgbClr val="000000"/>
                </a:solidFill>
              </a:rPr>
              <a:t>safety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briefing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</a:p>
          <a:p>
            <a:pPr marL="820737" lvl="1" indent="-457200">
              <a:buFont typeface="+mj-lt"/>
              <a:buAutoNum type="arabicParenBoth"/>
            </a:pPr>
            <a:r>
              <a:rPr lang="de-DE" dirty="0" err="1" smtClean="0">
                <a:solidFill>
                  <a:srgbClr val="000000"/>
                </a:solidFill>
              </a:rPr>
              <a:t>labs</a:t>
            </a:r>
            <a:r>
              <a:rPr lang="de-DE" dirty="0" smtClean="0">
                <a:solidFill>
                  <a:srgbClr val="000000"/>
                </a:solidFill>
              </a:rPr>
              <a:t> in „Helgoland“ 				-&gt; </a:t>
            </a:r>
            <a:r>
              <a:rPr lang="de-DE" dirty="0" err="1" smtClean="0">
                <a:solidFill>
                  <a:srgbClr val="000000"/>
                </a:solidFill>
              </a:rPr>
              <a:t>B.Szczepanski</a:t>
            </a:r>
            <a:endParaRPr lang="de-DE" dirty="0" smtClean="0">
              <a:solidFill>
                <a:srgbClr val="000000"/>
              </a:solidFill>
            </a:endParaRPr>
          </a:p>
          <a:p>
            <a:pPr marL="820737" lvl="1" indent="-457200">
              <a:buFont typeface="+mj-lt"/>
              <a:buAutoNum type="arabicParenBoth"/>
            </a:pPr>
            <a:r>
              <a:rPr lang="en-US" dirty="0" smtClean="0">
                <a:solidFill>
                  <a:srgbClr val="000000"/>
                </a:solidFill>
              </a:rPr>
              <a:t>mechanical workshop </a:t>
            </a:r>
            <a:r>
              <a:rPr lang="en-US" dirty="0">
                <a:solidFill>
                  <a:srgbClr val="000000"/>
                </a:solidFill>
              </a:rPr>
              <a:t>in </a:t>
            </a:r>
            <a:r>
              <a:rPr lang="en-US" dirty="0" smtClean="0">
                <a:solidFill>
                  <a:srgbClr val="000000"/>
                </a:solidFill>
              </a:rPr>
              <a:t>“Helgoland</a:t>
            </a:r>
            <a:r>
              <a:rPr lang="en-US" dirty="0">
                <a:solidFill>
                  <a:srgbClr val="000000"/>
                </a:solidFill>
              </a:rPr>
              <a:t>“ </a:t>
            </a:r>
            <a:r>
              <a:rPr lang="en-US" dirty="0" smtClean="0">
                <a:solidFill>
                  <a:srgbClr val="000000"/>
                </a:solidFill>
              </a:rPr>
              <a:t>		-&gt; </a:t>
            </a:r>
            <a:r>
              <a:rPr lang="en-US" dirty="0" err="1" smtClean="0">
                <a:solidFill>
                  <a:srgbClr val="000000"/>
                </a:solidFill>
              </a:rPr>
              <a:t>M.Schäfer</a:t>
            </a:r>
            <a:endParaRPr lang="de-DE" dirty="0">
              <a:solidFill>
                <a:srgbClr val="000000"/>
              </a:solidFill>
            </a:endParaRPr>
          </a:p>
          <a:p>
            <a:pPr lvl="2"/>
            <a:r>
              <a:rPr lang="de-DE" sz="1400" dirty="0" err="1"/>
              <a:t>Mandatory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 smtClean="0"/>
              <a:t>everybody</a:t>
            </a:r>
            <a:r>
              <a:rPr lang="de-DE" sz="1400" dirty="0" smtClean="0"/>
              <a:t> </a:t>
            </a:r>
            <a:r>
              <a:rPr lang="de-DE" sz="1400" dirty="0" err="1" smtClean="0"/>
              <a:t>who</a:t>
            </a:r>
            <a:r>
              <a:rPr lang="de-DE" sz="1400" dirty="0" smtClean="0"/>
              <a:t> </a:t>
            </a:r>
            <a:r>
              <a:rPr lang="de-DE" sz="1400" dirty="0" err="1" smtClean="0"/>
              <a:t>wants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use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labs</a:t>
            </a:r>
            <a:r>
              <a:rPr lang="de-DE" sz="1400" dirty="0" smtClean="0"/>
              <a:t> / </a:t>
            </a:r>
            <a:r>
              <a:rPr lang="de-DE" sz="1400" dirty="0" err="1" smtClean="0"/>
              <a:t>workshop</a:t>
            </a:r>
            <a:r>
              <a:rPr lang="de-DE" sz="1400" dirty="0" smtClean="0"/>
              <a:t> in </a:t>
            </a:r>
            <a:r>
              <a:rPr lang="de-DE" sz="1400" dirty="0" err="1" smtClean="0"/>
              <a:t>building</a:t>
            </a:r>
            <a:r>
              <a:rPr lang="de-DE" sz="1400" dirty="0" smtClean="0"/>
              <a:t> 3 (analog</a:t>
            </a:r>
          </a:p>
          <a:p>
            <a:pPr lvl="2"/>
            <a:r>
              <a:rPr lang="de-DE" sz="1400" dirty="0" err="1" smtClean="0"/>
              <a:t>lab,digital</a:t>
            </a:r>
            <a:r>
              <a:rPr lang="de-DE" sz="1400" dirty="0" smtClean="0"/>
              <a:t> lab </a:t>
            </a:r>
            <a:r>
              <a:rPr lang="de-DE" sz="1400" dirty="0" err="1" smtClean="0"/>
              <a:t>and</a:t>
            </a:r>
            <a:r>
              <a:rPr lang="de-DE" sz="1400" dirty="0" smtClean="0"/>
              <a:t>/</a:t>
            </a:r>
            <a:r>
              <a:rPr lang="de-DE" sz="1400" dirty="0" err="1" smtClean="0"/>
              <a:t>or</a:t>
            </a:r>
            <a:r>
              <a:rPr lang="de-DE" sz="1400" dirty="0" smtClean="0"/>
              <a:t> </a:t>
            </a:r>
            <a:r>
              <a:rPr lang="de-DE" sz="1400" dirty="0" err="1" smtClean="0"/>
              <a:t>machanical</a:t>
            </a:r>
            <a:r>
              <a:rPr lang="de-DE" sz="1400" dirty="0" smtClean="0"/>
              <a:t> </a:t>
            </a:r>
            <a:r>
              <a:rPr lang="de-DE" sz="1400" dirty="0" err="1" smtClean="0"/>
              <a:t>workshop</a:t>
            </a:r>
            <a:r>
              <a:rPr lang="de-DE" sz="1400" dirty="0" smtClean="0"/>
              <a:t>)</a:t>
            </a:r>
            <a:endParaRPr lang="de-DE" sz="1400" dirty="0"/>
          </a:p>
          <a:p>
            <a:pPr marL="1008063" lvl="2" indent="0"/>
            <a:endParaRPr lang="de-DE" dirty="0" smtClean="0"/>
          </a:p>
          <a:p>
            <a:pPr marL="1179513" lvl="2" indent="-171450">
              <a:buFont typeface="Wingdings" panose="05000000000000000000" pitchFamily="2" charset="2"/>
              <a:buChar char="§"/>
            </a:pPr>
            <a:r>
              <a:rPr lang="de-DE" dirty="0" err="1" smtClean="0"/>
              <a:t>takes</a:t>
            </a:r>
            <a:r>
              <a:rPr lang="de-DE" dirty="0" smtClean="0"/>
              <a:t> </a:t>
            </a:r>
            <a:r>
              <a:rPr lang="de-DE" dirty="0" err="1"/>
              <a:t>place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 smtClean="0"/>
              <a:t>labs</a:t>
            </a:r>
            <a:r>
              <a:rPr lang="de-DE" dirty="0" smtClean="0"/>
              <a:t> in </a:t>
            </a:r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/>
              <a:t>groups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individual</a:t>
            </a:r>
            <a:r>
              <a:rPr lang="de-DE" dirty="0"/>
              <a:t>				</a:t>
            </a:r>
          </a:p>
          <a:p>
            <a:pPr marL="1179513" lvl="2" indent="-171450">
              <a:buFont typeface="Wingdings" panose="05000000000000000000" pitchFamily="2" charset="2"/>
              <a:buChar char="§"/>
            </a:pPr>
            <a:r>
              <a:rPr lang="de-DE" dirty="0" smtClean="0"/>
              <a:t>time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arranged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BS / MS</a:t>
            </a:r>
            <a:endParaRPr lang="de-DE" dirty="0"/>
          </a:p>
          <a:p>
            <a:pPr marL="1179513" lvl="2" indent="-171450">
              <a:buFont typeface="Wingdings" panose="05000000000000000000" pitchFamily="2" charset="2"/>
              <a:buChar char="§"/>
            </a:pPr>
            <a:r>
              <a:rPr lang="de-DE" dirty="0" err="1" smtClean="0"/>
              <a:t>period</a:t>
            </a:r>
            <a:r>
              <a:rPr lang="de-DE" dirty="0" smtClean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validity</a:t>
            </a:r>
            <a:r>
              <a:rPr lang="de-DE" dirty="0"/>
              <a:t> : 1 </a:t>
            </a:r>
            <a:r>
              <a:rPr lang="de-DE" dirty="0" err="1" smtClean="0"/>
              <a:t>year</a:t>
            </a:r>
            <a:endParaRPr lang="de-DE" dirty="0" smtClean="0"/>
          </a:p>
          <a:p>
            <a:pPr marL="400050" lvl="1" indent="0">
              <a:buNone/>
            </a:pPr>
            <a:endParaRPr lang="de-DE" dirty="0" smtClean="0"/>
          </a:p>
          <a:p>
            <a:pPr marL="685800" lvl="1" indent="-285750">
              <a:buFont typeface="Wingdings" panose="05000000000000000000" pitchFamily="2" charset="2"/>
              <a:buChar char="Ø"/>
            </a:pPr>
            <a:r>
              <a:rPr lang="de-DE" sz="2000" dirty="0" smtClean="0"/>
              <a:t> </a:t>
            </a:r>
            <a:r>
              <a:rPr lang="de-DE" sz="2000" dirty="0" err="1"/>
              <a:t>N</a:t>
            </a:r>
            <a:r>
              <a:rPr lang="de-DE" sz="2000" dirty="0" err="1" smtClean="0"/>
              <a:t>o</a:t>
            </a:r>
            <a:r>
              <a:rPr lang="de-DE" sz="2000" dirty="0" smtClean="0"/>
              <a:t> </a:t>
            </a:r>
            <a:r>
              <a:rPr lang="de-DE" sz="2000" dirty="0" err="1" smtClean="0"/>
              <a:t>access</a:t>
            </a:r>
            <a:r>
              <a:rPr lang="de-DE" sz="2000" dirty="0" smtClean="0"/>
              <a:t> </a:t>
            </a:r>
            <a:r>
              <a:rPr lang="de-DE" sz="2000" dirty="0" err="1" smtClean="0"/>
              <a:t>authorization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labs</a:t>
            </a:r>
            <a:r>
              <a:rPr lang="de-DE" sz="2000" dirty="0" smtClean="0"/>
              <a:t> </a:t>
            </a:r>
            <a:r>
              <a:rPr lang="de-DE" sz="2000" dirty="0" err="1" smtClean="0"/>
              <a:t>without</a:t>
            </a:r>
            <a:r>
              <a:rPr lang="de-DE" sz="2000" dirty="0" smtClean="0"/>
              <a:t> </a:t>
            </a:r>
            <a:r>
              <a:rPr lang="de-DE" sz="2000" dirty="0" err="1" smtClean="0"/>
              <a:t>vaild</a:t>
            </a:r>
            <a:r>
              <a:rPr lang="de-DE" sz="2000" dirty="0" smtClean="0"/>
              <a:t> </a:t>
            </a:r>
            <a:r>
              <a:rPr lang="de-DE" sz="2000" dirty="0" err="1" smtClean="0"/>
              <a:t>safety</a:t>
            </a:r>
            <a:r>
              <a:rPr lang="de-DE" sz="2000" dirty="0" smtClean="0"/>
              <a:t> </a:t>
            </a:r>
            <a:r>
              <a:rPr lang="de-DE" sz="2000" dirty="0" err="1" smtClean="0"/>
              <a:t>briefing</a:t>
            </a:r>
            <a:r>
              <a:rPr lang="de-DE" sz="2000" dirty="0" smtClean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57251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standard tools in the </a:t>
            </a:r>
            <a:r>
              <a:rPr lang="en-US" dirty="0" smtClean="0"/>
              <a:t>labs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Standard tools for general usage are in the drawer in the analog lab (303) and in the cupboards in the small analog lab and in the digital lab.</a:t>
            </a:r>
          </a:p>
          <a:p>
            <a:pPr marL="0" indent="0">
              <a:buNone/>
            </a:pPr>
            <a:r>
              <a:rPr lang="en-US" dirty="0" smtClean="0"/>
              <a:t>	The main problem  is simple: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People take them and do not bring them back.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This costs a lot of time and money.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199" y="3276598"/>
            <a:ext cx="3366347" cy="252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6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equipment and special </a:t>
            </a:r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leave a note on our whiteboard (in 303 / Analog lab) when you want to take equipment to other buildings / tunnel -&gt; “who, what, where, until when”. Remember to remove the note after the item is back.</a:t>
            </a:r>
          </a:p>
          <a:p>
            <a:r>
              <a:rPr lang="en-US" dirty="0" smtClean="0"/>
              <a:t>If you know that you will need a device on a given date, you can reserve it with a note on it.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386" y="2970107"/>
            <a:ext cx="3928533" cy="29464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70108"/>
            <a:ext cx="3928533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0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Occupying working stations in the labs for longer </a:t>
            </a:r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2575" y="977901"/>
            <a:ext cx="8522758" cy="1987126"/>
          </a:xfrm>
        </p:spPr>
        <p:txBody>
          <a:bodyPr/>
          <a:lstStyle/>
          <a:p>
            <a:r>
              <a:rPr lang="en-US" dirty="0" smtClean="0"/>
              <a:t>Always leave a note when you have to leave your measurement setup unattended -&gt; “who, what (firmware test, temperature measurement…), until when”</a:t>
            </a:r>
          </a:p>
          <a:p>
            <a:r>
              <a:rPr lang="en-US" dirty="0" smtClean="0"/>
              <a:t>Check if your colleagues will need a device before you occupy it for a longer time.</a:t>
            </a:r>
          </a:p>
          <a:p>
            <a:r>
              <a:rPr lang="en-US" dirty="0" smtClean="0"/>
              <a:t>Unattended measurements with voltages above 50V have to be absolutely safe.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34" y="3294666"/>
            <a:ext cx="3962400" cy="270594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74132" y="3770478"/>
            <a:ext cx="38472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a setup does not comply to this rules, it can be removed without a  warning. </a:t>
            </a:r>
            <a:r>
              <a:rPr lang="en-US" dirty="0" smtClean="0">
                <a:solidFill>
                  <a:srgbClr val="FF0000"/>
                </a:solidFill>
              </a:rPr>
              <a:t>Unattended setups with high voltages that are not according to safety rules will be switched off instantly 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06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Expendable items in the </a:t>
            </a:r>
            <a:r>
              <a:rPr lang="en-US" dirty="0" smtClean="0"/>
              <a:t>labs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expendable </a:t>
            </a:r>
            <a:r>
              <a:rPr lang="en-US" dirty="0"/>
              <a:t>items in the </a:t>
            </a:r>
            <a:r>
              <a:rPr lang="en-US" dirty="0" smtClean="0"/>
              <a:t>labs, like screws</a:t>
            </a:r>
            <a:r>
              <a:rPr lang="en-US" dirty="0"/>
              <a:t> </a:t>
            </a:r>
            <a:r>
              <a:rPr lang="en-US" dirty="0" smtClean="0"/>
              <a:t>and connectors are destined for experiments, prototypes and repairing purposes only. They are not for mass production.</a:t>
            </a:r>
          </a:p>
          <a:p>
            <a:r>
              <a:rPr lang="en-US" dirty="0" smtClean="0"/>
              <a:t>Measurement cables </a:t>
            </a:r>
            <a:r>
              <a:rPr lang="en-US" dirty="0" smtClean="0"/>
              <a:t>are inventory of the labs. They are not for permanent installation purposes.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827" y="3312160"/>
            <a:ext cx="3644052" cy="273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0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schedule for </a:t>
            </a:r>
            <a:r>
              <a:rPr lang="en-US" dirty="0" smtClean="0"/>
              <a:t>visitors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Helps a lot to organize working places and equipment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013" y="3578084"/>
            <a:ext cx="4314612" cy="249913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7" y="3578084"/>
            <a:ext cx="4124960" cy="249496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386467" y="1347894"/>
            <a:ext cx="45990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Name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Date (from / to)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email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Tasks / project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Preferred place (lab / office, 55a / 03)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Needed equipment (e.g. monitor for laptop, Scope, SSA)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support from </a:t>
            </a:r>
            <a:r>
              <a:rPr lang="en-US" dirty="0" smtClean="0"/>
              <a:t>technicians -&gt; what exactly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68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MSK lab organization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 smtClean="0"/>
              <a:t>Thank you 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25832746"/>
      </p:ext>
    </p:extLst>
  </p:cSld>
  <p:clrMapOvr>
    <a:masterClrMapping/>
  </p:clrMapOvr>
</p:sld>
</file>

<file path=ppt/theme/theme1.xml><?xml version="1.0" encoding="utf-8"?>
<a:theme xmlns:a="http://schemas.openxmlformats.org/drawingml/2006/main" name="DESY - power point template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 - power point template</Template>
  <TotalTime>0</TotalTime>
  <Words>433</Words>
  <Application>Microsoft Office PowerPoint</Application>
  <PresentationFormat>Bildschirmpräsentation (4:3)</PresentationFormat>
  <Paragraphs>80</Paragraphs>
  <Slides>10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DESY - power point template</vt:lpstr>
      <vt:lpstr>MSK lab organization</vt:lpstr>
      <vt:lpstr>MSK lab organization - topics</vt:lpstr>
      <vt:lpstr>Necessary safety trainings</vt:lpstr>
      <vt:lpstr>Using the standard tools in the labs</vt:lpstr>
      <vt:lpstr>Measurement equipment and special tools</vt:lpstr>
      <vt:lpstr>Occupying working stations in the labs for longer time</vt:lpstr>
      <vt:lpstr>Expendable items in the labs</vt:lpstr>
      <vt:lpstr>Time schedule for visitors</vt:lpstr>
      <vt:lpstr>MSK lab organization</vt:lpstr>
      <vt:lpstr>MSK lab organization – to be discussed …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Szczepanski, Bartlomiej</dc:creator>
  <cp:lastModifiedBy>Szczepanski, Bartlomiej</cp:lastModifiedBy>
  <cp:revision>33</cp:revision>
  <dcterms:created xsi:type="dcterms:W3CDTF">2014-05-05T09:16:29Z</dcterms:created>
  <dcterms:modified xsi:type="dcterms:W3CDTF">2014-05-11T15:17:16Z</dcterms:modified>
</cp:coreProperties>
</file>