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3" r:id="rId2"/>
    <p:sldId id="328" r:id="rId3"/>
    <p:sldId id="330" r:id="rId4"/>
    <p:sldId id="348" r:id="rId5"/>
    <p:sldId id="359" r:id="rId6"/>
    <p:sldId id="361" r:id="rId7"/>
    <p:sldId id="346" r:id="rId8"/>
    <p:sldId id="360" r:id="rId9"/>
    <p:sldId id="349" r:id="rId10"/>
    <p:sldId id="362" r:id="rId11"/>
    <p:sldId id="363" r:id="rId12"/>
    <p:sldId id="357" r:id="rId13"/>
    <p:sldId id="358" r:id="rId14"/>
  </p:sldIdLst>
  <p:sldSz cx="9144000" cy="6858000" type="screen4x3"/>
  <p:notesSz cx="9856788" cy="67976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bou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00FF"/>
    <a:srgbClr val="00CC00"/>
    <a:srgbClr val="FFCC00"/>
    <a:srgbClr val="9C9E9F"/>
    <a:srgbClr val="FFFFFF"/>
    <a:srgbClr val="00A5EB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854" autoAdjust="0"/>
  </p:normalViewPr>
  <p:slideViewPr>
    <p:cSldViewPr snapToGrid="0">
      <p:cViewPr varScale="1">
        <p:scale>
          <a:sx n="132" d="100"/>
          <a:sy n="132" d="100"/>
        </p:scale>
        <p:origin x="-1158" y="-20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41" d="100"/>
          <a:sy n="141" d="100"/>
        </p:scale>
        <p:origin x="-1350" y="-108"/>
      </p:cViewPr>
      <p:guideLst>
        <p:guide orient="horz" pos="2142"/>
        <p:guide pos="310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20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2444" y="0"/>
            <a:ext cx="42720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46965-A3C6-49CB-A759-8015B80550D1}" type="datetimeFigureOut">
              <a:rPr lang="de-DE" smtClean="0"/>
              <a:pPr/>
              <a:t>12.05.2014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703"/>
            <a:ext cx="42720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2444" y="6456703"/>
            <a:ext cx="42720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991D0-9D0D-4219-8204-D3F079175ACE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8360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2720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2444" y="0"/>
            <a:ext cx="42720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8975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679" y="3228897"/>
            <a:ext cx="788543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703"/>
            <a:ext cx="42720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2444" y="6456703"/>
            <a:ext cx="42720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EC59EA6-AD39-4CD2-A8AC-AE157CA2B8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76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59EA6-AD39-4CD2-A8AC-AE157CA2B8A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51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dirty="0" smtClean="0"/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smtClean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 smtClean="0"/>
              <a:t>TITELMASTER</a:t>
            </a:r>
            <a:br>
              <a:rPr lang="en-GB" noProof="0" smtClean="0"/>
            </a:br>
            <a:r>
              <a:rPr lang="en-GB" noProof="0" smtClean="0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103775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2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68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6"/>
          <p:cNvSpPr txBox="1">
            <a:spLocks noChangeArrowheads="1"/>
          </p:cNvSpPr>
          <p:nvPr userDrawn="1"/>
        </p:nvSpPr>
        <p:spPr bwMode="auto">
          <a:xfrm>
            <a:off x="3448050" y="6356350"/>
            <a:ext cx="4565650" cy="2154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sz="800" baseline="0" dirty="0" smtClean="0"/>
              <a:t>                      </a:t>
            </a:r>
            <a:r>
              <a:rPr lang="pl-PL" sz="800" dirty="0" smtClean="0"/>
              <a:t>Tomasz Kozak</a:t>
            </a:r>
            <a:r>
              <a:rPr lang="en-GB" sz="800" dirty="0" smtClean="0"/>
              <a:t> </a:t>
            </a:r>
            <a:r>
              <a:rPr lang="en-GB" sz="800" dirty="0"/>
              <a:t>| </a:t>
            </a:r>
            <a:r>
              <a:rPr lang="pl-PL" sz="800" dirty="0" smtClean="0"/>
              <a:t>MSK Colaboration Workshop</a:t>
            </a:r>
            <a:r>
              <a:rPr lang="en-GB" sz="800" dirty="0" smtClean="0"/>
              <a:t>| </a:t>
            </a:r>
            <a:r>
              <a:rPr lang="pl-PL" sz="800" dirty="0" smtClean="0"/>
              <a:t>12-13</a:t>
            </a:r>
            <a:r>
              <a:rPr lang="en-GB" sz="800" dirty="0" err="1" smtClean="0"/>
              <a:t>th</a:t>
            </a:r>
            <a:r>
              <a:rPr lang="en-GB" sz="800" dirty="0" smtClean="0"/>
              <a:t> </a:t>
            </a:r>
            <a:r>
              <a:rPr lang="pl-PL" sz="800" dirty="0" smtClean="0"/>
              <a:t>May</a:t>
            </a:r>
            <a:r>
              <a:rPr lang="en-GB" sz="800" dirty="0" smtClean="0"/>
              <a:t>, 201</a:t>
            </a:r>
            <a:r>
              <a:rPr lang="pl-PL" sz="800" dirty="0" smtClean="0"/>
              <a:t>4</a:t>
            </a:r>
            <a:r>
              <a:rPr lang="en-GB" sz="800" dirty="0" smtClean="0"/>
              <a:t> </a:t>
            </a:r>
            <a:r>
              <a:rPr lang="en-GB" sz="800" dirty="0"/>
              <a:t>| Page </a:t>
            </a:r>
            <a:fld id="{382785C1-4DAF-4505-9820-5DCBA127749E}" type="slidenum">
              <a:rPr lang="en-GB" sz="800"/>
              <a:pPr/>
              <a:t>‹#›</a:t>
            </a:fld>
            <a:endParaRPr lang="en-GB" sz="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Titelmasterformat durch Klicken bearbeiten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8938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197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feld 6"/>
          <p:cNvSpPr txBox="1">
            <a:spLocks noChangeArrowheads="1"/>
          </p:cNvSpPr>
          <p:nvPr userDrawn="1"/>
        </p:nvSpPr>
        <p:spPr bwMode="auto">
          <a:xfrm>
            <a:off x="3920947" y="6356350"/>
            <a:ext cx="409275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sz="800" smtClean="0"/>
              <a:t>Tomasz</a:t>
            </a:r>
            <a:r>
              <a:rPr lang="pl-PL" sz="800" baseline="0" smtClean="0"/>
              <a:t> Kozak</a:t>
            </a:r>
            <a:r>
              <a:rPr lang="en-GB" sz="800" dirty="0" smtClean="0"/>
              <a:t>| </a:t>
            </a:r>
            <a:r>
              <a:rPr lang="pl-PL" sz="800" smtClean="0"/>
              <a:t>Software</a:t>
            </a:r>
            <a:r>
              <a:rPr lang="en-GB" sz="800" dirty="0" smtClean="0"/>
              <a:t> for Optical Links and Laser Synch</a:t>
            </a:r>
            <a:r>
              <a:rPr lang="pl-PL" sz="800" smtClean="0"/>
              <a:t> for MTCA</a:t>
            </a:r>
            <a:r>
              <a:rPr lang="en-GB" sz="800" dirty="0" smtClean="0"/>
              <a:t>| 25th June, 2013 </a:t>
            </a:r>
            <a:r>
              <a:rPr lang="en-GB" sz="800" dirty="0"/>
              <a:t>| Page </a:t>
            </a:r>
            <a:fld id="{382785C1-4DAF-4505-9820-5DCBA127749E}" type="slidenum">
              <a:rPr lang="en-GB" sz="800"/>
              <a:pPr/>
              <a:t>‹#›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56489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Textfeld 6"/>
          <p:cNvSpPr txBox="1">
            <a:spLocks noChangeArrowheads="1"/>
          </p:cNvSpPr>
          <p:nvPr userDrawn="1"/>
        </p:nvSpPr>
        <p:spPr bwMode="auto">
          <a:xfrm>
            <a:off x="4644000" y="6356350"/>
            <a:ext cx="3369700" cy="2154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sz="800" dirty="0" smtClean="0"/>
              <a:t>Tomasz Kozak</a:t>
            </a:r>
            <a:r>
              <a:rPr lang="en-GB" sz="800" dirty="0" smtClean="0"/>
              <a:t> | </a:t>
            </a:r>
            <a:r>
              <a:rPr lang="pl-PL" sz="800" dirty="0" smtClean="0"/>
              <a:t>RC Meeting </a:t>
            </a:r>
            <a:r>
              <a:rPr lang="en-GB" sz="800" dirty="0" smtClean="0"/>
              <a:t>| </a:t>
            </a:r>
            <a:r>
              <a:rPr lang="pl-PL" sz="800" dirty="0" smtClean="0"/>
              <a:t>31</a:t>
            </a:r>
            <a:r>
              <a:rPr lang="en-GB" sz="800" dirty="0" smtClean="0"/>
              <a:t>th </a:t>
            </a:r>
            <a:r>
              <a:rPr lang="pl-PL" sz="800" dirty="0" smtClean="0"/>
              <a:t>March</a:t>
            </a:r>
            <a:r>
              <a:rPr lang="en-GB" sz="800" dirty="0" smtClean="0"/>
              <a:t>, 201</a:t>
            </a:r>
            <a:r>
              <a:rPr lang="pl-PL" sz="800" dirty="0" smtClean="0"/>
              <a:t>4</a:t>
            </a:r>
            <a:r>
              <a:rPr lang="en-GB" sz="800" dirty="0" smtClean="0"/>
              <a:t> | Page </a:t>
            </a:r>
            <a:fld id="{382785C1-4DAF-4505-9820-5DCBA127749E}" type="slidenum">
              <a:rPr lang="en-GB" sz="800" smtClean="0"/>
              <a:pPr/>
              <a:t>‹#›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94110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8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36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9981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246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First and Last Name </a:t>
            </a:r>
            <a:r>
              <a:rPr lang="en-GB" sz="900" dirty="0">
                <a:solidFill>
                  <a:schemeClr val="bg2"/>
                </a:solidFill>
              </a:rPr>
              <a:t> |  Title of Presentation  |  Date  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BA4F2683-322B-473C-977C-51B295DF131F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z.kozak@desy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Laser </a:t>
            </a:r>
            <a:r>
              <a:rPr lang="pl-PL" sz="4400" dirty="0" smtClean="0"/>
              <a:t>synchornization</a:t>
            </a:r>
            <a:r>
              <a:rPr lang="en-US" sz="4400" dirty="0" smtClean="0"/>
              <a:t> </a:t>
            </a:r>
            <a:r>
              <a:rPr lang="pl-PL" sz="4400" dirty="0" smtClean="0"/>
              <a:t>software</a:t>
            </a:r>
            <a:r>
              <a:rPr lang="en-US" sz="4400" dirty="0" smtClean="0"/>
              <a:t>/firmware </a:t>
            </a:r>
            <a:r>
              <a:rPr lang="en-US" sz="4400" dirty="0"/>
              <a:t>status</a:t>
            </a:r>
          </a:p>
        </p:txBody>
      </p:sp>
      <p:sp>
        <p:nvSpPr>
          <p:cNvPr id="4099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pPr eaLnBrk="1" hangingPunct="1"/>
            <a:r>
              <a:rPr lang="pl-PL" dirty="0" smtClean="0">
                <a:latin typeface="Myriad Pro" pitchFamily="34" charset="0"/>
              </a:rPr>
              <a:t>Recent software development for Laser Synchronization System</a:t>
            </a:r>
            <a:endParaRPr lang="en-GB" dirty="0" smtClean="0">
              <a:latin typeface="Myriad Pro" pitchFamily="34" charset="0"/>
            </a:endParaRPr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4060107" y="2282481"/>
            <a:ext cx="41656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sz="1800" u="sng" dirty="0" smtClean="0">
                <a:solidFill>
                  <a:srgbClr val="00A5EB"/>
                </a:solidFill>
                <a:latin typeface="Myriad Pro" pitchFamily="34" charset="0"/>
              </a:rPr>
              <a:t>Tomasz Kozak</a:t>
            </a:r>
            <a:r>
              <a:rPr lang="pl-PL" sz="1800" dirty="0" smtClean="0">
                <a:solidFill>
                  <a:srgbClr val="00A5EB"/>
                </a:solidFill>
                <a:latin typeface="Myriad Pro" pitchFamily="34" charset="0"/>
              </a:rPr>
              <a:t> and Paweł Prędki</a:t>
            </a:r>
            <a:endParaRPr lang="en-GB" sz="1800" dirty="0">
              <a:latin typeface="Myriad Pro" pitchFamily="34" charset="0"/>
            </a:endParaRPr>
          </a:p>
          <a:p>
            <a:r>
              <a:rPr lang="pl-PL" sz="1400" dirty="0" smtClean="0">
                <a:latin typeface="Myriad Pro" pitchFamily="34" charset="0"/>
              </a:rPr>
              <a:t>Department of Microelectronics and Computer Science (DMCS),</a:t>
            </a:r>
          </a:p>
          <a:p>
            <a:r>
              <a:rPr lang="pl-PL" sz="1400" dirty="0" smtClean="0">
                <a:latin typeface="Myriad Pro" pitchFamily="34" charset="0"/>
              </a:rPr>
              <a:t>Lodz University of Technology (LUT)</a:t>
            </a:r>
          </a:p>
          <a:p>
            <a:endParaRPr lang="pl-PL" dirty="0" smtClean="0">
              <a:latin typeface="Myriad Pro" pitchFamily="34" charset="0"/>
            </a:endParaRPr>
          </a:p>
          <a:p>
            <a:r>
              <a:rPr lang="pl-PL" dirty="0" smtClean="0">
                <a:latin typeface="Myriad Pro" pitchFamily="34" charset="0"/>
              </a:rPr>
              <a:t>MSK Group</a:t>
            </a:r>
          </a:p>
          <a:p>
            <a:endParaRPr lang="pl-PL" dirty="0">
              <a:latin typeface="Myriad Pro" pitchFamily="34" charset="0"/>
            </a:endParaRPr>
          </a:p>
          <a:p>
            <a:r>
              <a:rPr lang="en-GB" dirty="0" smtClean="0">
                <a:latin typeface="Myriad Pro" pitchFamily="34" charset="0"/>
              </a:rPr>
              <a:t>DESY, </a:t>
            </a:r>
            <a:r>
              <a:rPr lang="pl-PL" dirty="0" smtClean="0">
                <a:latin typeface="Myriad Pro" pitchFamily="34" charset="0"/>
              </a:rPr>
              <a:t>13th</a:t>
            </a:r>
            <a:r>
              <a:rPr lang="pl-PL" dirty="0">
                <a:latin typeface="Myriad Pro" pitchFamily="34" charset="0"/>
              </a:rPr>
              <a:t> </a:t>
            </a:r>
            <a:r>
              <a:rPr lang="pl-PL" dirty="0" smtClean="0">
                <a:latin typeface="Myriad Pro" pitchFamily="34" charset="0"/>
              </a:rPr>
              <a:t>May</a:t>
            </a:r>
            <a:r>
              <a:rPr lang="en-GB" dirty="0" smtClean="0">
                <a:latin typeface="Myriad Pro" pitchFamily="34" charset="0"/>
              </a:rPr>
              <a:t>, 201</a:t>
            </a:r>
            <a:r>
              <a:rPr lang="pl-PL" dirty="0" smtClean="0">
                <a:latin typeface="Myriad Pro" pitchFamily="34" charset="0"/>
              </a:rPr>
              <a:t>4</a:t>
            </a:r>
            <a:endParaRPr lang="en-GB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New Laser Diode Driver Server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2575" y="892614"/>
            <a:ext cx="4826186" cy="5584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pl-PL" kern="0" dirty="0" smtClean="0"/>
              <a:t>Based on the new design by S. Ruzin</a:t>
            </a:r>
          </a:p>
          <a:p>
            <a:r>
              <a:rPr lang="pl-PL" kern="0" dirty="0" smtClean="0"/>
              <a:t>Two main modes of operation:</a:t>
            </a:r>
          </a:p>
          <a:p>
            <a:pPr lvl="1"/>
            <a:r>
              <a:rPr lang="pl-PL" kern="0" dirty="0" smtClean="0"/>
              <a:t>Constant current – no control based on optical power monitoring</a:t>
            </a:r>
          </a:p>
          <a:p>
            <a:pPr lvl="1"/>
            <a:r>
              <a:rPr lang="pl-PL" kern="0" dirty="0" smtClean="0"/>
              <a:t>Constant power – uses optical power monitoring control</a:t>
            </a:r>
          </a:p>
          <a:p>
            <a:r>
              <a:rPr lang="pl-PL" kern="0" dirty="0" smtClean="0"/>
              <a:t>Communication via CAN bus using ESD AMC CAN4 board</a:t>
            </a:r>
          </a:p>
          <a:p>
            <a:pPr lvl="1"/>
            <a:r>
              <a:rPr lang="pl-PL" kern="0" dirty="0" smtClean="0"/>
              <a:t>Planned support of Ethernet communication</a:t>
            </a:r>
          </a:p>
          <a:p>
            <a:r>
              <a:rPr lang="pl-PL" kern="0" dirty="0" smtClean="0"/>
              <a:t>Layered software architecture</a:t>
            </a:r>
          </a:p>
          <a:p>
            <a:pPr lvl="1"/>
            <a:r>
              <a:rPr lang="pl-PL" kern="0" dirty="0" smtClean="0"/>
              <a:t>Hardware access layer (library)</a:t>
            </a:r>
          </a:p>
          <a:p>
            <a:pPr lvl="1"/>
            <a:r>
              <a:rPr lang="pl-PL" kern="0" dirty="0" smtClean="0"/>
              <a:t>LDD control layer (library)</a:t>
            </a:r>
          </a:p>
          <a:p>
            <a:pPr lvl="1"/>
            <a:r>
              <a:rPr lang="pl-PL" kern="0" dirty="0" smtClean="0"/>
              <a:t>DOOCS layer (server)</a:t>
            </a:r>
          </a:p>
          <a:p>
            <a:r>
              <a:rPr lang="pl-PL" kern="0" dirty="0" smtClean="0"/>
              <a:t>Submit bugs &amp; requests to Redmine!!!</a:t>
            </a:r>
          </a:p>
          <a:p>
            <a:pPr lvl="1"/>
            <a:endParaRPr lang="pl-PL" kern="0" dirty="0" smtClean="0"/>
          </a:p>
        </p:txBody>
      </p:sp>
      <p:pic>
        <p:nvPicPr>
          <p:cNvPr id="8" name="Picture 3" descr="C:\Users\ppredki\Dropbox\DESY\LDD CAN\ldd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761" y="890587"/>
            <a:ext cx="3848100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08761" y="5971387"/>
            <a:ext cx="177019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200" kern="0" dirty="0" smtClean="0"/>
              <a:t>Courtesy: P. Prędki</a:t>
            </a:r>
          </a:p>
        </p:txBody>
      </p:sp>
    </p:spTree>
    <p:extLst>
      <p:ext uri="{BB962C8B-B14F-4D97-AF65-F5344CB8AC3E}">
        <p14:creationId xmlns:p14="http://schemas.microsoft.com/office/powerpoint/2010/main" val="177181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New Laser Diode Driver </a:t>
            </a:r>
            <a:r>
              <a:rPr lang="pl-PL" dirty="0" smtClean="0"/>
              <a:t>Server – </a:t>
            </a:r>
            <a:r>
              <a:rPr lang="pl-PL" dirty="0"/>
              <a:t>Expert panel</a:t>
            </a:r>
            <a:endParaRPr lang="de-DE" dirty="0">
              <a:latin typeface="Myriad Pro" pitchFamily="34" charset="0"/>
            </a:endParaRPr>
          </a:p>
        </p:txBody>
      </p:sp>
      <p:pic>
        <p:nvPicPr>
          <p:cNvPr id="5" name="Picture 2" descr="C:\Users\ppredki\Dropbox\DESY\LDD CAN\lddexper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1" y="1290917"/>
            <a:ext cx="4446938" cy="462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ppredki\Dropbox\DESY\LDD CAN\lddexper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51" y="1309966"/>
            <a:ext cx="4463364" cy="460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31114" y="5915024"/>
            <a:ext cx="177019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200" kern="0" dirty="0" smtClean="0"/>
              <a:t>Courtesy: P. Prędki</a:t>
            </a:r>
          </a:p>
        </p:txBody>
      </p:sp>
    </p:spTree>
    <p:extLst>
      <p:ext uri="{BB962C8B-B14F-4D97-AF65-F5344CB8AC3E}">
        <p14:creationId xmlns:p14="http://schemas.microsoft.com/office/powerpoint/2010/main" val="16679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yriad Pro" pitchFamily="34" charset="0"/>
              </a:rPr>
              <a:t>Conclusions and </a:t>
            </a:r>
            <a:r>
              <a:rPr lang="pl-PL" dirty="0">
                <a:latin typeface="Myriad Pro" pitchFamily="34" charset="0"/>
              </a:rPr>
              <a:t>f</a:t>
            </a:r>
            <a:r>
              <a:rPr lang="pl-PL" dirty="0" smtClean="0">
                <a:latin typeface="Myriad Pro" pitchFamily="34" charset="0"/>
              </a:rPr>
              <a:t>uture plans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58" y="1114033"/>
            <a:ext cx="8452918" cy="5448132"/>
          </a:xfrm>
        </p:spPr>
        <p:txBody>
          <a:bodyPr/>
          <a:lstStyle/>
          <a:p>
            <a:r>
              <a:rPr lang="pl-PL" dirty="0" smtClean="0"/>
              <a:t>Near future plans: </a:t>
            </a:r>
          </a:p>
          <a:p>
            <a:pPr marL="787400" lvl="1" indent="-342900">
              <a:buFont typeface="+mj-lt"/>
              <a:buAutoNum type="arabicPeriod"/>
            </a:pPr>
            <a:r>
              <a:rPr lang="pl-PL" dirty="0" smtClean="0"/>
              <a:t>Continue work on MD22 motor software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Still low level classes are adjusted by Martin. Robert is </a:t>
            </a:r>
            <a:r>
              <a:rPr lang="en-US" dirty="0"/>
              <a:t>modifying </a:t>
            </a:r>
            <a:r>
              <a:rPr lang="pl-PL" dirty="0" smtClean="0"/>
              <a:t>the firmware, but interfaces shouldn’t be strongly modified.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Work done in 50%. Still much </a:t>
            </a:r>
            <a:r>
              <a:rPr lang="en-US" dirty="0"/>
              <a:t>functionality </a:t>
            </a:r>
            <a:r>
              <a:rPr lang="en-US" dirty="0" smtClean="0"/>
              <a:t>missing</a:t>
            </a:r>
            <a:r>
              <a:rPr lang="pl-PL" dirty="0" smtClean="0"/>
              <a:t>/not tested, but bacis one is provided.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Need to be tested with different motor (question: What kind of motor will be used for links, lasers and BAMs </a:t>
            </a:r>
            <a:r>
              <a:rPr lang="pl-PL" dirty="0" smtClean="0"/>
              <a:t>???).</a:t>
            </a:r>
            <a:endParaRPr lang="pl-PL" dirty="0" smtClean="0"/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Need one person from user side to consult solutions (Matthias ?, Thorsten?, Cezary</a:t>
            </a:r>
            <a:r>
              <a:rPr lang="pl-PL" dirty="0" smtClean="0"/>
              <a:t>?).</a:t>
            </a:r>
            <a:endParaRPr lang="pl-PL" dirty="0" smtClean="0"/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Rough time needed for first implementation – 1 week, but for finale version of software can’t be estimated (no full software specification exists – iterative process, maybe AdvStepperMotor class will be needed</a:t>
            </a:r>
            <a:r>
              <a:rPr lang="pl-PL" dirty="0" smtClean="0"/>
              <a:t>).</a:t>
            </a:r>
            <a:endParaRPr lang="pl-PL" dirty="0" smtClean="0"/>
          </a:p>
          <a:p>
            <a:pPr marL="1395413" lvl="2" indent="-342900">
              <a:buFont typeface="+mj-lt"/>
              <a:buAutoNum type="arabicPeriod"/>
            </a:pPr>
            <a:endParaRPr lang="pl-PL" dirty="0" smtClean="0"/>
          </a:p>
          <a:p>
            <a:pPr marL="787400" lvl="1" indent="-342900">
              <a:buFont typeface="+mj-lt"/>
              <a:buAutoNum type="arabicPeriod"/>
            </a:pPr>
            <a:r>
              <a:rPr lang="pl-PL" dirty="0" smtClean="0"/>
              <a:t>Launch work od firmware side for the Laser Synchronization upgrade (slide 5)</a:t>
            </a:r>
          </a:p>
          <a:p>
            <a:pPr marL="787400" lvl="1" indent="-342900">
              <a:buFont typeface="+mj-lt"/>
              <a:buAutoNum type="arabicPeriod"/>
            </a:pPr>
            <a:r>
              <a:rPr lang="pl-PL" dirty="0" smtClean="0"/>
              <a:t>Server will not be rewritten until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new version of firmware will be prepared (T. Kozak)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stable version of software for MD22 will be ready (T. Kozak and M. Killenberg)</a:t>
            </a:r>
          </a:p>
          <a:p>
            <a:pPr marL="1395413" lvl="2" indent="-342900">
              <a:buFont typeface="+mj-lt"/>
              <a:buAutoNum type="arabicPeriod"/>
            </a:pPr>
            <a:r>
              <a:rPr lang="pl-PL" dirty="0" smtClean="0"/>
              <a:t>new approach to bound the CS with </a:t>
            </a:r>
            <a:r>
              <a:rPr lang="en-US" dirty="0"/>
              <a:t>independent </a:t>
            </a:r>
            <a:r>
              <a:rPr lang="pl-PL" dirty="0" smtClean="0"/>
              <a:t>software  will be delivered (M. Killenberg)</a:t>
            </a:r>
            <a:endParaRPr lang="pl-PL" dirty="0"/>
          </a:p>
          <a:p>
            <a:pPr marL="1395413" lvl="2" indent="-342900">
              <a:buFont typeface="+mj-lt"/>
              <a:buAutoNum type="arabicPeriod"/>
            </a:pPr>
            <a:endParaRPr lang="pl-PL" dirty="0" smtClean="0"/>
          </a:p>
          <a:p>
            <a:pPr marL="1395413" lvl="2" indent="-342900">
              <a:buFont typeface="+mj-lt"/>
              <a:buAutoNum type="arabicPeriod"/>
            </a:pPr>
            <a:endParaRPr lang="pl-PL" dirty="0" smtClean="0"/>
          </a:p>
          <a:p>
            <a:r>
              <a:rPr lang="pl-PL" dirty="0" smtClean="0"/>
              <a:t>Conclusion: Still a lot work to be done!!!</a:t>
            </a:r>
            <a:endParaRPr lang="pl-PL" dirty="0"/>
          </a:p>
          <a:p>
            <a:pPr marL="787400" lvl="1" indent="-34290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56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4400" dirty="0"/>
              <a:t>Laser </a:t>
            </a:r>
            <a:r>
              <a:rPr lang="pl-PL" sz="4400" dirty="0"/>
              <a:t>synchornization</a:t>
            </a:r>
            <a:r>
              <a:rPr lang="en-US" sz="4400" dirty="0"/>
              <a:t> </a:t>
            </a:r>
            <a:r>
              <a:rPr lang="pl-PL" sz="4400" dirty="0"/>
              <a:t>software</a:t>
            </a:r>
            <a:r>
              <a:rPr lang="en-US" sz="4400" dirty="0"/>
              <a:t>/firmware status</a:t>
            </a:r>
            <a:endParaRPr lang="en-GB" sz="4400" dirty="0" smtClean="0">
              <a:latin typeface="Myriad Pro" pitchFamily="34" charset="0"/>
            </a:endParaRPr>
          </a:p>
        </p:txBody>
      </p:sp>
      <p:sp>
        <p:nvSpPr>
          <p:cNvPr id="4099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pPr eaLnBrk="1" hangingPunct="1"/>
            <a:r>
              <a:rPr lang="pl-PL" dirty="0">
                <a:latin typeface="Myriad Pro" pitchFamily="34" charset="0"/>
              </a:rPr>
              <a:t>Recent software development for Laser Synchronization System</a:t>
            </a:r>
            <a:endParaRPr lang="en-GB" dirty="0">
              <a:latin typeface="Myriad Pro" pitchFamily="34" charset="0"/>
            </a:endParaRPr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3883374" y="2228692"/>
            <a:ext cx="4307806" cy="14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sz="2500" dirty="0" smtClean="0">
                <a:solidFill>
                  <a:srgbClr val="00A5EB"/>
                </a:solidFill>
                <a:latin typeface="Myriad Pro" pitchFamily="34" charset="0"/>
              </a:rPr>
              <a:t>Thank you for your attention.</a:t>
            </a:r>
          </a:p>
          <a:p>
            <a:endParaRPr lang="pl-PL" dirty="0" smtClean="0">
              <a:solidFill>
                <a:srgbClr val="00A5EB"/>
              </a:solidFill>
              <a:latin typeface="Myriad Pro" pitchFamily="34" charset="0"/>
              <a:hlinkClick r:id="rId2"/>
            </a:endParaRPr>
          </a:p>
          <a:p>
            <a:r>
              <a:rPr lang="pl-PL" dirty="0" smtClean="0">
                <a:solidFill>
                  <a:srgbClr val="00A5EB"/>
                </a:solidFill>
                <a:latin typeface="Myriad Pro" pitchFamily="34" charset="0"/>
                <a:hlinkClick r:id="rId2"/>
              </a:rPr>
              <a:t>tomasz.kozak@desy.de</a:t>
            </a:r>
            <a:endParaRPr lang="pl-PL" dirty="0" smtClean="0">
              <a:solidFill>
                <a:srgbClr val="00A5EB"/>
              </a:solidFill>
              <a:latin typeface="Myriad Pro" pitchFamily="34" charset="0"/>
            </a:endParaRPr>
          </a:p>
          <a:p>
            <a:r>
              <a:rPr lang="pl-PL" dirty="0" smtClean="0">
                <a:latin typeface="Myriad Pro" pitchFamily="34" charset="0"/>
              </a:rPr>
              <a:t>Building 55a, room: 125</a:t>
            </a:r>
          </a:p>
          <a:p>
            <a:r>
              <a:rPr lang="pl-PL" dirty="0" smtClean="0">
                <a:latin typeface="Myriad Pro" pitchFamily="34" charset="0"/>
              </a:rPr>
              <a:t>Phone: 1749</a:t>
            </a:r>
            <a:endParaRPr lang="en-GB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yriad Pro" pitchFamily="34" charset="0"/>
              </a:rPr>
              <a:t>Agenda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Laser Synchronization with MTCA</a:t>
            </a:r>
          </a:p>
          <a:p>
            <a:pPr lvl="1"/>
            <a:r>
              <a:rPr lang="pl-PL" dirty="0" smtClean="0"/>
              <a:t>Recent changes in the Laser Synchronization Server (down-conversion scheme)</a:t>
            </a:r>
          </a:p>
          <a:p>
            <a:pPr lvl="1"/>
            <a:r>
              <a:rPr lang="pl-PL" dirty="0" smtClean="0"/>
              <a:t>Future Laser Synchronization firmware scheme</a:t>
            </a:r>
          </a:p>
          <a:p>
            <a:pPr lvl="1"/>
            <a:r>
              <a:rPr lang="pl-PL" dirty="0" smtClean="0"/>
              <a:t>Motor Driver (DFMC-MD22) software development</a:t>
            </a:r>
            <a:endParaRPr lang="en-US" dirty="0"/>
          </a:p>
          <a:p>
            <a:pPr lvl="0"/>
            <a:r>
              <a:rPr lang="pl-PL" dirty="0"/>
              <a:t>New Laser Diode Driver </a:t>
            </a:r>
            <a:r>
              <a:rPr lang="pl-PL" dirty="0" smtClean="0"/>
              <a:t>Server (P. Prędki)</a:t>
            </a:r>
          </a:p>
          <a:p>
            <a:pPr lvl="0"/>
            <a:r>
              <a:rPr lang="pl-PL" dirty="0" smtClean="0">
                <a:latin typeface="Myriad Pro" pitchFamily="34" charset="0"/>
              </a:rPr>
              <a:t>Conclusions </a:t>
            </a:r>
            <a:r>
              <a:rPr lang="pl-PL" dirty="0">
                <a:latin typeface="Myriad Pro" pitchFamily="34" charset="0"/>
              </a:rPr>
              <a:t>and future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yriad Pro" pitchFamily="34" charset="0"/>
              </a:rPr>
              <a:t>Recent changes in the Laser Synchronization Server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816535"/>
            <a:ext cx="8520113" cy="5461320"/>
          </a:xfrm>
        </p:spPr>
        <p:txBody>
          <a:bodyPr/>
          <a:lstStyle/>
          <a:p>
            <a:r>
              <a:rPr lang="pl-PL" dirty="0" smtClean="0"/>
              <a:t>Server for Laser Synchronization with Down-Conversion Scheme</a:t>
            </a:r>
          </a:p>
          <a:p>
            <a:pPr lvl="1"/>
            <a:r>
              <a:rPr lang="pl-PL" dirty="0" smtClean="0"/>
              <a:t>Running in Injector Hutch (Photo Injector Laser 3) and REGAE – implementation based on SIS8300 for around 1 year.</a:t>
            </a:r>
          </a:p>
          <a:p>
            <a:pPr lvl="1"/>
            <a:r>
              <a:rPr lang="pl-PL" dirty="0" smtClean="0"/>
              <a:t>Still old structure (DOOCS </a:t>
            </a:r>
            <a:r>
              <a:rPr lang="en-US" dirty="0"/>
              <a:t>dependent</a:t>
            </a:r>
            <a:r>
              <a:rPr lang="pl-PL" dirty="0" smtClean="0"/>
              <a:t>). Redesign postponed.</a:t>
            </a:r>
          </a:p>
          <a:p>
            <a:pPr lvl="1"/>
            <a:r>
              <a:rPr lang="pl-PL" dirty="0" smtClean="0"/>
              <a:t>Bug fixes and small features implementation requested by REGAE crew has been done.</a:t>
            </a:r>
          </a:p>
          <a:p>
            <a:pPr lvl="2">
              <a:buFont typeface="+mj-lt"/>
              <a:buAutoNum type="arabicPeriod"/>
            </a:pPr>
            <a:r>
              <a:rPr lang="pl-PL" dirty="0"/>
              <a:t>i</a:t>
            </a:r>
            <a:r>
              <a:rPr lang="pl-PL" dirty="0" smtClean="0"/>
              <a:t>mproved autolocking routine (work with motor tuned lasers), 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fixed switching for monitor signals bug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changed FFT units, check beat frequency calculation (FFT calculation) and others minor issues</a:t>
            </a:r>
          </a:p>
          <a:p>
            <a:pPr lvl="2"/>
            <a:endParaRPr lang="pl-PL" dirty="0" smtClean="0"/>
          </a:p>
          <a:p>
            <a:pPr lvl="1"/>
            <a:r>
              <a:rPr lang="pl-PL" dirty="0" smtClean="0"/>
              <a:t>Jitter and timing drift calculation added but values still need to be verified.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Jitter calculated as standard deviation of phase error expressed in [fs]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Timing drift calculated as mean of phase and expressed in [fs]</a:t>
            </a:r>
          </a:p>
          <a:p>
            <a:pPr lvl="2"/>
            <a:endParaRPr lang="pl-PL" dirty="0" smtClean="0"/>
          </a:p>
          <a:p>
            <a:pPr lvl="1"/>
            <a:r>
              <a:rPr lang="pl-PL" dirty="0" smtClean="0"/>
              <a:t>New, test location – Laboratory 28F launched.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Setup based only on MTCA devices (SIS8300L + DTRM-DWC10,  DAMC-FMC20 + DRTM-PZT4, DAMC02 + DFMC-MD22)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Server was adjusted, but still some problem with correct initialization (will be fixed soon)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No support for DRTM-PZT4 board included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Added basic support for MTCA motor driver (DFMC-MD22)</a:t>
            </a:r>
          </a:p>
          <a:p>
            <a:pPr lvl="2">
              <a:buFont typeface="+mj-lt"/>
              <a:buAutoNum type="arabicPeriod"/>
            </a:pPr>
            <a:r>
              <a:rPr lang="pl-PL" dirty="0" smtClean="0"/>
              <a:t>Problems with too sensitive motor (no automatic locking)</a:t>
            </a:r>
          </a:p>
          <a:p>
            <a:pPr lvl="2"/>
            <a:endParaRPr lang="pl-PL" dirty="0" smtClean="0"/>
          </a:p>
          <a:p>
            <a:pPr lvl="2"/>
            <a:endParaRPr lang="pl-PL" dirty="0"/>
          </a:p>
          <a:p>
            <a:pPr lvl="2"/>
            <a:endParaRPr lang="pl-PL" dirty="0" smtClean="0"/>
          </a:p>
          <a:p>
            <a:pPr marL="4445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24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yriad Pro" pitchFamily="34" charset="0"/>
              </a:rPr>
              <a:t>Recent changes in the Laser Synchronization Server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8" y="2733797"/>
            <a:ext cx="5061715" cy="341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575" y="1229360"/>
            <a:ext cx="5446436" cy="298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46399" y="4821311"/>
            <a:ext cx="329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New timing jitter and drifts calculations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 bwMode="auto">
          <a:xfrm rot="14755091">
            <a:off x="7226135" y="4393208"/>
            <a:ext cx="538128" cy="21770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000" y="6394800"/>
            <a:ext cx="329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Basic support for DFMC-MD22</a:t>
            </a:r>
            <a:endParaRPr lang="en-US" sz="1400" dirty="0"/>
          </a:p>
        </p:txBody>
      </p:sp>
      <p:sp>
        <p:nvSpPr>
          <p:cNvPr id="12" name="Right Arrow 11"/>
          <p:cNvSpPr/>
          <p:nvPr/>
        </p:nvSpPr>
        <p:spPr bwMode="auto">
          <a:xfrm rot="14755091">
            <a:off x="1856136" y="6095406"/>
            <a:ext cx="538128" cy="21770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yriad Pro" pitchFamily="34" charset="0"/>
              </a:rPr>
              <a:t>Future firmware scheme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75" y="5844299"/>
            <a:ext cx="2905125" cy="416801"/>
          </a:xfrm>
        </p:spPr>
        <p:txBody>
          <a:bodyPr/>
          <a:lstStyle/>
          <a:p>
            <a:pPr marL="0" indent="0">
              <a:buNone/>
            </a:pPr>
            <a:r>
              <a:rPr lang="pl-PL" sz="1200" dirty="0" smtClean="0"/>
              <a:t>Courtesy: M. Felber</a:t>
            </a:r>
          </a:p>
          <a:p>
            <a:pPr lvl="2"/>
            <a:endParaRPr lang="pl-PL" dirty="0" smtClean="0"/>
          </a:p>
          <a:p>
            <a:pPr lvl="2"/>
            <a:endParaRPr lang="pl-PL" dirty="0"/>
          </a:p>
          <a:p>
            <a:pPr lvl="2"/>
            <a:endParaRPr lang="pl-PL" dirty="0" smtClean="0"/>
          </a:p>
          <a:p>
            <a:pPr marL="444500" lvl="1" indent="0">
              <a:buNone/>
            </a:pPr>
            <a:endParaRPr lang="en-US" sz="1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93" y="1028700"/>
            <a:ext cx="7463933" cy="469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7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431" y="2658675"/>
            <a:ext cx="4293569" cy="359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l-PL" dirty="0"/>
              <a:t>Motor Driver (DFMC-MD22</a:t>
            </a:r>
            <a:r>
              <a:rPr lang="pl-PL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7650" y="945879"/>
            <a:ext cx="7056376" cy="4427620"/>
          </a:xfrm>
        </p:spPr>
        <p:txBody>
          <a:bodyPr/>
          <a:lstStyle/>
          <a:p>
            <a:r>
              <a:rPr lang="pl-PL" dirty="0" smtClean="0"/>
              <a:t>FMC card suitable to drive two </a:t>
            </a:r>
            <a:r>
              <a:rPr lang="en-US" dirty="0"/>
              <a:t>independent </a:t>
            </a:r>
            <a:r>
              <a:rPr lang="pl-PL" dirty="0" smtClean="0"/>
              <a:t>stepper motors</a:t>
            </a:r>
          </a:p>
          <a:p>
            <a:r>
              <a:rPr lang="pl-PL" dirty="0" smtClean="0"/>
              <a:t>Communication </a:t>
            </a:r>
            <a:r>
              <a:rPr lang="pl-PL" dirty="0"/>
              <a:t>with Motor Driver and</a:t>
            </a:r>
            <a:br>
              <a:rPr lang="pl-PL" dirty="0"/>
            </a:br>
            <a:r>
              <a:rPr lang="pl-PL" dirty="0"/>
              <a:t>Controller over SPI </a:t>
            </a:r>
            <a:r>
              <a:rPr lang="pl-PL" dirty="0" smtClean="0"/>
              <a:t>and I2C via PCIE</a:t>
            </a:r>
          </a:p>
          <a:p>
            <a:r>
              <a:rPr lang="pl-PL" dirty="0"/>
              <a:t>Needed for coarse tuning of timing drifts both by </a:t>
            </a:r>
          </a:p>
          <a:p>
            <a:pPr lvl="1"/>
            <a:r>
              <a:rPr lang="pl-PL" dirty="0" smtClean="0"/>
              <a:t>Optical Links locking</a:t>
            </a:r>
            <a:endParaRPr lang="pl-PL" dirty="0"/>
          </a:p>
          <a:p>
            <a:pPr lvl="1"/>
            <a:r>
              <a:rPr lang="pl-PL" dirty="0" smtClean="0"/>
              <a:t>Lasers locking</a:t>
            </a:r>
          </a:p>
          <a:p>
            <a:r>
              <a:rPr lang="pl-PL" dirty="0" smtClean="0"/>
              <a:t>Can be used in other project e.g. BAM </a:t>
            </a:r>
            <a:br>
              <a:rPr lang="pl-PL" dirty="0" smtClean="0"/>
            </a:br>
            <a:r>
              <a:rPr lang="pl-PL" dirty="0" smtClean="0"/>
              <a:t>-&gt; needs layered, Control System </a:t>
            </a:r>
            <a:br>
              <a:rPr lang="pl-PL" dirty="0" smtClean="0"/>
            </a:br>
            <a:r>
              <a:rPr lang="en-US" dirty="0"/>
              <a:t>independent </a:t>
            </a:r>
            <a:r>
              <a:rPr lang="pl-PL" dirty="0" smtClean="0"/>
              <a:t>software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3952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l-PL" dirty="0"/>
              <a:t>Motor Driver (DFMC-MD22) software 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2024" y="4989980"/>
            <a:ext cx="8520113" cy="1425219"/>
          </a:xfrm>
        </p:spPr>
        <p:txBody>
          <a:bodyPr/>
          <a:lstStyle/>
          <a:p>
            <a:r>
              <a:rPr lang="pl-PL" dirty="0" smtClean="0"/>
              <a:t>Low level access classes prepared by </a:t>
            </a:r>
            <a:r>
              <a:rPr lang="pl-PL" dirty="0" smtClean="0"/>
              <a:t>Martin.</a:t>
            </a:r>
            <a:endParaRPr lang="pl-PL" dirty="0" smtClean="0"/>
          </a:p>
          <a:p>
            <a:r>
              <a:rPr lang="pl-PL" dirty="0" smtClean="0"/>
              <a:t>Software is much more complicated than expected in the </a:t>
            </a:r>
            <a:r>
              <a:rPr lang="pl-PL" dirty="0" smtClean="0"/>
              <a:t>beginning.</a:t>
            </a:r>
            <a:endParaRPr lang="pl-PL" dirty="0" smtClean="0"/>
          </a:p>
          <a:p>
            <a:r>
              <a:rPr lang="pl-PL" dirty="0" smtClean="0"/>
              <a:t>Still some bugs and problems (Martin is working on it</a:t>
            </a:r>
            <a:r>
              <a:rPr lang="pl-PL" dirty="0" smtClean="0"/>
              <a:t>).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847" y="827315"/>
            <a:ext cx="6380469" cy="416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662335" y="4781581"/>
            <a:ext cx="177019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200" kern="0" dirty="0" smtClean="0"/>
              <a:t>Courtesy: M. Killenberg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52800" y="3117600"/>
            <a:ext cx="86472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13935" y="2205181"/>
            <a:ext cx="177019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200" kern="0" dirty="0" smtClean="0"/>
              <a:t>Programmer:</a:t>
            </a:r>
            <a:br>
              <a:rPr lang="pl-PL" sz="1200" kern="0" dirty="0" smtClean="0"/>
            </a:br>
            <a:r>
              <a:rPr lang="pl-PL" sz="1200" kern="0" dirty="0" smtClean="0"/>
              <a:t>M. Killenberg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13935" y="3293581"/>
            <a:ext cx="177019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200" kern="0" dirty="0" smtClean="0"/>
              <a:t>Programmer:</a:t>
            </a:r>
            <a:br>
              <a:rPr lang="pl-PL" sz="1200" kern="0" dirty="0" smtClean="0"/>
            </a:br>
            <a:r>
              <a:rPr lang="pl-PL" sz="1200" kern="0" dirty="0" smtClean="0"/>
              <a:t>T. Kozak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52800" y="827315"/>
            <a:ext cx="2016000" cy="41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pl-PL" sz="1400" b="1" kern="0" dirty="0" smtClean="0"/>
              <a:t>Software architecture</a:t>
            </a:r>
          </a:p>
        </p:txBody>
      </p:sp>
    </p:spTree>
    <p:extLst>
      <p:ext uri="{BB962C8B-B14F-4D97-AF65-F5344CB8AC3E}">
        <p14:creationId xmlns:p14="http://schemas.microsoft.com/office/powerpoint/2010/main" val="379751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l-PL" dirty="0"/>
              <a:t>Motor Driver (DFMC-MD22) software 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4824" y="875160"/>
            <a:ext cx="8520113" cy="5355199"/>
          </a:xfrm>
        </p:spPr>
        <p:txBody>
          <a:bodyPr/>
          <a:lstStyle/>
          <a:p>
            <a:r>
              <a:rPr lang="pl-PL" dirty="0" smtClean="0"/>
              <a:t>StepperMotor class (library)</a:t>
            </a:r>
          </a:p>
          <a:p>
            <a:pPr lvl="1"/>
            <a:r>
              <a:rPr lang="pl-PL" dirty="0" smtClean="0"/>
              <a:t>Name changed from TranslationStage class</a:t>
            </a:r>
          </a:p>
          <a:p>
            <a:pPr lvl="1"/>
            <a:r>
              <a:rPr lang="pl-PL" dirty="0"/>
              <a:t>Control system (DOOCS) </a:t>
            </a:r>
            <a:r>
              <a:rPr lang="pl-PL" dirty="0" smtClean="0"/>
              <a:t>independent</a:t>
            </a:r>
          </a:p>
          <a:p>
            <a:pPr lvl="1"/>
            <a:r>
              <a:rPr lang="pl-PL" dirty="0" smtClean="0"/>
              <a:t>Simple way to control single motor – moving, status, calibration, errors</a:t>
            </a:r>
          </a:p>
          <a:p>
            <a:pPr lvl="1"/>
            <a:r>
              <a:rPr lang="pl-PL" dirty="0" smtClean="0"/>
              <a:t>User freandly interface</a:t>
            </a:r>
          </a:p>
          <a:p>
            <a:pPr lvl="2"/>
            <a:r>
              <a:rPr lang="pl-PL" dirty="0" smtClean="0"/>
              <a:t>startMotor();</a:t>
            </a:r>
          </a:p>
          <a:p>
            <a:pPr lvl="2"/>
            <a:r>
              <a:rPr lang="pl-PL" dirty="0" smtClean="0"/>
              <a:t>stopMotor();</a:t>
            </a:r>
          </a:p>
          <a:p>
            <a:pPr lvl="2"/>
            <a:r>
              <a:rPr lang="pl-PL" dirty="0" smtClean="0"/>
              <a:t>setMotorPosition(float newPosition);</a:t>
            </a:r>
          </a:p>
          <a:p>
            <a:pPr lvl="2"/>
            <a:r>
              <a:rPr lang="pl-PL" dirty="0"/>
              <a:t>f</a:t>
            </a:r>
            <a:r>
              <a:rPr lang="pl-PL" dirty="0" smtClean="0"/>
              <a:t>loat getMotorPosition();</a:t>
            </a:r>
          </a:p>
          <a:p>
            <a:pPr lvl="2"/>
            <a:r>
              <a:rPr lang="pl-PL" dirty="0" smtClean="0"/>
              <a:t>StepperMotorStatus getMotorStatus();</a:t>
            </a:r>
          </a:p>
          <a:p>
            <a:pPr lvl="2"/>
            <a:r>
              <a:rPr lang="pl-PL" dirty="0" smtClean="0"/>
              <a:t>calibrateMotor();</a:t>
            </a:r>
          </a:p>
          <a:p>
            <a:pPr lvl="2"/>
            <a:endParaRPr lang="pl-PL" dirty="0"/>
          </a:p>
          <a:p>
            <a:r>
              <a:rPr lang="pl-PL" dirty="0" smtClean="0"/>
              <a:t>EqMtcaDfmcMd22Driver (server)</a:t>
            </a:r>
            <a:endParaRPr lang="pl-PL" dirty="0"/>
          </a:p>
          <a:p>
            <a:pPr lvl="1"/>
            <a:r>
              <a:rPr lang="pl-PL" dirty="0"/>
              <a:t>DOOCS representation of StepperMotor class</a:t>
            </a:r>
          </a:p>
          <a:p>
            <a:pPr lvl="1"/>
            <a:r>
              <a:rPr lang="pl-PL" dirty="0"/>
              <a:t>Provides history and initialization </a:t>
            </a:r>
            <a:r>
              <a:rPr lang="pl-PL" dirty="0" smtClean="0"/>
              <a:t>features</a:t>
            </a:r>
          </a:p>
          <a:p>
            <a:pPr lvl="1"/>
            <a:r>
              <a:rPr lang="pl-PL" dirty="0" smtClean="0"/>
              <a:t>Can be used in </a:t>
            </a:r>
            <a:r>
              <a:rPr lang="en-US" dirty="0"/>
              <a:t>others </a:t>
            </a:r>
            <a:r>
              <a:rPr lang="pl-PL" dirty="0" smtClean="0"/>
              <a:t>DOOCS server (eq. Link Locking or Laser Locking)</a:t>
            </a:r>
          </a:p>
          <a:p>
            <a:r>
              <a:rPr lang="pl-PL" dirty="0" smtClean="0"/>
              <a:t>DFMC_MD22_server (server)</a:t>
            </a:r>
            <a:endParaRPr lang="pl-PL" dirty="0"/>
          </a:p>
          <a:p>
            <a:pPr lvl="1"/>
            <a:r>
              <a:rPr lang="pl-PL" dirty="0"/>
              <a:t>DOOCS </a:t>
            </a:r>
            <a:r>
              <a:rPr lang="pl-PL" dirty="0" smtClean="0"/>
              <a:t>server for </a:t>
            </a:r>
            <a:r>
              <a:rPr lang="pl-PL" dirty="0"/>
              <a:t>two independent Stepper </a:t>
            </a:r>
            <a:r>
              <a:rPr lang="pl-PL" dirty="0" smtClean="0"/>
              <a:t>Motors</a:t>
            </a:r>
          </a:p>
        </p:txBody>
      </p:sp>
    </p:spTree>
    <p:extLst>
      <p:ext uri="{BB962C8B-B14F-4D97-AF65-F5344CB8AC3E}">
        <p14:creationId xmlns:p14="http://schemas.microsoft.com/office/powerpoint/2010/main" val="300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Motor Driver (DFMC-MD22) software development</a:t>
            </a:r>
            <a:endParaRPr lang="de-DE" dirty="0">
              <a:latin typeface="Myriad Pro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18575" y="849600"/>
            <a:ext cx="8520113" cy="3178563"/>
          </a:xfrm>
        </p:spPr>
        <p:txBody>
          <a:bodyPr/>
          <a:lstStyle/>
          <a:p>
            <a:r>
              <a:rPr lang="pl-PL" sz="1800" dirty="0" smtClean="0"/>
              <a:t>Motor test stand installed in Digital Lab. </a:t>
            </a:r>
            <a:r>
              <a:rPr lang="pl-PL" sz="1800" dirty="0"/>
              <a:t>i</a:t>
            </a:r>
            <a:r>
              <a:rPr lang="pl-PL" sz="1800" dirty="0" smtClean="0"/>
              <a:t>n 55A</a:t>
            </a:r>
          </a:p>
          <a:p>
            <a:r>
              <a:rPr lang="pl-PL" sz="1800" dirty="0" smtClean="0"/>
              <a:t>Only one</a:t>
            </a:r>
            <a:r>
              <a:rPr lang="pl-PL" sz="1800" dirty="0"/>
              <a:t> DFMC-MD22 </a:t>
            </a:r>
            <a:r>
              <a:rPr lang="pl-PL" sz="1800" dirty="0" smtClean="0"/>
              <a:t> card </a:t>
            </a:r>
            <a:r>
              <a:rPr lang="en-US" sz="1800" dirty="0"/>
              <a:t>available</a:t>
            </a:r>
            <a:r>
              <a:rPr lang="pl-PL" sz="1800" dirty="0" smtClean="0"/>
              <a:t>. Waiting for at least one </a:t>
            </a:r>
            <a:r>
              <a:rPr lang="pl-PL" sz="1800" dirty="0" smtClean="0"/>
              <a:t>more.</a:t>
            </a:r>
            <a:endParaRPr lang="pl-PL" sz="1800" dirty="0" smtClean="0"/>
          </a:p>
          <a:p>
            <a:r>
              <a:rPr lang="pl-PL" sz="1800" dirty="0" smtClean="0"/>
              <a:t>Still C++ interface details need to </a:t>
            </a:r>
            <a:r>
              <a:rPr lang="pl-PL" sz="1800" dirty="0"/>
              <a:t>be clarified </a:t>
            </a:r>
            <a:r>
              <a:rPr lang="pl-PL" sz="1800" dirty="0" smtClean="0"/>
              <a:t>and discussed (with users</a:t>
            </a:r>
            <a:r>
              <a:rPr lang="pl-PL" sz="1800" dirty="0" smtClean="0"/>
              <a:t>).</a:t>
            </a:r>
            <a:endParaRPr lang="pl-PL" sz="1800" dirty="0" smtClean="0"/>
          </a:p>
          <a:p>
            <a:r>
              <a:rPr lang="pl-PL" sz="1800" dirty="0" smtClean="0"/>
              <a:t>Tests and development done with one type of stepper motor (need different types and more tests</a:t>
            </a:r>
            <a:r>
              <a:rPr lang="pl-PL" sz="1800" dirty="0" smtClean="0"/>
              <a:t>).</a:t>
            </a:r>
            <a:endParaRPr lang="pl-PL" sz="1800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1398745" y="6272509"/>
            <a:ext cx="295066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b="1" dirty="0" smtClean="0"/>
              <a:t>Panel for new </a:t>
            </a:r>
            <a:r>
              <a:rPr lang="pl-PL" sz="1000" b="1" dirty="0"/>
              <a:t>DFMC_MD22_server</a:t>
            </a:r>
            <a:r>
              <a:rPr lang="pl-PL" sz="1000" b="1" dirty="0" smtClean="0"/>
              <a:t> </a:t>
            </a:r>
            <a:endParaRPr lang="en-US" sz="10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22" y="2820332"/>
            <a:ext cx="5098063" cy="3509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13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876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2_DESY_Vortrag_3-1</vt:lpstr>
      <vt:lpstr>Laser synchornization software/firmware status</vt:lpstr>
      <vt:lpstr>Agenda</vt:lpstr>
      <vt:lpstr>Recent changes in the Laser Synchronization Server</vt:lpstr>
      <vt:lpstr>Recent changes in the Laser Synchronization Server</vt:lpstr>
      <vt:lpstr>Future firmware scheme</vt:lpstr>
      <vt:lpstr>Motor Driver (DFMC-MD22)</vt:lpstr>
      <vt:lpstr>Motor Driver (DFMC-MD22) software development</vt:lpstr>
      <vt:lpstr>Motor Driver (DFMC-MD22) software development</vt:lpstr>
      <vt:lpstr>Motor Driver (DFMC-MD22) software development</vt:lpstr>
      <vt:lpstr>New Laser Diode Driver Server</vt:lpstr>
      <vt:lpstr>New Laser Diode Driver Server – Expert panel</vt:lpstr>
      <vt:lpstr>Conclusions and future plans</vt:lpstr>
      <vt:lpstr>Laser synchornization software/firmware status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Felber</dc:creator>
  <cp:lastModifiedBy>Tomasz Kozak</cp:lastModifiedBy>
  <cp:revision>752</cp:revision>
  <cp:lastPrinted>2013-07-02T19:06:07Z</cp:lastPrinted>
  <dcterms:created xsi:type="dcterms:W3CDTF">2008-04-14T12:45:38Z</dcterms:created>
  <dcterms:modified xsi:type="dcterms:W3CDTF">2014-05-12T21:41:16Z</dcterms:modified>
</cp:coreProperties>
</file>