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3" r:id="rId2"/>
    <p:sldId id="268" r:id="rId3"/>
    <p:sldId id="269" r:id="rId4"/>
    <p:sldId id="281" r:id="rId5"/>
    <p:sldId id="282" r:id="rId6"/>
    <p:sldId id="283" r:id="rId7"/>
    <p:sldId id="284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72" autoAdjust="0"/>
    <p:restoredTop sz="94822" autoAdjust="0"/>
  </p:normalViewPr>
  <p:slideViewPr>
    <p:cSldViewPr snapToGrid="0">
      <p:cViewPr>
        <p:scale>
          <a:sx n="150" d="100"/>
          <a:sy n="150" d="100"/>
        </p:scale>
        <p:origin x="60" y="41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4AFD7E-C90D-48DD-AA90-6F0187FA5D5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64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pic>
        <p:nvPicPr>
          <p:cNvPr id="7" name="Picture 21" descr="HG_LOGO_70_ENG_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375527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85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48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03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0568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79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80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56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12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949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370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>
                <a:solidFill>
                  <a:schemeClr val="bg2"/>
                </a:solidFill>
              </a:rPr>
              <a:t>First and Last Name </a:t>
            </a:r>
            <a:r>
              <a:rPr lang="en-GB" sz="900">
                <a:solidFill>
                  <a:schemeClr val="bg2"/>
                </a:solidFill>
              </a:rPr>
              <a:t> |  Title of Presentation  |  Date  |  </a:t>
            </a:r>
            <a:r>
              <a:rPr lang="en-GB" sz="900" b="1">
                <a:solidFill>
                  <a:schemeClr val="bg2"/>
                </a:solidFill>
              </a:rPr>
              <a:t>Page </a:t>
            </a:r>
            <a:fld id="{94BB4B56-6B72-4FB6-ACCF-4B10BB7BE1C9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Injector UV Laser Beamline </a:t>
            </a:r>
            <a:br>
              <a:rPr lang="de-DE" smtClean="0"/>
            </a:br>
            <a:endParaRPr lang="de-DE" smtClean="0"/>
          </a:p>
        </p:txBody>
      </p:sp>
      <p:sp>
        <p:nvSpPr>
          <p:cNvPr id="3075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>
                <a:solidFill>
                  <a:srgbClr val="00A5EB"/>
                </a:solidFill>
              </a:rPr>
              <a:t>H. Dachraoui, S. Köhler and L. Winkelmann</a:t>
            </a:r>
          </a:p>
          <a:p>
            <a:r>
              <a:rPr lang="de-DE"/>
              <a:t>Injector UV Laser Beamline </a:t>
            </a:r>
          </a:p>
          <a:p>
            <a:r>
              <a:rPr lang="de-DE"/>
              <a:t>30.03.2014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rafik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897313"/>
            <a:ext cx="25177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feld 21"/>
          <p:cNvSpPr txBox="1">
            <a:spLocks noChangeArrowheads="1"/>
          </p:cNvSpPr>
          <p:nvPr/>
        </p:nvSpPr>
        <p:spPr bwMode="auto">
          <a:xfrm flipH="1">
            <a:off x="3779838" y="5227638"/>
            <a:ext cx="3821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/>
              <a:t>Heat beamline concept collision with RF-waveguides in media shaft</a:t>
            </a:r>
          </a:p>
        </p:txBody>
      </p:sp>
      <p:grpSp>
        <p:nvGrpSpPr>
          <p:cNvPr id="12292" name="Gruppieren 3"/>
          <p:cNvGrpSpPr>
            <a:grpSpLocks/>
          </p:cNvGrpSpPr>
          <p:nvPr/>
        </p:nvGrpSpPr>
        <p:grpSpPr bwMode="auto">
          <a:xfrm>
            <a:off x="23813" y="804863"/>
            <a:ext cx="8620125" cy="4321175"/>
            <a:chOff x="23185" y="804966"/>
            <a:chExt cx="8620624" cy="4320480"/>
          </a:xfrm>
        </p:grpSpPr>
        <p:grpSp>
          <p:nvGrpSpPr>
            <p:cNvPr id="12294" name="Gruppieren 20"/>
            <p:cNvGrpSpPr>
              <a:grpSpLocks/>
            </p:cNvGrpSpPr>
            <p:nvPr/>
          </p:nvGrpSpPr>
          <p:grpSpPr bwMode="auto">
            <a:xfrm>
              <a:off x="3779912" y="804966"/>
              <a:ext cx="4863897" cy="4320480"/>
              <a:chOff x="2555776" y="1124744"/>
              <a:chExt cx="5499399" cy="4750344"/>
            </a:xfrm>
          </p:grpSpPr>
          <p:pic>
            <p:nvPicPr>
              <p:cNvPr id="12297" name="Grafik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2340604" y="1339916"/>
                <a:ext cx="4750344" cy="43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" name="Gerade Verbindung mit Pfeil 4"/>
              <p:cNvCxnSpPr/>
              <p:nvPr/>
            </p:nvCxnSpPr>
            <p:spPr>
              <a:xfrm flipV="1">
                <a:off x="4298768" y="2002801"/>
                <a:ext cx="0" cy="50405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Gerade Verbindung 8"/>
              <p:cNvCxnSpPr/>
              <p:nvPr/>
            </p:nvCxnSpPr>
            <p:spPr>
              <a:xfrm>
                <a:off x="3779433" y="1988601"/>
                <a:ext cx="71980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10"/>
              <p:cNvCxnSpPr/>
              <p:nvPr/>
            </p:nvCxnSpPr>
            <p:spPr>
              <a:xfrm>
                <a:off x="4312554" y="2519132"/>
                <a:ext cx="148448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feld 14"/>
              <p:cNvSpPr txBox="1"/>
              <p:nvPr/>
            </p:nvSpPr>
            <p:spPr>
              <a:xfrm>
                <a:off x="4499236" y="2102037"/>
                <a:ext cx="748525" cy="2774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2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110 mm</a:t>
                </a:r>
              </a:p>
            </p:txBody>
          </p:sp>
          <p:sp>
            <p:nvSpPr>
              <p:cNvPr id="16" name="Pfeil nach unten 15"/>
              <p:cNvSpPr/>
              <p:nvPr/>
            </p:nvSpPr>
            <p:spPr>
              <a:xfrm flipV="1">
                <a:off x="7164844" y="1965914"/>
                <a:ext cx="143602" cy="647456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5046718" y="2608136"/>
                <a:ext cx="364389" cy="237343"/>
              </a:xfrm>
              <a:prstGeom prst="rect">
                <a:avLst/>
              </a:prstGeom>
              <a:solidFill>
                <a:srgbClr val="9A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400" dirty="0">
                    <a:solidFill>
                      <a:schemeClr val="bg1"/>
                    </a:solidFill>
                  </a:rPr>
                  <a:t>H-B</a:t>
                </a: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7308446" y="2081095"/>
                <a:ext cx="746729" cy="2757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2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110 mm</a:t>
                </a:r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7502308" y="2393480"/>
                <a:ext cx="364389" cy="235598"/>
              </a:xfrm>
              <a:prstGeom prst="rect">
                <a:avLst/>
              </a:prstGeom>
              <a:solidFill>
                <a:srgbClr val="9A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400" dirty="0">
                    <a:solidFill>
                      <a:schemeClr val="bg1"/>
                    </a:solidFill>
                  </a:rPr>
                  <a:t>H-B</a:t>
                </a:r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059628" y="1557545"/>
                <a:ext cx="434395" cy="23734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400" b="1" dirty="0"/>
                  <a:t>IJ-B</a:t>
                </a:r>
              </a:p>
            </p:txBody>
          </p:sp>
        </p:grpSp>
        <p:pic>
          <p:nvPicPr>
            <p:cNvPr id="12295" name="Grafik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548" y="930344"/>
              <a:ext cx="2503777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feld 2"/>
            <p:cNvSpPr txBox="1">
              <a:spLocks noChangeArrowheads="1"/>
            </p:cNvSpPr>
            <p:nvPr/>
          </p:nvSpPr>
          <p:spPr bwMode="auto">
            <a:xfrm>
              <a:off x="23185" y="2077280"/>
              <a:ext cx="1127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/>
                <a:t>Laser lab. </a:t>
              </a:r>
            </a:p>
          </p:txBody>
        </p:sp>
      </p:grpSp>
      <p:sp>
        <p:nvSpPr>
          <p:cNvPr id="12293" name="Titel 1"/>
          <p:cNvSpPr txBox="1">
            <a:spLocks/>
          </p:cNvSpPr>
          <p:nvPr/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chemeClr val="bg1"/>
                </a:solidFill>
              </a:rPr>
              <a:t>Heater beamline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908050"/>
            <a:ext cx="287496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746125"/>
            <a:ext cx="26225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068638"/>
            <a:ext cx="23114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746125"/>
            <a:ext cx="18573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3716338"/>
            <a:ext cx="22653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feld 3"/>
          <p:cNvSpPr txBox="1">
            <a:spLocks noChangeArrowheads="1"/>
          </p:cNvSpPr>
          <p:nvPr/>
        </p:nvSpPr>
        <p:spPr bwMode="auto">
          <a:xfrm>
            <a:off x="6973888" y="55895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b="1">
                <a:solidFill>
                  <a:srgbClr val="00CC00"/>
                </a:solidFill>
              </a:rPr>
              <a:t>H-B</a:t>
            </a:r>
          </a:p>
        </p:txBody>
      </p:sp>
      <p:sp>
        <p:nvSpPr>
          <p:cNvPr id="13320" name="Textfeld 10"/>
          <p:cNvSpPr txBox="1">
            <a:spLocks noChangeArrowheads="1"/>
          </p:cNvSpPr>
          <p:nvPr/>
        </p:nvSpPr>
        <p:spPr bwMode="auto">
          <a:xfrm>
            <a:off x="8367713" y="5600700"/>
            <a:ext cx="52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b="1">
                <a:solidFill>
                  <a:srgbClr val="FF0000"/>
                </a:solidFill>
              </a:rPr>
              <a:t>IJ-B</a:t>
            </a:r>
          </a:p>
        </p:txBody>
      </p:sp>
      <p:sp>
        <p:nvSpPr>
          <p:cNvPr id="13321" name="Titel 1"/>
          <p:cNvSpPr txBox="1">
            <a:spLocks/>
          </p:cNvSpPr>
          <p:nvPr/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Proposed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98488"/>
            <a:ext cx="39592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14725"/>
            <a:ext cx="22939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706438"/>
            <a:ext cx="45116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3370263"/>
            <a:ext cx="23669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itel 1"/>
          <p:cNvSpPr txBox="1">
            <a:spLocks/>
          </p:cNvSpPr>
          <p:nvPr/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Proposed concept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4797741" y="3389947"/>
            <a:ext cx="1200155" cy="1570037"/>
            <a:chOff x="7891461" y="3630612"/>
            <a:chExt cx="1200155" cy="1570037"/>
          </a:xfrm>
        </p:grpSpPr>
        <p:grpSp>
          <p:nvGrpSpPr>
            <p:cNvPr id="16" name="Gruppieren 2"/>
            <p:cNvGrpSpPr>
              <a:grpSpLocks/>
            </p:cNvGrpSpPr>
            <p:nvPr/>
          </p:nvGrpSpPr>
          <p:grpSpPr bwMode="auto">
            <a:xfrm>
              <a:off x="7891461" y="3630612"/>
              <a:ext cx="1200155" cy="1570037"/>
              <a:chOff x="7892098" y="3631278"/>
              <a:chExt cx="1199753" cy="1569591"/>
            </a:xfrm>
          </p:grpSpPr>
          <p:grpSp>
            <p:nvGrpSpPr>
              <p:cNvPr id="21" name="Gruppieren 53"/>
              <p:cNvGrpSpPr>
                <a:grpSpLocks/>
              </p:cNvGrpSpPr>
              <p:nvPr/>
            </p:nvGrpSpPr>
            <p:grpSpPr bwMode="auto">
              <a:xfrm>
                <a:off x="7892098" y="3631278"/>
                <a:ext cx="1066699" cy="1507780"/>
                <a:chOff x="7933731" y="3253189"/>
                <a:chExt cx="1066987" cy="1506902"/>
              </a:xfrm>
            </p:grpSpPr>
            <p:cxnSp>
              <p:nvCxnSpPr>
                <p:cNvPr id="23" name="Gerade Verbindung mit Pfeil 22"/>
                <p:cNvCxnSpPr/>
                <p:nvPr/>
              </p:nvCxnSpPr>
              <p:spPr>
                <a:xfrm rot="10800000">
                  <a:off x="8025102" y="4275888"/>
                  <a:ext cx="657743" cy="0"/>
                </a:xfrm>
                <a:prstGeom prst="straightConnector1">
                  <a:avLst/>
                </a:prstGeom>
                <a:ln w="63500">
                  <a:solidFill>
                    <a:srgbClr val="FF0000"/>
                  </a:solidFill>
                  <a:headEnd type="none"/>
                  <a:tailEnd type="triangle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 Verbindung mit Pfeil 23"/>
                <p:cNvCxnSpPr/>
                <p:nvPr/>
              </p:nvCxnSpPr>
              <p:spPr>
                <a:xfrm flipV="1">
                  <a:off x="8682845" y="3638150"/>
                  <a:ext cx="0" cy="648072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headEnd type="none"/>
                  <a:tailEnd type="triangle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feld 56"/>
                <p:cNvSpPr txBox="1">
                  <a:spLocks noChangeArrowheads="1"/>
                </p:cNvSpPr>
                <p:nvPr/>
              </p:nvSpPr>
              <p:spPr bwMode="auto">
                <a:xfrm>
                  <a:off x="7933731" y="4206093"/>
                  <a:ext cx="182742" cy="553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de-DE" sz="3600" b="1">
                      <a:solidFill>
                        <a:srgbClr val="FF0000"/>
                      </a:solidFill>
                    </a:rPr>
                    <a:t>z</a:t>
                  </a:r>
                </a:p>
              </p:txBody>
            </p:sp>
            <p:sp>
              <p:nvSpPr>
                <p:cNvPr id="26" name="Textfeld 57"/>
                <p:cNvSpPr txBox="1">
                  <a:spLocks noChangeArrowheads="1"/>
                </p:cNvSpPr>
                <p:nvPr/>
              </p:nvSpPr>
              <p:spPr bwMode="auto">
                <a:xfrm>
                  <a:off x="8782710" y="3253189"/>
                  <a:ext cx="218008" cy="553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de-DE" sz="3600" b="1" dirty="0"/>
                    <a:t>y</a:t>
                  </a:r>
                </a:p>
              </p:txBody>
            </p:sp>
          </p:grpSp>
          <p:sp>
            <p:nvSpPr>
              <p:cNvPr id="22" name="Textfeld 52"/>
              <p:cNvSpPr txBox="1">
                <a:spLocks noChangeArrowheads="1"/>
              </p:cNvSpPr>
              <p:nvPr/>
            </p:nvSpPr>
            <p:spPr bwMode="auto">
              <a:xfrm>
                <a:off x="8650705" y="4554538"/>
                <a:ext cx="44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de-DE" sz="3600" b="1" dirty="0">
                    <a:solidFill>
                      <a:srgbClr val="00B050"/>
                    </a:solidFill>
                  </a:rPr>
                  <a:t>x</a:t>
                </a:r>
              </a:p>
            </p:txBody>
          </p:sp>
        </p:grpSp>
        <p:sp>
          <p:nvSpPr>
            <p:cNvPr id="17" name="Ellipse 16"/>
            <p:cNvSpPr/>
            <p:nvPr/>
          </p:nvSpPr>
          <p:spPr bwMode="auto">
            <a:xfrm>
              <a:off x="8491398" y="4504972"/>
              <a:ext cx="298450" cy="298450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Ellipse 17"/>
            <p:cNvSpPr/>
            <p:nvPr/>
          </p:nvSpPr>
          <p:spPr bwMode="auto">
            <a:xfrm>
              <a:off x="8603317" y="4616892"/>
              <a:ext cx="74612" cy="74612"/>
            </a:xfrm>
            <a:prstGeom prst="ellipse">
              <a:avLst/>
            </a:prstGeom>
            <a:solidFill>
              <a:srgbClr val="00B050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765175"/>
            <a:ext cx="3163887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uppieren 15"/>
          <p:cNvGrpSpPr>
            <a:grpSpLocks/>
          </p:cNvGrpSpPr>
          <p:nvPr/>
        </p:nvGrpSpPr>
        <p:grpSpPr bwMode="auto">
          <a:xfrm>
            <a:off x="1187450" y="620713"/>
            <a:ext cx="7926388" cy="6119812"/>
            <a:chOff x="1187624" y="620688"/>
            <a:chExt cx="7925834" cy="6120240"/>
          </a:xfrm>
        </p:grpSpPr>
        <p:grpSp>
          <p:nvGrpSpPr>
            <p:cNvPr id="15365" name="Gruppieren 13"/>
            <p:cNvGrpSpPr>
              <a:grpSpLocks/>
            </p:cNvGrpSpPr>
            <p:nvPr/>
          </p:nvGrpSpPr>
          <p:grpSpPr bwMode="auto">
            <a:xfrm>
              <a:off x="1187624" y="620688"/>
              <a:ext cx="7925834" cy="6120240"/>
              <a:chOff x="1187624" y="620688"/>
              <a:chExt cx="7925834" cy="6120240"/>
            </a:xfrm>
          </p:grpSpPr>
          <p:grpSp>
            <p:nvGrpSpPr>
              <p:cNvPr id="15367" name="Gruppieren 12"/>
              <p:cNvGrpSpPr>
                <a:grpSpLocks/>
              </p:cNvGrpSpPr>
              <p:nvPr/>
            </p:nvGrpSpPr>
            <p:grpSpPr bwMode="auto">
              <a:xfrm>
                <a:off x="4217061" y="2780928"/>
                <a:ext cx="4896397" cy="3960000"/>
                <a:chOff x="4217061" y="2780928"/>
                <a:chExt cx="4896397" cy="3960000"/>
              </a:xfrm>
            </p:grpSpPr>
            <p:pic>
              <p:nvPicPr>
                <p:cNvPr id="15370" name="Grafik 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7061" y="2780928"/>
                  <a:ext cx="4896397" cy="396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Textfeld 5"/>
                <p:cNvSpPr txBox="1"/>
                <p:nvPr/>
              </p:nvSpPr>
              <p:spPr>
                <a:xfrm>
                  <a:off x="5473574" y="3113237"/>
                  <a:ext cx="255570" cy="184163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de-DE" sz="1200" dirty="0">
                      <a:cs typeface="Arial" panose="020B0604020202020204" pitchFamily="34" charset="0"/>
                    </a:rPr>
                    <a:t>565</a:t>
                  </a:r>
                </a:p>
              </p:txBody>
            </p:sp>
            <p:sp>
              <p:nvSpPr>
                <p:cNvPr id="8" name="Textfeld 7"/>
                <p:cNvSpPr txBox="1"/>
                <p:nvPr/>
              </p:nvSpPr>
              <p:spPr>
                <a:xfrm>
                  <a:off x="7380029" y="5445437"/>
                  <a:ext cx="255569" cy="184163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de-DE" sz="1200" dirty="0">
                      <a:cs typeface="Arial" panose="020B0604020202020204" pitchFamily="34" charset="0"/>
                    </a:rPr>
                    <a:t>224</a:t>
                  </a:r>
                </a:p>
              </p:txBody>
            </p:sp>
            <p:sp>
              <p:nvSpPr>
                <p:cNvPr id="9" name="Textfeld 8"/>
                <p:cNvSpPr txBox="1"/>
                <p:nvPr/>
              </p:nvSpPr>
              <p:spPr>
                <a:xfrm>
                  <a:off x="5924393" y="5728032"/>
                  <a:ext cx="253982" cy="18575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de-DE" sz="1200" dirty="0">
                      <a:cs typeface="Arial" panose="020B0604020202020204" pitchFamily="34" charset="0"/>
                    </a:rPr>
                    <a:t>357</a:t>
                  </a:r>
                </a:p>
              </p:txBody>
            </p:sp>
          </p:grpSp>
          <p:sp>
            <p:nvSpPr>
              <p:cNvPr id="10" name="Ellipse 9"/>
              <p:cNvSpPr/>
              <p:nvPr/>
            </p:nvSpPr>
            <p:spPr>
              <a:xfrm>
                <a:off x="1187624" y="620688"/>
                <a:ext cx="792108" cy="83349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2" name="Gerade Verbindung mit Pfeil 11"/>
              <p:cNvCxnSpPr/>
              <p:nvPr/>
            </p:nvCxnSpPr>
            <p:spPr>
              <a:xfrm flipH="1" flipV="1">
                <a:off x="1887663" y="1320824"/>
                <a:ext cx="3116044" cy="4124613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feld 14"/>
            <p:cNvSpPr txBox="1"/>
            <p:nvPr/>
          </p:nvSpPr>
          <p:spPr>
            <a:xfrm>
              <a:off x="6310129" y="2924311"/>
              <a:ext cx="1782637" cy="33816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/>
                <a:t>Media </a:t>
              </a:r>
              <a:r>
                <a:rPr lang="de-DE" dirty="0" err="1"/>
                <a:t>shaft</a:t>
              </a:r>
              <a:r>
                <a:rPr lang="de-DE" dirty="0"/>
                <a:t> UG5 </a:t>
              </a:r>
            </a:p>
          </p:txBody>
        </p:sp>
      </p:grpSp>
      <p:sp>
        <p:nvSpPr>
          <p:cNvPr id="15364" name="Titel 1"/>
          <p:cNvSpPr txBox="1">
            <a:spLocks/>
          </p:cNvSpPr>
          <p:nvPr/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Vacuum-chambers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765175"/>
            <a:ext cx="3163887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 bwMode="auto">
          <a:xfrm>
            <a:off x="1095375" y="5780088"/>
            <a:ext cx="792163" cy="833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>
            <a:off x="1582738" y="4862513"/>
            <a:ext cx="2711450" cy="123507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Grafik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1830388"/>
            <a:ext cx="28448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 bwMode="auto">
          <a:xfrm>
            <a:off x="7245350" y="6650038"/>
            <a:ext cx="169863" cy="1841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200" dirty="0">
                <a:cs typeface="Arial" panose="020B0604020202020204" pitchFamily="34" charset="0"/>
              </a:rPr>
              <a:t>25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8315325" y="4508500"/>
            <a:ext cx="255588" cy="18573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200" dirty="0">
                <a:cs typeface="Arial" panose="020B0604020202020204" pitchFamily="34" charset="0"/>
              </a:rPr>
              <a:t>320</a:t>
            </a:r>
          </a:p>
        </p:txBody>
      </p:sp>
      <p:sp>
        <p:nvSpPr>
          <p:cNvPr id="17" name="Textfeld 16"/>
          <p:cNvSpPr txBox="1"/>
          <p:nvPr/>
        </p:nvSpPr>
        <p:spPr bwMode="auto">
          <a:xfrm>
            <a:off x="6154738" y="1412875"/>
            <a:ext cx="1782762" cy="33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Media </a:t>
            </a:r>
            <a:r>
              <a:rPr lang="de-DE" dirty="0" err="1"/>
              <a:t>shaft</a:t>
            </a:r>
            <a:r>
              <a:rPr lang="de-DE" dirty="0"/>
              <a:t> UG7 </a:t>
            </a:r>
          </a:p>
        </p:txBody>
      </p:sp>
      <p:cxnSp>
        <p:nvCxnSpPr>
          <p:cNvPr id="30" name="Gerade Verbindung mit Pfeil 29"/>
          <p:cNvCxnSpPr/>
          <p:nvPr/>
        </p:nvCxnSpPr>
        <p:spPr bwMode="auto">
          <a:xfrm>
            <a:off x="7307263" y="6581775"/>
            <a:ext cx="21590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 bwMode="auto">
          <a:xfrm>
            <a:off x="4681538" y="4770438"/>
            <a:ext cx="169862" cy="1841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200" dirty="0">
                <a:cs typeface="Arial" panose="020B0604020202020204" pitchFamily="34" charset="0"/>
              </a:rPr>
              <a:t>91</a:t>
            </a:r>
          </a:p>
        </p:txBody>
      </p:sp>
      <p:pic>
        <p:nvPicPr>
          <p:cNvPr id="16395" name="Grafik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1854200"/>
            <a:ext cx="173355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Gerade Verbindung mit Pfeil 37"/>
          <p:cNvCxnSpPr/>
          <p:nvPr/>
        </p:nvCxnSpPr>
        <p:spPr bwMode="auto">
          <a:xfrm>
            <a:off x="4486275" y="4694238"/>
            <a:ext cx="481013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Titel 1"/>
          <p:cNvSpPr txBox="1">
            <a:spLocks/>
          </p:cNvSpPr>
          <p:nvPr/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Vacuum-chambers position</a:t>
            </a:r>
          </a:p>
        </p:txBody>
      </p:sp>
      <p:grpSp>
        <p:nvGrpSpPr>
          <p:cNvPr id="16398" name="Gruppieren 26"/>
          <p:cNvGrpSpPr>
            <a:grpSpLocks/>
          </p:cNvGrpSpPr>
          <p:nvPr/>
        </p:nvGrpSpPr>
        <p:grpSpPr bwMode="auto">
          <a:xfrm>
            <a:off x="7608888" y="5724525"/>
            <a:ext cx="839787" cy="1108075"/>
            <a:chOff x="4416097" y="5474911"/>
            <a:chExt cx="840485" cy="1107996"/>
          </a:xfrm>
        </p:grpSpPr>
        <p:cxnSp>
          <p:nvCxnSpPr>
            <p:cNvPr id="28" name="Gerade Verbindung mit Pfeil 27"/>
            <p:cNvCxnSpPr/>
            <p:nvPr/>
          </p:nvCxnSpPr>
          <p:spPr>
            <a:xfrm>
              <a:off x="4416097" y="6193934"/>
              <a:ext cx="657743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headEnd type="none"/>
              <a:tailEnd type="triangle"/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 flipV="1">
              <a:off x="4439093" y="5571861"/>
              <a:ext cx="0" cy="648072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none"/>
              <a:tailEnd type="triangle"/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6" name="Textfeld 30"/>
            <p:cNvSpPr txBox="1">
              <a:spLocks noChangeArrowheads="1"/>
            </p:cNvSpPr>
            <p:nvPr/>
          </p:nvSpPr>
          <p:spPr bwMode="auto">
            <a:xfrm>
              <a:off x="5073840" y="6028909"/>
              <a:ext cx="18274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36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16407" name="Textfeld 31"/>
            <p:cNvSpPr txBox="1">
              <a:spLocks noChangeArrowheads="1"/>
            </p:cNvSpPr>
            <p:nvPr/>
          </p:nvSpPr>
          <p:spPr bwMode="auto">
            <a:xfrm>
              <a:off x="4536165" y="5474911"/>
              <a:ext cx="21800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3600" b="1"/>
                <a:t>y</a:t>
              </a:r>
            </a:p>
          </p:txBody>
        </p:sp>
      </p:grpSp>
      <p:grpSp>
        <p:nvGrpSpPr>
          <p:cNvPr id="16399" name="Gruppieren 32"/>
          <p:cNvGrpSpPr>
            <a:grpSpLocks/>
          </p:cNvGrpSpPr>
          <p:nvPr/>
        </p:nvGrpSpPr>
        <p:grpSpPr bwMode="auto">
          <a:xfrm>
            <a:off x="4059238" y="647700"/>
            <a:ext cx="879475" cy="1139825"/>
            <a:chOff x="4404904" y="5448297"/>
            <a:chExt cx="878612" cy="1140056"/>
          </a:xfrm>
        </p:grpSpPr>
        <p:cxnSp>
          <p:nvCxnSpPr>
            <p:cNvPr id="34" name="Gerade Verbindung mit Pfeil 33"/>
            <p:cNvCxnSpPr/>
            <p:nvPr/>
          </p:nvCxnSpPr>
          <p:spPr>
            <a:xfrm>
              <a:off x="4404904" y="6184098"/>
              <a:ext cx="657743" cy="0"/>
            </a:xfrm>
            <a:prstGeom prst="straightConnector1">
              <a:avLst/>
            </a:prstGeom>
            <a:ln w="63500">
              <a:solidFill>
                <a:srgbClr val="00CC00"/>
              </a:solidFill>
              <a:headEnd type="none"/>
              <a:tailEnd type="triangle"/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/>
            <p:nvPr/>
          </p:nvCxnSpPr>
          <p:spPr>
            <a:xfrm flipV="1">
              <a:off x="4404904" y="5565796"/>
              <a:ext cx="0" cy="648072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none"/>
              <a:tailEnd type="triangle"/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2" name="Textfeld 35"/>
            <p:cNvSpPr txBox="1">
              <a:spLocks noChangeArrowheads="1"/>
            </p:cNvSpPr>
            <p:nvPr/>
          </p:nvSpPr>
          <p:spPr bwMode="auto">
            <a:xfrm>
              <a:off x="5071920" y="6034355"/>
              <a:ext cx="21159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3600" b="1">
                  <a:solidFill>
                    <a:srgbClr val="00CC00"/>
                  </a:solidFill>
                </a:rPr>
                <a:t>x</a:t>
              </a:r>
            </a:p>
          </p:txBody>
        </p:sp>
        <p:sp>
          <p:nvSpPr>
            <p:cNvPr id="16403" name="Textfeld 36"/>
            <p:cNvSpPr txBox="1">
              <a:spLocks noChangeArrowheads="1"/>
            </p:cNvSpPr>
            <p:nvPr/>
          </p:nvSpPr>
          <p:spPr bwMode="auto">
            <a:xfrm>
              <a:off x="4531204" y="5448297"/>
              <a:ext cx="21800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3600" b="1"/>
                <a:t>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pieren 26"/>
          <p:cNvGrpSpPr>
            <a:grpSpLocks/>
          </p:cNvGrpSpPr>
          <p:nvPr/>
        </p:nvGrpSpPr>
        <p:grpSpPr bwMode="auto">
          <a:xfrm>
            <a:off x="5426075" y="5273675"/>
            <a:ext cx="2590800" cy="1039813"/>
            <a:chOff x="5868432" y="5471065"/>
            <a:chExt cx="2592000" cy="1038492"/>
          </a:xfrm>
        </p:grpSpPr>
        <p:pic>
          <p:nvPicPr>
            <p:cNvPr id="17425" name="Grafik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645186" y="4694311"/>
              <a:ext cx="1038492" cy="25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feld 25"/>
            <p:cNvSpPr txBox="1"/>
            <p:nvPr/>
          </p:nvSpPr>
          <p:spPr>
            <a:xfrm>
              <a:off x="6803903" y="6092574"/>
              <a:ext cx="649588" cy="30758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sz="1400" dirty="0"/>
                <a:t>2706</a:t>
              </a:r>
            </a:p>
          </p:txBody>
        </p:sp>
      </p:grpSp>
      <p:grpSp>
        <p:nvGrpSpPr>
          <p:cNvPr id="17411" name="Gruppieren 22"/>
          <p:cNvGrpSpPr>
            <a:grpSpLocks/>
          </p:cNvGrpSpPr>
          <p:nvPr/>
        </p:nvGrpSpPr>
        <p:grpSpPr bwMode="auto">
          <a:xfrm>
            <a:off x="17463" y="5170488"/>
            <a:ext cx="3933825" cy="1476375"/>
            <a:chOff x="229840" y="5229200"/>
            <a:chExt cx="3936000" cy="1476000"/>
          </a:xfrm>
        </p:grpSpPr>
        <p:pic>
          <p:nvPicPr>
            <p:cNvPr id="17423" name="Grafi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40" y="5229200"/>
              <a:ext cx="3936000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feld 20"/>
            <p:cNvSpPr txBox="1"/>
            <p:nvPr/>
          </p:nvSpPr>
          <p:spPr>
            <a:xfrm>
              <a:off x="1872223" y="5332361"/>
              <a:ext cx="582934" cy="307897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/>
                <a:t>1700</a:t>
              </a:r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3695700" y="6510338"/>
            <a:ext cx="1044575" cy="3063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1400" dirty="0" err="1"/>
              <a:t>Floor</a:t>
            </a:r>
            <a:r>
              <a:rPr lang="de-DE" sz="1400" dirty="0"/>
              <a:t> </a:t>
            </a:r>
            <a:r>
              <a:rPr lang="de-DE" sz="1400" dirty="0" err="1"/>
              <a:t>level</a:t>
            </a:r>
            <a:r>
              <a:rPr lang="de-DE" sz="1400" dirty="0"/>
              <a:t> </a:t>
            </a:r>
          </a:p>
        </p:txBody>
      </p:sp>
      <p:grpSp>
        <p:nvGrpSpPr>
          <p:cNvPr id="17413" name="Gruppieren 38"/>
          <p:cNvGrpSpPr>
            <a:grpSpLocks/>
          </p:cNvGrpSpPr>
          <p:nvPr/>
        </p:nvGrpSpPr>
        <p:grpSpPr bwMode="auto">
          <a:xfrm>
            <a:off x="250825" y="1250950"/>
            <a:ext cx="8516938" cy="5259388"/>
            <a:chOff x="251520" y="1250976"/>
            <a:chExt cx="8516867" cy="5258581"/>
          </a:xfrm>
        </p:grpSpPr>
        <p:grpSp>
          <p:nvGrpSpPr>
            <p:cNvPr id="17416" name="Gruppieren 27"/>
            <p:cNvGrpSpPr>
              <a:grpSpLocks/>
            </p:cNvGrpSpPr>
            <p:nvPr/>
          </p:nvGrpSpPr>
          <p:grpSpPr bwMode="auto">
            <a:xfrm>
              <a:off x="251520" y="1250976"/>
              <a:ext cx="8516867" cy="3924000"/>
              <a:chOff x="251520" y="1250976"/>
              <a:chExt cx="8516867" cy="3924000"/>
            </a:xfrm>
          </p:grpSpPr>
          <p:pic>
            <p:nvPicPr>
              <p:cNvPr id="17418" name="Grafik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250976"/>
                <a:ext cx="8516867" cy="39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" name="Gerade Verbindung 3"/>
              <p:cNvCxnSpPr/>
              <p:nvPr/>
            </p:nvCxnSpPr>
            <p:spPr>
              <a:xfrm>
                <a:off x="4680608" y="2539828"/>
                <a:ext cx="3779806" cy="458718"/>
              </a:xfrm>
              <a:prstGeom prst="line">
                <a:avLst/>
              </a:prstGeom>
              <a:ln w="158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Gerade Verbindung mit Pfeil 6"/>
              <p:cNvCxnSpPr/>
              <p:nvPr/>
            </p:nvCxnSpPr>
            <p:spPr>
              <a:xfrm flipH="1">
                <a:off x="4356761" y="2998546"/>
                <a:ext cx="4103654" cy="1728522"/>
              </a:xfrm>
              <a:prstGeom prst="straightConnector1">
                <a:avLst/>
              </a:prstGeom>
              <a:ln w="22225">
                <a:solidFill>
                  <a:srgbClr val="7030A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feld 10"/>
              <p:cNvSpPr txBox="1"/>
              <p:nvPr/>
            </p:nvSpPr>
            <p:spPr>
              <a:xfrm>
                <a:off x="6210945" y="3708049"/>
                <a:ext cx="600070" cy="30792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400" dirty="0"/>
                  <a:t>2706</a:t>
                </a:r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2061255" y="3854077"/>
                <a:ext cx="582608" cy="30792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400" dirty="0"/>
                  <a:t>1700</a:t>
                </a:r>
              </a:p>
            </p:txBody>
          </p:sp>
        </p:grpSp>
        <p:cxnSp>
          <p:nvCxnSpPr>
            <p:cNvPr id="32" name="Gerade Verbindung mit Pfeil 31"/>
            <p:cNvCxnSpPr>
              <a:endCxn id="36" idx="0"/>
            </p:cNvCxnSpPr>
            <p:nvPr/>
          </p:nvCxnSpPr>
          <p:spPr>
            <a:xfrm>
              <a:off x="4217062" y="3068385"/>
              <a:ext cx="0" cy="3441172"/>
            </a:xfrm>
            <a:prstGeom prst="straightConnector1">
              <a:avLst/>
            </a:prstGeom>
            <a:ln w="2540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feld 39"/>
          <p:cNvSpPr txBox="1"/>
          <p:nvPr/>
        </p:nvSpPr>
        <p:spPr>
          <a:xfrm>
            <a:off x="4267200" y="5551488"/>
            <a:ext cx="609600" cy="3079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1400" dirty="0"/>
              <a:t>2577</a:t>
            </a:r>
          </a:p>
        </p:txBody>
      </p:sp>
      <p:sp>
        <p:nvSpPr>
          <p:cNvPr id="17415" name="Titel 1"/>
          <p:cNvSpPr txBox="1">
            <a:spLocks/>
          </p:cNvSpPr>
          <p:nvPr/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Vacuum-chambers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pieren 16"/>
          <p:cNvGrpSpPr>
            <a:grpSpLocks/>
          </p:cNvGrpSpPr>
          <p:nvPr/>
        </p:nvGrpSpPr>
        <p:grpSpPr bwMode="auto">
          <a:xfrm>
            <a:off x="785813" y="909638"/>
            <a:ext cx="4824412" cy="5649912"/>
            <a:chOff x="2391493" y="974990"/>
            <a:chExt cx="4824000" cy="5649334"/>
          </a:xfrm>
        </p:grpSpPr>
        <p:pic>
          <p:nvPicPr>
            <p:cNvPr id="18436" name="Grafi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78826" y="1387657"/>
              <a:ext cx="5649334" cy="48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Gerade Verbindung mit Pfeil 4"/>
            <p:cNvCxnSpPr/>
            <p:nvPr/>
          </p:nvCxnSpPr>
          <p:spPr>
            <a:xfrm>
              <a:off x="5220176" y="1773420"/>
              <a:ext cx="0" cy="1800041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5004295" y="2487722"/>
              <a:ext cx="431763" cy="27778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de-DE" b="1" dirty="0"/>
                <a:t>392</a:t>
              </a:r>
            </a:p>
          </p:txBody>
        </p:sp>
        <p:cxnSp>
          <p:nvCxnSpPr>
            <p:cNvPr id="10" name="Gerade Verbindung mit Pfeil 9"/>
            <p:cNvCxnSpPr/>
            <p:nvPr/>
          </p:nvCxnSpPr>
          <p:spPr>
            <a:xfrm flipH="1">
              <a:off x="4356650" y="2852810"/>
              <a:ext cx="2582641" cy="0"/>
            </a:xfrm>
            <a:prstGeom prst="straightConnector1">
              <a:avLst/>
            </a:prstGeom>
            <a:ln w="38100">
              <a:solidFill>
                <a:srgbClr val="00CC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5490028" y="2765507"/>
              <a:ext cx="431763" cy="27778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de-DE" b="1" dirty="0"/>
                <a:t>565</a:t>
              </a:r>
            </a:p>
          </p:txBody>
        </p:sp>
      </p:grpSp>
      <p:sp>
        <p:nvSpPr>
          <p:cNvPr id="18435" name="Titel 1"/>
          <p:cNvSpPr txBox="1">
            <a:spLocks/>
          </p:cNvSpPr>
          <p:nvPr/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chemeClr val="bg1"/>
                </a:solidFill>
              </a:rPr>
              <a:t>Incoupling mirror: Laser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Textfeld 1"/>
          <p:cNvSpPr txBox="1">
            <a:spLocks noChangeArrowheads="1"/>
          </p:cNvSpPr>
          <p:nvPr/>
        </p:nvSpPr>
        <p:spPr bwMode="auto">
          <a:xfrm>
            <a:off x="4460875" y="3443288"/>
            <a:ext cx="31607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/>
              <a:t>Concrete works needed at the inside of the media shaft to support the flange connection</a:t>
            </a:r>
          </a:p>
        </p:txBody>
      </p:sp>
      <p:pic>
        <p:nvPicPr>
          <p:cNvPr id="19458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028700"/>
            <a:ext cx="40100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1009650"/>
            <a:ext cx="349567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963988"/>
            <a:ext cx="38385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7" r="18117"/>
          <a:stretch>
            <a:fillRect/>
          </a:stretch>
        </p:blipFill>
        <p:spPr bwMode="auto">
          <a:xfrm>
            <a:off x="5770563" y="4395788"/>
            <a:ext cx="19446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2" name="Gruppieren 8"/>
          <p:cNvGrpSpPr>
            <a:grpSpLocks/>
          </p:cNvGrpSpPr>
          <p:nvPr/>
        </p:nvGrpSpPr>
        <p:grpSpPr bwMode="auto">
          <a:xfrm>
            <a:off x="7327900" y="4433888"/>
            <a:ext cx="1308100" cy="369887"/>
            <a:chOff x="6804248" y="2492896"/>
            <a:chExt cx="1307083" cy="369332"/>
          </a:xfrm>
        </p:grpSpPr>
        <p:sp>
          <p:nvSpPr>
            <p:cNvPr id="19472" name="Textfeld 10"/>
            <p:cNvSpPr txBox="1">
              <a:spLocks noChangeArrowheads="1"/>
            </p:cNvSpPr>
            <p:nvPr/>
          </p:nvSpPr>
          <p:spPr bwMode="auto">
            <a:xfrm>
              <a:off x="6804248" y="2492896"/>
              <a:ext cx="654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/>
                <a:t>R60, </a:t>
              </a:r>
            </a:p>
          </p:txBody>
        </p:sp>
        <p:grpSp>
          <p:nvGrpSpPr>
            <p:cNvPr id="19473" name="Gruppieren 11"/>
            <p:cNvGrpSpPr>
              <a:grpSpLocks/>
            </p:cNvGrpSpPr>
            <p:nvPr/>
          </p:nvGrpSpPr>
          <p:grpSpPr bwMode="auto">
            <a:xfrm>
              <a:off x="7341581" y="2569550"/>
              <a:ext cx="234026" cy="216023"/>
              <a:chOff x="7704348" y="2674588"/>
              <a:chExt cx="360040" cy="322364"/>
            </a:xfrm>
          </p:grpSpPr>
          <p:cxnSp>
            <p:nvCxnSpPr>
              <p:cNvPr id="14" name="Gerade Verbindung mit Pfeil 13"/>
              <p:cNvCxnSpPr/>
              <p:nvPr/>
            </p:nvCxnSpPr>
            <p:spPr>
              <a:xfrm>
                <a:off x="7885572" y="2673740"/>
                <a:ext cx="0" cy="3240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/>
            </p:nvCxnSpPr>
            <p:spPr>
              <a:xfrm>
                <a:off x="7704981" y="2671374"/>
                <a:ext cx="35873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74" name="Textfeld 12"/>
            <p:cNvSpPr txBox="1">
              <a:spLocks noChangeArrowheads="1"/>
            </p:cNvSpPr>
            <p:nvPr/>
          </p:nvSpPr>
          <p:spPr bwMode="auto">
            <a:xfrm>
              <a:off x="7575607" y="2492896"/>
              <a:ext cx="535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/>
                <a:t>300</a:t>
              </a:r>
            </a:p>
          </p:txBody>
        </p:sp>
      </p:grpSp>
      <p:sp>
        <p:nvSpPr>
          <p:cNvPr id="19463" name="Textfeld 9"/>
          <p:cNvSpPr txBox="1">
            <a:spLocks noChangeArrowheads="1"/>
          </p:cNvSpPr>
          <p:nvPr/>
        </p:nvSpPr>
        <p:spPr bwMode="auto">
          <a:xfrm>
            <a:off x="7040563" y="5627688"/>
            <a:ext cx="534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/>
              <a:t>310</a:t>
            </a:r>
          </a:p>
        </p:txBody>
      </p:sp>
      <p:grpSp>
        <p:nvGrpSpPr>
          <p:cNvPr id="19464" name="Gruppieren 15"/>
          <p:cNvGrpSpPr>
            <a:grpSpLocks/>
          </p:cNvGrpSpPr>
          <p:nvPr/>
        </p:nvGrpSpPr>
        <p:grpSpPr bwMode="auto">
          <a:xfrm>
            <a:off x="7713870" y="3165992"/>
            <a:ext cx="847520" cy="1223444"/>
            <a:chOff x="4219890" y="5360762"/>
            <a:chExt cx="848282" cy="1222145"/>
          </a:xfrm>
        </p:grpSpPr>
        <p:cxnSp>
          <p:nvCxnSpPr>
            <p:cNvPr id="17" name="Gerade Verbindung mit Pfeil 16"/>
            <p:cNvCxnSpPr/>
            <p:nvPr/>
          </p:nvCxnSpPr>
          <p:spPr>
            <a:xfrm>
              <a:off x="4219890" y="6180661"/>
              <a:ext cx="657743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headEnd type="none"/>
              <a:tailEnd type="triangle"/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 flipV="1">
              <a:off x="4235916" y="5562962"/>
              <a:ext cx="0" cy="648072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none"/>
              <a:tailEnd type="triangle"/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70" name="Textfeld 18"/>
            <p:cNvSpPr txBox="1">
              <a:spLocks noChangeArrowheads="1"/>
            </p:cNvSpPr>
            <p:nvPr/>
          </p:nvSpPr>
          <p:spPr bwMode="auto">
            <a:xfrm>
              <a:off x="4885430" y="6028909"/>
              <a:ext cx="18274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36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19471" name="Textfeld 19"/>
            <p:cNvSpPr txBox="1">
              <a:spLocks noChangeArrowheads="1"/>
            </p:cNvSpPr>
            <p:nvPr/>
          </p:nvSpPr>
          <p:spPr bwMode="auto">
            <a:xfrm>
              <a:off x="4372220" y="5360762"/>
              <a:ext cx="21800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3600" b="1" dirty="0"/>
                <a:t>y</a:t>
              </a:r>
            </a:p>
          </p:txBody>
        </p:sp>
      </p:grpSp>
      <p:sp>
        <p:nvSpPr>
          <p:cNvPr id="19465" name="Titel 1"/>
          <p:cNvSpPr txBox="1">
            <a:spLocks/>
          </p:cNvSpPr>
          <p:nvPr/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Vacuum-chambers position</a:t>
            </a:r>
          </a:p>
        </p:txBody>
      </p:sp>
      <p:cxnSp>
        <p:nvCxnSpPr>
          <p:cNvPr id="19467" name="Gerade Verbindung mit Pfeil 3"/>
          <p:cNvCxnSpPr>
            <a:cxnSpLocks noChangeShapeType="1"/>
          </p:cNvCxnSpPr>
          <p:nvPr/>
        </p:nvCxnSpPr>
        <p:spPr bwMode="auto">
          <a:xfrm flipH="1">
            <a:off x="3267075" y="4195763"/>
            <a:ext cx="1193800" cy="5318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pieren 21"/>
          <p:cNvGrpSpPr>
            <a:grpSpLocks/>
          </p:cNvGrpSpPr>
          <p:nvPr/>
        </p:nvGrpSpPr>
        <p:grpSpPr bwMode="auto">
          <a:xfrm>
            <a:off x="1600200" y="1390650"/>
            <a:ext cx="6213475" cy="4500563"/>
            <a:chOff x="1187624" y="1777130"/>
            <a:chExt cx="6214303" cy="4500000"/>
          </a:xfrm>
        </p:grpSpPr>
        <p:pic>
          <p:nvPicPr>
            <p:cNvPr id="4100" name="Grafi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777130"/>
              <a:ext cx="6214303" cy="45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hteck 20"/>
            <p:cNvSpPr/>
            <p:nvPr/>
          </p:nvSpPr>
          <p:spPr>
            <a:xfrm>
              <a:off x="1430544" y="3572368"/>
              <a:ext cx="1266994" cy="12253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4102" name="Gruppieren 18"/>
            <p:cNvGrpSpPr>
              <a:grpSpLocks/>
            </p:cNvGrpSpPr>
            <p:nvPr/>
          </p:nvGrpSpPr>
          <p:grpSpPr bwMode="auto">
            <a:xfrm>
              <a:off x="1372189" y="3508404"/>
              <a:ext cx="1219744" cy="1072724"/>
              <a:chOff x="7329919" y="-171131"/>
              <a:chExt cx="1219744" cy="1072724"/>
            </a:xfrm>
          </p:grpSpPr>
          <p:grpSp>
            <p:nvGrpSpPr>
              <p:cNvPr id="4103" name="Gruppieren 17"/>
              <p:cNvGrpSpPr>
                <a:grpSpLocks/>
              </p:cNvGrpSpPr>
              <p:nvPr/>
            </p:nvGrpSpPr>
            <p:grpSpPr bwMode="auto">
              <a:xfrm>
                <a:off x="7637528" y="145684"/>
                <a:ext cx="912135" cy="553998"/>
                <a:chOff x="5085907" y="275318"/>
                <a:chExt cx="912135" cy="553998"/>
              </a:xfrm>
            </p:grpSpPr>
            <p:cxnSp>
              <p:nvCxnSpPr>
                <p:cNvPr id="4" name="Gerade Verbindung mit Pfeil 3"/>
                <p:cNvCxnSpPr/>
                <p:nvPr/>
              </p:nvCxnSpPr>
              <p:spPr>
                <a:xfrm>
                  <a:off x="5085907" y="689543"/>
                  <a:ext cx="801547" cy="0"/>
                </a:xfrm>
                <a:prstGeom prst="straightConnector1">
                  <a:avLst/>
                </a:prstGeom>
                <a:ln w="63500">
                  <a:solidFill>
                    <a:srgbClr val="00CC00"/>
                  </a:solidFill>
                  <a:headEnd type="none"/>
                  <a:tailEnd type="triangle"/>
                </a:ln>
                <a:scene3d>
                  <a:camera prst="orthographicFront">
                    <a:rot lat="20400000" lon="2400000" rev="0"/>
                  </a:camera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feld 5"/>
                <p:cNvSpPr txBox="1"/>
                <p:nvPr/>
              </p:nvSpPr>
              <p:spPr>
                <a:xfrm>
                  <a:off x="5786446" y="275318"/>
                  <a:ext cx="211596" cy="553998"/>
                </a:xfrm>
                <a:prstGeom prst="rect">
                  <a:avLst/>
                </a:prstGeom>
                <a:noFill/>
                <a:scene3d>
                  <a:camera prst="orthographicFront">
                    <a:rot lat="20400000" lon="2400000" rev="0"/>
                  </a:camera>
                  <a:lightRig rig="threePt" dir="t"/>
                </a:scene3d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de-DE" sz="3600" b="1" dirty="0">
                      <a:solidFill>
                        <a:srgbClr val="00CC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11" name="Gruppieren 10"/>
              <p:cNvGrpSpPr/>
              <p:nvPr/>
            </p:nvGrpSpPr>
            <p:grpSpPr>
              <a:xfrm>
                <a:off x="7329919" y="-171131"/>
                <a:ext cx="1109156" cy="1072724"/>
                <a:chOff x="4358732" y="5510183"/>
                <a:chExt cx="1109156" cy="1072724"/>
              </a:xfrm>
              <a:scene3d>
                <a:camera prst="orthographicFront">
                  <a:rot lat="21000000" lon="18000000" rev="0"/>
                </a:camera>
                <a:lightRig rig="threePt" dir="t"/>
              </a:scene3d>
            </p:grpSpPr>
            <p:cxnSp>
              <p:nvCxnSpPr>
                <p:cNvPr id="12" name="Gerade Verbindung mit Pfeil 11"/>
                <p:cNvCxnSpPr/>
                <p:nvPr/>
              </p:nvCxnSpPr>
              <p:spPr>
                <a:xfrm>
                  <a:off x="4629466" y="6394697"/>
                  <a:ext cx="657743" cy="0"/>
                </a:xfrm>
                <a:prstGeom prst="straightConnector1">
                  <a:avLst/>
                </a:prstGeom>
                <a:ln w="63500">
                  <a:solidFill>
                    <a:srgbClr val="FF0000"/>
                  </a:solidFill>
                  <a:headEnd type="none"/>
                  <a:tailEnd type="triangle"/>
                </a:ln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Gerade Verbindung mit Pfeil 12"/>
                <p:cNvCxnSpPr/>
                <p:nvPr/>
              </p:nvCxnSpPr>
              <p:spPr>
                <a:xfrm flipV="1">
                  <a:off x="4643286" y="5779961"/>
                  <a:ext cx="0" cy="648072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headEnd type="none"/>
                  <a:tailEnd type="triangle"/>
                </a:ln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feld 13"/>
                <p:cNvSpPr txBox="1"/>
                <p:nvPr/>
              </p:nvSpPr>
              <p:spPr>
                <a:xfrm>
                  <a:off x="5285146" y="6028909"/>
                  <a:ext cx="18274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de-DE" sz="3600" b="1" dirty="0">
                      <a:solidFill>
                        <a:srgbClr val="FF0000"/>
                      </a:solidFill>
                    </a:rPr>
                    <a:t>z</a:t>
                  </a:r>
                </a:p>
              </p:txBody>
            </p:sp>
            <p:sp>
              <p:nvSpPr>
                <p:cNvPr id="15" name="Textfeld 14"/>
                <p:cNvSpPr txBox="1"/>
                <p:nvPr/>
              </p:nvSpPr>
              <p:spPr>
                <a:xfrm>
                  <a:off x="4358732" y="5510183"/>
                  <a:ext cx="218008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de-DE" sz="3600" b="1" dirty="0"/>
                    <a:t>y</a:t>
                  </a:r>
                </a:p>
              </p:txBody>
            </p:sp>
          </p:grpSp>
        </p:grpSp>
      </p:grpSp>
      <p:sp>
        <p:nvSpPr>
          <p:cNvPr id="4099" name="Titel 1"/>
          <p:cNvSpPr txBox="1">
            <a:spLocks/>
          </p:cNvSpPr>
          <p:nvPr/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chemeClr val="bg1"/>
                </a:solidFill>
              </a:rPr>
              <a:t>Laser Injektor beam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18669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feld 2"/>
          <p:cNvSpPr txBox="1">
            <a:spLocks noChangeArrowheads="1"/>
          </p:cNvSpPr>
          <p:nvPr/>
        </p:nvSpPr>
        <p:spPr bwMode="auto">
          <a:xfrm>
            <a:off x="1123950" y="1128713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124" name="Titel 1"/>
          <p:cNvSpPr txBox="1">
            <a:spLocks/>
          </p:cNvSpPr>
          <p:nvPr/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Three possibilities</a:t>
            </a: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125" name="Inhaltsplatzhalter 2"/>
          <p:cNvSpPr txBox="1">
            <a:spLocks/>
          </p:cNvSpPr>
          <p:nvPr/>
        </p:nvSpPr>
        <p:spPr bwMode="auto">
          <a:xfrm>
            <a:off x="395288" y="4160838"/>
            <a:ext cx="40020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indent="-265113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de-DE" sz="1400"/>
              <a:t>Diagnonal from media shaft to </a:t>
            </a:r>
            <a:br>
              <a:rPr lang="de-DE" sz="1400"/>
            </a:br>
            <a:r>
              <a:rPr lang="de-DE" sz="1400"/>
              <a:t>gun diagnostics</a:t>
            </a:r>
          </a:p>
          <a:p>
            <a:pPr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de-DE" sz="1400"/>
              <a:t>Mirror chamber of heater beamline blocked</a:t>
            </a:r>
          </a:p>
          <a:p>
            <a:pPr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de-DE" sz="1400"/>
              <a:t>Diagnoal input at laser laboratory level will chross heater beamline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18669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feld 2"/>
          <p:cNvSpPr txBox="1">
            <a:spLocks noChangeArrowheads="1"/>
          </p:cNvSpPr>
          <p:nvPr/>
        </p:nvSpPr>
        <p:spPr bwMode="auto">
          <a:xfrm>
            <a:off x="1123950" y="1128713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6148" name="Gruppieren 6"/>
          <p:cNvGrpSpPr>
            <a:grpSpLocks/>
          </p:cNvGrpSpPr>
          <p:nvPr/>
        </p:nvGrpSpPr>
        <p:grpSpPr bwMode="auto">
          <a:xfrm>
            <a:off x="3419475" y="1127125"/>
            <a:ext cx="1866900" cy="2979738"/>
            <a:chOff x="3213590" y="1097160"/>
            <a:chExt cx="1866865" cy="2979632"/>
          </a:xfrm>
        </p:grpSpPr>
        <p:pic>
          <p:nvPicPr>
            <p:cNvPr id="6151" name="Grafi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590" y="1556792"/>
              <a:ext cx="1866865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Rechteck 4"/>
            <p:cNvSpPr>
              <a:spLocks noChangeArrowheads="1"/>
            </p:cNvSpPr>
            <p:nvPr/>
          </p:nvSpPr>
          <p:spPr bwMode="auto">
            <a:xfrm>
              <a:off x="3937671" y="1097160"/>
              <a:ext cx="4187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3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6149" name="Titel 1"/>
          <p:cNvSpPr txBox="1">
            <a:spLocks/>
          </p:cNvSpPr>
          <p:nvPr/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Three possibilities</a:t>
            </a: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20" name="Inhaltsplatzhalter 2"/>
          <p:cNvSpPr txBox="1">
            <a:spLocks/>
          </p:cNvSpPr>
          <p:nvPr/>
        </p:nvSpPr>
        <p:spPr>
          <a:xfrm>
            <a:off x="3419475" y="4173538"/>
            <a:ext cx="4002088" cy="1447800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dirty="0" err="1" smtClean="0"/>
              <a:t>Periscope</a:t>
            </a:r>
            <a:r>
              <a:rPr lang="de-DE" sz="1400" dirty="0" smtClean="0"/>
              <a:t> </a:t>
            </a:r>
            <a:r>
              <a:rPr lang="de-DE" sz="1400" dirty="0" err="1" smtClean="0"/>
              <a:t>at</a:t>
            </a:r>
            <a:r>
              <a:rPr lang="de-DE" sz="1400" dirty="0" smtClean="0"/>
              <a:t> </a:t>
            </a:r>
            <a:r>
              <a:rPr lang="de-DE" sz="1400" dirty="0" err="1" smtClean="0"/>
              <a:t>injector</a:t>
            </a:r>
            <a:r>
              <a:rPr lang="de-DE" sz="1400" dirty="0" smtClean="0"/>
              <a:t> </a:t>
            </a:r>
            <a:r>
              <a:rPr lang="de-DE" sz="1400" dirty="0" err="1" smtClean="0"/>
              <a:t>section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additional </a:t>
            </a:r>
            <a:r>
              <a:rPr lang="de-DE" sz="1400" dirty="0" err="1" smtClean="0"/>
              <a:t>mirror</a:t>
            </a:r>
            <a:r>
              <a:rPr lang="de-DE" sz="1400" dirty="0" smtClean="0"/>
              <a:t> </a:t>
            </a:r>
            <a:r>
              <a:rPr lang="de-DE" sz="1400" dirty="0" err="1" smtClean="0"/>
              <a:t>chambers</a:t>
            </a:r>
            <a:endParaRPr lang="de-DE" sz="1400" dirty="0"/>
          </a:p>
          <a:p>
            <a:pPr>
              <a:defRPr/>
            </a:pPr>
            <a:r>
              <a:rPr lang="de-DE" sz="1400" dirty="0" err="1" smtClean="0"/>
              <a:t>Mounting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first</a:t>
            </a:r>
            <a:r>
              <a:rPr lang="de-DE" sz="1400" dirty="0" smtClean="0"/>
              <a:t> </a:t>
            </a:r>
            <a:r>
              <a:rPr lang="de-DE" sz="1400" dirty="0" err="1" smtClean="0"/>
              <a:t>mirror</a:t>
            </a:r>
            <a:r>
              <a:rPr lang="de-DE" sz="1400" dirty="0" smtClean="0"/>
              <a:t> </a:t>
            </a:r>
            <a:r>
              <a:rPr lang="de-DE" sz="1400" dirty="0" err="1" smtClean="0"/>
              <a:t>chamber</a:t>
            </a:r>
            <a:r>
              <a:rPr lang="de-DE" sz="1400" dirty="0" smtClean="0"/>
              <a:t> not </a:t>
            </a:r>
            <a:r>
              <a:rPr lang="de-DE" sz="1400" dirty="0" err="1" smtClean="0"/>
              <a:t>possible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actual</a:t>
            </a:r>
            <a:r>
              <a:rPr lang="de-DE" sz="1400" dirty="0" smtClean="0"/>
              <a:t> </a:t>
            </a:r>
            <a:r>
              <a:rPr lang="de-DE" sz="1400" dirty="0" err="1" smtClean="0"/>
              <a:t>heater</a:t>
            </a:r>
            <a:r>
              <a:rPr lang="de-DE" sz="1400" dirty="0" smtClean="0"/>
              <a:t> </a:t>
            </a:r>
            <a:r>
              <a:rPr lang="de-DE" sz="1400" dirty="0" err="1" smtClean="0"/>
              <a:t>beamline</a:t>
            </a:r>
            <a:r>
              <a:rPr lang="de-DE" sz="1400" dirty="0" smtClean="0"/>
              <a:t> </a:t>
            </a:r>
            <a:r>
              <a:rPr lang="de-DE" sz="1400" dirty="0" err="1" smtClean="0"/>
              <a:t>support</a:t>
            </a:r>
            <a:endParaRPr lang="de-DE" sz="1400" dirty="0" smtClean="0"/>
          </a:p>
          <a:p>
            <a:pPr>
              <a:defRPr/>
            </a:pPr>
            <a:r>
              <a:rPr lang="de-DE" sz="1400" dirty="0" smtClean="0"/>
              <a:t>Second </a:t>
            </a:r>
            <a:r>
              <a:rPr lang="de-DE" sz="1400" dirty="0" err="1" smtClean="0"/>
              <a:t>mirror</a:t>
            </a:r>
            <a:r>
              <a:rPr lang="de-DE" sz="1400" dirty="0" smtClean="0"/>
              <a:t> </a:t>
            </a:r>
            <a:r>
              <a:rPr lang="de-DE" sz="1400" dirty="0" err="1" smtClean="0"/>
              <a:t>chamber</a:t>
            </a:r>
            <a:r>
              <a:rPr lang="de-DE" sz="1400" dirty="0" smtClean="0"/>
              <a:t> </a:t>
            </a:r>
            <a:r>
              <a:rPr lang="de-DE" sz="1400" dirty="0" err="1" smtClean="0"/>
              <a:t>very</a:t>
            </a:r>
            <a:r>
              <a:rPr lang="de-DE" sz="1400" dirty="0" smtClean="0"/>
              <a:t> </a:t>
            </a:r>
            <a:r>
              <a:rPr lang="de-DE" sz="1400" dirty="0" err="1" smtClean="0"/>
              <a:t>hard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squeeze</a:t>
            </a:r>
            <a:r>
              <a:rPr lang="de-DE" sz="1400" dirty="0" smtClean="0"/>
              <a:t> </a:t>
            </a:r>
            <a:r>
              <a:rPr lang="de-DE" sz="1400" dirty="0" err="1" smtClean="0"/>
              <a:t>between</a:t>
            </a:r>
            <a:r>
              <a:rPr lang="de-DE" sz="1400" dirty="0" smtClean="0"/>
              <a:t> RF-</a:t>
            </a:r>
            <a:r>
              <a:rPr lang="de-DE" sz="1400" dirty="0" err="1" smtClean="0"/>
              <a:t>waveguides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circulators</a:t>
            </a:r>
            <a:endParaRPr lang="de-DE" sz="1400" dirty="0" smtClean="0"/>
          </a:p>
          <a:p>
            <a:pPr marL="0" indent="0">
              <a:buFont typeface="Arial Black" pitchFamily="34" charset="0"/>
              <a:buNone/>
              <a:defRPr/>
            </a:pP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20"/>
          <p:cNvSpPr/>
          <p:nvPr/>
        </p:nvSpPr>
        <p:spPr>
          <a:xfrm>
            <a:off x="5867400" y="1052513"/>
            <a:ext cx="2736850" cy="5651500"/>
          </a:xfrm>
          <a:prstGeom prst="ellipse">
            <a:avLst/>
          </a:prstGeom>
          <a:solidFill>
            <a:srgbClr val="FF0000">
              <a:alpha val="19000"/>
            </a:srgb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171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18669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feld 2"/>
          <p:cNvSpPr txBox="1">
            <a:spLocks noChangeArrowheads="1"/>
          </p:cNvSpPr>
          <p:nvPr/>
        </p:nvSpPr>
        <p:spPr bwMode="auto">
          <a:xfrm>
            <a:off x="1123950" y="1128713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7173" name="Gruppieren 6"/>
          <p:cNvGrpSpPr>
            <a:grpSpLocks/>
          </p:cNvGrpSpPr>
          <p:nvPr/>
        </p:nvGrpSpPr>
        <p:grpSpPr bwMode="auto">
          <a:xfrm>
            <a:off x="3419475" y="1127125"/>
            <a:ext cx="1866900" cy="2979738"/>
            <a:chOff x="3213590" y="1097160"/>
            <a:chExt cx="1866865" cy="2979632"/>
          </a:xfrm>
        </p:grpSpPr>
        <p:pic>
          <p:nvPicPr>
            <p:cNvPr id="7182" name="Grafi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590" y="1556792"/>
              <a:ext cx="1866865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Rechteck 4"/>
            <p:cNvSpPr>
              <a:spLocks noChangeArrowheads="1"/>
            </p:cNvSpPr>
            <p:nvPr/>
          </p:nvSpPr>
          <p:spPr bwMode="auto">
            <a:xfrm>
              <a:off x="3937671" y="1097160"/>
              <a:ext cx="4187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3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7174" name="Gruppieren 12"/>
          <p:cNvGrpSpPr>
            <a:grpSpLocks/>
          </p:cNvGrpSpPr>
          <p:nvPr/>
        </p:nvGrpSpPr>
        <p:grpSpPr bwMode="auto">
          <a:xfrm>
            <a:off x="6213475" y="1106488"/>
            <a:ext cx="1866900" cy="5638800"/>
            <a:chOff x="6269355" y="1129294"/>
            <a:chExt cx="1866865" cy="5638706"/>
          </a:xfrm>
        </p:grpSpPr>
        <p:pic>
          <p:nvPicPr>
            <p:cNvPr id="7178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000" y="4248000"/>
              <a:ext cx="1709262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9" name="Gruppieren 11"/>
            <p:cNvGrpSpPr>
              <a:grpSpLocks/>
            </p:cNvGrpSpPr>
            <p:nvPr/>
          </p:nvGrpSpPr>
          <p:grpSpPr bwMode="auto">
            <a:xfrm>
              <a:off x="6269355" y="1129294"/>
              <a:ext cx="1866865" cy="3046564"/>
              <a:chOff x="6269355" y="1129294"/>
              <a:chExt cx="1866865" cy="3046564"/>
            </a:xfrm>
          </p:grpSpPr>
          <p:pic>
            <p:nvPicPr>
              <p:cNvPr id="7180" name="Grafik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9355" y="1655858"/>
                <a:ext cx="1866865" cy="25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1" name="Rechteck 10"/>
              <p:cNvSpPr>
                <a:spLocks noChangeArrowheads="1"/>
              </p:cNvSpPr>
              <p:nvPr/>
            </p:nvSpPr>
            <p:spPr bwMode="auto">
              <a:xfrm>
                <a:off x="7096159" y="1129294"/>
                <a:ext cx="41870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sz="3600" b="1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sp>
        <p:nvSpPr>
          <p:cNvPr id="7175" name="Textfeld 21"/>
          <p:cNvSpPr txBox="1">
            <a:spLocks noChangeArrowheads="1"/>
          </p:cNvSpPr>
          <p:nvPr/>
        </p:nvSpPr>
        <p:spPr bwMode="auto">
          <a:xfrm>
            <a:off x="7673975" y="1050925"/>
            <a:ext cx="1470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/>
              <a:t>final  concept</a:t>
            </a:r>
          </a:p>
        </p:txBody>
      </p:sp>
      <p:sp>
        <p:nvSpPr>
          <p:cNvPr id="7176" name="Titel 1"/>
          <p:cNvSpPr txBox="1">
            <a:spLocks/>
          </p:cNvSpPr>
          <p:nvPr/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Three possibilities</a:t>
            </a: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20" name="Inhaltsplatzhalter 2"/>
          <p:cNvSpPr txBox="1">
            <a:spLocks/>
          </p:cNvSpPr>
          <p:nvPr/>
        </p:nvSpPr>
        <p:spPr>
          <a:xfrm>
            <a:off x="1758950" y="4292600"/>
            <a:ext cx="4002088" cy="1447800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dirty="0" smtClean="0"/>
              <a:t>Straight </a:t>
            </a:r>
            <a:r>
              <a:rPr lang="de-DE" sz="1400" dirty="0" err="1" smtClean="0"/>
              <a:t>line</a:t>
            </a:r>
            <a:r>
              <a:rPr lang="de-DE" sz="1400" dirty="0" smtClean="0"/>
              <a:t> </a:t>
            </a:r>
            <a:r>
              <a:rPr lang="de-DE" sz="1400" dirty="0" err="1" smtClean="0"/>
              <a:t>between</a:t>
            </a:r>
            <a:r>
              <a:rPr lang="de-DE" sz="1400" dirty="0" smtClean="0"/>
              <a:t> </a:t>
            </a:r>
            <a:r>
              <a:rPr lang="de-DE" sz="1400" dirty="0" err="1" smtClean="0"/>
              <a:t>concrete</a:t>
            </a:r>
            <a:r>
              <a:rPr lang="de-DE" sz="1400" dirty="0" smtClean="0"/>
              <a:t> wall </a:t>
            </a:r>
            <a:r>
              <a:rPr lang="de-DE" sz="1400" dirty="0" err="1" smtClean="0"/>
              <a:t>and</a:t>
            </a:r>
            <a:r>
              <a:rPr lang="de-DE" sz="1400" dirty="0" smtClean="0"/>
              <a:t> RF-</a:t>
            </a:r>
            <a:r>
              <a:rPr lang="de-DE" sz="1400" dirty="0" err="1" smtClean="0"/>
              <a:t>waveguide</a:t>
            </a:r>
            <a:endParaRPr lang="de-DE" sz="1400" dirty="0" smtClean="0"/>
          </a:p>
          <a:p>
            <a:pPr>
              <a:defRPr/>
            </a:pPr>
            <a:r>
              <a:rPr lang="de-DE" sz="1400" dirty="0" smtClean="0"/>
              <a:t>DN40 </a:t>
            </a:r>
            <a:r>
              <a:rPr lang="de-DE" sz="1400" dirty="0" err="1" smtClean="0"/>
              <a:t>flange</a:t>
            </a:r>
            <a:r>
              <a:rPr lang="de-DE" sz="1400" dirty="0" smtClean="0"/>
              <a:t> </a:t>
            </a:r>
            <a:r>
              <a:rPr lang="de-DE" sz="1400" dirty="0" err="1" smtClean="0"/>
              <a:t>needed</a:t>
            </a:r>
            <a:endParaRPr lang="de-DE" sz="1400" dirty="0" smtClean="0"/>
          </a:p>
          <a:p>
            <a:pPr>
              <a:defRPr/>
            </a:pPr>
            <a:r>
              <a:rPr lang="de-DE" sz="1400" dirty="0" smtClean="0"/>
              <a:t>Space </a:t>
            </a:r>
            <a:r>
              <a:rPr lang="de-DE" sz="1400" dirty="0" err="1" smtClean="0"/>
              <a:t>checked</a:t>
            </a:r>
            <a:r>
              <a:rPr lang="de-DE" sz="1400" dirty="0" smtClean="0"/>
              <a:t> </a:t>
            </a:r>
            <a:r>
              <a:rPr lang="de-DE" sz="1400" dirty="0" err="1" smtClean="0"/>
              <a:t>at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real </a:t>
            </a:r>
            <a:r>
              <a:rPr lang="de-DE" sz="1400" dirty="0" err="1" smtClean="0"/>
              <a:t>thing</a:t>
            </a:r>
            <a:r>
              <a:rPr lang="de-DE" sz="1400" dirty="0" smtClean="0"/>
              <a:t> </a:t>
            </a:r>
            <a:r>
              <a:rPr lang="de-DE" sz="1400" dirty="0" err="1" smtClean="0"/>
              <a:t>inside</a:t>
            </a:r>
            <a:r>
              <a:rPr lang="de-DE" sz="1400" dirty="0" smtClean="0"/>
              <a:t> XFEL</a:t>
            </a:r>
          </a:p>
          <a:p>
            <a:pPr>
              <a:defRPr/>
            </a:pPr>
            <a:r>
              <a:rPr lang="de-DE" sz="1400" dirty="0" err="1" smtClean="0"/>
              <a:t>Less</a:t>
            </a:r>
            <a:r>
              <a:rPr lang="de-DE" sz="1400" dirty="0" smtClean="0"/>
              <a:t> </a:t>
            </a:r>
            <a:r>
              <a:rPr lang="de-DE" sz="1400" dirty="0" err="1" smtClean="0"/>
              <a:t>mirrors</a:t>
            </a:r>
            <a:r>
              <a:rPr lang="de-DE" sz="1400" dirty="0" smtClean="0"/>
              <a:t> </a:t>
            </a:r>
            <a:r>
              <a:rPr lang="de-DE" sz="1400" dirty="0" err="1" smtClean="0"/>
              <a:t>needed</a:t>
            </a:r>
            <a:endParaRPr lang="de-DE" sz="1400" dirty="0"/>
          </a:p>
          <a:p>
            <a:pPr lvl="1">
              <a:defRPr/>
            </a:pPr>
            <a:r>
              <a:rPr lang="de-DE" sz="1400" dirty="0" err="1" smtClean="0"/>
              <a:t>Drawback</a:t>
            </a:r>
            <a:r>
              <a:rPr lang="de-DE" sz="1400" dirty="0" smtClean="0"/>
              <a:t> = </a:t>
            </a:r>
            <a:r>
              <a:rPr lang="de-DE" sz="1400" dirty="0" err="1" smtClean="0"/>
              <a:t>heater</a:t>
            </a:r>
            <a:r>
              <a:rPr lang="de-DE" sz="1400" dirty="0" smtClean="0"/>
              <a:t> </a:t>
            </a:r>
            <a:r>
              <a:rPr lang="de-DE" sz="1400" dirty="0" err="1" smtClean="0"/>
              <a:t>beamline</a:t>
            </a:r>
            <a:r>
              <a:rPr lang="de-DE" sz="1400" dirty="0" smtClean="0"/>
              <a:t> </a:t>
            </a:r>
            <a:r>
              <a:rPr lang="de-DE" sz="1400" dirty="0" err="1" smtClean="0"/>
              <a:t>has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move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free</a:t>
            </a:r>
            <a:r>
              <a:rPr lang="de-DE" sz="1400" dirty="0" smtClean="0"/>
              <a:t> </a:t>
            </a:r>
            <a:r>
              <a:rPr lang="de-DE" sz="1400" dirty="0" err="1" smtClean="0"/>
              <a:t>space</a:t>
            </a:r>
            <a:r>
              <a:rPr lang="de-DE" sz="1400" dirty="0" smtClean="0"/>
              <a:t> </a:t>
            </a:r>
            <a:r>
              <a:rPr lang="de-DE" sz="1400" dirty="0" err="1" smtClean="0"/>
              <a:t>at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left</a:t>
            </a:r>
            <a:r>
              <a:rPr lang="de-DE" sz="1400" dirty="0" smtClean="0"/>
              <a:t> </a:t>
            </a:r>
            <a:r>
              <a:rPr lang="de-DE" sz="1400" dirty="0" err="1" smtClean="0"/>
              <a:t>hand</a:t>
            </a:r>
            <a:r>
              <a:rPr lang="de-DE" sz="1400" dirty="0" smtClean="0"/>
              <a:t> </a:t>
            </a:r>
            <a:r>
              <a:rPr lang="de-DE" sz="1400" dirty="0" err="1" smtClean="0"/>
              <a:t>side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concrete</a:t>
            </a:r>
            <a:r>
              <a:rPr lang="de-DE" sz="1400" dirty="0" smtClean="0"/>
              <a:t> </a:t>
            </a:r>
            <a:r>
              <a:rPr lang="de-DE" sz="1400" dirty="0" err="1" smtClean="0"/>
              <a:t>opening</a:t>
            </a:r>
            <a:endParaRPr lang="de-DE" sz="1400" dirty="0" smtClean="0"/>
          </a:p>
          <a:p>
            <a:pPr marL="0" indent="0">
              <a:buFont typeface="Arial Black" pitchFamily="34" charset="0"/>
              <a:buNone/>
              <a:defRPr/>
            </a:pP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20"/>
          <p:cNvSpPr/>
          <p:nvPr/>
        </p:nvSpPr>
        <p:spPr>
          <a:xfrm>
            <a:off x="5867400" y="1052513"/>
            <a:ext cx="2736850" cy="5651500"/>
          </a:xfrm>
          <a:prstGeom prst="ellipse">
            <a:avLst/>
          </a:prstGeom>
          <a:solidFill>
            <a:srgbClr val="FF0000">
              <a:alpha val="19000"/>
            </a:srgb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8195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18669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feld 2"/>
          <p:cNvSpPr txBox="1">
            <a:spLocks noChangeArrowheads="1"/>
          </p:cNvSpPr>
          <p:nvPr/>
        </p:nvSpPr>
        <p:spPr bwMode="auto">
          <a:xfrm>
            <a:off x="1123950" y="1106488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8197" name="Gruppieren 19"/>
          <p:cNvGrpSpPr>
            <a:grpSpLocks/>
          </p:cNvGrpSpPr>
          <p:nvPr/>
        </p:nvGrpSpPr>
        <p:grpSpPr bwMode="auto">
          <a:xfrm>
            <a:off x="114300" y="4338638"/>
            <a:ext cx="5667375" cy="2519362"/>
            <a:chOff x="115025" y="4338000"/>
            <a:chExt cx="5665940" cy="2520000"/>
          </a:xfrm>
        </p:grpSpPr>
        <p:grpSp>
          <p:nvGrpSpPr>
            <p:cNvPr id="8209" name="Gruppieren 17"/>
            <p:cNvGrpSpPr>
              <a:grpSpLocks/>
            </p:cNvGrpSpPr>
            <p:nvPr/>
          </p:nvGrpSpPr>
          <p:grpSpPr bwMode="auto">
            <a:xfrm>
              <a:off x="115025" y="4516952"/>
              <a:ext cx="3304847" cy="859396"/>
              <a:chOff x="962500" y="5155708"/>
              <a:chExt cx="3304847" cy="859396"/>
            </a:xfrm>
          </p:grpSpPr>
          <p:sp>
            <p:nvSpPr>
              <p:cNvPr id="8211" name="Rechteck 15"/>
              <p:cNvSpPr>
                <a:spLocks noChangeArrowheads="1"/>
              </p:cNvSpPr>
              <p:nvPr/>
            </p:nvSpPr>
            <p:spPr bwMode="auto">
              <a:xfrm>
                <a:off x="962500" y="5155708"/>
                <a:ext cx="41870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sz="3600" b="1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8212" name="Textfeld 16"/>
              <p:cNvSpPr txBox="1">
                <a:spLocks noChangeArrowheads="1"/>
              </p:cNvSpPr>
              <p:nvPr/>
            </p:nvSpPr>
            <p:spPr bwMode="auto">
              <a:xfrm flipH="1">
                <a:off x="1432746" y="5430329"/>
                <a:ext cx="283460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b="1"/>
                  <a:t>Old concept collision with RF-waveguide</a:t>
                </a:r>
              </a:p>
            </p:txBody>
          </p:sp>
        </p:grpSp>
        <p:pic>
          <p:nvPicPr>
            <p:cNvPr id="8210" name="Grafik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534" y="4338000"/>
              <a:ext cx="2517431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Textfeld 21"/>
          <p:cNvSpPr txBox="1">
            <a:spLocks noChangeArrowheads="1"/>
          </p:cNvSpPr>
          <p:nvPr/>
        </p:nvSpPr>
        <p:spPr bwMode="auto">
          <a:xfrm>
            <a:off x="7673975" y="1050925"/>
            <a:ext cx="1470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/>
              <a:t>final  concept</a:t>
            </a:r>
          </a:p>
        </p:txBody>
      </p:sp>
      <p:sp>
        <p:nvSpPr>
          <p:cNvPr id="8199" name="Titel 1"/>
          <p:cNvSpPr txBox="1">
            <a:spLocks/>
          </p:cNvSpPr>
          <p:nvPr/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</a:rPr>
              <a:t>Three possibilities</a:t>
            </a: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797425" y="5165725"/>
            <a:ext cx="642938" cy="639763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8201" name="Gruppieren 6"/>
          <p:cNvGrpSpPr>
            <a:grpSpLocks/>
          </p:cNvGrpSpPr>
          <p:nvPr/>
        </p:nvGrpSpPr>
        <p:grpSpPr bwMode="auto">
          <a:xfrm>
            <a:off x="3419475" y="1127125"/>
            <a:ext cx="1866900" cy="2979738"/>
            <a:chOff x="3213590" y="1097160"/>
            <a:chExt cx="1866865" cy="2979632"/>
          </a:xfrm>
        </p:grpSpPr>
        <p:pic>
          <p:nvPicPr>
            <p:cNvPr id="8207" name="Grafi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590" y="1556792"/>
              <a:ext cx="1866865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Rechteck 4"/>
            <p:cNvSpPr>
              <a:spLocks noChangeArrowheads="1"/>
            </p:cNvSpPr>
            <p:nvPr/>
          </p:nvSpPr>
          <p:spPr bwMode="auto">
            <a:xfrm>
              <a:off x="3937671" y="1097160"/>
              <a:ext cx="4187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3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8202" name="Gruppieren 12"/>
          <p:cNvGrpSpPr>
            <a:grpSpLocks/>
          </p:cNvGrpSpPr>
          <p:nvPr/>
        </p:nvGrpSpPr>
        <p:grpSpPr bwMode="auto">
          <a:xfrm>
            <a:off x="6213475" y="1106488"/>
            <a:ext cx="1866900" cy="5638800"/>
            <a:chOff x="6269355" y="1129294"/>
            <a:chExt cx="1866865" cy="5638706"/>
          </a:xfrm>
        </p:grpSpPr>
        <p:pic>
          <p:nvPicPr>
            <p:cNvPr id="8203" name="Grafik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000" y="4248000"/>
              <a:ext cx="1709262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04" name="Gruppieren 11"/>
            <p:cNvGrpSpPr>
              <a:grpSpLocks/>
            </p:cNvGrpSpPr>
            <p:nvPr/>
          </p:nvGrpSpPr>
          <p:grpSpPr bwMode="auto">
            <a:xfrm>
              <a:off x="6269355" y="1129294"/>
              <a:ext cx="1866865" cy="3046564"/>
              <a:chOff x="6269355" y="1129294"/>
              <a:chExt cx="1866865" cy="3046564"/>
            </a:xfrm>
          </p:grpSpPr>
          <p:pic>
            <p:nvPicPr>
              <p:cNvPr id="8205" name="Grafik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9355" y="1655858"/>
                <a:ext cx="1866865" cy="25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6" name="Rechteck 10"/>
              <p:cNvSpPr>
                <a:spLocks noChangeArrowheads="1"/>
              </p:cNvSpPr>
              <p:nvPr/>
            </p:nvSpPr>
            <p:spPr bwMode="auto">
              <a:xfrm>
                <a:off x="7096159" y="1129294"/>
                <a:ext cx="41870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sz="3600" b="1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292100" y="57150"/>
            <a:ext cx="8520113" cy="544513"/>
          </a:xfrm>
        </p:spPr>
        <p:txBody>
          <a:bodyPr/>
          <a:lstStyle/>
          <a:p>
            <a:r>
              <a:rPr lang="de-DE" smtClean="0"/>
              <a:t>Beamline concept</a:t>
            </a:r>
          </a:p>
        </p:txBody>
      </p:sp>
      <p:pic>
        <p:nvPicPr>
          <p:cNvPr id="10243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222375"/>
            <a:ext cx="7323137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1177925"/>
            <a:ext cx="244316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el 1"/>
          <p:cNvSpPr txBox="1">
            <a:spLocks/>
          </p:cNvSpPr>
          <p:nvPr/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chemeClr val="bg1"/>
                </a:solidFill>
              </a:rPr>
              <a:t>Beamline concept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4" y="1208087"/>
            <a:ext cx="6480175" cy="461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5" b="-21423"/>
          <a:stretch>
            <a:fillRect/>
          </a:stretch>
        </p:blipFill>
        <p:spPr bwMode="auto">
          <a:xfrm>
            <a:off x="5472113" y="773113"/>
            <a:ext cx="21605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 bwMode="auto">
          <a:xfrm>
            <a:off x="6588125" y="1211263"/>
            <a:ext cx="338138" cy="2159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400" b="1" dirty="0"/>
              <a:t>IJ-B</a:t>
            </a:r>
          </a:p>
        </p:txBody>
      </p:sp>
      <p:sp>
        <p:nvSpPr>
          <p:cNvPr id="15" name="Textfeld 14"/>
          <p:cNvSpPr txBox="1"/>
          <p:nvPr/>
        </p:nvSpPr>
        <p:spPr bwMode="auto">
          <a:xfrm>
            <a:off x="5795963" y="1463675"/>
            <a:ext cx="307975" cy="21590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1400" dirty="0"/>
              <a:t>H-B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3932238" y="5445125"/>
            <a:ext cx="720725" cy="2159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70" name="Textfeld 9"/>
          <p:cNvSpPr txBox="1">
            <a:spLocks noChangeArrowheads="1"/>
          </p:cNvSpPr>
          <p:nvPr/>
        </p:nvSpPr>
        <p:spPr bwMode="auto">
          <a:xfrm>
            <a:off x="3813175" y="5608638"/>
            <a:ext cx="957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b="1">
                <a:solidFill>
                  <a:srgbClr val="FF0000"/>
                </a:solidFill>
              </a:rPr>
              <a:t>400 mm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3536950" y="4732338"/>
            <a:ext cx="1495425" cy="3381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FF00"/>
                </a:solidFill>
              </a:rPr>
              <a:t>UG7 </a:t>
            </a:r>
            <a:r>
              <a:rPr lang="de-DE" dirty="0" err="1">
                <a:solidFill>
                  <a:schemeClr val="bg1"/>
                </a:solidFill>
              </a:rPr>
              <a:t>g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</a:p>
        </p:txBody>
      </p:sp>
      <p:pic>
        <p:nvPicPr>
          <p:cNvPr id="11272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1676" r="-2" b="-11580"/>
          <a:stretch>
            <a:fillRect/>
          </a:stretch>
        </p:blipFill>
        <p:spPr bwMode="auto">
          <a:xfrm>
            <a:off x="688975" y="766763"/>
            <a:ext cx="21590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 bwMode="auto">
          <a:xfrm>
            <a:off x="2070100" y="1262063"/>
            <a:ext cx="344488" cy="2159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1400" b="1" dirty="0"/>
              <a:t>IJ-B</a:t>
            </a:r>
          </a:p>
        </p:txBody>
      </p:sp>
      <p:sp>
        <p:nvSpPr>
          <p:cNvPr id="13" name="Textfeld 12"/>
          <p:cNvSpPr txBox="1"/>
          <p:nvPr/>
        </p:nvSpPr>
        <p:spPr bwMode="auto">
          <a:xfrm>
            <a:off x="1643063" y="1658938"/>
            <a:ext cx="341312" cy="21590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1400" dirty="0"/>
              <a:t>H-B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3421063" y="1077913"/>
            <a:ext cx="1725612" cy="3397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FF00"/>
                </a:solidFill>
              </a:rPr>
              <a:t>UG5</a:t>
            </a:r>
            <a:r>
              <a:rPr lang="de-DE" dirty="0"/>
              <a:t> </a:t>
            </a:r>
            <a:r>
              <a:rPr lang="de-DE" dirty="0" err="1"/>
              <a:t>media</a:t>
            </a:r>
            <a:r>
              <a:rPr lang="de-DE" dirty="0"/>
              <a:t> </a:t>
            </a:r>
            <a:r>
              <a:rPr lang="de-DE" dirty="0" err="1"/>
              <a:t>shaft</a:t>
            </a:r>
            <a:endParaRPr lang="de-DE" dirty="0"/>
          </a:p>
        </p:txBody>
      </p:sp>
      <p:grpSp>
        <p:nvGrpSpPr>
          <p:cNvPr id="11276" name="Gruppieren 24"/>
          <p:cNvGrpSpPr>
            <a:grpSpLocks/>
          </p:cNvGrpSpPr>
          <p:nvPr/>
        </p:nvGrpSpPr>
        <p:grpSpPr bwMode="auto">
          <a:xfrm>
            <a:off x="669925" y="3492500"/>
            <a:ext cx="2519363" cy="3319463"/>
            <a:chOff x="669530" y="3492713"/>
            <a:chExt cx="2520000" cy="3319200"/>
          </a:xfrm>
        </p:grpSpPr>
        <p:pic>
          <p:nvPicPr>
            <p:cNvPr id="11305" name="Grafik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9930" y="3892313"/>
              <a:ext cx="3319200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feld 19"/>
            <p:cNvSpPr txBox="1"/>
            <p:nvPr/>
          </p:nvSpPr>
          <p:spPr>
            <a:xfrm>
              <a:off x="1260229" y="3833999"/>
              <a:ext cx="339811" cy="215883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de-DE" sz="1400" b="1" dirty="0"/>
                <a:t>IJ-B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720721" y="4329260"/>
              <a:ext cx="312817" cy="214295"/>
            </a:xfrm>
            <a:prstGeom prst="rect">
              <a:avLst/>
            </a:prstGeom>
            <a:solidFill>
              <a:srgbClr val="9A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de-DE" sz="1400" dirty="0"/>
                <a:t>H-B</a:t>
              </a:r>
            </a:p>
          </p:txBody>
        </p:sp>
      </p:grpSp>
      <p:grpSp>
        <p:nvGrpSpPr>
          <p:cNvPr id="11277" name="Gruppieren 25"/>
          <p:cNvGrpSpPr>
            <a:grpSpLocks/>
          </p:cNvGrpSpPr>
          <p:nvPr/>
        </p:nvGrpSpPr>
        <p:grpSpPr bwMode="auto">
          <a:xfrm>
            <a:off x="5292725" y="3487738"/>
            <a:ext cx="2519363" cy="3305175"/>
            <a:chOff x="5292080" y="3488062"/>
            <a:chExt cx="2520000" cy="3304800"/>
          </a:xfrm>
        </p:grpSpPr>
        <p:pic>
          <p:nvPicPr>
            <p:cNvPr id="11302" name="Grafik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899680" y="3880462"/>
              <a:ext cx="3304800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5928829" y="3735684"/>
              <a:ext cx="347750" cy="2158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de-DE" sz="1400" b="1" dirty="0"/>
                <a:t>IJ-B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6718015" y="4340452"/>
              <a:ext cx="320756" cy="215876"/>
            </a:xfrm>
            <a:prstGeom prst="rect">
              <a:avLst/>
            </a:prstGeom>
            <a:solidFill>
              <a:srgbClr val="9A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de-DE" sz="1400" dirty="0"/>
                <a:t>H-B</a:t>
              </a:r>
            </a:p>
          </p:txBody>
        </p:sp>
      </p:grpSp>
      <p:sp>
        <p:nvSpPr>
          <p:cNvPr id="11278" name="Textfeld 28"/>
          <p:cNvSpPr txBox="1">
            <a:spLocks noChangeArrowheads="1"/>
          </p:cNvSpPr>
          <p:nvPr/>
        </p:nvSpPr>
        <p:spPr bwMode="auto">
          <a:xfrm>
            <a:off x="3302000" y="1958975"/>
            <a:ext cx="1963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</a:rPr>
              <a:t>HB should be moved</a:t>
            </a:r>
          </a:p>
        </p:txBody>
      </p:sp>
      <p:sp>
        <p:nvSpPr>
          <p:cNvPr id="30" name="Pfeil nach rechts 29"/>
          <p:cNvSpPr/>
          <p:nvPr/>
        </p:nvSpPr>
        <p:spPr>
          <a:xfrm rot="10800000">
            <a:off x="801688" y="1804988"/>
            <a:ext cx="720725" cy="2159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80" name="Textfeld 30"/>
          <p:cNvSpPr txBox="1">
            <a:spLocks noChangeArrowheads="1"/>
          </p:cNvSpPr>
          <p:nvPr/>
        </p:nvSpPr>
        <p:spPr bwMode="auto">
          <a:xfrm>
            <a:off x="0" y="2043113"/>
            <a:ext cx="957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b="1">
                <a:solidFill>
                  <a:srgbClr val="FF0000"/>
                </a:solidFill>
              </a:rPr>
              <a:t>400 mm</a:t>
            </a:r>
          </a:p>
        </p:txBody>
      </p:sp>
      <p:sp>
        <p:nvSpPr>
          <p:cNvPr id="11281" name="Titel 1"/>
          <p:cNvSpPr txBox="1">
            <a:spLocks/>
          </p:cNvSpPr>
          <p:nvPr/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chemeClr val="bg1"/>
                </a:solidFill>
              </a:rPr>
              <a:t>Old concept - collision with heat beamline</a:t>
            </a:r>
          </a:p>
        </p:txBody>
      </p:sp>
      <p:grpSp>
        <p:nvGrpSpPr>
          <p:cNvPr id="11282" name="Gruppieren 3"/>
          <p:cNvGrpSpPr>
            <a:grpSpLocks/>
          </p:cNvGrpSpPr>
          <p:nvPr/>
        </p:nvGrpSpPr>
        <p:grpSpPr bwMode="auto">
          <a:xfrm>
            <a:off x="7802714" y="815152"/>
            <a:ext cx="1229666" cy="1541697"/>
            <a:chOff x="7591734" y="815877"/>
            <a:chExt cx="1229444" cy="1540234"/>
          </a:xfrm>
        </p:grpSpPr>
        <p:grpSp>
          <p:nvGrpSpPr>
            <p:cNvPr id="11295" name="Gruppieren 43"/>
            <p:cNvGrpSpPr>
              <a:grpSpLocks/>
            </p:cNvGrpSpPr>
            <p:nvPr/>
          </p:nvGrpSpPr>
          <p:grpSpPr bwMode="auto">
            <a:xfrm>
              <a:off x="7591734" y="815877"/>
              <a:ext cx="1229444" cy="1540234"/>
              <a:chOff x="3023014" y="2071138"/>
              <a:chExt cx="1228770" cy="1539300"/>
            </a:xfrm>
          </p:grpSpPr>
          <p:cxnSp>
            <p:nvCxnSpPr>
              <p:cNvPr id="46" name="Gerade Verbindung mit Pfeil 45"/>
              <p:cNvCxnSpPr/>
              <p:nvPr/>
            </p:nvCxnSpPr>
            <p:spPr>
              <a:xfrm>
                <a:off x="3428328" y="3042144"/>
                <a:ext cx="657743" cy="0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headEnd type="none"/>
                <a:tailEnd type="triangle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mit Pfeil 46"/>
              <p:cNvCxnSpPr/>
              <p:nvPr/>
            </p:nvCxnSpPr>
            <p:spPr>
              <a:xfrm flipV="1">
                <a:off x="3429009" y="2432966"/>
                <a:ext cx="0" cy="648072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headEnd type="none"/>
                <a:tailEnd type="triangle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99" name="Textfeld 48"/>
              <p:cNvSpPr txBox="1">
                <a:spLocks noChangeArrowheads="1"/>
              </p:cNvSpPr>
              <p:nvPr/>
            </p:nvSpPr>
            <p:spPr bwMode="auto">
              <a:xfrm>
                <a:off x="4069042" y="2838284"/>
                <a:ext cx="182742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de-DE" sz="3600" b="1" dirty="0">
                    <a:solidFill>
                      <a:srgbClr val="FF0000"/>
                    </a:solidFill>
                  </a:rPr>
                  <a:t>z</a:t>
                </a:r>
              </a:p>
            </p:txBody>
          </p:sp>
          <p:sp>
            <p:nvSpPr>
              <p:cNvPr id="11300" name="Textfeld 49"/>
              <p:cNvSpPr txBox="1">
                <a:spLocks noChangeArrowheads="1"/>
              </p:cNvSpPr>
              <p:nvPr/>
            </p:nvSpPr>
            <p:spPr bwMode="auto">
              <a:xfrm>
                <a:off x="3134462" y="2071138"/>
                <a:ext cx="218008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de-DE" sz="3600" b="1" dirty="0"/>
                  <a:t>y</a:t>
                </a:r>
              </a:p>
            </p:txBody>
          </p:sp>
          <p:sp>
            <p:nvSpPr>
              <p:cNvPr id="11301" name="Textfeld 52"/>
              <p:cNvSpPr txBox="1">
                <a:spLocks noChangeArrowheads="1"/>
              </p:cNvSpPr>
              <p:nvPr/>
            </p:nvSpPr>
            <p:spPr bwMode="auto">
              <a:xfrm>
                <a:off x="3023014" y="2964499"/>
                <a:ext cx="440904" cy="645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de-DE" sz="3600" b="1" dirty="0">
                    <a:solidFill>
                      <a:srgbClr val="00B050"/>
                    </a:solidFill>
                  </a:rPr>
                  <a:t>x</a:t>
                </a:r>
              </a:p>
            </p:txBody>
          </p:sp>
        </p:grpSp>
        <p:sp>
          <p:nvSpPr>
            <p:cNvPr id="11296" name="Flussdiagramm: Zusammenführung 1"/>
            <p:cNvSpPr>
              <a:spLocks noChangeArrowheads="1"/>
            </p:cNvSpPr>
            <p:nvPr/>
          </p:nvSpPr>
          <p:spPr bwMode="auto">
            <a:xfrm>
              <a:off x="7859639" y="1666460"/>
              <a:ext cx="276626" cy="276626"/>
            </a:xfrm>
            <a:prstGeom prst="flowChartSummingJunction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" name="Textfeld 42"/>
          <p:cNvSpPr txBox="1"/>
          <p:nvPr/>
        </p:nvSpPr>
        <p:spPr bwMode="auto">
          <a:xfrm>
            <a:off x="3070225" y="2413000"/>
            <a:ext cx="342900" cy="21590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1400" dirty="0"/>
              <a:t>H-B</a:t>
            </a:r>
          </a:p>
        </p:txBody>
      </p:sp>
      <p:sp>
        <p:nvSpPr>
          <p:cNvPr id="44" name="Textfeld 43"/>
          <p:cNvSpPr txBox="1"/>
          <p:nvPr/>
        </p:nvSpPr>
        <p:spPr bwMode="auto">
          <a:xfrm>
            <a:off x="3068638" y="2747963"/>
            <a:ext cx="346075" cy="2159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1400" b="1" dirty="0"/>
              <a:t>IJ-B</a:t>
            </a:r>
          </a:p>
        </p:txBody>
      </p:sp>
      <p:sp>
        <p:nvSpPr>
          <p:cNvPr id="11286" name="Textfeld 28"/>
          <p:cNvSpPr txBox="1">
            <a:spLocks noChangeArrowheads="1"/>
          </p:cNvSpPr>
          <p:nvPr/>
        </p:nvSpPr>
        <p:spPr bwMode="auto">
          <a:xfrm>
            <a:off x="3475038" y="2373313"/>
            <a:ext cx="1370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/>
              <a:t>Heater beamline</a:t>
            </a:r>
          </a:p>
        </p:txBody>
      </p:sp>
      <p:sp>
        <p:nvSpPr>
          <p:cNvPr id="11287" name="Textfeld 28"/>
          <p:cNvSpPr txBox="1">
            <a:spLocks noChangeArrowheads="1"/>
          </p:cNvSpPr>
          <p:nvPr/>
        </p:nvSpPr>
        <p:spPr bwMode="auto">
          <a:xfrm>
            <a:off x="3475038" y="2717800"/>
            <a:ext cx="1450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/>
              <a:t>Injector beamline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7891461" y="3630612"/>
            <a:ext cx="1200155" cy="1570037"/>
            <a:chOff x="7891461" y="3630612"/>
            <a:chExt cx="1200155" cy="1570037"/>
          </a:xfrm>
        </p:grpSpPr>
        <p:grpSp>
          <p:nvGrpSpPr>
            <p:cNvPr id="11283" name="Gruppieren 2"/>
            <p:cNvGrpSpPr>
              <a:grpSpLocks/>
            </p:cNvGrpSpPr>
            <p:nvPr/>
          </p:nvGrpSpPr>
          <p:grpSpPr bwMode="auto">
            <a:xfrm>
              <a:off x="7891461" y="3630612"/>
              <a:ext cx="1200155" cy="1570037"/>
              <a:chOff x="7892098" y="3631278"/>
              <a:chExt cx="1199753" cy="1569591"/>
            </a:xfrm>
          </p:grpSpPr>
          <p:grpSp>
            <p:nvGrpSpPr>
              <p:cNvPr id="11288" name="Gruppieren 53"/>
              <p:cNvGrpSpPr>
                <a:grpSpLocks/>
              </p:cNvGrpSpPr>
              <p:nvPr/>
            </p:nvGrpSpPr>
            <p:grpSpPr bwMode="auto">
              <a:xfrm>
                <a:off x="7892098" y="3631278"/>
                <a:ext cx="1066699" cy="1507780"/>
                <a:chOff x="7933731" y="3253189"/>
                <a:chExt cx="1066987" cy="1506902"/>
              </a:xfrm>
            </p:grpSpPr>
            <p:cxnSp>
              <p:nvCxnSpPr>
                <p:cNvPr id="55" name="Gerade Verbindung mit Pfeil 54"/>
                <p:cNvCxnSpPr/>
                <p:nvPr/>
              </p:nvCxnSpPr>
              <p:spPr>
                <a:xfrm rot="10800000">
                  <a:off x="8025102" y="4275888"/>
                  <a:ext cx="657743" cy="0"/>
                </a:xfrm>
                <a:prstGeom prst="straightConnector1">
                  <a:avLst/>
                </a:prstGeom>
                <a:ln w="63500">
                  <a:solidFill>
                    <a:srgbClr val="FF0000"/>
                  </a:solidFill>
                  <a:headEnd type="none"/>
                  <a:tailEnd type="triangle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 Verbindung mit Pfeil 55"/>
                <p:cNvCxnSpPr/>
                <p:nvPr/>
              </p:nvCxnSpPr>
              <p:spPr>
                <a:xfrm flipV="1">
                  <a:off x="8682845" y="3638150"/>
                  <a:ext cx="0" cy="648072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headEnd type="none"/>
                  <a:tailEnd type="triangle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93" name="Textfeld 56"/>
                <p:cNvSpPr txBox="1">
                  <a:spLocks noChangeArrowheads="1"/>
                </p:cNvSpPr>
                <p:nvPr/>
              </p:nvSpPr>
              <p:spPr bwMode="auto">
                <a:xfrm>
                  <a:off x="7933731" y="4206093"/>
                  <a:ext cx="182742" cy="553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de-DE" sz="3600" b="1">
                      <a:solidFill>
                        <a:srgbClr val="FF0000"/>
                      </a:solidFill>
                    </a:rPr>
                    <a:t>z</a:t>
                  </a:r>
                </a:p>
              </p:txBody>
            </p:sp>
            <p:sp>
              <p:nvSpPr>
                <p:cNvPr id="11294" name="Textfeld 57"/>
                <p:cNvSpPr txBox="1">
                  <a:spLocks noChangeArrowheads="1"/>
                </p:cNvSpPr>
                <p:nvPr/>
              </p:nvSpPr>
              <p:spPr bwMode="auto">
                <a:xfrm>
                  <a:off x="8782710" y="3253189"/>
                  <a:ext cx="218008" cy="553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de-DE" sz="3600" b="1" dirty="0"/>
                    <a:t>y</a:t>
                  </a:r>
                </a:p>
              </p:txBody>
            </p:sp>
          </p:grpSp>
          <p:sp>
            <p:nvSpPr>
              <p:cNvPr id="11289" name="Textfeld 52"/>
              <p:cNvSpPr txBox="1">
                <a:spLocks noChangeArrowheads="1"/>
              </p:cNvSpPr>
              <p:nvPr/>
            </p:nvSpPr>
            <p:spPr bwMode="auto">
              <a:xfrm>
                <a:off x="8650705" y="4554538"/>
                <a:ext cx="44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de-DE" sz="3600" b="1" dirty="0">
                    <a:solidFill>
                      <a:srgbClr val="00B050"/>
                    </a:solidFill>
                  </a:rPr>
                  <a:t>x</a:t>
                </a:r>
              </a:p>
            </p:txBody>
          </p:sp>
        </p:grpSp>
        <p:sp>
          <p:nvSpPr>
            <p:cNvPr id="2" name="Ellipse 1"/>
            <p:cNvSpPr/>
            <p:nvPr/>
          </p:nvSpPr>
          <p:spPr bwMode="auto">
            <a:xfrm>
              <a:off x="8491398" y="4504972"/>
              <a:ext cx="298450" cy="298450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Ellipse 44"/>
            <p:cNvSpPr/>
            <p:nvPr/>
          </p:nvSpPr>
          <p:spPr bwMode="auto">
            <a:xfrm>
              <a:off x="8603317" y="4616892"/>
              <a:ext cx="74612" cy="74612"/>
            </a:xfrm>
            <a:prstGeom prst="ellipse">
              <a:avLst/>
            </a:prstGeom>
            <a:solidFill>
              <a:srgbClr val="00B050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264</Words>
  <Application>Microsoft Office PowerPoint</Application>
  <PresentationFormat>Bildschirmpräsentation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2_DESY_Vortrag_3-1</vt:lpstr>
      <vt:lpstr>Injector UV Laser Beamline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Beamline concept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brinker</cp:lastModifiedBy>
  <cp:revision>288</cp:revision>
  <cp:lastPrinted>2014-03-31T11:53:33Z</cp:lastPrinted>
  <dcterms:created xsi:type="dcterms:W3CDTF">2008-04-14T12:45:38Z</dcterms:created>
  <dcterms:modified xsi:type="dcterms:W3CDTF">2014-04-07T07:47:41Z</dcterms:modified>
</cp:coreProperties>
</file>