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1" r:id="rId2"/>
    <p:sldId id="302" r:id="rId3"/>
    <p:sldId id="304" r:id="rId4"/>
    <p:sldId id="305" r:id="rId5"/>
    <p:sldId id="306" r:id="rId6"/>
    <p:sldId id="307" r:id="rId7"/>
    <p:sldId id="308" r:id="rId8"/>
    <p:sldId id="309" r:id="rId9"/>
    <p:sldId id="310" r:id="rId10"/>
    <p:sldId id="315" r:id="rId11"/>
    <p:sldId id="311" r:id="rId12"/>
    <p:sldId id="312" r:id="rId13"/>
    <p:sldId id="314" r:id="rId14"/>
    <p:sldId id="299" r:id="rId15"/>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511E"/>
    <a:srgbClr val="E94D1A"/>
    <a:srgbClr val="5A9190"/>
    <a:srgbClr val="F5A88E"/>
    <a:srgbClr val="759AAF"/>
    <a:srgbClr val="99C8C2"/>
    <a:srgbClr val="59A5A3"/>
    <a:srgbClr val="53798F"/>
    <a:srgbClr val="F05A28"/>
    <a:srgbClr val="244BAE"/>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63" autoAdjust="0"/>
    <p:restoredTop sz="94707" autoAdjust="0"/>
  </p:normalViewPr>
  <p:slideViewPr>
    <p:cSldViewPr snapToGrid="0" showGuides="1">
      <p:cViewPr varScale="1">
        <p:scale>
          <a:sx n="113" d="100"/>
          <a:sy n="113" d="100"/>
        </p:scale>
        <p:origin x="121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ím és tartalom">
    <p:spTree>
      <p:nvGrpSpPr>
        <p:cNvPr id="1" name=""/>
        <p:cNvGrpSpPr/>
        <p:nvPr/>
      </p:nvGrpSpPr>
      <p:grpSpPr>
        <a:xfrm>
          <a:off x="0" y="0"/>
          <a:ext cx="0" cy="0"/>
          <a:chOff x="0" y="0"/>
          <a:chExt cx="0" cy="0"/>
        </a:xfrm>
      </p:grpSpPr>
      <p:pic>
        <p:nvPicPr>
          <p:cNvPr id="2" name="Kép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76526835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Cím és tartalom">
    <p:spTree>
      <p:nvGrpSpPr>
        <p:cNvPr id="1" name=""/>
        <p:cNvGrpSpPr/>
        <p:nvPr/>
      </p:nvGrpSpPr>
      <p:grpSpPr>
        <a:xfrm>
          <a:off x="0" y="0"/>
          <a:ext cx="0" cy="0"/>
          <a:chOff x="0" y="0"/>
          <a:chExt cx="0" cy="0"/>
        </a:xfrm>
      </p:grpSpPr>
      <p:pic>
        <p:nvPicPr>
          <p:cNvPr id="2" name="Kép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7378902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ím és tartalom">
    <p:bg>
      <p:bgPr>
        <a:solidFill>
          <a:schemeClr val="tx2">
            <a:lumMod val="50000"/>
          </a:schemeClr>
        </a:solidFill>
        <a:effectLst/>
      </p:bgPr>
    </p:bg>
    <p:spTree>
      <p:nvGrpSpPr>
        <p:cNvPr id="1" name=""/>
        <p:cNvGrpSpPr/>
        <p:nvPr/>
      </p:nvGrpSpPr>
      <p:grpSpPr>
        <a:xfrm>
          <a:off x="0" y="0"/>
          <a:ext cx="0" cy="0"/>
          <a:chOff x="0" y="0"/>
          <a:chExt cx="0" cy="0"/>
        </a:xfrm>
      </p:grpSpPr>
      <p:pic>
        <p:nvPicPr>
          <p:cNvPr id="5" name="Kép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453896"/>
          </a:xfrm>
          <a:prstGeom prst="rect">
            <a:avLst/>
          </a:prstGeom>
        </p:spPr>
      </p:pic>
    </p:spTree>
    <p:extLst>
      <p:ext uri="{BB962C8B-B14F-4D97-AF65-F5344CB8AC3E}">
        <p14:creationId xmlns:p14="http://schemas.microsoft.com/office/powerpoint/2010/main" val="216785073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ím és tartalom">
    <p:bg>
      <p:bgPr>
        <a:solidFill>
          <a:schemeClr val="bg1"/>
        </a:solidFill>
        <a:effectLst/>
      </p:bgPr>
    </p:bg>
    <p:spTree>
      <p:nvGrpSpPr>
        <p:cNvPr id="1" name=""/>
        <p:cNvGrpSpPr/>
        <p:nvPr/>
      </p:nvGrpSpPr>
      <p:grpSpPr>
        <a:xfrm>
          <a:off x="0" y="0"/>
          <a:ext cx="0" cy="0"/>
          <a:chOff x="0" y="0"/>
          <a:chExt cx="0" cy="0"/>
        </a:xfrm>
      </p:grpSpPr>
      <p:pic>
        <p:nvPicPr>
          <p:cNvPr id="2" name="Kép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453896"/>
          </a:xfrm>
          <a:prstGeom prst="rect">
            <a:avLst/>
          </a:prstGeom>
        </p:spPr>
      </p:pic>
    </p:spTree>
    <p:extLst>
      <p:ext uri="{BB962C8B-B14F-4D97-AF65-F5344CB8AC3E}">
        <p14:creationId xmlns:p14="http://schemas.microsoft.com/office/powerpoint/2010/main" val="13488228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ím és tartalom">
    <p:bg>
      <p:bgPr>
        <a:solidFill>
          <a:schemeClr val="bg1"/>
        </a:solidFill>
        <a:effectLst/>
      </p:bgPr>
    </p:bg>
    <p:spTree>
      <p:nvGrpSpPr>
        <p:cNvPr id="1" name=""/>
        <p:cNvGrpSpPr/>
        <p:nvPr/>
      </p:nvGrpSpPr>
      <p:grpSpPr>
        <a:xfrm>
          <a:off x="0" y="0"/>
          <a:ext cx="0" cy="0"/>
          <a:chOff x="0" y="0"/>
          <a:chExt cx="0" cy="0"/>
        </a:xfrm>
      </p:grpSpPr>
      <p:pic>
        <p:nvPicPr>
          <p:cNvPr id="3" name="Kép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04036469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9841576"/>
      </p:ext>
    </p:extLst>
  </p:cSld>
  <p:clrMap bg1="lt1" tx1="dk1" bg2="lt2" tx2="dk2" accent1="accent1" accent2="accent2" accent3="accent3" accent4="accent4" accent5="accent5" accent6="accent6" hlink="hlink" folHlink="folHlink"/>
  <p:sldLayoutIdLst>
    <p:sldLayoutId id="2147483664" r:id="rId1"/>
    <p:sldLayoutId id="2147483668" r:id="rId2"/>
    <p:sldLayoutId id="2147483665" r:id="rId3"/>
    <p:sldLayoutId id="2147483666" r:id="rId4"/>
    <p:sldLayoutId id="2147483667" r:id="rId5"/>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17" name="Téglalap 16"/>
          <p:cNvSpPr/>
          <p:nvPr/>
        </p:nvSpPr>
        <p:spPr>
          <a:xfrm>
            <a:off x="3557016" y="2158374"/>
            <a:ext cx="5472933" cy="1515800"/>
          </a:xfrm>
          <a:prstGeom prst="rect">
            <a:avLst/>
          </a:prstGeom>
        </p:spPr>
        <p:txBody>
          <a:bodyPr wrap="square">
            <a:spAutoFit/>
          </a:bodyPr>
          <a:lstStyle/>
          <a:p>
            <a:pPr>
              <a:lnSpc>
                <a:spcPts val="3700"/>
              </a:lnSpc>
            </a:pPr>
            <a:r>
              <a:rPr lang="en-US" sz="3200" b="1" dirty="0">
                <a:solidFill>
                  <a:schemeClr val="bg1"/>
                </a:solidFill>
                <a:latin typeface="Calibri" panose="020F0502020204030204" pitchFamily="34" charset="0"/>
              </a:rPr>
              <a:t>Current User Access agreement for ELI-DC/ELI-TRANS</a:t>
            </a:r>
          </a:p>
          <a:p>
            <a:pPr>
              <a:lnSpc>
                <a:spcPts val="3700"/>
              </a:lnSpc>
            </a:pPr>
            <a:r>
              <a:rPr lang="en-US" sz="3200" b="1" dirty="0" smtClean="0">
                <a:solidFill>
                  <a:schemeClr val="bg1"/>
                </a:solidFill>
                <a:latin typeface="Calibri" panose="020F0502020204030204" pitchFamily="34" charset="0"/>
                <a:ea typeface="Calibri" panose="020F0502020204030204" pitchFamily="34" charset="0"/>
              </a:rPr>
              <a:t>Dimitris Charalambidis</a:t>
            </a:r>
            <a:endParaRPr lang="hu-HU" sz="3200" b="1" dirty="0">
              <a:solidFill>
                <a:schemeClr val="bg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56799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Shape 89"/>
          <p:cNvSpPr/>
          <p:nvPr/>
        </p:nvSpPr>
        <p:spPr>
          <a:xfrm>
            <a:off x="2084741" y="69486"/>
            <a:ext cx="7053592" cy="877291"/>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lvl1pPr>
              <a:lnSpc>
                <a:spcPts val="3000"/>
              </a:lnSpc>
              <a:defRPr sz="3300" b="1">
                <a:solidFill>
                  <a:srgbClr val="222A35"/>
                </a:solidFill>
                <a:latin typeface="Calibri"/>
                <a:ea typeface="Calibri"/>
                <a:cs typeface="Calibri"/>
                <a:sym typeface="Calibri"/>
              </a:defRPr>
            </a:lvl1pPr>
          </a:lstStyle>
          <a:p>
            <a:r>
              <a:rPr dirty="0" smtClean="0"/>
              <a:t>EL</a:t>
            </a:r>
            <a:r>
              <a:rPr lang="en-US" dirty="0" smtClean="0"/>
              <a:t>I Peer Review Panel (PRP)</a:t>
            </a:r>
            <a:endParaRPr lang="en-US" sz="2800" dirty="0" smtClean="0"/>
          </a:p>
          <a:p>
            <a:r>
              <a:rPr lang="en-US" sz="2800" dirty="0" smtClean="0"/>
              <a:t>Not agreed yet</a:t>
            </a:r>
            <a:endParaRPr sz="2800" dirty="0"/>
          </a:p>
        </p:txBody>
      </p:sp>
      <p:sp>
        <p:nvSpPr>
          <p:cNvPr id="90" name="Shape 90"/>
          <p:cNvSpPr/>
          <p:nvPr/>
        </p:nvSpPr>
        <p:spPr>
          <a:xfrm>
            <a:off x="621088" y="1552208"/>
            <a:ext cx="7612234" cy="4770537"/>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spcBef>
                <a:spcPts val="300"/>
              </a:spcBef>
              <a:defRPr b="1">
                <a:solidFill>
                  <a:srgbClr val="222A35"/>
                </a:solidFill>
                <a:latin typeface="Calibri"/>
                <a:ea typeface="Calibri"/>
                <a:cs typeface="Calibri"/>
                <a:sym typeface="Calibri"/>
              </a:defRPr>
            </a:pPr>
            <a:endParaRPr b="0" dirty="0"/>
          </a:p>
          <a:p>
            <a:pPr>
              <a:defRPr sz="2400" b="1">
                <a:solidFill>
                  <a:srgbClr val="E7511E"/>
                </a:solidFill>
                <a:latin typeface="Calibri"/>
                <a:ea typeface="Calibri"/>
                <a:cs typeface="Calibri"/>
                <a:sym typeface="Calibri"/>
              </a:defRPr>
            </a:pPr>
            <a:r>
              <a:rPr dirty="0" smtClean="0"/>
              <a:t>PRP</a:t>
            </a:r>
            <a:r>
              <a:rPr lang="en-US" dirty="0"/>
              <a:t> </a:t>
            </a:r>
            <a:r>
              <a:rPr lang="en-US" dirty="0" smtClean="0"/>
              <a:t>Structure</a:t>
            </a:r>
            <a:endParaRPr dirty="0"/>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lang="en-US" b="0" dirty="0" smtClean="0"/>
              <a:t>Consists of </a:t>
            </a:r>
            <a:r>
              <a:rPr lang="en-US" b="1" dirty="0" smtClean="0"/>
              <a:t>several sub-panels</a:t>
            </a:r>
            <a:r>
              <a:rPr lang="en-US" b="0" dirty="0" smtClean="0"/>
              <a:t> and (possibly) a PRP </a:t>
            </a:r>
            <a:r>
              <a:rPr lang="en-US" b="1" dirty="0" smtClean="0"/>
              <a:t>coordinator</a:t>
            </a:r>
            <a:endParaRPr b="1" dirty="0"/>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lang="en-US" b="0" dirty="0" smtClean="0"/>
              <a:t>PRP sub-panels: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endParaRPr lang="en-US" sz="800" b="0" dirty="0" smtClean="0"/>
          </a:p>
          <a:p>
            <a:pPr>
              <a:spcBef>
                <a:spcPts val="300"/>
              </a:spcBef>
              <a:buSzPct val="60000"/>
              <a:defRPr b="1">
                <a:solidFill>
                  <a:srgbClr val="222A35"/>
                </a:solidFill>
                <a:latin typeface="Calibri"/>
                <a:ea typeface="Calibri"/>
                <a:cs typeface="Calibri"/>
                <a:sym typeface="Calibri"/>
              </a:defRPr>
            </a:pPr>
            <a:r>
              <a:rPr lang="en-US" dirty="0"/>
              <a:t>	</a:t>
            </a:r>
            <a:r>
              <a:rPr lang="en-US" dirty="0" smtClean="0"/>
              <a:t>- AMO Physics and Chemistry in gas and liquid phase </a:t>
            </a:r>
          </a:p>
          <a:p>
            <a:pPr>
              <a:spcBef>
                <a:spcPts val="300"/>
              </a:spcBef>
              <a:buSzPct val="60000"/>
              <a:defRPr b="1">
                <a:solidFill>
                  <a:srgbClr val="222A35"/>
                </a:solidFill>
                <a:latin typeface="Calibri"/>
                <a:ea typeface="Calibri"/>
                <a:cs typeface="Calibri"/>
                <a:sym typeface="Calibri"/>
              </a:defRPr>
            </a:pPr>
            <a:r>
              <a:rPr lang="en-US" dirty="0"/>
              <a:t>	</a:t>
            </a:r>
            <a:r>
              <a:rPr lang="en-US" dirty="0" smtClean="0"/>
              <a:t>- Nuclear Physics &amp; fundamental interactions</a:t>
            </a:r>
          </a:p>
          <a:p>
            <a:pPr>
              <a:spcBef>
                <a:spcPts val="300"/>
              </a:spcBef>
              <a:buSzPct val="60000"/>
              <a:defRPr b="1">
                <a:solidFill>
                  <a:srgbClr val="222A35"/>
                </a:solidFill>
                <a:latin typeface="Calibri"/>
                <a:ea typeface="Calibri"/>
                <a:cs typeface="Calibri"/>
                <a:sym typeface="Calibri"/>
              </a:defRPr>
            </a:pPr>
            <a:r>
              <a:rPr lang="en-US" dirty="0"/>
              <a:t>	-</a:t>
            </a:r>
            <a:r>
              <a:rPr lang="en-US" dirty="0" smtClean="0"/>
              <a:t> Life Sciences (Bio, Med, Environment) </a:t>
            </a:r>
          </a:p>
          <a:p>
            <a:pPr>
              <a:spcBef>
                <a:spcPts val="300"/>
              </a:spcBef>
              <a:buSzPct val="60000"/>
              <a:defRPr b="1">
                <a:solidFill>
                  <a:srgbClr val="222A35"/>
                </a:solidFill>
                <a:latin typeface="Calibri"/>
                <a:ea typeface="Calibri"/>
                <a:cs typeface="Calibri"/>
                <a:sym typeface="Calibri"/>
              </a:defRPr>
            </a:pPr>
            <a:r>
              <a:rPr lang="en-US" dirty="0"/>
              <a:t>	-</a:t>
            </a:r>
            <a:r>
              <a:rPr lang="en-US" dirty="0" smtClean="0"/>
              <a:t> Structural determination &amp; imaging applications </a:t>
            </a:r>
          </a:p>
          <a:p>
            <a:pPr>
              <a:spcBef>
                <a:spcPts val="300"/>
              </a:spcBef>
              <a:buSzPct val="60000"/>
              <a:defRPr b="1">
                <a:solidFill>
                  <a:srgbClr val="222A35"/>
                </a:solidFill>
                <a:latin typeface="Calibri"/>
                <a:ea typeface="Calibri"/>
                <a:cs typeface="Calibri"/>
                <a:sym typeface="Calibri"/>
              </a:defRPr>
            </a:pPr>
            <a:r>
              <a:rPr lang="en-US" dirty="0"/>
              <a:t>	</a:t>
            </a:r>
            <a:r>
              <a:rPr lang="en-US" dirty="0" smtClean="0"/>
              <a:t>- Surface / Material Science</a:t>
            </a:r>
          </a:p>
          <a:p>
            <a:pPr>
              <a:spcBef>
                <a:spcPts val="300"/>
              </a:spcBef>
              <a:buSzPct val="60000"/>
              <a:defRPr b="1">
                <a:solidFill>
                  <a:srgbClr val="222A35"/>
                </a:solidFill>
                <a:latin typeface="Calibri"/>
                <a:ea typeface="Calibri"/>
                <a:cs typeface="Calibri"/>
                <a:sym typeface="Calibri"/>
              </a:defRPr>
            </a:pPr>
            <a:r>
              <a:rPr lang="en-US" dirty="0" smtClean="0"/>
              <a:t>	- Plasma Physics / Relativistic Interactions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endParaRPr lang="en-US" sz="800" dirty="0"/>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lang="en-US" b="0" dirty="0" smtClean="0"/>
              <a:t>Preliminary list of reviewers has been put together.</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lang="en-US" b="0" dirty="0" smtClean="0"/>
              <a:t>PRP </a:t>
            </a:r>
            <a:r>
              <a:rPr lang="en-US" b="1" dirty="0" smtClean="0"/>
              <a:t>coordinator: </a:t>
            </a:r>
            <a:r>
              <a:rPr lang="en-US" b="0" dirty="0" smtClean="0"/>
              <a:t>Selects reviewers, takes decision (approval/disapproval), seeks further reviewing if reports are inconclusive, formulates the PRP decision.</a:t>
            </a:r>
            <a:endParaRPr b="0" dirty="0"/>
          </a:p>
        </p:txBody>
      </p:sp>
    </p:spTree>
    <p:extLst>
      <p:ext uri="{BB962C8B-B14F-4D97-AF65-F5344CB8AC3E}">
        <p14:creationId xmlns:p14="http://schemas.microsoft.com/office/powerpoint/2010/main" val="3252108155"/>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p:nvPr/>
        </p:nvSpPr>
        <p:spPr>
          <a:xfrm>
            <a:off x="2084741" y="69486"/>
            <a:ext cx="7053592" cy="489352"/>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lvl1pPr>
              <a:lnSpc>
                <a:spcPts val="3000"/>
              </a:lnSpc>
              <a:defRPr sz="3300" b="1">
                <a:solidFill>
                  <a:srgbClr val="222A35"/>
                </a:solidFill>
                <a:latin typeface="Calibri"/>
                <a:ea typeface="Calibri"/>
                <a:cs typeface="Calibri"/>
                <a:sym typeface="Calibri"/>
              </a:defRPr>
            </a:lvl1pPr>
          </a:lstStyle>
          <a:p>
            <a:r>
              <a:t>User Proposal Structure</a:t>
            </a:r>
          </a:p>
        </p:txBody>
      </p:sp>
      <p:sp>
        <p:nvSpPr>
          <p:cNvPr id="93" name="Shape 93"/>
          <p:cNvSpPr/>
          <p:nvPr/>
        </p:nvSpPr>
        <p:spPr>
          <a:xfrm>
            <a:off x="621088" y="1552208"/>
            <a:ext cx="7612234" cy="481670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a:t>Proposals should include</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an introduction describing the background and the state-of-the-art;</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the motivation for conducting this research project;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the expected outcome;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the methodology and the experimental plan;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the technical requirements (source performances, instruments);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the justification of the required number of Access Units;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description of the User team or consortium;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well-documented reference </a:t>
            </a:r>
            <a:r>
              <a:rPr b="0" dirty="0" smtClean="0"/>
              <a:t>list</a:t>
            </a:r>
            <a:endParaRPr b="0" dirty="0"/>
          </a:p>
          <a:p>
            <a:pPr>
              <a:spcBef>
                <a:spcPts val="300"/>
              </a:spcBef>
              <a:defRPr b="1">
                <a:solidFill>
                  <a:srgbClr val="222A35"/>
                </a:solidFill>
                <a:latin typeface="Calibri"/>
                <a:ea typeface="Calibri"/>
                <a:cs typeface="Calibri"/>
                <a:sym typeface="Calibri"/>
              </a:defRPr>
            </a:pPr>
            <a:endParaRPr b="0" dirty="0"/>
          </a:p>
          <a:p>
            <a:pPr>
              <a:defRPr b="1">
                <a:solidFill>
                  <a:srgbClr val="222A35"/>
                </a:solidFill>
                <a:latin typeface="Calibri"/>
                <a:ea typeface="Calibri"/>
                <a:cs typeface="Calibri"/>
                <a:sym typeface="Calibri"/>
              </a:defRPr>
            </a:pPr>
            <a:r>
              <a:rPr sz="2400" b="1" dirty="0">
                <a:solidFill>
                  <a:srgbClr val="E7511E"/>
                </a:solidFill>
                <a:latin typeface="Calibri"/>
                <a:ea typeface="Calibri"/>
                <a:cs typeface="Calibri"/>
              </a:rPr>
              <a:t>Returning Users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Returning Users must always accompany their submission of a new proposal by a report summarizing the results, scientific outcomes and dissemination of previous results obtained from a project ran at ELI-ERIC from the </a:t>
            </a:r>
            <a:r>
              <a:rPr b="0" i="1" dirty="0"/>
              <a:t>Non-proprietary</a:t>
            </a:r>
            <a:r>
              <a:rPr b="0" dirty="0"/>
              <a:t> research allocation scheme</a:t>
            </a:r>
          </a:p>
        </p:txBody>
      </p:sp>
    </p:spTree>
    <p:extLst>
      <p:ext uri="{BB962C8B-B14F-4D97-AF65-F5344CB8AC3E}">
        <p14:creationId xmlns:p14="http://schemas.microsoft.com/office/powerpoint/2010/main" val="2162895987"/>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p:nvPr/>
        </p:nvSpPr>
        <p:spPr>
          <a:xfrm>
            <a:off x="2148748" y="-21954"/>
            <a:ext cx="5395052" cy="1246495"/>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wrap="square" lIns="45719" rIns="45719">
            <a:spAutoFit/>
          </a:bodyPr>
          <a:lstStyle/>
          <a:p>
            <a:pPr>
              <a:lnSpc>
                <a:spcPts val="3000"/>
              </a:lnSpc>
              <a:defRPr sz="3300" b="1">
                <a:solidFill>
                  <a:srgbClr val="222A35"/>
                </a:solidFill>
                <a:latin typeface="Calibri"/>
                <a:ea typeface="Calibri"/>
                <a:cs typeface="Calibri"/>
                <a:sym typeface="Calibri"/>
              </a:defRPr>
            </a:pPr>
            <a:r>
              <a:rPr dirty="0"/>
              <a:t>User Access</a:t>
            </a:r>
          </a:p>
          <a:p>
            <a:pPr>
              <a:lnSpc>
                <a:spcPts val="3000"/>
              </a:lnSpc>
              <a:defRPr sz="2600" b="1">
                <a:solidFill>
                  <a:srgbClr val="222A35"/>
                </a:solidFill>
                <a:latin typeface="Calibri"/>
                <a:ea typeface="Calibri"/>
                <a:cs typeface="Calibri"/>
                <a:sym typeface="Calibri"/>
              </a:defRPr>
            </a:pPr>
            <a:r>
              <a:rPr dirty="0"/>
              <a:t>Support measures &amp; </a:t>
            </a:r>
            <a:r>
              <a:rPr lang="en-US" dirty="0" smtClean="0"/>
              <a:t>                            </a:t>
            </a:r>
            <a:r>
              <a:rPr dirty="0" smtClean="0"/>
              <a:t>Performance</a:t>
            </a:r>
            <a:r>
              <a:rPr lang="en-US" dirty="0" smtClean="0"/>
              <a:t> i</a:t>
            </a:r>
            <a:r>
              <a:rPr dirty="0" smtClean="0"/>
              <a:t>ndicators</a:t>
            </a:r>
            <a:r>
              <a:rPr lang="en-US" dirty="0" smtClean="0"/>
              <a:t>/monitoring</a:t>
            </a:r>
            <a:endParaRPr dirty="0"/>
          </a:p>
        </p:txBody>
      </p:sp>
      <p:sp>
        <p:nvSpPr>
          <p:cNvPr id="96" name="Shape 96"/>
          <p:cNvSpPr/>
          <p:nvPr/>
        </p:nvSpPr>
        <p:spPr>
          <a:xfrm>
            <a:off x="621088" y="1552208"/>
            <a:ext cx="7612234" cy="2593018"/>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a:t>Proposed User Access support measures</a:t>
            </a:r>
          </a:p>
          <a:p>
            <a:pPr>
              <a:defRPr b="1">
                <a:solidFill>
                  <a:srgbClr val="222A35"/>
                </a:solidFill>
                <a:latin typeface="Calibri"/>
                <a:ea typeface="Calibri"/>
                <a:cs typeface="Calibri"/>
                <a:sym typeface="Calibri"/>
              </a:defRPr>
            </a:pPr>
            <a:r>
              <a:rPr dirty="0" smtClean="0"/>
              <a:t>ELI </a:t>
            </a:r>
            <a:r>
              <a:rPr dirty="0"/>
              <a:t>might support users in various matters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Provision of necessary documents required for visa applications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Travel and accommodation arrangements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Sample/equipment shipment</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Users safety training (laser, ionizing radiation, nuclear, chemical and domestic safety, IT and data safety, facility’s int. safety </a:t>
            </a:r>
            <a:r>
              <a:rPr b="0" dirty="0" smtClean="0"/>
              <a:t>regulations</a:t>
            </a:r>
            <a:r>
              <a:rPr lang="fr-FR" b="0" dirty="0" smtClean="0"/>
              <a:t>)</a:t>
            </a:r>
            <a:r>
              <a:rPr b="0" dirty="0" smtClean="0"/>
              <a:t> </a:t>
            </a:r>
            <a:endParaRPr b="0" dirty="0"/>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User training for the use of the research equipment</a:t>
            </a:r>
          </a:p>
        </p:txBody>
      </p:sp>
      <p:sp>
        <p:nvSpPr>
          <p:cNvPr id="97" name="Shape 97"/>
          <p:cNvSpPr/>
          <p:nvPr/>
        </p:nvSpPr>
        <p:spPr>
          <a:xfrm>
            <a:off x="614680" y="4115218"/>
            <a:ext cx="7732355" cy="2277547"/>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a:t>User Access Quality and Performance Indicators</a:t>
            </a:r>
            <a:endParaRPr b="0" dirty="0"/>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dirty="0"/>
              <a:t>Users' feedback requested through a satisfaction survey after the visit to </a:t>
            </a:r>
            <a:r>
              <a:rPr dirty="0" smtClean="0"/>
              <a:t>ELI: </a:t>
            </a:r>
            <a:r>
              <a:rPr dirty="0"/>
              <a:t>quality of access, support, work environment, etc.</a:t>
            </a: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dirty="0"/>
              <a:t>Users asked to acknowledge the contribution of the </a:t>
            </a:r>
            <a:r>
              <a:rPr dirty="0" smtClean="0"/>
              <a:t>ELI </a:t>
            </a:r>
            <a:r>
              <a:rPr dirty="0"/>
              <a:t>in any output (i.e. publication, patent, data, etc.) deriving from research conducted at ELI</a:t>
            </a: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dirty="0"/>
              <a:t>VUO monitors access statistics and documentation ➜ ISTAC</a:t>
            </a: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dirty="0"/>
              <a:t>VUO monitors dissemination and scientific output (user input)</a:t>
            </a:r>
          </a:p>
        </p:txBody>
      </p:sp>
    </p:spTree>
    <p:extLst>
      <p:ext uri="{BB962C8B-B14F-4D97-AF65-F5344CB8AC3E}">
        <p14:creationId xmlns:p14="http://schemas.microsoft.com/office/powerpoint/2010/main" val="2472008393"/>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Shape 99"/>
          <p:cNvSpPr/>
          <p:nvPr/>
        </p:nvSpPr>
        <p:spPr>
          <a:xfrm>
            <a:off x="2039020" y="69486"/>
            <a:ext cx="7104979" cy="861774"/>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wrap="square" lIns="45719" rIns="45719">
            <a:spAutoFit/>
          </a:bodyPr>
          <a:lstStyle>
            <a:lvl1pPr>
              <a:lnSpc>
                <a:spcPts val="3000"/>
              </a:lnSpc>
              <a:defRPr sz="3300" b="1">
                <a:solidFill>
                  <a:srgbClr val="222A35"/>
                </a:solidFill>
                <a:latin typeface="Calibri"/>
                <a:ea typeface="Calibri"/>
                <a:cs typeface="Calibri"/>
                <a:sym typeface="Calibri"/>
              </a:defRPr>
            </a:lvl1pPr>
          </a:lstStyle>
          <a:p>
            <a:r>
              <a:rPr dirty="0"/>
              <a:t>User </a:t>
            </a:r>
            <a:r>
              <a:rPr dirty="0" smtClean="0"/>
              <a:t>Access </a:t>
            </a:r>
            <a:r>
              <a:rPr dirty="0"/>
              <a:t>open </a:t>
            </a:r>
            <a:r>
              <a:rPr dirty="0" smtClean="0"/>
              <a:t>issues</a:t>
            </a:r>
            <a:r>
              <a:rPr lang="en-US" dirty="0" smtClean="0"/>
              <a:t> &amp; to do matters</a:t>
            </a:r>
          </a:p>
          <a:p>
            <a:r>
              <a:rPr lang="en-US" sz="2600" dirty="0" smtClean="0"/>
              <a:t>Next steps</a:t>
            </a:r>
            <a:r>
              <a:rPr sz="2600" dirty="0" smtClean="0"/>
              <a:t> </a:t>
            </a:r>
            <a:endParaRPr sz="2600" dirty="0"/>
          </a:p>
        </p:txBody>
      </p:sp>
      <p:sp>
        <p:nvSpPr>
          <p:cNvPr id="100" name="Shape 100"/>
          <p:cNvSpPr/>
          <p:nvPr/>
        </p:nvSpPr>
        <p:spPr>
          <a:xfrm>
            <a:off x="575367" y="1415048"/>
            <a:ext cx="8276025" cy="5363007"/>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a:defRPr sz="2400" b="1">
                <a:solidFill>
                  <a:srgbClr val="E7511E"/>
                </a:solidFill>
                <a:latin typeface="Calibri"/>
                <a:ea typeface="Calibri"/>
                <a:cs typeface="Calibri"/>
                <a:sym typeface="Calibri"/>
              </a:defRPr>
            </a:pPr>
            <a:r>
              <a:rPr lang="en-US" dirty="0" smtClean="0"/>
              <a:t>Towards the establishment of the PRP</a:t>
            </a:r>
            <a:endParaRPr sz="1000" dirty="0" smtClean="0"/>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lang="en-US" dirty="0" smtClean="0"/>
              <a:t>Finalize the PRP list of sub-panels and the sub-panel members</a:t>
            </a: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lang="en-US" dirty="0" smtClean="0"/>
              <a:t>Ask for the agreement of panel members to serve the PRP</a:t>
            </a: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lang="en-US" dirty="0" smtClean="0"/>
              <a:t>Decide about having a PRP coordinator and if yes find one</a:t>
            </a:r>
            <a:endParaRPr dirty="0" smtClean="0"/>
          </a:p>
          <a:p>
            <a:pPr>
              <a:spcBef>
                <a:spcPts val="300"/>
              </a:spcBef>
              <a:buSzPct val="60000"/>
              <a:defRPr>
                <a:solidFill>
                  <a:srgbClr val="222A35"/>
                </a:solidFill>
                <a:latin typeface="Calibri"/>
                <a:ea typeface="Calibri"/>
                <a:cs typeface="Calibri"/>
                <a:sym typeface="Calibri"/>
              </a:defRPr>
            </a:pPr>
            <a:endParaRPr lang="en-US" sz="1000" dirty="0" smtClean="0">
              <a:solidFill>
                <a:srgbClr val="222A35"/>
              </a:solidFill>
              <a:latin typeface="Calibri"/>
              <a:ea typeface="Calibri"/>
              <a:cs typeface="Calibri"/>
            </a:endParaRPr>
          </a:p>
          <a:p>
            <a:pPr>
              <a:spcBef>
                <a:spcPts val="300"/>
              </a:spcBef>
              <a:buSzPct val="60000"/>
              <a:defRPr>
                <a:solidFill>
                  <a:srgbClr val="222A35"/>
                </a:solidFill>
                <a:latin typeface="Calibri"/>
                <a:ea typeface="Calibri"/>
                <a:cs typeface="Calibri"/>
                <a:sym typeface="Calibri"/>
              </a:defRPr>
            </a:pPr>
            <a:r>
              <a:rPr lang="en-US" sz="2400" b="1" dirty="0" smtClean="0">
                <a:solidFill>
                  <a:srgbClr val="E7511E"/>
                </a:solidFill>
                <a:latin typeface="Calibri"/>
                <a:ea typeface="Calibri"/>
                <a:cs typeface="Calibri"/>
              </a:rPr>
              <a:t>Training</a:t>
            </a:r>
            <a:r>
              <a:rPr lang="en-US" sz="2400" b="1" dirty="0">
                <a:solidFill>
                  <a:srgbClr val="E7511E"/>
                </a:solidFill>
                <a:latin typeface="Calibri"/>
                <a:ea typeface="Calibri"/>
                <a:cs typeface="Calibri"/>
              </a:rPr>
              <a:t> &amp;</a:t>
            </a:r>
            <a:r>
              <a:rPr lang="en-US" sz="2400" b="1" dirty="0" smtClean="0">
                <a:solidFill>
                  <a:srgbClr val="E7511E"/>
                </a:solidFill>
                <a:latin typeface="Calibri"/>
                <a:ea typeface="Calibri"/>
                <a:cs typeface="Calibri"/>
              </a:rPr>
              <a:t> safety matters</a:t>
            </a: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lang="en-US" dirty="0">
                <a:solidFill>
                  <a:srgbClr val="222A35"/>
                </a:solidFill>
                <a:latin typeface="Calibri"/>
                <a:ea typeface="Calibri"/>
                <a:cs typeface="Calibri"/>
              </a:rPr>
              <a:t>ELI will provide training courses on safety matters. </a:t>
            </a:r>
            <a:r>
              <a:rPr lang="en-US" dirty="0" smtClean="0">
                <a:solidFill>
                  <a:srgbClr val="222A35"/>
                </a:solidFill>
                <a:latin typeface="Calibri"/>
                <a:ea typeface="Calibri"/>
                <a:cs typeface="Calibri"/>
              </a:rPr>
              <a:t>Safety training will take place remotely (web) </a:t>
            </a:r>
            <a:r>
              <a:rPr lang="en-US" dirty="0">
                <a:solidFill>
                  <a:srgbClr val="222A35"/>
                </a:solidFill>
                <a:latin typeface="Calibri"/>
                <a:ea typeface="Calibri"/>
                <a:cs typeface="Calibri"/>
              </a:rPr>
              <a:t>and/or on site by the safety </a:t>
            </a:r>
            <a:r>
              <a:rPr lang="en-US" dirty="0" smtClean="0">
                <a:solidFill>
                  <a:srgbClr val="222A35"/>
                </a:solidFill>
                <a:latin typeface="Calibri"/>
                <a:ea typeface="Calibri"/>
                <a:cs typeface="Calibri"/>
              </a:rPr>
              <a:t>officers </a:t>
            </a:r>
            <a:r>
              <a:rPr lang="en-US" dirty="0">
                <a:solidFill>
                  <a:srgbClr val="222A35"/>
                </a:solidFill>
                <a:latin typeface="Calibri"/>
                <a:ea typeface="Calibri"/>
                <a:cs typeface="Calibri"/>
              </a:rPr>
              <a:t>of the relevant pillar. The experiments can be started after the users have completed successfully the safety training procedure, including answering of questionnaires and signing relevant safety </a:t>
            </a:r>
            <a:r>
              <a:rPr lang="en-US" dirty="0" smtClean="0">
                <a:solidFill>
                  <a:srgbClr val="222A35"/>
                </a:solidFill>
                <a:latin typeface="Calibri"/>
                <a:ea typeface="Calibri"/>
                <a:cs typeface="Calibri"/>
              </a:rPr>
              <a:t>documents</a:t>
            </a:r>
            <a:endParaRPr lang="en-US" dirty="0">
              <a:solidFill>
                <a:srgbClr val="222A35"/>
              </a:solidFill>
              <a:latin typeface="Calibri"/>
              <a:ea typeface="Calibri"/>
              <a:cs typeface="Calibri"/>
            </a:endParaRP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lang="en-US" dirty="0" smtClean="0">
                <a:solidFill>
                  <a:srgbClr val="222A35"/>
                </a:solidFill>
                <a:latin typeface="Calibri"/>
                <a:ea typeface="Calibri"/>
                <a:cs typeface="Calibri"/>
              </a:rPr>
              <a:t>Training </a:t>
            </a:r>
            <a:r>
              <a:rPr lang="en-US" dirty="0">
                <a:solidFill>
                  <a:srgbClr val="222A35"/>
                </a:solidFill>
                <a:latin typeface="Calibri"/>
                <a:ea typeface="Calibri"/>
                <a:cs typeface="Calibri"/>
              </a:rPr>
              <a:t>will be </a:t>
            </a:r>
            <a:r>
              <a:rPr lang="en-US" dirty="0" smtClean="0">
                <a:solidFill>
                  <a:srgbClr val="222A35"/>
                </a:solidFill>
                <a:latin typeface="Calibri"/>
                <a:ea typeface="Calibri"/>
                <a:cs typeface="Calibri"/>
              </a:rPr>
              <a:t>on</a:t>
            </a:r>
            <a:r>
              <a:rPr lang="en-US" dirty="0">
                <a:solidFill>
                  <a:srgbClr val="222A35"/>
                </a:solidFill>
                <a:latin typeface="Calibri"/>
                <a:ea typeface="Calibri"/>
                <a:cs typeface="Calibri"/>
              </a:rPr>
              <a:t>:</a:t>
            </a:r>
            <a:r>
              <a:rPr lang="en-US" dirty="0" smtClean="0">
                <a:solidFill>
                  <a:srgbClr val="222A35"/>
                </a:solidFill>
                <a:latin typeface="Calibri"/>
                <a:ea typeface="Calibri"/>
                <a:cs typeface="Calibri"/>
              </a:rPr>
              <a:t> laser </a:t>
            </a:r>
            <a:r>
              <a:rPr lang="en-US" dirty="0">
                <a:solidFill>
                  <a:srgbClr val="222A35"/>
                </a:solidFill>
                <a:latin typeface="Calibri"/>
                <a:ea typeface="Calibri"/>
                <a:cs typeface="Calibri"/>
              </a:rPr>
              <a:t>safety, ionizing radiation protection, nuclear safety, chemical </a:t>
            </a:r>
            <a:r>
              <a:rPr lang="en-US" dirty="0" smtClean="0">
                <a:solidFill>
                  <a:srgbClr val="222A35"/>
                </a:solidFill>
                <a:latin typeface="Calibri"/>
                <a:ea typeface="Calibri"/>
                <a:cs typeface="Calibri"/>
              </a:rPr>
              <a:t>risks</a:t>
            </a:r>
            <a:r>
              <a:rPr lang="en-US" dirty="0">
                <a:solidFill>
                  <a:srgbClr val="222A35"/>
                </a:solidFill>
                <a:latin typeface="Calibri"/>
                <a:ea typeface="Calibri"/>
                <a:cs typeface="Calibri"/>
              </a:rPr>
              <a:t> </a:t>
            </a:r>
            <a:r>
              <a:rPr lang="en-US" dirty="0" smtClean="0">
                <a:solidFill>
                  <a:srgbClr val="222A35"/>
                </a:solidFill>
                <a:latin typeface="Calibri"/>
                <a:ea typeface="Calibri"/>
                <a:cs typeface="Calibri"/>
              </a:rPr>
              <a:t>safety, domestic safety, facility’s </a:t>
            </a:r>
            <a:r>
              <a:rPr lang="en-US" dirty="0">
                <a:solidFill>
                  <a:srgbClr val="222A35"/>
                </a:solidFill>
                <a:latin typeface="Calibri"/>
                <a:ea typeface="Calibri"/>
                <a:cs typeface="Calibri"/>
              </a:rPr>
              <a:t>internal </a:t>
            </a:r>
            <a:r>
              <a:rPr lang="en-US" dirty="0" smtClean="0">
                <a:solidFill>
                  <a:srgbClr val="222A35"/>
                </a:solidFill>
                <a:latin typeface="Calibri"/>
                <a:ea typeface="Calibri"/>
                <a:cs typeface="Calibri"/>
              </a:rPr>
              <a:t>health and safety regulations, </a:t>
            </a:r>
            <a:r>
              <a:rPr lang="en-US" dirty="0">
                <a:solidFill>
                  <a:srgbClr val="222A35"/>
                </a:solidFill>
                <a:latin typeface="Calibri"/>
                <a:ea typeface="Calibri"/>
                <a:cs typeface="Calibri"/>
              </a:rPr>
              <a:t>environment protection and personal safety </a:t>
            </a:r>
            <a:r>
              <a:rPr lang="en-US" dirty="0" smtClean="0">
                <a:solidFill>
                  <a:srgbClr val="222A35"/>
                </a:solidFill>
                <a:latin typeface="Calibri"/>
                <a:ea typeface="Calibri"/>
                <a:cs typeface="Calibri"/>
              </a:rPr>
              <a:t>regulations            </a:t>
            </a:r>
            <a:r>
              <a:rPr lang="en-US" dirty="0">
                <a:solidFill>
                  <a:srgbClr val="222A35"/>
                </a:solidFill>
                <a:latin typeface="Calibri"/>
                <a:ea typeface="Calibri"/>
                <a:cs typeface="Calibri"/>
              </a:rPr>
              <a:t> </a:t>
            </a:r>
            <a:endParaRPr lang="el-GR" dirty="0">
              <a:solidFill>
                <a:srgbClr val="222A35"/>
              </a:solidFill>
              <a:latin typeface="Calibri"/>
              <a:ea typeface="Calibri"/>
              <a:cs typeface="Calibri"/>
            </a:endParaRP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lang="en-US" dirty="0" smtClean="0">
                <a:solidFill>
                  <a:srgbClr val="222A35"/>
                </a:solidFill>
                <a:latin typeface="Calibri"/>
                <a:ea typeface="Calibri"/>
                <a:cs typeface="Calibri"/>
              </a:rPr>
              <a:t>In addition ELI </a:t>
            </a:r>
            <a:r>
              <a:rPr lang="en-US" dirty="0">
                <a:solidFill>
                  <a:srgbClr val="222A35"/>
                </a:solidFill>
                <a:latin typeface="Calibri"/>
                <a:ea typeface="Calibri"/>
                <a:cs typeface="Calibri"/>
              </a:rPr>
              <a:t>will provide training for the use of research </a:t>
            </a:r>
            <a:r>
              <a:rPr lang="en-US" dirty="0" smtClean="0">
                <a:solidFill>
                  <a:srgbClr val="222A35"/>
                </a:solidFill>
                <a:latin typeface="Calibri"/>
                <a:ea typeface="Calibri"/>
                <a:cs typeface="Calibri"/>
              </a:rPr>
              <a:t>equipment</a:t>
            </a:r>
            <a:endParaRPr lang="en-US" dirty="0">
              <a:solidFill>
                <a:srgbClr val="222A35"/>
              </a:solidFill>
              <a:latin typeface="Calibri"/>
              <a:ea typeface="Calibri"/>
              <a:cs typeface="Calibri"/>
            </a:endParaRP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lang="en-US" dirty="0" smtClean="0">
                <a:solidFill>
                  <a:srgbClr val="222A35"/>
                </a:solidFill>
                <a:latin typeface="Calibri"/>
                <a:ea typeface="Calibri"/>
                <a:cs typeface="Calibri"/>
              </a:rPr>
              <a:t>The working group is preparing </a:t>
            </a:r>
            <a:r>
              <a:rPr lang="en-US">
                <a:solidFill>
                  <a:srgbClr val="222A35"/>
                </a:solidFill>
                <a:latin typeface="Calibri"/>
                <a:ea typeface="Calibri"/>
                <a:cs typeface="Calibri"/>
              </a:rPr>
              <a:t>and </a:t>
            </a:r>
            <a:r>
              <a:rPr lang="en-US" smtClean="0">
                <a:solidFill>
                  <a:srgbClr val="222A35"/>
                </a:solidFill>
                <a:latin typeface="Calibri"/>
                <a:ea typeface="Calibri"/>
                <a:cs typeface="Calibri"/>
              </a:rPr>
              <a:t>will submit </a:t>
            </a:r>
            <a:r>
              <a:rPr lang="en-US" dirty="0" smtClean="0">
                <a:solidFill>
                  <a:srgbClr val="222A35"/>
                </a:solidFill>
                <a:latin typeface="Calibri"/>
                <a:ea typeface="Calibri"/>
                <a:cs typeface="Calibri"/>
              </a:rPr>
              <a:t>suggestions for protocols, questionnaires, documents for training and safety matters</a:t>
            </a:r>
            <a:endParaRPr lang="el-GR" dirty="0">
              <a:solidFill>
                <a:srgbClr val="222A35"/>
              </a:solidFill>
              <a:latin typeface="Calibri"/>
              <a:ea typeface="Calibri"/>
              <a:cs typeface="Calibri"/>
            </a:endParaRPr>
          </a:p>
        </p:txBody>
      </p:sp>
    </p:spTree>
    <p:extLst>
      <p:ext uri="{BB962C8B-B14F-4D97-AF65-F5344CB8AC3E}">
        <p14:creationId xmlns:p14="http://schemas.microsoft.com/office/powerpoint/2010/main" val="243611982"/>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786267" y="2877157"/>
            <a:ext cx="7227837" cy="1044581"/>
          </a:xfrm>
          <a:prstGeom prst="rect">
            <a:avLst/>
          </a:prstGeom>
        </p:spPr>
        <p:txBody>
          <a:bodyPr wrap="square">
            <a:spAutoFit/>
          </a:bodyPr>
          <a:lstStyle/>
          <a:p>
            <a:pPr algn="ctr">
              <a:lnSpc>
                <a:spcPts val="3700"/>
              </a:lnSpc>
            </a:pPr>
            <a:r>
              <a:rPr lang="hu-HU" sz="3600" b="1" dirty="0" smtClean="0">
                <a:solidFill>
                  <a:schemeClr val="tx2">
                    <a:lumMod val="75000"/>
                  </a:schemeClr>
                </a:solidFill>
                <a:latin typeface="Calibri" panose="020F0502020204030204" pitchFamily="34" charset="0"/>
              </a:rPr>
              <a:t>THANK YOU </a:t>
            </a:r>
          </a:p>
          <a:p>
            <a:pPr algn="ctr">
              <a:lnSpc>
                <a:spcPts val="3700"/>
              </a:lnSpc>
            </a:pPr>
            <a:r>
              <a:rPr lang="hu-HU" sz="3600" b="1" dirty="0" smtClean="0">
                <a:solidFill>
                  <a:schemeClr val="tx2">
                    <a:lumMod val="75000"/>
                  </a:schemeClr>
                </a:solidFill>
                <a:latin typeface="Calibri" panose="020F0502020204030204" pitchFamily="34" charset="0"/>
              </a:rPr>
              <a:t>F</a:t>
            </a:r>
            <a:r>
              <a:rPr lang="hu-HU" sz="3600" b="1" dirty="0" smtClean="0">
                <a:solidFill>
                  <a:schemeClr val="tx2">
                    <a:lumMod val="75000"/>
                  </a:schemeClr>
                </a:solidFill>
                <a:latin typeface="Calibri" panose="020F0502020204030204" pitchFamily="34" charset="0"/>
                <a:ea typeface="Calibri" panose="020F0502020204030204" pitchFamily="34" charset="0"/>
              </a:rPr>
              <a:t>OR YOUR ATTENTION!</a:t>
            </a:r>
            <a:endParaRPr lang="hu-HU" sz="3600" b="1" dirty="0">
              <a:solidFill>
                <a:schemeClr val="tx2">
                  <a:lumMod val="75000"/>
                </a:schemeClr>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34977514"/>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Shape 64"/>
          <p:cNvSpPr/>
          <p:nvPr/>
        </p:nvSpPr>
        <p:spPr>
          <a:xfrm>
            <a:off x="2084741" y="69486"/>
            <a:ext cx="7053592" cy="809961"/>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p>
            <a:pPr>
              <a:lnSpc>
                <a:spcPts val="3000"/>
              </a:lnSpc>
              <a:defRPr sz="3300" b="1">
                <a:solidFill>
                  <a:srgbClr val="222A35"/>
                </a:solidFill>
                <a:latin typeface="Calibri"/>
                <a:ea typeface="Calibri"/>
                <a:cs typeface="Calibri"/>
                <a:sym typeface="Calibri"/>
              </a:defRPr>
            </a:pPr>
            <a:r>
              <a:rPr dirty="0"/>
              <a:t>ELI Access Policy</a:t>
            </a:r>
          </a:p>
          <a:p>
            <a:pPr>
              <a:lnSpc>
                <a:spcPts val="2600"/>
              </a:lnSpc>
              <a:defRPr sz="2600" b="1">
                <a:solidFill>
                  <a:srgbClr val="222A35"/>
                </a:solidFill>
                <a:latin typeface="Calibri"/>
                <a:ea typeface="Calibri"/>
                <a:cs typeface="Calibri"/>
                <a:sym typeface="Calibri"/>
              </a:defRPr>
            </a:pPr>
            <a:r>
              <a:rPr dirty="0"/>
              <a:t>The </a:t>
            </a:r>
            <a:r>
              <a:rPr lang="en-US" dirty="0" smtClean="0"/>
              <a:t>grounds</a:t>
            </a:r>
            <a:endParaRPr dirty="0"/>
          </a:p>
        </p:txBody>
      </p:sp>
      <p:sp>
        <p:nvSpPr>
          <p:cNvPr id="65" name="Shape 65"/>
          <p:cNvSpPr/>
          <p:nvPr/>
        </p:nvSpPr>
        <p:spPr>
          <a:xfrm>
            <a:off x="4245590" y="1448277"/>
            <a:ext cx="4042232" cy="24028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a:t>Purpose of the EU Charter</a:t>
            </a:r>
          </a:p>
          <a:p>
            <a:pPr>
              <a:defRPr b="1">
                <a:solidFill>
                  <a:srgbClr val="222A35"/>
                </a:solidFill>
                <a:latin typeface="Calibri"/>
                <a:ea typeface="Calibri"/>
                <a:cs typeface="Calibri"/>
                <a:sym typeface="Calibri"/>
              </a:defRPr>
            </a:pPr>
            <a:endParaRPr dirty="0"/>
          </a:p>
          <a:p>
            <a:pPr>
              <a:defRPr sz="1600">
                <a:solidFill>
                  <a:srgbClr val="222A35"/>
                </a:solidFill>
                <a:latin typeface="Calibri"/>
                <a:ea typeface="Calibri"/>
                <a:cs typeface="Calibri"/>
                <a:sym typeface="Calibri"/>
              </a:defRPr>
            </a:pPr>
            <a:r>
              <a:rPr dirty="0"/>
              <a:t>Provides the </a:t>
            </a:r>
            <a:r>
              <a:rPr dirty="0" err="1"/>
              <a:t>relavant</a:t>
            </a:r>
            <a:r>
              <a:rPr dirty="0"/>
              <a:t> </a:t>
            </a:r>
            <a:r>
              <a:rPr b="1" dirty="0"/>
              <a:t>definitions (Research Infrastructure, Users, Access, Access Unit)</a:t>
            </a:r>
            <a:r>
              <a:rPr dirty="0"/>
              <a:t>, as well as </a:t>
            </a:r>
            <a:r>
              <a:rPr u="sng" dirty="0"/>
              <a:t>non-regulatory</a:t>
            </a:r>
            <a:r>
              <a:rPr dirty="0"/>
              <a:t> </a:t>
            </a:r>
            <a:r>
              <a:rPr b="1" dirty="0"/>
              <a:t>principles</a:t>
            </a:r>
            <a:r>
              <a:rPr dirty="0"/>
              <a:t> and </a:t>
            </a:r>
            <a:r>
              <a:rPr b="1" dirty="0"/>
              <a:t>guidelines</a:t>
            </a:r>
            <a:r>
              <a:rPr dirty="0"/>
              <a:t> (including of Access Modes) to be used as a reference when defining Access policies for Research Infrastructures and related services.</a:t>
            </a:r>
          </a:p>
        </p:txBody>
      </p:sp>
      <p:grpSp>
        <p:nvGrpSpPr>
          <p:cNvPr id="68" name="Group 68"/>
          <p:cNvGrpSpPr/>
          <p:nvPr/>
        </p:nvGrpSpPr>
        <p:grpSpPr>
          <a:xfrm>
            <a:off x="260870" y="1410667"/>
            <a:ext cx="3491460" cy="5045764"/>
            <a:chOff x="0" y="0"/>
            <a:chExt cx="3491458" cy="5045763"/>
          </a:xfrm>
        </p:grpSpPr>
        <p:pic>
          <p:nvPicPr>
            <p:cNvPr id="66" name="pasted-image.pdf"/>
            <p:cNvPicPr>
              <a:picLocks noChangeAspect="1"/>
            </p:cNvPicPr>
            <p:nvPr/>
          </p:nvPicPr>
          <p:blipFill>
            <a:blip r:embed="rId2">
              <a:extLst/>
            </a:blip>
            <a:stretch>
              <a:fillRect/>
            </a:stretch>
          </p:blipFill>
          <p:spPr>
            <a:xfrm>
              <a:off x="0" y="0"/>
              <a:ext cx="3491459" cy="5045764"/>
            </a:xfrm>
            <a:prstGeom prst="rect">
              <a:avLst/>
            </a:prstGeom>
            <a:ln w="12700" cap="flat">
              <a:noFill/>
              <a:miter lim="400000"/>
            </a:ln>
            <a:effectLst/>
          </p:spPr>
        </p:pic>
        <p:sp>
          <p:nvSpPr>
            <p:cNvPr id="67" name="Shape 67"/>
            <p:cNvSpPr/>
            <p:nvPr/>
          </p:nvSpPr>
          <p:spPr>
            <a:xfrm>
              <a:off x="1439386" y="2887012"/>
              <a:ext cx="612687" cy="37084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45719" tIns="45719" rIns="45719" bIns="45719" numCol="1" anchor="t">
              <a:spAutoFit/>
            </a:bodyPr>
            <a:lstStyle/>
            <a:p>
              <a:r>
                <a:t>2016</a:t>
              </a:r>
            </a:p>
          </p:txBody>
        </p:sp>
      </p:grpSp>
      <p:sp>
        <p:nvSpPr>
          <p:cNvPr id="69" name="Shape 69"/>
          <p:cNvSpPr/>
          <p:nvPr/>
        </p:nvSpPr>
        <p:spPr>
          <a:xfrm>
            <a:off x="4245590" y="4062860"/>
            <a:ext cx="4748260" cy="236988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smtClean="0"/>
              <a:t>ELI-</a:t>
            </a:r>
            <a:r>
              <a:rPr lang="en-US" dirty="0" smtClean="0"/>
              <a:t>Access in a nut shell</a:t>
            </a:r>
            <a:endParaRPr dirty="0"/>
          </a:p>
          <a:p>
            <a:pPr>
              <a:defRPr b="1">
                <a:solidFill>
                  <a:srgbClr val="222A35"/>
                </a:solidFill>
                <a:latin typeface="Calibri"/>
                <a:ea typeface="Calibri"/>
                <a:cs typeface="Calibri"/>
                <a:sym typeface="Calibri"/>
              </a:defRPr>
            </a:pPr>
            <a:endParaRPr dirty="0"/>
          </a:p>
          <a:p>
            <a:pPr marL="203200" indent="-203200">
              <a:spcBef>
                <a:spcPts val="300"/>
              </a:spcBef>
              <a:buSzPct val="60000"/>
              <a:buBlip>
                <a:blip r:embed="rId3"/>
              </a:buBlip>
              <a:defRPr sz="1600">
                <a:solidFill>
                  <a:srgbClr val="222A35"/>
                </a:solidFill>
                <a:latin typeface="Calibri"/>
                <a:ea typeface="Calibri"/>
                <a:cs typeface="Calibri"/>
                <a:sym typeface="Calibri"/>
              </a:defRPr>
            </a:pPr>
            <a:r>
              <a:rPr b="1" dirty="0"/>
              <a:t>Open Access </a:t>
            </a:r>
            <a:r>
              <a:rPr dirty="0"/>
              <a:t>through a </a:t>
            </a:r>
            <a:r>
              <a:rPr b="1" dirty="0"/>
              <a:t>Common entry point</a:t>
            </a:r>
          </a:p>
          <a:p>
            <a:pPr marL="203200" indent="-203200">
              <a:spcBef>
                <a:spcPts val="300"/>
              </a:spcBef>
              <a:buSzPct val="60000"/>
              <a:buBlip>
                <a:blip r:embed="rId3"/>
              </a:buBlip>
              <a:defRPr sz="1600">
                <a:solidFill>
                  <a:srgbClr val="222A35"/>
                </a:solidFill>
                <a:latin typeface="Calibri"/>
                <a:ea typeface="Calibri"/>
                <a:cs typeface="Calibri"/>
                <a:sym typeface="Calibri"/>
              </a:defRPr>
            </a:pPr>
            <a:r>
              <a:rPr b="1" dirty="0"/>
              <a:t>Selection </a:t>
            </a:r>
            <a:r>
              <a:rPr dirty="0"/>
              <a:t>based on</a:t>
            </a:r>
            <a:r>
              <a:rPr b="1" dirty="0"/>
              <a:t> international peer-review</a:t>
            </a:r>
          </a:p>
          <a:p>
            <a:pPr marL="203200" indent="-203200">
              <a:spcBef>
                <a:spcPts val="300"/>
              </a:spcBef>
              <a:buSzPct val="60000"/>
              <a:buBlip>
                <a:blip r:embed="rId3"/>
              </a:buBlip>
              <a:defRPr sz="1600">
                <a:solidFill>
                  <a:srgbClr val="222A35"/>
                </a:solidFill>
                <a:latin typeface="Calibri"/>
                <a:ea typeface="Calibri"/>
                <a:cs typeface="Calibri"/>
                <a:sym typeface="Calibri"/>
              </a:defRPr>
            </a:pPr>
            <a:r>
              <a:rPr b="1" dirty="0"/>
              <a:t>Evaluation </a:t>
            </a:r>
            <a:r>
              <a:rPr dirty="0"/>
              <a:t>solely based on the</a:t>
            </a:r>
            <a:r>
              <a:rPr b="1" dirty="0"/>
              <a:t> S&amp;T quality </a:t>
            </a:r>
            <a:r>
              <a:rPr dirty="0"/>
              <a:t>of the expected outcome</a:t>
            </a:r>
          </a:p>
          <a:p>
            <a:pPr marL="203200" indent="-203200">
              <a:spcBef>
                <a:spcPts val="300"/>
              </a:spcBef>
              <a:buSzPct val="60000"/>
              <a:buBlip>
                <a:blip r:embed="rId3"/>
              </a:buBlip>
              <a:defRPr sz="1600">
                <a:solidFill>
                  <a:srgbClr val="222A35"/>
                </a:solidFill>
                <a:latin typeface="Calibri"/>
                <a:ea typeface="Calibri"/>
                <a:cs typeface="Calibri"/>
                <a:sym typeface="Calibri"/>
              </a:defRPr>
            </a:pPr>
            <a:r>
              <a:rPr b="1" dirty="0"/>
              <a:t>Proprietary Access</a:t>
            </a:r>
            <a:r>
              <a:rPr dirty="0"/>
              <a:t> and </a:t>
            </a:r>
            <a:r>
              <a:rPr b="1" dirty="0"/>
              <a:t>Access for Training</a:t>
            </a:r>
            <a:r>
              <a:rPr dirty="0"/>
              <a:t> acceptable </a:t>
            </a:r>
            <a:r>
              <a:rPr b="1" dirty="0"/>
              <a:t>if not conflicting</a:t>
            </a:r>
            <a:r>
              <a:rPr dirty="0"/>
              <a:t> with Open Access</a:t>
            </a:r>
          </a:p>
        </p:txBody>
      </p:sp>
    </p:spTree>
    <p:extLst>
      <p:ext uri="{BB962C8B-B14F-4D97-AF65-F5344CB8AC3E}">
        <p14:creationId xmlns:p14="http://schemas.microsoft.com/office/powerpoint/2010/main" val="1369435265"/>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p:nvPr/>
        </p:nvSpPr>
        <p:spPr>
          <a:xfrm>
            <a:off x="2084741" y="69486"/>
            <a:ext cx="7053592" cy="809961"/>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p>
            <a:pPr>
              <a:lnSpc>
                <a:spcPts val="3000"/>
              </a:lnSpc>
              <a:defRPr sz="3300" b="1">
                <a:solidFill>
                  <a:srgbClr val="222A35"/>
                </a:solidFill>
                <a:latin typeface="Calibri"/>
                <a:ea typeface="Calibri"/>
                <a:cs typeface="Calibri"/>
                <a:sym typeface="Calibri"/>
              </a:defRPr>
            </a:pPr>
            <a:r>
              <a:rPr dirty="0"/>
              <a:t>Access Policies Survey</a:t>
            </a:r>
          </a:p>
          <a:p>
            <a:pPr>
              <a:lnSpc>
                <a:spcPts val="2600"/>
              </a:lnSpc>
              <a:defRPr sz="2600" b="1">
                <a:solidFill>
                  <a:srgbClr val="222A35"/>
                </a:solidFill>
                <a:latin typeface="Calibri"/>
                <a:ea typeface="Calibri"/>
                <a:cs typeface="Calibri"/>
                <a:sym typeface="Calibri"/>
              </a:defRPr>
            </a:pPr>
            <a:r>
              <a:rPr lang="en-US" dirty="0" smtClean="0"/>
              <a:t>Contacts</a:t>
            </a:r>
            <a:r>
              <a:rPr lang="en-US" dirty="0"/>
              <a:t>:</a:t>
            </a:r>
            <a:r>
              <a:rPr dirty="0" smtClean="0"/>
              <a:t> </a:t>
            </a:r>
            <a:r>
              <a:rPr dirty="0"/>
              <a:t>similar research infrastructures</a:t>
            </a:r>
          </a:p>
        </p:txBody>
      </p:sp>
      <p:sp>
        <p:nvSpPr>
          <p:cNvPr id="75" name="Shape 75"/>
          <p:cNvSpPr/>
          <p:nvPr/>
        </p:nvSpPr>
        <p:spPr>
          <a:xfrm>
            <a:off x="621088" y="1963688"/>
            <a:ext cx="7535360" cy="4308872"/>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a:defRPr sz="2400" b="1">
                <a:solidFill>
                  <a:srgbClr val="E7511E"/>
                </a:solidFill>
                <a:latin typeface="Calibri"/>
                <a:ea typeface="Calibri"/>
                <a:cs typeface="Calibri"/>
                <a:sym typeface="Calibri"/>
              </a:defRPr>
            </a:pPr>
            <a:r>
              <a:rPr dirty="0"/>
              <a:t>Questionnaire about access policies </a:t>
            </a:r>
            <a:r>
              <a:rPr lang="en-US" dirty="0" smtClean="0"/>
              <a:t>was </a:t>
            </a:r>
            <a:r>
              <a:rPr dirty="0" smtClean="0"/>
              <a:t>sent </a:t>
            </a:r>
            <a:r>
              <a:rPr dirty="0"/>
              <a:t>to a series of international access providers in photon science </a:t>
            </a:r>
            <a:r>
              <a:rPr dirty="0" smtClean="0"/>
              <a:t>and </a:t>
            </a:r>
            <a:r>
              <a:rPr dirty="0"/>
              <a:t>nuclear physics</a:t>
            </a:r>
          </a:p>
          <a:p>
            <a:pPr>
              <a:defRPr b="1">
                <a:solidFill>
                  <a:srgbClr val="222A35"/>
                </a:solidFill>
                <a:latin typeface="Calibri"/>
                <a:ea typeface="Calibri"/>
                <a:cs typeface="Calibri"/>
                <a:sym typeface="Calibri"/>
              </a:defRPr>
            </a:pPr>
            <a:endParaRPr sz="1200" dirty="0"/>
          </a:p>
          <a:p>
            <a:pPr>
              <a:defRPr b="1">
                <a:solidFill>
                  <a:srgbClr val="222A35"/>
                </a:solidFill>
                <a:latin typeface="Calibri"/>
                <a:ea typeface="Calibri"/>
                <a:cs typeface="Calibri"/>
                <a:sym typeface="Calibri"/>
              </a:defRPr>
            </a:pPr>
            <a:r>
              <a:rPr dirty="0"/>
              <a:t>- Information collected from (EU and </a:t>
            </a:r>
            <a:r>
              <a:rPr dirty="0">
                <a:solidFill>
                  <a:srgbClr val="0433FF"/>
                </a:solidFill>
              </a:rPr>
              <a:t>non-EU</a:t>
            </a:r>
            <a:r>
              <a:rPr dirty="0"/>
              <a:t>):</a:t>
            </a:r>
          </a:p>
          <a:p>
            <a:pPr>
              <a:defRPr sz="1600">
                <a:solidFill>
                  <a:srgbClr val="222A35"/>
                </a:solidFill>
                <a:latin typeface="Calibri"/>
                <a:ea typeface="Calibri"/>
                <a:cs typeface="Calibri"/>
                <a:sym typeface="Calibri"/>
              </a:defRPr>
            </a:pPr>
            <a:r>
              <a:rPr dirty="0">
                <a:solidFill>
                  <a:srgbClr val="0433FF"/>
                </a:solidFill>
              </a:rPr>
              <a:t>APS</a:t>
            </a:r>
            <a:r>
              <a:rPr dirty="0"/>
              <a:t>, </a:t>
            </a:r>
            <a:r>
              <a:rPr i="1" dirty="0"/>
              <a:t>CERIC-ERIC</a:t>
            </a:r>
            <a:r>
              <a:rPr dirty="0"/>
              <a:t>, CLF, ELETTRA, ESRF, European XFEL, GANIL, GSI, </a:t>
            </a:r>
            <a:r>
              <a:rPr i="1" dirty="0" err="1"/>
              <a:t>LaserLab</a:t>
            </a:r>
            <a:r>
              <a:rPr i="1" dirty="0"/>
              <a:t> Europe</a:t>
            </a:r>
            <a:r>
              <a:rPr dirty="0"/>
              <a:t>, </a:t>
            </a:r>
            <a:r>
              <a:rPr dirty="0">
                <a:solidFill>
                  <a:srgbClr val="0433FF"/>
                </a:solidFill>
              </a:rPr>
              <a:t>LCLS</a:t>
            </a:r>
            <a:r>
              <a:rPr dirty="0"/>
              <a:t>, </a:t>
            </a:r>
            <a:r>
              <a:rPr dirty="0">
                <a:solidFill>
                  <a:srgbClr val="0433FF"/>
                </a:solidFill>
              </a:rPr>
              <a:t>SACLA</a:t>
            </a:r>
            <a:r>
              <a:rPr dirty="0"/>
              <a:t>, SOLEIL</a:t>
            </a:r>
          </a:p>
          <a:p>
            <a:pPr>
              <a:defRPr sz="1600">
                <a:solidFill>
                  <a:srgbClr val="222A35"/>
                </a:solidFill>
                <a:latin typeface="Calibri"/>
                <a:ea typeface="Calibri"/>
                <a:cs typeface="Calibri"/>
                <a:sym typeface="Calibri"/>
              </a:defRPr>
            </a:pPr>
            <a:endParaRPr sz="1200" dirty="0"/>
          </a:p>
          <a:p>
            <a:pPr>
              <a:defRPr b="1">
                <a:solidFill>
                  <a:srgbClr val="222A35"/>
                </a:solidFill>
                <a:latin typeface="Calibri"/>
                <a:ea typeface="Calibri"/>
                <a:cs typeface="Calibri"/>
                <a:sym typeface="Calibri"/>
              </a:defRPr>
            </a:pPr>
            <a:r>
              <a:rPr dirty="0"/>
              <a:t>- ACCESS WP workshop 7 April 2016 (Szeged):</a:t>
            </a:r>
          </a:p>
          <a:p>
            <a:pPr>
              <a:defRPr sz="1600">
                <a:solidFill>
                  <a:srgbClr val="222A35"/>
                </a:solidFill>
                <a:latin typeface="Calibri"/>
                <a:ea typeface="Calibri"/>
                <a:cs typeface="Calibri"/>
                <a:sym typeface="Calibri"/>
              </a:defRPr>
            </a:pPr>
            <a:r>
              <a:rPr dirty="0"/>
              <a:t>ELI and external experts discussed the results of the survey and exchanged expertise on Access policies</a:t>
            </a:r>
          </a:p>
          <a:p>
            <a:pPr>
              <a:defRPr sz="1600">
                <a:solidFill>
                  <a:srgbClr val="222A35"/>
                </a:solidFill>
                <a:latin typeface="Calibri"/>
                <a:ea typeface="Calibri"/>
                <a:cs typeface="Calibri"/>
                <a:sym typeface="Calibri"/>
              </a:defRPr>
            </a:pPr>
            <a:endParaRPr sz="1200" dirty="0"/>
          </a:p>
          <a:p>
            <a:pPr>
              <a:defRPr b="1">
                <a:solidFill>
                  <a:srgbClr val="222A35"/>
                </a:solidFill>
                <a:latin typeface="Calibri"/>
                <a:ea typeface="Calibri"/>
                <a:cs typeface="Calibri"/>
                <a:sym typeface="Calibri"/>
              </a:defRPr>
            </a:pPr>
            <a:r>
              <a:rPr dirty="0"/>
              <a:t>Working document on ELI Access Policies</a:t>
            </a:r>
          </a:p>
          <a:p>
            <a:pPr>
              <a:defRPr sz="1600">
                <a:solidFill>
                  <a:srgbClr val="222A35"/>
                </a:solidFill>
                <a:latin typeface="Calibri"/>
                <a:ea typeface="Calibri"/>
                <a:cs typeface="Calibri"/>
                <a:sym typeface="Calibri"/>
              </a:defRPr>
            </a:pPr>
            <a:r>
              <a:rPr lang="en-US" dirty="0" smtClean="0"/>
              <a:t>A </a:t>
            </a:r>
            <a:r>
              <a:rPr dirty="0" smtClean="0"/>
              <a:t>proposal</a:t>
            </a:r>
            <a:r>
              <a:rPr lang="en-US" dirty="0" smtClean="0"/>
              <a:t> (working document)</a:t>
            </a:r>
            <a:r>
              <a:rPr dirty="0" smtClean="0"/>
              <a:t> </a:t>
            </a:r>
            <a:r>
              <a:rPr dirty="0"/>
              <a:t>for </a:t>
            </a:r>
            <a:r>
              <a:rPr lang="en-US" dirty="0" smtClean="0"/>
              <a:t>the </a:t>
            </a:r>
            <a:r>
              <a:rPr dirty="0" smtClean="0"/>
              <a:t>ELI </a:t>
            </a:r>
            <a:r>
              <a:rPr dirty="0"/>
              <a:t>Access policy </a:t>
            </a:r>
            <a:r>
              <a:rPr lang="en-US" dirty="0" smtClean="0"/>
              <a:t>&amp; user support has been</a:t>
            </a:r>
            <a:r>
              <a:rPr lang="en-US" dirty="0"/>
              <a:t> </a:t>
            </a:r>
            <a:r>
              <a:rPr lang="en-US" dirty="0" smtClean="0"/>
              <a:t>prepared by ELI-TRANS</a:t>
            </a:r>
            <a:r>
              <a:rPr dirty="0" smtClean="0"/>
              <a:t> and appro</a:t>
            </a:r>
            <a:r>
              <a:rPr lang="en-US" dirty="0" smtClean="0"/>
              <a:t>ved by </a:t>
            </a:r>
            <a:r>
              <a:rPr dirty="0" smtClean="0"/>
              <a:t>the </a:t>
            </a:r>
            <a:r>
              <a:rPr dirty="0"/>
              <a:t>General </a:t>
            </a:r>
            <a:r>
              <a:rPr dirty="0" smtClean="0"/>
              <a:t>Assembly</a:t>
            </a:r>
            <a:r>
              <a:rPr lang="en-US" dirty="0" smtClean="0"/>
              <a:t>. The document has been used in the application for the ELI-ERIC</a:t>
            </a:r>
          </a:p>
        </p:txBody>
      </p:sp>
    </p:spTree>
    <p:extLst>
      <p:ext uri="{BB962C8B-B14F-4D97-AF65-F5344CB8AC3E}">
        <p14:creationId xmlns:p14="http://schemas.microsoft.com/office/powerpoint/2010/main" val="2941560206"/>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Shape 77"/>
          <p:cNvSpPr/>
          <p:nvPr/>
        </p:nvSpPr>
        <p:spPr>
          <a:xfrm>
            <a:off x="2084741" y="69486"/>
            <a:ext cx="7053592" cy="809961"/>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lvl1pPr>
              <a:lnSpc>
                <a:spcPts val="3000"/>
              </a:lnSpc>
              <a:defRPr sz="3300" b="1">
                <a:solidFill>
                  <a:srgbClr val="222A35"/>
                </a:solidFill>
                <a:latin typeface="Calibri"/>
                <a:ea typeface="Calibri"/>
                <a:cs typeface="Calibri"/>
                <a:sym typeface="Calibri"/>
              </a:defRPr>
            </a:lvl1pPr>
          </a:lstStyle>
          <a:p>
            <a:r>
              <a:rPr dirty="0"/>
              <a:t>ELI </a:t>
            </a:r>
            <a:r>
              <a:rPr dirty="0" smtClean="0"/>
              <a:t>Access-related Definitions</a:t>
            </a:r>
            <a:endParaRPr dirty="0"/>
          </a:p>
        </p:txBody>
      </p:sp>
      <p:sp>
        <p:nvSpPr>
          <p:cNvPr id="78" name="Shape 78"/>
          <p:cNvSpPr/>
          <p:nvPr/>
        </p:nvSpPr>
        <p:spPr>
          <a:xfrm>
            <a:off x="621088" y="1927112"/>
            <a:ext cx="7612234" cy="4278094"/>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a:t>Research Infrastructure</a:t>
            </a:r>
          </a:p>
          <a:p>
            <a:pPr>
              <a:defRPr sz="1600">
                <a:solidFill>
                  <a:srgbClr val="222A35"/>
                </a:solidFill>
                <a:latin typeface="Calibri"/>
                <a:ea typeface="Calibri"/>
                <a:cs typeface="Calibri"/>
                <a:sym typeface="Calibri"/>
              </a:defRPr>
            </a:pPr>
            <a:r>
              <a:rPr dirty="0"/>
              <a:t>In the case of </a:t>
            </a:r>
            <a:r>
              <a:rPr dirty="0" smtClean="0"/>
              <a:t>ELI, </a:t>
            </a:r>
            <a:r>
              <a:rPr dirty="0"/>
              <a:t>the Research Infrastructure is represented by the </a:t>
            </a:r>
            <a:r>
              <a:rPr b="1" dirty="0"/>
              <a:t>facilities</a:t>
            </a:r>
            <a:r>
              <a:rPr dirty="0"/>
              <a:t>, </a:t>
            </a:r>
            <a:r>
              <a:rPr b="1" dirty="0"/>
              <a:t>resources</a:t>
            </a:r>
            <a:r>
              <a:rPr dirty="0"/>
              <a:t> and </a:t>
            </a:r>
            <a:r>
              <a:rPr b="1" dirty="0"/>
              <a:t>services</a:t>
            </a:r>
            <a:r>
              <a:rPr dirty="0"/>
              <a:t> offered by the </a:t>
            </a:r>
            <a:r>
              <a:rPr b="1" dirty="0"/>
              <a:t>pillars of ELI</a:t>
            </a:r>
            <a:r>
              <a:rPr dirty="0"/>
              <a:t> and those that might be additionally offered by the </a:t>
            </a:r>
            <a:r>
              <a:rPr b="1" dirty="0"/>
              <a:t>ELI Partner Facilities</a:t>
            </a:r>
          </a:p>
          <a:p>
            <a:pPr>
              <a:defRPr sz="1600">
                <a:solidFill>
                  <a:srgbClr val="222A35"/>
                </a:solidFill>
                <a:latin typeface="Calibri"/>
                <a:ea typeface="Calibri"/>
                <a:cs typeface="Calibri"/>
                <a:sym typeface="Calibri"/>
              </a:defRPr>
            </a:pPr>
            <a:endParaRPr b="1" dirty="0"/>
          </a:p>
          <a:p>
            <a:pPr>
              <a:defRPr sz="2400" b="1">
                <a:solidFill>
                  <a:srgbClr val="E7511E"/>
                </a:solidFill>
                <a:latin typeface="Calibri"/>
                <a:ea typeface="Calibri"/>
                <a:cs typeface="Calibri"/>
                <a:sym typeface="Calibri"/>
              </a:defRPr>
            </a:pPr>
            <a:r>
              <a:rPr dirty="0"/>
              <a:t>Users</a:t>
            </a:r>
          </a:p>
          <a:p>
            <a:pPr>
              <a:defRPr sz="1600">
                <a:solidFill>
                  <a:srgbClr val="222A35"/>
                </a:solidFill>
                <a:latin typeface="Calibri"/>
                <a:ea typeface="Calibri"/>
                <a:cs typeface="Calibri"/>
                <a:sym typeface="Calibri"/>
              </a:defRPr>
            </a:pPr>
            <a:r>
              <a:rPr dirty="0"/>
              <a:t>Can be individuals, teams, consortia and institutions from academia, </a:t>
            </a:r>
            <a:r>
              <a:rPr lang="en-US" dirty="0" smtClean="0"/>
              <a:t>research, </a:t>
            </a:r>
            <a:r>
              <a:rPr dirty="0" smtClean="0"/>
              <a:t>business</a:t>
            </a:r>
            <a:r>
              <a:rPr dirty="0"/>
              <a:t>, industry and public services</a:t>
            </a:r>
          </a:p>
          <a:p>
            <a:pPr>
              <a:defRPr sz="1600">
                <a:solidFill>
                  <a:srgbClr val="222A35"/>
                </a:solidFill>
                <a:latin typeface="Calibri"/>
                <a:ea typeface="Calibri"/>
                <a:cs typeface="Calibri"/>
                <a:sym typeface="Calibri"/>
              </a:defRPr>
            </a:pPr>
            <a:endParaRPr dirty="0"/>
          </a:p>
          <a:p>
            <a:pPr>
              <a:defRPr sz="2400" b="1">
                <a:solidFill>
                  <a:srgbClr val="E7511E"/>
                </a:solidFill>
                <a:latin typeface="Calibri"/>
                <a:ea typeface="Calibri"/>
                <a:cs typeface="Calibri"/>
                <a:sym typeface="Calibri"/>
              </a:defRPr>
            </a:pPr>
            <a:r>
              <a:rPr dirty="0"/>
              <a:t>Access</a:t>
            </a:r>
          </a:p>
          <a:p>
            <a:pPr>
              <a:defRPr sz="1600">
                <a:solidFill>
                  <a:srgbClr val="222A35"/>
                </a:solidFill>
                <a:latin typeface="Calibri"/>
                <a:ea typeface="Calibri"/>
                <a:cs typeface="Calibri"/>
                <a:sym typeface="Calibri"/>
              </a:defRPr>
            </a:pPr>
            <a:r>
              <a:rPr dirty="0"/>
              <a:t>The legitimate and authorized admission to, interactions with and use of </a:t>
            </a:r>
            <a:r>
              <a:rPr dirty="0" smtClean="0"/>
              <a:t>ELI </a:t>
            </a:r>
            <a:r>
              <a:rPr dirty="0"/>
              <a:t>facilities, </a:t>
            </a:r>
            <a:r>
              <a:rPr dirty="0" smtClean="0"/>
              <a:t>resources </a:t>
            </a:r>
            <a:r>
              <a:rPr dirty="0"/>
              <a:t>and services offered by </a:t>
            </a:r>
            <a:r>
              <a:rPr dirty="0" smtClean="0"/>
              <a:t>ELI </a:t>
            </a:r>
            <a:r>
              <a:rPr dirty="0"/>
              <a:t>to its Users</a:t>
            </a:r>
          </a:p>
          <a:p>
            <a:pPr>
              <a:defRPr sz="1600">
                <a:solidFill>
                  <a:srgbClr val="222A35"/>
                </a:solidFill>
                <a:latin typeface="Calibri"/>
                <a:ea typeface="Calibri"/>
                <a:cs typeface="Calibri"/>
                <a:sym typeface="Calibri"/>
              </a:defRPr>
            </a:pPr>
            <a:endParaRPr dirty="0"/>
          </a:p>
          <a:p>
            <a:pPr>
              <a:defRPr sz="2400" b="1">
                <a:solidFill>
                  <a:srgbClr val="E7511E"/>
                </a:solidFill>
                <a:latin typeface="Calibri"/>
                <a:ea typeface="Calibri"/>
                <a:cs typeface="Calibri"/>
                <a:sym typeface="Calibri"/>
              </a:defRPr>
            </a:pPr>
            <a:r>
              <a:rPr dirty="0"/>
              <a:t>Access Unit</a:t>
            </a:r>
          </a:p>
          <a:p>
            <a:pPr>
              <a:defRPr sz="1600">
                <a:solidFill>
                  <a:srgbClr val="222A35"/>
                </a:solidFill>
                <a:latin typeface="Calibri"/>
                <a:ea typeface="Calibri"/>
                <a:cs typeface="Calibri"/>
                <a:sym typeface="Calibri"/>
              </a:defRPr>
            </a:pPr>
            <a:r>
              <a:rPr dirty="0"/>
              <a:t>A measure specifying the Access offered to the Users. </a:t>
            </a:r>
          </a:p>
        </p:txBody>
      </p:sp>
    </p:spTree>
    <p:extLst>
      <p:ext uri="{BB962C8B-B14F-4D97-AF65-F5344CB8AC3E}">
        <p14:creationId xmlns:p14="http://schemas.microsoft.com/office/powerpoint/2010/main" val="3245596108"/>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Shape 77"/>
          <p:cNvSpPr/>
          <p:nvPr/>
        </p:nvSpPr>
        <p:spPr>
          <a:xfrm>
            <a:off x="2084741" y="69486"/>
            <a:ext cx="7053592" cy="492571"/>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lvl1pPr>
              <a:lnSpc>
                <a:spcPts val="3000"/>
              </a:lnSpc>
              <a:defRPr sz="3300" b="1">
                <a:solidFill>
                  <a:srgbClr val="222A35"/>
                </a:solidFill>
                <a:latin typeface="Calibri"/>
                <a:ea typeface="Calibri"/>
                <a:cs typeface="Calibri"/>
                <a:sym typeface="Calibri"/>
              </a:defRPr>
            </a:lvl1pPr>
          </a:lstStyle>
          <a:p>
            <a:r>
              <a:rPr dirty="0"/>
              <a:t>ELI </a:t>
            </a:r>
            <a:r>
              <a:rPr dirty="0" smtClean="0"/>
              <a:t>Access</a:t>
            </a:r>
            <a:r>
              <a:rPr lang="en-US" dirty="0" smtClean="0"/>
              <a:t> Unit</a:t>
            </a:r>
            <a:endParaRPr dirty="0"/>
          </a:p>
        </p:txBody>
      </p:sp>
      <p:sp>
        <p:nvSpPr>
          <p:cNvPr id="78" name="Shape 78"/>
          <p:cNvSpPr/>
          <p:nvPr/>
        </p:nvSpPr>
        <p:spPr>
          <a:xfrm>
            <a:off x="621088" y="1634504"/>
            <a:ext cx="7612234" cy="390876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endParaRPr lang="en-US" dirty="0" smtClean="0"/>
          </a:p>
          <a:p>
            <a:pPr>
              <a:defRPr sz="2400" b="1">
                <a:solidFill>
                  <a:srgbClr val="E7511E"/>
                </a:solidFill>
                <a:latin typeface="Calibri"/>
                <a:ea typeface="Calibri"/>
                <a:cs typeface="Calibri"/>
                <a:sym typeface="Calibri"/>
              </a:defRPr>
            </a:pPr>
            <a:r>
              <a:rPr dirty="0" smtClean="0"/>
              <a:t>Access </a:t>
            </a:r>
            <a:r>
              <a:rPr dirty="0"/>
              <a:t>Unit</a:t>
            </a:r>
          </a:p>
          <a:p>
            <a:pPr>
              <a:defRPr sz="1600">
                <a:solidFill>
                  <a:srgbClr val="222A35"/>
                </a:solidFill>
                <a:latin typeface="Calibri"/>
                <a:ea typeface="Calibri"/>
                <a:cs typeface="Calibri"/>
                <a:sym typeface="Calibri"/>
              </a:defRPr>
            </a:pPr>
            <a:r>
              <a:rPr dirty="0" smtClean="0"/>
              <a:t>To account for the diversity of experimental needs at ELI, a small unit should offer necessary flexibility: </a:t>
            </a:r>
            <a:r>
              <a:rPr b="1" dirty="0" smtClean="0"/>
              <a:t>suggested Access </a:t>
            </a:r>
            <a:r>
              <a:rPr b="1" dirty="0"/>
              <a:t>Unit is 8 hours</a:t>
            </a:r>
            <a:r>
              <a:rPr dirty="0" smtClean="0"/>
              <a:t>.</a:t>
            </a:r>
            <a:r>
              <a:rPr lang="en-US" dirty="0" smtClean="0"/>
              <a:t> </a:t>
            </a:r>
            <a:endParaRPr dirty="0"/>
          </a:p>
          <a:p>
            <a:pPr marL="541421" lvl="1" indent="-160421">
              <a:buSzPct val="100000"/>
              <a:buChar char="-"/>
              <a:defRPr sz="1600">
                <a:solidFill>
                  <a:srgbClr val="222A35"/>
                </a:solidFill>
                <a:latin typeface="Calibri"/>
                <a:ea typeface="Calibri"/>
                <a:cs typeface="Calibri"/>
                <a:sym typeface="Calibri"/>
              </a:defRPr>
            </a:pPr>
            <a:r>
              <a:rPr dirty="0"/>
              <a:t>The </a:t>
            </a:r>
            <a:r>
              <a:rPr b="1" dirty="0"/>
              <a:t>daily</a:t>
            </a:r>
            <a:r>
              <a:rPr dirty="0"/>
              <a:t> available </a:t>
            </a:r>
            <a:r>
              <a:rPr b="1" dirty="0"/>
              <a:t>Access Units</a:t>
            </a:r>
            <a:r>
              <a:rPr dirty="0"/>
              <a:t> may differ among pillars</a:t>
            </a:r>
          </a:p>
          <a:p>
            <a:pPr marL="541421" lvl="1" indent="-160421">
              <a:buSzPct val="100000"/>
              <a:buChar char="-"/>
              <a:defRPr sz="1600">
                <a:solidFill>
                  <a:srgbClr val="222A35"/>
                </a:solidFill>
                <a:latin typeface="Calibri"/>
                <a:ea typeface="Calibri"/>
                <a:cs typeface="Calibri"/>
                <a:sym typeface="Calibri"/>
              </a:defRPr>
            </a:pPr>
            <a:r>
              <a:rPr b="1" dirty="0"/>
              <a:t>No maximum number</a:t>
            </a:r>
            <a:r>
              <a:rPr dirty="0"/>
              <a:t> of allocated units per project </a:t>
            </a:r>
            <a:r>
              <a:rPr dirty="0" smtClean="0"/>
              <a:t>foreseen</a:t>
            </a:r>
            <a:endParaRPr lang="en-US" dirty="0" smtClean="0"/>
          </a:p>
          <a:p>
            <a:pPr>
              <a:buSzPct val="100000"/>
              <a:defRPr sz="1600">
                <a:solidFill>
                  <a:srgbClr val="222A35"/>
                </a:solidFill>
                <a:latin typeface="Calibri"/>
                <a:ea typeface="Calibri"/>
                <a:cs typeface="Calibri"/>
                <a:sym typeface="Calibri"/>
              </a:defRPr>
            </a:pPr>
            <a:endParaRPr lang="en-US" dirty="0"/>
          </a:p>
          <a:p>
            <a:pPr>
              <a:buSzPct val="100000"/>
              <a:defRPr sz="1600">
                <a:solidFill>
                  <a:srgbClr val="222A35"/>
                </a:solidFill>
                <a:latin typeface="Calibri"/>
                <a:ea typeface="Calibri"/>
                <a:cs typeface="Calibri"/>
                <a:sym typeface="Calibri"/>
              </a:defRPr>
            </a:pPr>
            <a:endParaRPr lang="en-US" dirty="0" smtClean="0"/>
          </a:p>
          <a:p>
            <a:pPr marL="381000" lvl="1">
              <a:buSzPct val="100000"/>
              <a:defRPr sz="1600">
                <a:solidFill>
                  <a:srgbClr val="222A35"/>
                </a:solidFill>
                <a:latin typeface="Calibri"/>
                <a:ea typeface="Calibri"/>
                <a:cs typeface="Calibri"/>
                <a:sym typeface="Calibri"/>
              </a:defRPr>
            </a:pPr>
            <a:endParaRPr lang="en-US" dirty="0"/>
          </a:p>
          <a:p>
            <a:pPr indent="-76200">
              <a:buSzPct val="100000"/>
              <a:defRPr sz="1600">
                <a:solidFill>
                  <a:srgbClr val="222A35"/>
                </a:solidFill>
                <a:latin typeface="Calibri"/>
                <a:ea typeface="Calibri"/>
                <a:cs typeface="Calibri"/>
                <a:sym typeface="Calibri"/>
              </a:defRPr>
            </a:pPr>
            <a:r>
              <a:rPr lang="en-US" sz="2400" b="1" dirty="0">
                <a:solidFill>
                  <a:srgbClr val="E7511E"/>
                </a:solidFill>
                <a:latin typeface="Calibri"/>
                <a:ea typeface="Calibri"/>
                <a:cs typeface="Calibri"/>
              </a:rPr>
              <a:t>Access </a:t>
            </a:r>
            <a:r>
              <a:rPr lang="en-US" sz="2400" b="1" dirty="0" smtClean="0">
                <a:solidFill>
                  <a:srgbClr val="E7511E"/>
                </a:solidFill>
                <a:latin typeface="Calibri"/>
                <a:ea typeface="Calibri"/>
                <a:cs typeface="Calibri"/>
              </a:rPr>
              <a:t>Unit Cost</a:t>
            </a:r>
          </a:p>
          <a:p>
            <a:pPr indent="-76200">
              <a:buSzPct val="100000"/>
              <a:defRPr sz="1600">
                <a:solidFill>
                  <a:srgbClr val="222A35"/>
                </a:solidFill>
                <a:latin typeface="Calibri"/>
                <a:ea typeface="Calibri"/>
                <a:cs typeface="Calibri"/>
                <a:sym typeface="Calibri"/>
              </a:defRPr>
            </a:pPr>
            <a:r>
              <a:rPr lang="en-US" sz="1600" dirty="0" smtClean="0">
                <a:solidFill>
                  <a:srgbClr val="222A35"/>
                </a:solidFill>
                <a:latin typeface="Calibri"/>
                <a:ea typeface="Calibri"/>
                <a:cs typeface="Calibri"/>
              </a:rPr>
              <a:t>The calculation of the Access Unit Cost involves several unknown parameters. In order to reach an as realistic as possible estimation of the cost an Operational Costs working group (OC WG) consisting of several members of the three pillars has been established and is currently working on the estimation of the operational costs.</a:t>
            </a:r>
            <a:endParaRPr lang="en-US" dirty="0" smtClean="0"/>
          </a:p>
        </p:txBody>
      </p:sp>
    </p:spTree>
    <p:extLst>
      <p:ext uri="{BB962C8B-B14F-4D97-AF65-F5344CB8AC3E}">
        <p14:creationId xmlns:p14="http://schemas.microsoft.com/office/powerpoint/2010/main" val="1616288415"/>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hape 80"/>
          <p:cNvSpPr/>
          <p:nvPr/>
        </p:nvSpPr>
        <p:spPr>
          <a:xfrm>
            <a:off x="2084741" y="69486"/>
            <a:ext cx="7053592" cy="492571"/>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p>
            <a:pPr>
              <a:lnSpc>
                <a:spcPts val="3000"/>
              </a:lnSpc>
              <a:defRPr sz="3300" b="1">
                <a:solidFill>
                  <a:srgbClr val="222A35"/>
                </a:solidFill>
                <a:latin typeface="Calibri"/>
                <a:ea typeface="Calibri"/>
                <a:cs typeface="Calibri"/>
                <a:sym typeface="Calibri"/>
              </a:defRPr>
            </a:pPr>
            <a:r>
              <a:rPr dirty="0"/>
              <a:t>ELI Access Modes and </a:t>
            </a:r>
            <a:r>
              <a:rPr dirty="0" smtClean="0"/>
              <a:t>Categories</a:t>
            </a:r>
            <a:endParaRPr dirty="0"/>
          </a:p>
        </p:txBody>
      </p:sp>
      <p:sp>
        <p:nvSpPr>
          <p:cNvPr id="81" name="Shape 81"/>
          <p:cNvSpPr/>
          <p:nvPr/>
        </p:nvSpPr>
        <p:spPr>
          <a:xfrm>
            <a:off x="621088" y="1570496"/>
            <a:ext cx="7612234" cy="43713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a:t>Excellence-driven vs. Market Driven</a:t>
            </a:r>
          </a:p>
          <a:p>
            <a:pPr>
              <a:defRPr b="1">
                <a:solidFill>
                  <a:srgbClr val="222A35"/>
                </a:solidFill>
                <a:latin typeface="Calibri"/>
                <a:ea typeface="Calibri"/>
                <a:cs typeface="Calibri"/>
                <a:sym typeface="Calibri"/>
              </a:defRPr>
            </a:pPr>
            <a:endParaRPr dirty="0"/>
          </a:p>
          <a:p>
            <a:pPr>
              <a:defRPr b="1">
                <a:solidFill>
                  <a:srgbClr val="222A35"/>
                </a:solidFill>
                <a:latin typeface="Calibri"/>
                <a:ea typeface="Calibri"/>
                <a:cs typeface="Calibri"/>
                <a:sym typeface="Calibri"/>
              </a:defRPr>
            </a:pPr>
            <a:r>
              <a:rPr dirty="0"/>
              <a:t>Excellence-driven access (</a:t>
            </a:r>
            <a:r>
              <a:rPr i="1" dirty="0"/>
              <a:t>non-proprietary</a:t>
            </a:r>
            <a:r>
              <a:rPr dirty="0"/>
              <a:t>):</a:t>
            </a:r>
          </a:p>
          <a:p>
            <a:pPr marL="285750" indent="-285750">
              <a:spcBef>
                <a:spcPts val="300"/>
              </a:spcBef>
              <a:buSzPct val="60000"/>
              <a:buFont typeface="Wingdings" panose="05000000000000000000" pitchFamily="2" charset="2"/>
              <a:buChar char="Ø"/>
              <a:defRPr sz="1600">
                <a:solidFill>
                  <a:srgbClr val="222A35"/>
                </a:solidFill>
                <a:latin typeface="Calibri"/>
                <a:ea typeface="Calibri"/>
                <a:cs typeface="Calibri"/>
                <a:sym typeface="Calibri"/>
              </a:defRPr>
            </a:pPr>
            <a:r>
              <a:rPr dirty="0">
                <a:solidFill>
                  <a:srgbClr val="000000"/>
                </a:solidFill>
              </a:rPr>
              <a:t>Exclusively dependent on the scientific excellence, originality, quality</a:t>
            </a:r>
          </a:p>
          <a:p>
            <a:pPr marL="285750" indent="-285750">
              <a:spcBef>
                <a:spcPts val="300"/>
              </a:spcBef>
              <a:buSzPct val="60000"/>
              <a:buFont typeface="Wingdings" panose="05000000000000000000" pitchFamily="2" charset="2"/>
              <a:buChar char="Ø"/>
              <a:defRPr sz="1600">
                <a:solidFill>
                  <a:srgbClr val="222A35"/>
                </a:solidFill>
                <a:latin typeface="Calibri"/>
                <a:ea typeface="Calibri"/>
                <a:cs typeface="Calibri"/>
                <a:sym typeface="Calibri"/>
              </a:defRPr>
            </a:pPr>
            <a:r>
              <a:rPr dirty="0">
                <a:solidFill>
                  <a:srgbClr val="000000"/>
                </a:solidFill>
              </a:rPr>
              <a:t>Project selection through peer review by a specialized panel of experts</a:t>
            </a:r>
          </a:p>
          <a:p>
            <a:pPr marL="285750" indent="-285750">
              <a:spcBef>
                <a:spcPts val="300"/>
              </a:spcBef>
              <a:buSzPct val="60000"/>
              <a:buFont typeface="Wingdings" panose="05000000000000000000" pitchFamily="2" charset="2"/>
              <a:buChar char="Ø"/>
              <a:defRPr sz="1600">
                <a:solidFill>
                  <a:srgbClr val="222A35"/>
                </a:solidFill>
                <a:latin typeface="Calibri"/>
                <a:ea typeface="Calibri"/>
                <a:cs typeface="Calibri"/>
                <a:sym typeface="Calibri"/>
              </a:defRPr>
            </a:pPr>
            <a:r>
              <a:rPr dirty="0">
                <a:solidFill>
                  <a:srgbClr val="000000"/>
                </a:solidFill>
              </a:rPr>
              <a:t>Users must publish the research results in the scientific journals. The option of open access publication is considered</a:t>
            </a:r>
            <a:r>
              <a:rPr dirty="0">
                <a:solidFill>
                  <a:srgbClr val="0433FF"/>
                </a:solidFill>
              </a:rPr>
              <a:t/>
            </a:r>
            <a:br>
              <a:rPr dirty="0">
                <a:solidFill>
                  <a:srgbClr val="0433FF"/>
                </a:solidFill>
              </a:rPr>
            </a:br>
            <a:endParaRPr dirty="0">
              <a:solidFill>
                <a:srgbClr val="0433FF"/>
              </a:solidFill>
            </a:endParaRPr>
          </a:p>
          <a:p>
            <a:pPr>
              <a:defRPr sz="1600">
                <a:solidFill>
                  <a:srgbClr val="222A35"/>
                </a:solidFill>
                <a:latin typeface="Calibri"/>
                <a:ea typeface="Calibri"/>
                <a:cs typeface="Calibri"/>
                <a:sym typeface="Calibri"/>
              </a:defRPr>
            </a:pPr>
            <a:endParaRPr dirty="0">
              <a:solidFill>
                <a:srgbClr val="0433FF"/>
              </a:solidFill>
            </a:endParaRPr>
          </a:p>
          <a:p>
            <a:pPr>
              <a:defRPr b="1">
                <a:solidFill>
                  <a:srgbClr val="222A35"/>
                </a:solidFill>
                <a:latin typeface="Calibri"/>
                <a:ea typeface="Calibri"/>
                <a:cs typeface="Calibri"/>
                <a:sym typeface="Calibri"/>
              </a:defRPr>
            </a:pPr>
            <a:r>
              <a:rPr dirty="0"/>
              <a:t>Market-driven access (</a:t>
            </a:r>
            <a:r>
              <a:rPr i="1" dirty="0"/>
              <a:t>proprietary</a:t>
            </a:r>
            <a:r>
              <a:rPr dirty="0"/>
              <a:t>):</a:t>
            </a:r>
          </a:p>
          <a:p>
            <a:pPr marL="285750" indent="-285750">
              <a:spcBef>
                <a:spcPts val="300"/>
              </a:spcBef>
              <a:buSzPct val="60000"/>
              <a:buFont typeface="Wingdings" panose="05000000000000000000" pitchFamily="2" charset="2"/>
              <a:buChar char="Ø"/>
              <a:defRPr sz="1600">
                <a:solidFill>
                  <a:srgbClr val="222A35"/>
                </a:solidFill>
                <a:latin typeface="Calibri"/>
                <a:ea typeface="Calibri"/>
                <a:cs typeface="Calibri"/>
                <a:sym typeface="Calibri"/>
              </a:defRPr>
            </a:pPr>
            <a:r>
              <a:rPr dirty="0">
                <a:solidFill>
                  <a:srgbClr val="000000"/>
                </a:solidFill>
              </a:rPr>
              <a:t>Access is defined through an agreement between the User and </a:t>
            </a:r>
            <a:r>
              <a:rPr dirty="0" smtClean="0">
                <a:solidFill>
                  <a:srgbClr val="000000"/>
                </a:solidFill>
              </a:rPr>
              <a:t>ELI</a:t>
            </a:r>
            <a:endParaRPr dirty="0">
              <a:solidFill>
                <a:srgbClr val="000000"/>
              </a:solidFill>
            </a:endParaRPr>
          </a:p>
          <a:p>
            <a:pPr marL="285750" indent="-285750">
              <a:spcBef>
                <a:spcPts val="300"/>
              </a:spcBef>
              <a:buSzPct val="60000"/>
              <a:buFont typeface="Wingdings" panose="05000000000000000000" pitchFamily="2" charset="2"/>
              <a:buChar char="Ø"/>
              <a:defRPr sz="1600">
                <a:solidFill>
                  <a:srgbClr val="222A35"/>
                </a:solidFill>
                <a:latin typeface="Calibri"/>
                <a:ea typeface="Calibri"/>
                <a:cs typeface="Calibri"/>
                <a:sym typeface="Calibri"/>
              </a:defRPr>
            </a:pPr>
            <a:r>
              <a:rPr dirty="0">
                <a:solidFill>
                  <a:srgbClr val="000000"/>
                </a:solidFill>
              </a:rPr>
              <a:t>Application of an Access fee to cover the cost for ELI usage and a reasonable margin</a:t>
            </a:r>
          </a:p>
          <a:p>
            <a:pPr marL="285750" indent="-285750">
              <a:spcBef>
                <a:spcPts val="300"/>
              </a:spcBef>
              <a:buSzPct val="60000"/>
              <a:buFont typeface="Wingdings" panose="05000000000000000000" pitchFamily="2" charset="2"/>
              <a:buChar char="Ø"/>
              <a:defRPr sz="1600">
                <a:solidFill>
                  <a:srgbClr val="222A35"/>
                </a:solidFill>
                <a:latin typeface="Calibri"/>
                <a:ea typeface="Calibri"/>
                <a:cs typeface="Calibri"/>
                <a:sym typeface="Calibri"/>
              </a:defRPr>
            </a:pPr>
            <a:r>
              <a:rPr dirty="0">
                <a:solidFill>
                  <a:srgbClr val="000000"/>
                </a:solidFill>
              </a:rPr>
              <a:t>Research results may remain confidential and lead to proprietary IP</a:t>
            </a:r>
          </a:p>
          <a:p>
            <a:pPr marL="285750" indent="-285750">
              <a:spcBef>
                <a:spcPts val="300"/>
              </a:spcBef>
              <a:buSzPct val="60000"/>
              <a:buFont typeface="Wingdings" panose="05000000000000000000" pitchFamily="2" charset="2"/>
              <a:buChar char="Ø"/>
              <a:defRPr sz="1600">
                <a:solidFill>
                  <a:srgbClr val="222A35"/>
                </a:solidFill>
                <a:latin typeface="Calibri"/>
                <a:ea typeface="Calibri"/>
                <a:cs typeface="Calibri"/>
                <a:sym typeface="Calibri"/>
              </a:defRPr>
            </a:pPr>
            <a:r>
              <a:rPr dirty="0">
                <a:solidFill>
                  <a:srgbClr val="000000"/>
                </a:solidFill>
              </a:rPr>
              <a:t>Up to 5-10% of the Users' access time, that may differ from pillar to pillar in agreement to the national commitments to DG </a:t>
            </a:r>
            <a:r>
              <a:rPr dirty="0" err="1">
                <a:solidFill>
                  <a:srgbClr val="000000"/>
                </a:solidFill>
              </a:rPr>
              <a:t>Regio</a:t>
            </a:r>
            <a:endParaRPr dirty="0">
              <a:solidFill>
                <a:srgbClr val="000000"/>
              </a:solidFill>
            </a:endParaRPr>
          </a:p>
        </p:txBody>
      </p:sp>
    </p:spTree>
    <p:extLst>
      <p:ext uri="{BB962C8B-B14F-4D97-AF65-F5344CB8AC3E}">
        <p14:creationId xmlns:p14="http://schemas.microsoft.com/office/powerpoint/2010/main" val="3147748724"/>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Shape 83"/>
          <p:cNvSpPr/>
          <p:nvPr/>
        </p:nvSpPr>
        <p:spPr>
          <a:xfrm>
            <a:off x="2084741" y="69486"/>
            <a:ext cx="7053592" cy="492571"/>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p>
            <a:pPr>
              <a:lnSpc>
                <a:spcPts val="3000"/>
              </a:lnSpc>
              <a:defRPr sz="3300" b="1">
                <a:solidFill>
                  <a:srgbClr val="222A35"/>
                </a:solidFill>
                <a:latin typeface="Calibri"/>
                <a:ea typeface="Calibri"/>
                <a:cs typeface="Calibri"/>
                <a:sym typeface="Calibri"/>
              </a:defRPr>
            </a:pPr>
            <a:r>
              <a:rPr dirty="0"/>
              <a:t>Possible Options for </a:t>
            </a:r>
            <a:r>
              <a:rPr dirty="0" smtClean="0"/>
              <a:t>Access</a:t>
            </a:r>
            <a:endParaRPr dirty="0"/>
          </a:p>
        </p:txBody>
      </p:sp>
      <p:sp>
        <p:nvSpPr>
          <p:cNvPr id="84" name="Shape 84"/>
          <p:cNvSpPr/>
          <p:nvPr/>
        </p:nvSpPr>
        <p:spPr>
          <a:xfrm>
            <a:off x="621088" y="1552208"/>
            <a:ext cx="7612234" cy="5120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a:t>Multi-campaign projects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Whenever this is justified, the project can be implemented through not one but a series of experimental campaigns (visits to the RI)</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In case of multi-campaign projects by consortia, each campaign might involve the whole consortium or only specific teams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In case of Access by teams and consortia, a reasonable maximum number of participants per campaign might be set</a:t>
            </a:r>
          </a:p>
          <a:p>
            <a:pPr>
              <a:spcBef>
                <a:spcPts val="300"/>
              </a:spcBef>
              <a:defRPr b="1">
                <a:solidFill>
                  <a:srgbClr val="222A35"/>
                </a:solidFill>
                <a:latin typeface="Calibri"/>
                <a:ea typeface="Calibri"/>
                <a:cs typeface="Calibri"/>
                <a:sym typeface="Calibri"/>
              </a:defRPr>
            </a:pPr>
            <a:endParaRPr b="0" dirty="0"/>
          </a:p>
          <a:p>
            <a:pPr>
              <a:defRPr sz="2400" b="1">
                <a:solidFill>
                  <a:srgbClr val="E7511E"/>
                </a:solidFill>
                <a:latin typeface="Calibri"/>
                <a:ea typeface="Calibri"/>
                <a:cs typeface="Calibri"/>
                <a:sym typeface="Calibri"/>
              </a:defRPr>
            </a:pPr>
            <a:r>
              <a:rPr dirty="0"/>
              <a:t>Long-term or Block Allocation Group (BAG) proposals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Might be motivated by the lengthy assembly and installation time of equipment which might be kept installed for extended periods of time </a:t>
            </a:r>
            <a:r>
              <a:rPr lang="en-US" b="0" dirty="0" smtClean="0"/>
              <a:t>(and optionally might be used by other users as well) </a:t>
            </a:r>
            <a:r>
              <a:rPr b="0" dirty="0" smtClean="0"/>
              <a:t>for </a:t>
            </a:r>
            <a:r>
              <a:rPr b="0" dirty="0"/>
              <a:t>efficiency reasons</a:t>
            </a:r>
            <a:endParaRPr dirty="0">
              <a:solidFill>
                <a:srgbClr val="000000"/>
              </a:solidFill>
            </a:endParaRPr>
          </a:p>
          <a:p>
            <a:pPr marL="285750" indent="-285750">
              <a:spcBef>
                <a:spcPts val="300"/>
              </a:spcBef>
              <a:buSzPct val="60000"/>
              <a:buFont typeface="Wingdings" panose="05000000000000000000" pitchFamily="2" charset="2"/>
              <a:buChar char="Ø"/>
              <a:defRPr>
                <a:solidFill>
                  <a:srgbClr val="222A35"/>
                </a:solidFill>
                <a:latin typeface="Calibri"/>
                <a:ea typeface="Calibri"/>
                <a:cs typeface="Calibri"/>
                <a:sym typeface="Calibri"/>
              </a:defRPr>
            </a:pPr>
            <a:r>
              <a:rPr dirty="0">
                <a:solidFill>
                  <a:srgbClr val="000000"/>
                </a:solidFill>
              </a:rPr>
              <a:t>BAGs might aim at accessing several instruments/BL of the infrastructure (not necessarily on the same site) in solving a complex scientific problem. BAG proposals are necessarily multi-campaign and might be multi-site projects</a:t>
            </a:r>
          </a:p>
          <a:p>
            <a:pPr>
              <a:defRPr sz="2400" b="1">
                <a:solidFill>
                  <a:srgbClr val="E7511E"/>
                </a:solidFill>
                <a:latin typeface="Calibri"/>
                <a:ea typeface="Calibri"/>
                <a:cs typeface="Calibri"/>
                <a:sym typeface="Calibri"/>
              </a:defRPr>
            </a:pPr>
            <a:r>
              <a:rPr dirty="0"/>
              <a:t>…………………………………….</a:t>
            </a:r>
          </a:p>
        </p:txBody>
      </p:sp>
    </p:spTree>
    <p:extLst>
      <p:ext uri="{BB962C8B-B14F-4D97-AF65-F5344CB8AC3E}">
        <p14:creationId xmlns:p14="http://schemas.microsoft.com/office/powerpoint/2010/main" val="1379313859"/>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Shape 86"/>
          <p:cNvSpPr/>
          <p:nvPr/>
        </p:nvSpPr>
        <p:spPr>
          <a:xfrm>
            <a:off x="2084741" y="69486"/>
            <a:ext cx="7053592" cy="850601"/>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p>
            <a:pPr>
              <a:lnSpc>
                <a:spcPts val="3000"/>
              </a:lnSpc>
              <a:defRPr sz="3300" b="1">
                <a:solidFill>
                  <a:srgbClr val="222A35"/>
                </a:solidFill>
                <a:latin typeface="Calibri"/>
                <a:ea typeface="Calibri"/>
                <a:cs typeface="Calibri"/>
                <a:sym typeface="Calibri"/>
              </a:defRPr>
            </a:pPr>
            <a:r>
              <a:t>Assessment of proposals</a:t>
            </a:r>
          </a:p>
          <a:p>
            <a:pPr>
              <a:lnSpc>
                <a:spcPts val="3000"/>
              </a:lnSpc>
              <a:defRPr sz="2600" b="1">
                <a:solidFill>
                  <a:srgbClr val="222A35"/>
                </a:solidFill>
                <a:latin typeface="Calibri"/>
                <a:ea typeface="Calibri"/>
                <a:cs typeface="Calibri"/>
                <a:sym typeface="Calibri"/>
              </a:defRPr>
            </a:pPr>
            <a:r>
              <a:t>Selection for Access</a:t>
            </a:r>
          </a:p>
        </p:txBody>
      </p:sp>
      <p:sp>
        <p:nvSpPr>
          <p:cNvPr id="87" name="Shape 87"/>
          <p:cNvSpPr/>
          <p:nvPr/>
        </p:nvSpPr>
        <p:spPr>
          <a:xfrm>
            <a:off x="621088" y="1881392"/>
            <a:ext cx="7612234" cy="396262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a:t>Non-proprietary research</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Technical and ethical feasibility evaluated by (internal) experts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Consensus that </a:t>
            </a:r>
            <a:r>
              <a:rPr b="0" dirty="0" smtClean="0"/>
              <a:t>ELI</a:t>
            </a:r>
            <a:r>
              <a:rPr lang="en-US" b="0" dirty="0" smtClean="0"/>
              <a:t> </a:t>
            </a:r>
            <a:r>
              <a:rPr b="0" dirty="0" smtClean="0"/>
              <a:t>Access </a:t>
            </a:r>
            <a:r>
              <a:rPr b="0" dirty="0"/>
              <a:t>should be solely based on S&amp;T merit</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S&amp;T merit assessment by a rigorous peer review process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Selection for Access and allocation decision by the Management, based on the outcome of the peer review and feasibility assessment</a:t>
            </a:r>
          </a:p>
          <a:p>
            <a:pPr>
              <a:defRPr sz="2400" b="1">
                <a:solidFill>
                  <a:srgbClr val="E7511E"/>
                </a:solidFill>
                <a:latin typeface="Calibri"/>
                <a:ea typeface="Calibri"/>
                <a:cs typeface="Calibri"/>
                <a:sym typeface="Calibri"/>
              </a:defRPr>
            </a:pPr>
            <a:endParaRPr b="0" dirty="0"/>
          </a:p>
          <a:p>
            <a:pPr>
              <a:defRPr sz="2400" b="1">
                <a:solidFill>
                  <a:srgbClr val="E7511E"/>
                </a:solidFill>
                <a:latin typeface="Calibri"/>
                <a:ea typeface="Calibri"/>
                <a:cs typeface="Calibri"/>
                <a:sym typeface="Calibri"/>
              </a:defRPr>
            </a:pPr>
            <a:r>
              <a:rPr dirty="0"/>
              <a:t>Proprietary research</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Technical and ethical feasibility evaluated by (internal) experts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Agreement between User and </a:t>
            </a:r>
            <a:r>
              <a:rPr b="0" dirty="0" smtClean="0"/>
              <a:t>ELI</a:t>
            </a:r>
            <a:endParaRPr b="0" dirty="0"/>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Allocation decision by the Management, based on the outcome of the technical and ethical feasibility assessment</a:t>
            </a:r>
          </a:p>
        </p:txBody>
      </p:sp>
    </p:spTree>
    <p:extLst>
      <p:ext uri="{BB962C8B-B14F-4D97-AF65-F5344CB8AC3E}">
        <p14:creationId xmlns:p14="http://schemas.microsoft.com/office/powerpoint/2010/main" val="4190152553"/>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Shape 89"/>
          <p:cNvSpPr/>
          <p:nvPr/>
        </p:nvSpPr>
        <p:spPr>
          <a:xfrm>
            <a:off x="2084741" y="69486"/>
            <a:ext cx="7053592" cy="492571"/>
          </a:xfrm>
          <a:prstGeom prst="rect">
            <a:avLst/>
          </a:prstGeom>
          <a:ln w="12700">
            <a:miter lim="400000"/>
          </a:ln>
          <a:effectLst>
            <a:outerShdw blurRad="50800" dist="12700" dir="2700000" rotWithShape="0">
              <a:srgbClr val="FFFFFF">
                <a:alpha val="85000"/>
              </a:srgbClr>
            </a:outerShdw>
          </a:effectLst>
          <a:extLst>
            <a:ext uri="{C572A759-6A51-4108-AA02-DFA0A04FC94B}">
              <ma14:wrappingTextBoxFlag xmlns:ma14="http://schemas.microsoft.com/office/mac/drawingml/2011/main" xmlns="" val="1"/>
            </a:ext>
          </a:extLst>
        </p:spPr>
        <p:txBody>
          <a:bodyPr lIns="45719" rIns="45719">
            <a:spAutoFit/>
          </a:bodyPr>
          <a:lstStyle>
            <a:lvl1pPr>
              <a:lnSpc>
                <a:spcPts val="3000"/>
              </a:lnSpc>
              <a:defRPr sz="3300" b="1">
                <a:solidFill>
                  <a:srgbClr val="222A35"/>
                </a:solidFill>
                <a:latin typeface="Calibri"/>
                <a:ea typeface="Calibri"/>
                <a:cs typeface="Calibri"/>
                <a:sym typeface="Calibri"/>
              </a:defRPr>
            </a:lvl1pPr>
          </a:lstStyle>
          <a:p>
            <a:r>
              <a:rPr dirty="0" smtClean="0"/>
              <a:t>ELI </a:t>
            </a:r>
            <a:r>
              <a:rPr dirty="0"/>
              <a:t>Access Bodies</a:t>
            </a:r>
          </a:p>
        </p:txBody>
      </p:sp>
      <p:sp>
        <p:nvSpPr>
          <p:cNvPr id="90" name="Shape 90"/>
          <p:cNvSpPr/>
          <p:nvPr/>
        </p:nvSpPr>
        <p:spPr>
          <a:xfrm>
            <a:off x="621088" y="1552208"/>
            <a:ext cx="7612234" cy="505523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400" b="1">
                <a:solidFill>
                  <a:srgbClr val="E7511E"/>
                </a:solidFill>
                <a:latin typeface="Calibri"/>
                <a:ea typeface="Calibri"/>
                <a:cs typeface="Calibri"/>
                <a:sym typeface="Calibri"/>
              </a:defRPr>
            </a:pPr>
            <a:r>
              <a:rPr dirty="0"/>
              <a:t>Virtual User Office (VUO)</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Receives proposals, validates them and guides them through the feasibility check, the peer review evaluation process, the selection and the allocation steps</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Communicates the outcome of the evaluation to the Users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VUO interacts via it's local implementations with the users in order to prepare and facilitate their visit</a:t>
            </a:r>
          </a:p>
          <a:p>
            <a:pPr>
              <a:spcBef>
                <a:spcPts val="300"/>
              </a:spcBef>
              <a:defRPr b="1">
                <a:solidFill>
                  <a:srgbClr val="222A35"/>
                </a:solidFill>
                <a:latin typeface="Calibri"/>
                <a:ea typeface="Calibri"/>
                <a:cs typeface="Calibri"/>
                <a:sym typeface="Calibri"/>
              </a:defRPr>
            </a:pPr>
            <a:endParaRPr b="0" dirty="0"/>
          </a:p>
          <a:p>
            <a:pPr>
              <a:defRPr sz="2400" b="1">
                <a:solidFill>
                  <a:srgbClr val="E7511E"/>
                </a:solidFill>
                <a:latin typeface="Calibri"/>
                <a:ea typeface="Calibri"/>
                <a:cs typeface="Calibri"/>
                <a:sym typeface="Calibri"/>
              </a:defRPr>
            </a:pPr>
            <a:r>
              <a:rPr dirty="0"/>
              <a:t>Peer Review Panel (PRP)</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Responsible for the evaluation of the S&amp;T merit of the proposals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Composed of external experts proposed by the three pillars and receiving the endorsement of the ELI-ISTAC </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Has various sub-panels, responsible for a specific sub-field of science &amp; technology, with members of relevant S&amp;T expertise</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Evaluate and ranks the proposals according to their merit</a:t>
            </a:r>
          </a:p>
          <a:p>
            <a:pPr marL="285750" indent="-285750">
              <a:spcBef>
                <a:spcPts val="300"/>
              </a:spcBef>
              <a:buSzPct val="60000"/>
              <a:buFont typeface="Wingdings" panose="05000000000000000000" pitchFamily="2" charset="2"/>
              <a:buChar char="Ø"/>
              <a:defRPr b="1">
                <a:solidFill>
                  <a:srgbClr val="222A35"/>
                </a:solidFill>
                <a:latin typeface="Calibri"/>
                <a:ea typeface="Calibri"/>
                <a:cs typeface="Calibri"/>
                <a:sym typeface="Calibri"/>
              </a:defRPr>
            </a:pPr>
            <a:r>
              <a:rPr b="0" dirty="0"/>
              <a:t>Provides </a:t>
            </a:r>
            <a:r>
              <a:rPr lang="en-US" b="0" dirty="0" smtClean="0"/>
              <a:t>via VUO </a:t>
            </a:r>
            <a:r>
              <a:rPr b="0" dirty="0" smtClean="0"/>
              <a:t>feedback </a:t>
            </a:r>
            <a:r>
              <a:rPr b="0" dirty="0"/>
              <a:t>to the applicants under the form of a report</a:t>
            </a:r>
          </a:p>
        </p:txBody>
      </p:sp>
    </p:spTree>
    <p:extLst>
      <p:ext uri="{BB962C8B-B14F-4D97-AF65-F5344CB8AC3E}">
        <p14:creationId xmlns:p14="http://schemas.microsoft.com/office/powerpoint/2010/main" val="2269848506"/>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Office-téma">
  <a:themeElements>
    <a:clrScheme name="2. egyéni séma">
      <a:dk1>
        <a:srgbClr val="171616"/>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li_trans_template_B.potx" id="{F43614FC-8D64-487B-8CD1-DC6AD5029853}" vid="{74E9A6F4-E318-4AE4-955F-8D7216834D64}"/>
    </a:ext>
  </a:extLst>
</a:theme>
</file>

<file path=docProps/app.xml><?xml version="1.0" encoding="utf-8"?>
<Properties xmlns="http://schemas.openxmlformats.org/officeDocument/2006/extended-properties" xmlns:vt="http://schemas.openxmlformats.org/officeDocument/2006/docPropsVTypes">
  <Template>eli_trans_template_B_V2</Template>
  <TotalTime>337</TotalTime>
  <Words>1270</Words>
  <Application>Microsoft Office PowerPoint</Application>
  <PresentationFormat>On-screen Show (4:3)</PresentationFormat>
  <Paragraphs>153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Wingdings</vt:lpstr>
      <vt:lpstr>Office-téma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Catalin MIRON</dc:creator>
  <cp:lastModifiedBy>User</cp:lastModifiedBy>
  <cp:revision>58</cp:revision>
  <dcterms:created xsi:type="dcterms:W3CDTF">2017-04-21T11:56:41Z</dcterms:created>
  <dcterms:modified xsi:type="dcterms:W3CDTF">2017-10-16T15:53:38Z</dcterms:modified>
</cp:coreProperties>
</file>