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2" r:id="rId1"/>
    <p:sldMasterId id="2147484197" r:id="rId2"/>
    <p:sldMasterId id="2147484182" r:id="rId3"/>
    <p:sldMasterId id="2147484170" r:id="rId4"/>
    <p:sldMasterId id="2147484059" r:id="rId5"/>
    <p:sldMasterId id="2147488130" r:id="rId6"/>
  </p:sldMasterIdLst>
  <p:notesMasterIdLst>
    <p:notesMasterId r:id="rId76"/>
  </p:notesMasterIdLst>
  <p:handoutMasterIdLst>
    <p:handoutMasterId r:id="rId77"/>
  </p:handoutMasterIdLst>
  <p:sldIdLst>
    <p:sldId id="761" r:id="rId7"/>
    <p:sldId id="533" r:id="rId8"/>
    <p:sldId id="797" r:id="rId9"/>
    <p:sldId id="764" r:id="rId10"/>
    <p:sldId id="767" r:id="rId11"/>
    <p:sldId id="766" r:id="rId12"/>
    <p:sldId id="768" r:id="rId13"/>
    <p:sldId id="770" r:id="rId14"/>
    <p:sldId id="771" r:id="rId15"/>
    <p:sldId id="769" r:id="rId16"/>
    <p:sldId id="772" r:id="rId17"/>
    <p:sldId id="854" r:id="rId18"/>
    <p:sldId id="861" r:id="rId19"/>
    <p:sldId id="855" r:id="rId20"/>
    <p:sldId id="862" r:id="rId21"/>
    <p:sldId id="846" r:id="rId22"/>
    <p:sldId id="844" r:id="rId23"/>
    <p:sldId id="845" r:id="rId24"/>
    <p:sldId id="858" r:id="rId25"/>
    <p:sldId id="638" r:id="rId26"/>
    <p:sldId id="689" r:id="rId27"/>
    <p:sldId id="817" r:id="rId28"/>
    <p:sldId id="697" r:id="rId29"/>
    <p:sldId id="822" r:id="rId30"/>
    <p:sldId id="823" r:id="rId31"/>
    <p:sldId id="824" r:id="rId32"/>
    <p:sldId id="816" r:id="rId33"/>
    <p:sldId id="825" r:id="rId34"/>
    <p:sldId id="774" r:id="rId35"/>
    <p:sldId id="826" r:id="rId36"/>
    <p:sldId id="827" r:id="rId37"/>
    <p:sldId id="828" r:id="rId38"/>
    <p:sldId id="819" r:id="rId39"/>
    <p:sldId id="829" r:id="rId40"/>
    <p:sldId id="831" r:id="rId41"/>
    <p:sldId id="832" r:id="rId42"/>
    <p:sldId id="830" r:id="rId43"/>
    <p:sldId id="701" r:id="rId44"/>
    <p:sldId id="821" r:id="rId45"/>
    <p:sldId id="788" r:id="rId46"/>
    <p:sldId id="833" r:id="rId47"/>
    <p:sldId id="834" r:id="rId48"/>
    <p:sldId id="836" r:id="rId49"/>
    <p:sldId id="837" r:id="rId50"/>
    <p:sldId id="839" r:id="rId51"/>
    <p:sldId id="850" r:id="rId52"/>
    <p:sldId id="841" r:id="rId53"/>
    <p:sldId id="842" r:id="rId54"/>
    <p:sldId id="863" r:id="rId55"/>
    <p:sldId id="851" r:id="rId56"/>
    <p:sldId id="852" r:id="rId57"/>
    <p:sldId id="853" r:id="rId58"/>
    <p:sldId id="857" r:id="rId59"/>
    <p:sldId id="859" r:id="rId60"/>
    <p:sldId id="860" r:id="rId61"/>
    <p:sldId id="865" r:id="rId62"/>
    <p:sldId id="866" r:id="rId63"/>
    <p:sldId id="867" r:id="rId64"/>
    <p:sldId id="868" r:id="rId65"/>
    <p:sldId id="869" r:id="rId66"/>
    <p:sldId id="864" r:id="rId67"/>
    <p:sldId id="875" r:id="rId68"/>
    <p:sldId id="870" r:id="rId69"/>
    <p:sldId id="871" r:id="rId70"/>
    <p:sldId id="874" r:id="rId71"/>
    <p:sldId id="876" r:id="rId72"/>
    <p:sldId id="872" r:id="rId73"/>
    <p:sldId id="873" r:id="rId74"/>
    <p:sldId id="773" r:id="rId75"/>
  </p:sldIdLst>
  <p:sldSz cx="9144000" cy="6858000" type="screen4x3"/>
  <p:notesSz cx="10234613" cy="70993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FFFF00"/>
    <a:srgbClr val="33CCCC"/>
    <a:srgbClr val="FF00FF"/>
    <a:srgbClr val="0000FF"/>
    <a:srgbClr val="FF6600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9" autoAdjust="0"/>
    <p:restoredTop sz="94692" autoAdjust="0"/>
  </p:normalViewPr>
  <p:slideViewPr>
    <p:cSldViewPr>
      <p:cViewPr>
        <p:scale>
          <a:sx n="66" d="100"/>
          <a:sy n="66" d="100"/>
        </p:scale>
        <p:origin x="-126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62"/>
    </p:cViewPr>
  </p:sorterViewPr>
  <p:notesViewPr>
    <p:cSldViewPr>
      <p:cViewPr varScale="1">
        <p:scale>
          <a:sx n="83" d="100"/>
          <a:sy n="83" d="100"/>
        </p:scale>
        <p:origin x="-898" y="-67"/>
      </p:cViewPr>
      <p:guideLst>
        <p:guide orient="horz" pos="2236"/>
        <p:guide pos="32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17.jpe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17.jpe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7.jpeg"/><Relationship Id="rId4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17.jpe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17.jpe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17.jpeg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17.jpeg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17.jpe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17.jpe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17.jpe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17.jpeg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17.jpeg"/><Relationship Id="rId4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17.jpeg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17.jpeg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17.jpeg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17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jpe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7.jpeg"/><Relationship Id="rId1" Type="http://schemas.openxmlformats.org/officeDocument/2006/relationships/image" Target="../media/image19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Axion and Axino                                           </a:t>
            </a:r>
            <a:fld id="{F5160606-131C-4AEC-988B-979B9AF3970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2"/>
          </p:nvPr>
        </p:nvSpPr>
        <p:spPr>
          <a:xfrm>
            <a:off x="0" y="6742113"/>
            <a:ext cx="4435475" cy="35560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          Lausanne, 29. 08. 2008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noProof="0" smtClean="0"/>
              <a:t>마스터 문자열 유형 편집</a:t>
            </a:r>
          </a:p>
          <a:p>
            <a:pPr lvl="1"/>
            <a:r>
              <a:rPr lang="ko-KR" altLang="ko-KR" noProof="0" smtClean="0"/>
              <a:t>둘째 수준</a:t>
            </a:r>
          </a:p>
          <a:p>
            <a:pPr lvl="2"/>
            <a:r>
              <a:rPr lang="ko-KR" altLang="ko-KR" noProof="0" smtClean="0"/>
              <a:t>셋째 수준</a:t>
            </a:r>
          </a:p>
          <a:p>
            <a:pPr lvl="3"/>
            <a:r>
              <a:rPr lang="ko-KR" altLang="ko-KR" noProof="0" smtClean="0"/>
              <a:t>넷째 수준</a:t>
            </a:r>
          </a:p>
          <a:p>
            <a:pPr lvl="4"/>
            <a:r>
              <a:rPr lang="ko-KR" altLang="ko-KR" noProof="0" smtClean="0"/>
              <a:t>다섯째 수준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       Lausanne     29. 08. 2008</a:t>
            </a:r>
            <a:endParaRPr lang="ko-KR" altLang="ko-K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Axion and axino     </a:t>
            </a:r>
            <a:fld id="{FA4BA8E3-871F-453D-9B6F-F5500AD20A20}" type="slidenum">
              <a:rPr lang="ko-KR" altLang="ko-KR"/>
              <a:pPr>
                <a:defRPr/>
              </a:pPr>
              <a:t>‹#›</a:t>
            </a:fld>
            <a:endParaRPr lang="ko-KR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C803-5C51-4091-971F-1D6C629F9B9C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4577-B1AB-4159-A04B-5196BD6866D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FBBE-7235-43AE-A355-F6445B71E841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17E19-DF82-4F03-B112-CF55A480FF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1DB4E-A75C-4AA1-BBF4-FA7B70886240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AEF9-6F17-482F-A67B-1DE4E7E081C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Lausanne, 29. 08. 2008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Axion and Axino       1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B793-591D-46E7-906C-BD612A4B557C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1CAB6-9F58-4EA3-87E0-0D71CD809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6B1C-C31D-4566-B6F4-5806184220A3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BBA0-28A0-4A92-9CFB-1C24ABDF34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69B41-636B-45F7-8268-A27A3DE3D97E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8163-FB42-4FB4-94B4-5043EF99848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6FE-5D43-451E-B480-D57C61F38C02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0C80-85B0-4C44-9C41-341E4821A6A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D7BDB-9DB9-4C17-9EF4-1E335AED4571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5A9D2-1AB3-48C3-BE06-B20480EEAE8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4117-0E54-4972-85D0-CC56BF9DE88B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F513-9A4C-47EA-92F3-06E6480E2C5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8E124-1D13-43EA-BDAB-FC329E20E5EB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405B-7D0F-4405-AB67-49FA1BA25D8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1867-A2C3-4251-A54B-B381E94AB918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6A9F-E24B-47DD-8216-BE273CAEB5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AF70-E882-49C1-9216-AB30F9898758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03F6-2B41-4D44-A001-4F39C0381D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3D92-0C86-423B-8A74-728E31B1A425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5088-EB3C-4438-977D-03D4DF6E811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471A-4234-4FC7-BE8C-41FB69938518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5B51-450E-4F84-8B16-CBF871C828A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838D-54A5-4F42-9CED-14DF0A53646F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5D48F-4620-4AA3-A1E9-A48ABFE235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B050-0492-404E-AC73-5EBD6234D6D3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FACC-EE3C-4894-81B3-1CB7C3AEF8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6C03-B321-4942-8EA8-BEC4878BC76E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88B80-1357-4812-A0B2-CB32FE1EA9B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13763-C458-4D59-A1C7-B999627F216A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396E-4EB7-4FBF-A90C-E418B60F884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29903-0DD2-4765-9FF4-A30362C88B96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7AAE-B173-4266-B88B-1528398779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30E8-0070-4112-BA5C-F62C40DE4F55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0D0C2-C3F6-4765-9FB7-347A8A262B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D675-96F5-45B2-97A2-1B0FD60B4570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D398C-EDE1-4B35-831A-FF3D0ACF87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FADA-9299-493D-B802-3B64273AC5E3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91DA-D2D1-4B2A-9CA8-44319D1895B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956B-5BC9-443A-A830-CDCAAC43CE4B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6540-C8AD-4B69-A827-103C8BA2C1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4DF7-A71F-4560-8976-747184BF40DF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2D59-7B55-4211-A038-2F20460386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1F1E-C89C-43F8-9658-6CC9F3C59E52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D203-B620-41B1-BDEE-FA57BB74EA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E881-AFDA-494F-95E8-55F7253E803C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9B48-D76B-4C6B-ADEC-CF9976A720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BC3C-EA24-43D7-8BD5-01CF301EFD45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3ED1-BD84-4D63-BE76-45938454F0E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C94E-4A58-47DA-B97B-E544EFDF555D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F9E9-F584-4851-8FF8-0E18234D0F2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D377A-711A-4090-9D23-039E64902FA8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A6BE-66E6-455E-96BC-30145082495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185F-8208-42A1-9CF0-5267FA09082D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E18D-6295-49C2-ACFB-83572CF7BC1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6B666-6916-47AF-95D0-1A46AF3DE3C2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65A2-0874-412B-A674-F171C8AC1C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0DCC-E741-45EA-9D35-535348CD2495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448A-5132-4E07-B4C2-8A86230FD97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D977-F2EA-4E1A-8647-BE386AF7D972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A936-DD4B-41EF-9535-CE630640D2E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A236-92E3-4FFA-ADDA-3B258750B177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77A4-B318-49DF-B7FA-F95D8BDA37F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8B03-04E9-41CA-B2F0-1E455994B9BC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D7DF-0491-49E0-BC3D-ABBB515102D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AD13-EEB2-412F-AF8A-84F267EE4987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579E-943E-4BE4-A9D9-6068550283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DF1C-5F28-490A-806F-F7A36A6B5F50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DF8A-1D60-4865-893A-98A13EDFE3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48DE-8BFD-4EED-AF17-0C41EB0317D9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26F4-A13C-4C60-84FF-42128113F2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FA8F-C421-4D42-888D-AA6E11FAC160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E70B-0805-4480-97C8-7A61ECB837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017D-E390-491C-A433-FEE6ED768932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1226-8E96-4AB8-B4B1-AD9FDAC09D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E464-5753-45A8-B30E-73049147F787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A0B1-8E0D-4B00-A734-E049B38F5BC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C2B7-B9B7-465D-A01B-42325A25293F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5D48-7838-438F-808A-EE79F395E4A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F027-9636-4665-B54C-A5BB448E3B54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A142-843F-41DE-988E-D9438DCAC1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49B1-0ED3-4E4C-840E-D9F1AB721AC9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DB71-9BCB-4502-BF07-4719C7D4797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584B-D622-4038-B718-484237413E6C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D9E93-E67B-4388-B7CF-3D778489A19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B044-0508-4371-B7F0-ADFF96C0624D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CBA6-B43B-4BED-A3BD-7E08804BDFF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0E69-84AB-4AF4-AE85-2D4646739EAC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93DAB-035A-47C9-ADA4-48107FF3C2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D813D-13B8-410B-8166-E71632DBB8AF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02A7-D50A-491F-8434-CCAF2BDACB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F9DC-B807-45F5-8D4D-AAAC777FC5B4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EFA5-3A8C-4518-B891-0443F6406E8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0C8E-F327-410E-9E29-8911A48917C2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9477-5225-4C7D-BD94-F22FE6ADA4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93B0-7DE7-48CF-A126-F2A207904A40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AFC5-517C-4442-B82E-7D37720CBA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AE0A-D9FD-4B1A-A731-516F9B83F02E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1D870-EE5C-4F95-87A3-03699618E8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0935E-BAD7-447E-A0A0-463AD43A6B85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9E59-9CA5-4D5A-8113-55CBEC97D18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5" name="직사각형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6" name="직사각형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7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35A187-9972-42FE-8063-965D428F1960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10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1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07931A-7A71-428A-8B97-5F30FFD469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D8BB8-BAD2-40D6-B536-DA629C7AC21C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998E-1438-47C4-A37B-F90F4F431B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5" name="직사각형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6" name="직사각형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7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DFF02-E4E0-41B8-8432-D9BF9188BDC2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8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5D9624-2F46-459A-9B8E-58D58D53BF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9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06AB78-C2AE-42DE-A0AA-06F4C7A153A6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슬라이드 번호 개체 틀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241984-BA6E-4E65-B6EA-0577EA49CCF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7" name="바닥글 개체 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날짜 개체 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4A6A5C-59B5-49A0-9485-273E1F929DA4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8" name="슬라이드 번호 개체 틀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F2D20B-3E17-470F-A3A1-82C38BE520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9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50482-7DD2-4064-9B67-50C92A2D01E7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D3AC-94C4-4AF1-8B5C-6145472C116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41DBE-641C-4D37-B900-0E05D9FC1781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BAD330-0BE9-4937-B8A6-408153B605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A2D4-55BB-4FFA-BD11-2D565493AE3F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4ACD8-8AFE-4D75-AC31-7DA48F12C1E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6" name="직사각형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8" name="직사각형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9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AE6F06D-EA93-4537-B13D-65FFE40A1F5E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10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6623164-EFE0-4453-983E-9B9EBB1F5C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1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3FC78-084E-42DD-84FA-0C38902E0A46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47378-ACBF-4D61-A1FE-F7862A74A2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A86C-0A79-40D4-93BA-F6E88B07D544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9C8C-3819-4CF8-B7D3-E0A9CF2062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5" name="직사각형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6" name="직사각형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FE28A-C8D0-4F71-8C9F-D0A097E47C8E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5AE1-5BA2-4048-8C0B-983EC8776C4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418F-95A6-4A3B-8047-B9D4CA92E501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E47C-CD08-462B-9704-60D9F44A37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3E43-383B-44CC-8667-D9E16E601A6E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91FD-66D2-4EF0-8856-7E990AEBBC0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1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2E86281-96EA-4B90-8714-4512B933E654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4187C84-1254-4304-AAAE-4AD5ADB187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23" r:id="rId1"/>
    <p:sldLayoutId id="2147493624" r:id="rId2"/>
    <p:sldLayoutId id="2147493625" r:id="rId3"/>
    <p:sldLayoutId id="2147493626" r:id="rId4"/>
    <p:sldLayoutId id="2147493627" r:id="rId5"/>
    <p:sldLayoutId id="2147493628" r:id="rId6"/>
    <p:sldLayoutId id="2147493629" r:id="rId7"/>
    <p:sldLayoutId id="2147493630" r:id="rId8"/>
    <p:sldLayoutId id="2147493631" r:id="rId9"/>
    <p:sldLayoutId id="2147493632" r:id="rId10"/>
    <p:sldLayoutId id="2147493633" r:id="rId11"/>
    <p:sldLayoutId id="2147493672" r:id="rId12"/>
    <p:sldLayoutId id="2147493673" r:id="rId13"/>
    <p:sldLayoutId id="2147493674" r:id="rId1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433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B7E9247-789F-4D19-A861-C875EE7A6F24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2B9A7D4-2462-465D-BF1D-DC3F0818430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34" r:id="rId1"/>
    <p:sldLayoutId id="2147493635" r:id="rId2"/>
    <p:sldLayoutId id="2147493636" r:id="rId3"/>
    <p:sldLayoutId id="2147493637" r:id="rId4"/>
    <p:sldLayoutId id="2147493638" r:id="rId5"/>
    <p:sldLayoutId id="2147493639" r:id="rId6"/>
    <p:sldLayoutId id="2147493640" r:id="rId7"/>
    <p:sldLayoutId id="2147493641" r:id="rId8"/>
    <p:sldLayoutId id="2147493642" r:id="rId9"/>
    <p:sldLayoutId id="2147493643" r:id="rId10"/>
    <p:sldLayoutId id="214749364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536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5E39764-F195-4BC7-B060-280851E2F6DE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AFF8A32-FD78-4367-A9B6-F3E38AEC99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45" r:id="rId1"/>
    <p:sldLayoutId id="2147493646" r:id="rId2"/>
    <p:sldLayoutId id="2147493647" r:id="rId3"/>
    <p:sldLayoutId id="2147493648" r:id="rId4"/>
    <p:sldLayoutId id="2147493649" r:id="rId5"/>
    <p:sldLayoutId id="2147493650" r:id="rId6"/>
    <p:sldLayoutId id="2147493651" r:id="rId7"/>
    <p:sldLayoutId id="2147493652" r:id="rId8"/>
    <p:sldLayoutId id="2147493653" r:id="rId9"/>
    <p:sldLayoutId id="2147493654" r:id="rId10"/>
    <p:sldLayoutId id="2147493655" r:id="rId11"/>
    <p:sldLayoutId id="2147493656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638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BEDE848-B565-4135-9CE1-BD014AC5334A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F1EB92C-2EBC-4551-A99A-DFDAA6DB388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57" r:id="rId1"/>
    <p:sldLayoutId id="2147493658" r:id="rId2"/>
    <p:sldLayoutId id="2147493659" r:id="rId3"/>
    <p:sldLayoutId id="2147493660" r:id="rId4"/>
    <p:sldLayoutId id="2147493661" r:id="rId5"/>
    <p:sldLayoutId id="2147493662" r:id="rId6"/>
    <p:sldLayoutId id="2147493663" r:id="rId7"/>
    <p:sldLayoutId id="2147493664" r:id="rId8"/>
    <p:sldLayoutId id="2147493665" r:id="rId9"/>
    <p:sldLayoutId id="2147493666" r:id="rId10"/>
    <p:sldLayoutId id="214749366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741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9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C732034-681A-4F02-B24A-9E7829E33B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75" r:id="rId1"/>
    <p:sldLayoutId id="2147493676" r:id="rId2"/>
    <p:sldLayoutId id="2147493677" r:id="rId3"/>
    <p:sldLayoutId id="2147493678" r:id="rId4"/>
    <p:sldLayoutId id="2147493679" r:id="rId5"/>
    <p:sldLayoutId id="2147493680" r:id="rId6"/>
    <p:sldLayoutId id="2147493681" r:id="rId7"/>
    <p:sldLayoutId id="2147493682" r:id="rId8"/>
    <p:sldLayoutId id="2147493683" r:id="rId9"/>
    <p:sldLayoutId id="2147493684" r:id="rId10"/>
    <p:sldLayoutId id="214749368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개체 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8435" name="텍스트 개체 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47E5B56-5E77-41BA-9832-D31904D05205}" type="datetimeFigureOut">
              <a:rPr lang="ko-KR" altLang="en-US"/>
              <a:pPr>
                <a:defRPr/>
              </a:pPr>
              <a:t>2012-10-01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D89D2916-5B24-4EE2-BA82-61B1F86180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3686" r:id="rId1"/>
    <p:sldLayoutId id="2147493668" r:id="rId2"/>
    <p:sldLayoutId id="2147493687" r:id="rId3"/>
    <p:sldLayoutId id="2147493688" r:id="rId4"/>
    <p:sldLayoutId id="2147493689" r:id="rId5"/>
    <p:sldLayoutId id="2147493669" r:id="rId6"/>
    <p:sldLayoutId id="2147493690" r:id="rId7"/>
    <p:sldLayoutId id="2147493670" r:id="rId8"/>
    <p:sldLayoutId id="2147493691" r:id="rId9"/>
    <p:sldLayoutId id="2147493671" r:id="rId10"/>
    <p:sldLayoutId id="2147493692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latinLnBrk="1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latinLnBrk="1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latinLnBrk="1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latinLnBrk="1" hangingPunct="0">
        <a:spcBef>
          <a:spcPts val="400"/>
        </a:spcBef>
        <a:spcAft>
          <a:spcPct val="0"/>
        </a:spcAft>
        <a:buClr>
          <a:srgbClr val="969696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latinLnBrk="1" hangingPunct="0">
        <a:spcBef>
          <a:spcPts val="400"/>
        </a:spcBef>
        <a:spcAft>
          <a:spcPct val="0"/>
        </a:spcAft>
        <a:buClr>
          <a:srgbClr val="80808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.jpe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7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3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3.png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직사각형 1"/>
          <p:cNvSpPr>
            <a:spLocks noChangeArrowheads="1"/>
          </p:cNvSpPr>
          <p:nvPr/>
        </p:nvSpPr>
        <p:spPr bwMode="auto">
          <a:xfrm>
            <a:off x="571500" y="748239"/>
            <a:ext cx="8143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Inverted effective SUSY</a:t>
            </a:r>
          </a:p>
        </p:txBody>
      </p:sp>
      <p:sp>
        <p:nvSpPr>
          <p:cNvPr id="75779" name="TextBox 1"/>
          <p:cNvSpPr txBox="1">
            <a:spLocks noChangeArrowheads="1"/>
          </p:cNvSpPr>
          <p:nvPr/>
        </p:nvSpPr>
        <p:spPr bwMode="auto">
          <a:xfrm>
            <a:off x="1500166" y="2692312"/>
            <a:ext cx="7429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sz="2400" dirty="0" err="1">
                <a:solidFill>
                  <a:srgbClr val="00B0F0"/>
                </a:solidFill>
                <a:latin typeface="Microsoft Sans Serif" pitchFamily="34" charset="0"/>
              </a:rPr>
              <a:t>Jihn</a:t>
            </a:r>
            <a:r>
              <a:rPr lang="en-US" altLang="ko-KR" sz="2400" dirty="0">
                <a:solidFill>
                  <a:srgbClr val="00B0F0"/>
                </a:solidFill>
                <a:latin typeface="Microsoft Sans Serif" pitchFamily="34" charset="0"/>
              </a:rPr>
              <a:t> E. </a:t>
            </a:r>
            <a:r>
              <a:rPr lang="en-US" altLang="ko-KR" sz="2400" dirty="0" smtClean="0">
                <a:solidFill>
                  <a:srgbClr val="00B0F0"/>
                </a:solidFill>
                <a:latin typeface="Microsoft Sans Serif" pitchFamily="34" charset="0"/>
              </a:rPr>
              <a:t>Kim</a:t>
            </a:r>
          </a:p>
          <a:p>
            <a:pPr>
              <a:buFont typeface="Wingdings" pitchFamily="2" charset="2"/>
              <a:buNone/>
            </a:pPr>
            <a:endParaRPr lang="en-US" altLang="ko-KR" sz="2400" dirty="0" smtClean="0">
              <a:solidFill>
                <a:srgbClr val="00B0F0"/>
              </a:solidFill>
              <a:latin typeface="Microsoft Sans Serif" pitchFamily="34" charset="0"/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</a:rPr>
              <a:t>Seoul National University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 err="1" smtClean="0">
                <a:solidFill>
                  <a:srgbClr val="FFC000"/>
                </a:solidFill>
                <a:latin typeface="Microsoft Sans Serif" pitchFamily="34" charset="0"/>
              </a:rPr>
              <a:t>Gwangju</a:t>
            </a:r>
            <a:r>
              <a:rPr lang="en-US" altLang="ko-KR" sz="2400" dirty="0" smtClean="0">
                <a:solidFill>
                  <a:srgbClr val="FFC000"/>
                </a:solidFill>
                <a:latin typeface="Microsoft Sans Serif" pitchFamily="34" charset="0"/>
              </a:rPr>
              <a:t> Institute of Science and Technology</a:t>
            </a:r>
            <a:endParaRPr lang="en-US" altLang="ko-KR" sz="2400" dirty="0">
              <a:solidFill>
                <a:srgbClr val="FFC000"/>
              </a:solidFill>
              <a:latin typeface="Microsoft Sans Serif" pitchFamily="34" charset="0"/>
            </a:endParaRPr>
          </a:p>
          <a:p>
            <a:pPr>
              <a:buFont typeface="Wingdings" pitchFamily="2" charset="2"/>
              <a:buNone/>
            </a:pPr>
            <a:endParaRPr lang="en-US" altLang="ko-KR" sz="2400" dirty="0" smtClean="0">
              <a:latin typeface="Microsoft Sans Serif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400" dirty="0" smtClean="0">
                <a:latin typeface="Microsoft Sans Serif" pitchFamily="34" charset="0"/>
              </a:rPr>
              <a:t>Bethe 2012  at  Bad </a:t>
            </a:r>
            <a:r>
              <a:rPr lang="en-US" altLang="ko-KR" sz="2400" dirty="0" err="1" smtClean="0">
                <a:latin typeface="Microsoft Sans Serif" pitchFamily="34" charset="0"/>
              </a:rPr>
              <a:t>Honnef</a:t>
            </a:r>
            <a:r>
              <a:rPr lang="en-US" altLang="ko-KR" sz="2400" dirty="0" smtClean="0">
                <a:latin typeface="Microsoft Sans Serif" pitchFamily="34" charset="0"/>
              </a:rPr>
              <a:t>,  1 Oct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1472" y="500042"/>
            <a:ext cx="77748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So the essence of the weak CP violation can be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looked upon by scrutinizing the CKM matrix.</a:t>
            </a:r>
          </a:p>
          <a:p>
            <a:endParaRPr lang="en-US" altLang="ko-KR" sz="28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We can also say that the weak CP violation is 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maximal.  PDG gives  </a:t>
            </a:r>
            <a:endParaRPr lang="ko-KR" altLang="en-US" sz="28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21743">
            <a:off x="839177" y="3100629"/>
            <a:ext cx="4266559" cy="379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1138" y="2714620"/>
            <a:ext cx="4266559" cy="379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그룹 1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0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2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3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10/67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1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inkTgt spid="_x0000_s76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1472" y="500042"/>
            <a:ext cx="82237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Since the area of the J 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det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is the same, we look for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two long sides triangles. For example, 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endParaRPr lang="ko-KR" altLang="en-US" sz="28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6596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37147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596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285992"/>
            <a:ext cx="40005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706521" y="3643314"/>
            <a:ext cx="4223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area is maximum when  </a:t>
            </a:r>
            <a:r>
              <a:rPr lang="el-GR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δ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=</a:t>
            </a:r>
            <a:r>
              <a:rPr lang="el-GR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π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/2.  So, we observed the maximal CP violation. </a:t>
            </a:r>
            <a:endParaRPr lang="ko-KR" altLang="en-US" sz="28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5613646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CP violation is modeled in </a:t>
            </a:r>
          </a:p>
          <a:p>
            <a:r>
              <a:rPr lang="en-US" altLang="ko-KR" sz="24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JEK, PLB704 (2011) 360 [1109.0995]. </a:t>
            </a:r>
            <a:endParaRPr lang="ko-KR" altLang="en-US" sz="24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3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5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7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6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11/67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4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inkTgt spid="_x0000_s76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inkTgt spid="_x0000_s765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inkTgt spid="_x0000_s765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inkTgt spid="_x0000_s765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inkTgt spid="_x0000_s76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792961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 brief history of QCD:</a:t>
            </a:r>
          </a:p>
          <a:p>
            <a:endParaRPr lang="en-US" altLang="ko-KR" dirty="0" smtClean="0"/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QCD started with the prediction  of </a:t>
            </a:r>
            <a:r>
              <a:rPr lang="el-GR" altLang="ko-KR" sz="2000" dirty="0" smtClean="0">
                <a:latin typeface="Microsoft Sans Serif" pitchFamily="34" charset="0"/>
                <a:cs typeface="Microsoft Sans Serif" pitchFamily="34" charset="0"/>
              </a:rPr>
              <a:t>Ω</a:t>
            </a:r>
            <a:r>
              <a:rPr lang="en-US" altLang="ko-KR" sz="2000" baseline="30000" dirty="0" smtClean="0">
                <a:latin typeface="Microsoft Sans Serif" pitchFamily="34" charset="0"/>
                <a:cs typeface="Microsoft Sans Serif" pitchFamily="34" charset="0"/>
              </a:rPr>
              <a:t>-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[Okubo,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Prog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. Th. Phys. [Received 06. 12. 1961].  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In terms of spin-1/2 quarks of Gell-Mann and Zweig,  </a:t>
            </a:r>
          </a:p>
        </p:txBody>
      </p:sp>
      <p:sp>
        <p:nvSpPr>
          <p:cNvPr id="3" name="타원 2"/>
          <p:cNvSpPr/>
          <p:nvPr/>
        </p:nvSpPr>
        <p:spPr>
          <a:xfrm>
            <a:off x="3214678" y="1643050"/>
            <a:ext cx="2214578" cy="21431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33CC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786190"/>
            <a:ext cx="74655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Microsoft Sans Serif" pitchFamily="34" charset="0"/>
                <a:cs typeface="Microsoft Sans Serif" pitchFamily="34" charset="0"/>
              </a:rPr>
              <a:t>Guersey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&amp; </a:t>
            </a:r>
            <a:r>
              <a:rPr lang="en-US" altLang="ko-KR" dirty="0" err="1" smtClean="0">
                <a:latin typeface="Microsoft Sans Serif" pitchFamily="34" charset="0"/>
                <a:cs typeface="Microsoft Sans Serif" pitchFamily="34" charset="0"/>
              </a:rPr>
              <a:t>Radiccatti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: It must be </a:t>
            </a:r>
            <a:r>
              <a:rPr lang="en-US" altLang="ko-KR" dirty="0" err="1" smtClean="0">
                <a:latin typeface="Microsoft Sans Serif" pitchFamily="34" charset="0"/>
                <a:cs typeface="Microsoft Sans Serif" pitchFamily="34" charset="0"/>
              </a:rPr>
              <a:t>antisymmetric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under the exchange of</a:t>
            </a: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  two s quarks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[Received 15. 07. 1964]</a:t>
            </a: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Greenberg: tried a </a:t>
            </a:r>
            <a:r>
              <a:rPr lang="en-US" altLang="ko-KR" dirty="0" err="1" smtClean="0">
                <a:latin typeface="Microsoft Sans Serif" pitchFamily="34" charset="0"/>
                <a:cs typeface="Microsoft Sans Serif" pitchFamily="34" charset="0"/>
              </a:rPr>
              <a:t>paraquark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model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[Received 27. 10. 1964]</a:t>
            </a:r>
            <a:endParaRPr lang="en-US" altLang="ko-KR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 The real solution of the spin statistics problem was suggested by</a:t>
            </a: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Han and </a:t>
            </a:r>
            <a:r>
              <a:rPr lang="en-US" altLang="ko-KR" dirty="0" err="1" smtClean="0">
                <a:latin typeface="Microsoft Sans Serif" pitchFamily="34" charset="0"/>
                <a:cs typeface="Microsoft Sans Serif" pitchFamily="34" charset="0"/>
              </a:rPr>
              <a:t>Nambu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: by  introducing another SU(3) degrees but with </a:t>
            </a: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 </a:t>
            </a:r>
            <a:r>
              <a:rPr lang="en-US" altLang="ko-KR" dirty="0" err="1" smtClean="0">
                <a:latin typeface="Microsoft Sans Serif" pitchFamily="34" charset="0"/>
                <a:cs typeface="Microsoft Sans Serif" pitchFamily="34" charset="0"/>
              </a:rPr>
              <a:t>regretably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with integer charged quarks </a:t>
            </a:r>
            <a:r>
              <a:rPr lang="en-US" altLang="ko-KR" dirty="0" err="1" smtClean="0">
                <a:latin typeface="Microsoft Sans Serif" pitchFamily="34" charset="0"/>
                <a:cs typeface="Microsoft Sans Serif" pitchFamily="34" charset="0"/>
              </a:rPr>
              <a:t>quarks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[Received 12. 04. 1965]</a:t>
            </a:r>
            <a:endParaRPr lang="en-US" altLang="ko-KR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 Soon after, the fractionally charged quarks by </a:t>
            </a: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Hori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[Rec. 10. 02. 1966]</a:t>
            </a:r>
            <a:endParaRPr lang="en-US" altLang="ko-KR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dirty="0" err="1" smtClean="0">
                <a:latin typeface="Microsoft Sans Serif" pitchFamily="34" charset="0"/>
                <a:cs typeface="Microsoft Sans Serif" pitchFamily="34" charset="0"/>
              </a:rPr>
              <a:t>Fritzsch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and Gell-Mann: named it as QCD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[papers in 1972-1973]</a:t>
            </a:r>
            <a:endParaRPr lang="en-US" altLang="ko-KR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cxnSp>
        <p:nvCxnSpPr>
          <p:cNvPr id="6" name="직선 화살표 연결선 5"/>
          <p:cNvCxnSpPr/>
          <p:nvPr/>
        </p:nvCxnSpPr>
        <p:spPr>
          <a:xfrm rot="5400000" flipH="1" flipV="1">
            <a:off x="3536149" y="2678107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rot="5400000" flipH="1" flipV="1">
            <a:off x="3963983" y="2678107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rot="5400000" flipH="1" flipV="1">
            <a:off x="4392611" y="2678107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0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2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3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12/67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1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9"/>
            <a:ext cx="77524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The discovery of the asymptotic freedom crowned the QCD as </a:t>
            </a: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the theory of strong interaction theory quarks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[Received 27. 04. 1973</a:t>
            </a:r>
          </a:p>
          <a:p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                                                                                          03. 05. 1973]</a:t>
            </a:r>
            <a:endParaRPr lang="en-US" altLang="ko-KR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dirty="0" smtClean="0"/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This has led to the consideration of eight gluons interacting </a:t>
            </a: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strongly with color triplet quarks. The current quark masses</a:t>
            </a: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were first estimated in Gell-Mann-Oakes-Renner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[Received 22. 07. 1968]</a:t>
            </a:r>
            <a:endParaRPr lang="en-US" altLang="ko-KR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After the advent of QCD it has been </a:t>
            </a: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calculated again by </a:t>
            </a:r>
            <a:r>
              <a:rPr lang="en-US" altLang="ko-KR" dirty="0" err="1" smtClean="0">
                <a:latin typeface="Microsoft Sans Serif" pitchFamily="34" charset="0"/>
                <a:cs typeface="Microsoft Sans Serif" pitchFamily="34" charset="0"/>
              </a:rPr>
              <a:t>Langacker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and </a:t>
            </a:r>
            <a:r>
              <a:rPr lang="en-US" altLang="ko-KR" dirty="0" err="1" smtClean="0">
                <a:latin typeface="Microsoft Sans Serif" pitchFamily="34" charset="0"/>
                <a:cs typeface="Microsoft Sans Serif" pitchFamily="34" charset="0"/>
              </a:rPr>
              <a:t>Pagels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quarks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[Received 11. 06. 1973]</a:t>
            </a:r>
            <a:endParaRPr lang="en-US" altLang="ko-KR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But, QCD with </a:t>
            </a:r>
            <a:r>
              <a:rPr lang="en-US" altLang="ko-KR" dirty="0" err="1" smtClean="0">
                <a:latin typeface="Microsoft Sans Serif" pitchFamily="34" charset="0"/>
                <a:cs typeface="Microsoft Sans Serif" pitchFamily="34" charset="0"/>
              </a:rPr>
              <a:t>MeV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order quark masses gives a light </a:t>
            </a:r>
            <a:r>
              <a:rPr lang="el-GR" altLang="ko-KR" dirty="0" smtClean="0">
                <a:latin typeface="Microsoft Sans Serif" pitchFamily="34" charset="0"/>
                <a:cs typeface="Microsoft Sans Serif" pitchFamily="34" charset="0"/>
              </a:rPr>
              <a:t>η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’ 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[Weinberg 1975]</a:t>
            </a:r>
          </a:p>
          <a:p>
            <a:r>
              <a:rPr lang="en-US" altLang="ko-KR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                                    The U(1) problem. </a:t>
            </a: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With 8 gluons in QCD the vacuum has a parameter angle </a:t>
            </a:r>
            <a:r>
              <a:rPr lang="el-GR" altLang="ko-KR" dirty="0" smtClean="0">
                <a:latin typeface="Microsoft Sans Serif" pitchFamily="34" charset="0"/>
                <a:cs typeface="Microsoft Sans Serif" pitchFamily="34" charset="0"/>
              </a:rPr>
              <a:t>θ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with,</a:t>
            </a:r>
          </a:p>
          <a:p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5711" y="5357826"/>
            <a:ext cx="7460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which is a total derivative, but it cannot be neglected due to the surface </a:t>
            </a: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contributions at Euclidian space infinity (due to </a:t>
            </a:r>
            <a:r>
              <a:rPr lang="en-US" altLang="ko-KR" dirty="0" err="1" smtClean="0">
                <a:latin typeface="Microsoft Sans Serif" pitchFamily="34" charset="0"/>
                <a:cs typeface="Microsoft Sans Serif" pitchFamily="34" charset="0"/>
              </a:rPr>
              <a:t>instanton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solutions).</a:t>
            </a: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/>
        </p:nvGraphicFramePr>
        <p:xfrm>
          <a:off x="3000364" y="3786190"/>
          <a:ext cx="2097100" cy="1412333"/>
        </p:xfrm>
        <a:graphic>
          <a:graphicData uri="http://schemas.openxmlformats.org/presentationml/2006/ole">
            <p:oleObj spid="_x0000_s1306626" name="Equation" r:id="rId3" imgW="622080" imgH="419040" progId="Equation.3">
              <p:embed/>
            </p:oleObj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6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8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0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9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13/67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7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285860"/>
            <a:ext cx="74430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Weinberg's U(1) problem is solved by this gluon anomaly term 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[‘t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Hooft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1986 review]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This suggest that the vacuum angle term is working. Otherwise,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the U(1) problem is not  solved.</a:t>
            </a: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This is the brief QCD history with our current understanding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of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hadron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spectrum and high energy collision rates.</a:t>
            </a:r>
            <a:endParaRPr lang="ko-KR" altLang="en-US" sz="20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14/67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5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So, in QCD we consider  </a:t>
            </a:r>
            <a:endParaRPr lang="ko-KR" altLang="en-US" sz="28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307650" name="Equation" r:id="rId3" imgW="114120" imgH="215640" progId="Equation.3">
              <p:embed/>
            </p:oleObj>
          </a:graphicData>
        </a:graphic>
      </p:graphicFrame>
      <p:graphicFrame>
        <p:nvGraphicFramePr>
          <p:cNvPr id="1307651" name="Object 3" descr="양피지"/>
          <p:cNvGraphicFramePr>
            <a:graphicFrameLocks noChangeAspect="1"/>
          </p:cNvGraphicFramePr>
          <p:nvPr/>
        </p:nvGraphicFramePr>
        <p:xfrm>
          <a:off x="1214414" y="1357298"/>
          <a:ext cx="6248400" cy="1412875"/>
        </p:xfrm>
        <a:graphic>
          <a:graphicData uri="http://schemas.openxmlformats.org/presentationml/2006/ole">
            <p:oleObj spid="_x0000_s1307651" name="Equation" r:id="rId4" imgW="1854000" imgH="419040" progId="Equation.3">
              <p:embed/>
            </p:oleObj>
          </a:graphicData>
        </a:graphic>
      </p:graphicFrame>
      <p:graphicFrame>
        <p:nvGraphicFramePr>
          <p:cNvPr id="1307652" name="Object 4" descr="양피지"/>
          <p:cNvGraphicFramePr>
            <a:graphicFrameLocks noChangeAspect="1"/>
          </p:cNvGraphicFramePr>
          <p:nvPr/>
        </p:nvGraphicFramePr>
        <p:xfrm>
          <a:off x="1901825" y="3394075"/>
          <a:ext cx="2009775" cy="857250"/>
        </p:xfrm>
        <a:graphic>
          <a:graphicData uri="http://schemas.openxmlformats.org/presentationml/2006/ole">
            <p:oleObj spid="_x0000_s1307652" name="Equation" r:id="rId5" imgW="596880" imgH="253800" progId="Equation.3">
              <p:embed/>
            </p:oleObj>
          </a:graphicData>
        </a:graphic>
      </p:graphicFrame>
      <p:graphicFrame>
        <p:nvGraphicFramePr>
          <p:cNvPr id="1307654" name="Object 6" descr="양피지"/>
          <p:cNvGraphicFramePr>
            <a:graphicFrameLocks noChangeAspect="1"/>
          </p:cNvGraphicFramePr>
          <p:nvPr/>
        </p:nvGraphicFramePr>
        <p:xfrm>
          <a:off x="5237163" y="3394075"/>
          <a:ext cx="1455737" cy="771525"/>
        </p:xfrm>
        <a:graphic>
          <a:graphicData uri="http://schemas.openxmlformats.org/presentationml/2006/ole">
            <p:oleObj spid="_x0000_s1307654" name="Equation" r:id="rId6" imgW="431640" imgH="2286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5786" y="4572008"/>
            <a:ext cx="75793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The surface term violates the CP symmetry. </a:t>
            </a:r>
          </a:p>
          <a:p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This has led to the strong CP problem, and led</a:t>
            </a:r>
          </a:p>
          <a:p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to the current study of DM very light </a:t>
            </a:r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axion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. </a:t>
            </a:r>
            <a:endParaRPr lang="ko-KR" altLang="en-US" sz="28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rot="5400000" flipH="1" flipV="1">
            <a:off x="2393141" y="2964653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rot="5400000" flipH="1" flipV="1">
            <a:off x="5464181" y="2963859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3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5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7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6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15/67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4" name="_x108691288" descr="EMB0000175081c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TextBox 10"/>
          <p:cNvSpPr txBox="1">
            <a:spLocks noChangeArrowheads="1"/>
          </p:cNvSpPr>
          <p:nvPr/>
        </p:nvSpPr>
        <p:spPr bwMode="auto">
          <a:xfrm>
            <a:off x="357188" y="357166"/>
            <a:ext cx="83070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Dark matter in the universe is the most looked-for particle(s)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in cosmology and at LHC, and also at low temperature labs.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100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GeV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scale DM and the10-1000 micro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eV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axion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are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most promising candidates.</a:t>
            </a:r>
          </a:p>
        </p:txBody>
      </p:sp>
      <p:grpSp>
        <p:nvGrpSpPr>
          <p:cNvPr id="2" name="그룹 13"/>
          <p:cNvGrpSpPr/>
          <p:nvPr/>
        </p:nvGrpSpPr>
        <p:grpSpPr>
          <a:xfrm>
            <a:off x="1139847" y="2143116"/>
            <a:ext cx="6503987" cy="3714758"/>
            <a:chOff x="928688" y="2357430"/>
            <a:chExt cx="6503987" cy="3714758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88" y="2928938"/>
              <a:ext cx="3292475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4813" y="2928938"/>
              <a:ext cx="3217862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789073" y="2357430"/>
              <a:ext cx="5540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Neutrinos                       Light bosons     </a:t>
              </a:r>
              <a:endParaRPr lang="ko-KR" altLang="en-US" sz="2400" dirty="0"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8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16/67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3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4073918"/>
            <a:ext cx="84080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In the evolving universe, at some temperature, say T</a:t>
            </a:r>
            <a:r>
              <a:rPr lang="en-US" altLang="ko-KR" sz="2400" baseline="-25000" dirty="0" smtClean="0">
                <a:latin typeface="Microsoft Sans Serif" pitchFamily="34" charset="0"/>
                <a:cs typeface="Microsoft Sans Serif" pitchFamily="34" charset="0"/>
              </a:rPr>
              <a:t>1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en-US" altLang="ko-KR" sz="2400" i="1" dirty="0" smtClean="0"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starts to roll down to end at the CP conserving point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sufficiently closely.  This analysis constrains the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axion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decay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constant (upper bound) and the initial VEV of </a:t>
            </a:r>
            <a:r>
              <a:rPr lang="en-US" altLang="ko-KR" sz="2400" i="1" dirty="0" smtClean="0"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at T</a:t>
            </a:r>
            <a:r>
              <a:rPr lang="en-US" altLang="ko-KR" sz="2400" baseline="-25000" dirty="0" smtClean="0">
                <a:latin typeface="Microsoft Sans Serif" pitchFamily="34" charset="0"/>
                <a:cs typeface="Microsoft Sans Serif" pitchFamily="34" charset="0"/>
              </a:rPr>
              <a:t>1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. </a:t>
            </a:r>
          </a:p>
        </p:txBody>
      </p:sp>
      <p:grpSp>
        <p:nvGrpSpPr>
          <p:cNvPr id="2" name="그룹 16"/>
          <p:cNvGrpSpPr/>
          <p:nvPr/>
        </p:nvGrpSpPr>
        <p:grpSpPr>
          <a:xfrm>
            <a:off x="857224" y="790776"/>
            <a:ext cx="7572428" cy="2066720"/>
            <a:chOff x="1000100" y="357166"/>
            <a:chExt cx="7572428" cy="2066720"/>
          </a:xfrm>
        </p:grpSpPr>
        <p:sp>
          <p:nvSpPr>
            <p:cNvPr id="3" name="TextBox 2"/>
            <p:cNvSpPr txBox="1"/>
            <p:nvPr/>
          </p:nvSpPr>
          <p:spPr>
            <a:xfrm>
              <a:off x="1000100" y="357166"/>
              <a:ext cx="66960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It is very flat if the </a:t>
              </a:r>
              <a:r>
                <a:rPr lang="en-US" altLang="ko-KR" sz="2400" dirty="0" err="1" smtClean="0">
                  <a:latin typeface="Microsoft Sans Serif" pitchFamily="34" charset="0"/>
                  <a:cs typeface="Microsoft Sans Serif" pitchFamily="34" charset="0"/>
                </a:rPr>
                <a:t>axion</a:t>
              </a:r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 decay constant is large,</a:t>
              </a:r>
            </a:p>
            <a:p>
              <a:endParaRPr lang="en-US" altLang="ko-KR" sz="2400" dirty="0" smtClean="0">
                <a:latin typeface="Microsoft Sans Serif" pitchFamily="34" charset="0"/>
                <a:cs typeface="Microsoft Sans Serif" pitchFamily="34" charset="0"/>
              </a:endParaRPr>
            </a:p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                          CP conserving point</a:t>
              </a:r>
              <a:endParaRPr lang="ko-KR" altLang="en-US" sz="2400" dirty="0">
                <a:latin typeface="Microsoft Sans Serif" pitchFamily="34" charset="0"/>
                <a:cs typeface="Microsoft Sans Serif" pitchFamily="34" charset="0"/>
              </a:endParaRPr>
            </a:p>
          </p:txBody>
        </p:sp>
        <p:sp>
          <p:nvSpPr>
            <p:cNvPr id="13" name="자유형 12"/>
            <p:cNvSpPr/>
            <p:nvPr/>
          </p:nvSpPr>
          <p:spPr>
            <a:xfrm rot="21430900">
              <a:off x="1059543" y="1285860"/>
              <a:ext cx="7512985" cy="1138026"/>
            </a:xfrm>
            <a:custGeom>
              <a:avLst/>
              <a:gdLst>
                <a:gd name="connsiteX0" fmla="*/ 0 w 7431961"/>
                <a:gd name="connsiteY0" fmla="*/ 0 h 1190172"/>
                <a:gd name="connsiteX1" fmla="*/ 101600 w 7431961"/>
                <a:gd name="connsiteY1" fmla="*/ 43543 h 1190172"/>
                <a:gd name="connsiteX2" fmla="*/ 188686 w 7431961"/>
                <a:gd name="connsiteY2" fmla="*/ 101600 h 1190172"/>
                <a:gd name="connsiteX3" fmla="*/ 232228 w 7431961"/>
                <a:gd name="connsiteY3" fmla="*/ 116115 h 1190172"/>
                <a:gd name="connsiteX4" fmla="*/ 319314 w 7431961"/>
                <a:gd name="connsiteY4" fmla="*/ 174172 h 1190172"/>
                <a:gd name="connsiteX5" fmla="*/ 420914 w 7431961"/>
                <a:gd name="connsiteY5" fmla="*/ 217715 h 1190172"/>
                <a:gd name="connsiteX6" fmla="*/ 464457 w 7431961"/>
                <a:gd name="connsiteY6" fmla="*/ 246743 h 1190172"/>
                <a:gd name="connsiteX7" fmla="*/ 522514 w 7431961"/>
                <a:gd name="connsiteY7" fmla="*/ 261257 h 1190172"/>
                <a:gd name="connsiteX8" fmla="*/ 667657 w 7431961"/>
                <a:gd name="connsiteY8" fmla="*/ 333829 h 1190172"/>
                <a:gd name="connsiteX9" fmla="*/ 754743 w 7431961"/>
                <a:gd name="connsiteY9" fmla="*/ 377372 h 1190172"/>
                <a:gd name="connsiteX10" fmla="*/ 798286 w 7431961"/>
                <a:gd name="connsiteY10" fmla="*/ 406400 h 1190172"/>
                <a:gd name="connsiteX11" fmla="*/ 885371 w 7431961"/>
                <a:gd name="connsiteY11" fmla="*/ 435429 h 1190172"/>
                <a:gd name="connsiteX12" fmla="*/ 928914 w 7431961"/>
                <a:gd name="connsiteY12" fmla="*/ 449943 h 1190172"/>
                <a:gd name="connsiteX13" fmla="*/ 972457 w 7431961"/>
                <a:gd name="connsiteY13" fmla="*/ 478972 h 1190172"/>
                <a:gd name="connsiteX14" fmla="*/ 1074057 w 7431961"/>
                <a:gd name="connsiteY14" fmla="*/ 508000 h 1190172"/>
                <a:gd name="connsiteX15" fmla="*/ 1117600 w 7431961"/>
                <a:gd name="connsiteY15" fmla="*/ 537029 h 1190172"/>
                <a:gd name="connsiteX16" fmla="*/ 1204686 w 7431961"/>
                <a:gd name="connsiteY16" fmla="*/ 566057 h 1190172"/>
                <a:gd name="connsiteX17" fmla="*/ 1364343 w 7431961"/>
                <a:gd name="connsiteY17" fmla="*/ 653143 h 1190172"/>
                <a:gd name="connsiteX18" fmla="*/ 1494971 w 7431961"/>
                <a:gd name="connsiteY18" fmla="*/ 696686 h 1190172"/>
                <a:gd name="connsiteX19" fmla="*/ 1538514 w 7431961"/>
                <a:gd name="connsiteY19" fmla="*/ 711200 h 1190172"/>
                <a:gd name="connsiteX20" fmla="*/ 1596571 w 7431961"/>
                <a:gd name="connsiteY20" fmla="*/ 740229 h 1190172"/>
                <a:gd name="connsiteX21" fmla="*/ 1683657 w 7431961"/>
                <a:gd name="connsiteY21" fmla="*/ 769257 h 1190172"/>
                <a:gd name="connsiteX22" fmla="*/ 1799771 w 7431961"/>
                <a:gd name="connsiteY22" fmla="*/ 827315 h 1190172"/>
                <a:gd name="connsiteX23" fmla="*/ 1886857 w 7431961"/>
                <a:gd name="connsiteY23" fmla="*/ 856343 h 1190172"/>
                <a:gd name="connsiteX24" fmla="*/ 1930400 w 7431961"/>
                <a:gd name="connsiteY24" fmla="*/ 870857 h 1190172"/>
                <a:gd name="connsiteX25" fmla="*/ 1973943 w 7431961"/>
                <a:gd name="connsiteY25" fmla="*/ 899886 h 1190172"/>
                <a:gd name="connsiteX26" fmla="*/ 2061028 w 7431961"/>
                <a:gd name="connsiteY26" fmla="*/ 928915 h 1190172"/>
                <a:gd name="connsiteX27" fmla="*/ 2162628 w 7431961"/>
                <a:gd name="connsiteY27" fmla="*/ 957943 h 1190172"/>
                <a:gd name="connsiteX28" fmla="*/ 2322286 w 7431961"/>
                <a:gd name="connsiteY28" fmla="*/ 1016000 h 1190172"/>
                <a:gd name="connsiteX29" fmla="*/ 2481943 w 7431961"/>
                <a:gd name="connsiteY29" fmla="*/ 1059543 h 1190172"/>
                <a:gd name="connsiteX30" fmla="*/ 2627086 w 7431961"/>
                <a:gd name="connsiteY30" fmla="*/ 1103086 h 1190172"/>
                <a:gd name="connsiteX31" fmla="*/ 2743200 w 7431961"/>
                <a:gd name="connsiteY31" fmla="*/ 1117600 h 1190172"/>
                <a:gd name="connsiteX32" fmla="*/ 2989943 w 7431961"/>
                <a:gd name="connsiteY32" fmla="*/ 1161143 h 1190172"/>
                <a:gd name="connsiteX33" fmla="*/ 3323771 w 7431961"/>
                <a:gd name="connsiteY33" fmla="*/ 1190172 h 1190172"/>
                <a:gd name="connsiteX34" fmla="*/ 4151086 w 7431961"/>
                <a:gd name="connsiteY34" fmla="*/ 1175657 h 1190172"/>
                <a:gd name="connsiteX35" fmla="*/ 4455886 w 7431961"/>
                <a:gd name="connsiteY35" fmla="*/ 1146629 h 1190172"/>
                <a:gd name="connsiteX36" fmla="*/ 4673600 w 7431961"/>
                <a:gd name="connsiteY36" fmla="*/ 1132115 h 1190172"/>
                <a:gd name="connsiteX37" fmla="*/ 4789714 w 7431961"/>
                <a:gd name="connsiteY37" fmla="*/ 1117600 h 1190172"/>
                <a:gd name="connsiteX38" fmla="*/ 4934857 w 7431961"/>
                <a:gd name="connsiteY38" fmla="*/ 1103086 h 1190172"/>
                <a:gd name="connsiteX39" fmla="*/ 5254171 w 7431961"/>
                <a:gd name="connsiteY39" fmla="*/ 1059543 h 1190172"/>
                <a:gd name="connsiteX40" fmla="*/ 5312228 w 7431961"/>
                <a:gd name="connsiteY40" fmla="*/ 1045029 h 1190172"/>
                <a:gd name="connsiteX41" fmla="*/ 5355771 w 7431961"/>
                <a:gd name="connsiteY41" fmla="*/ 1030515 h 1190172"/>
                <a:gd name="connsiteX42" fmla="*/ 5442857 w 7431961"/>
                <a:gd name="connsiteY42" fmla="*/ 1016000 h 1190172"/>
                <a:gd name="connsiteX43" fmla="*/ 5500914 w 7431961"/>
                <a:gd name="connsiteY43" fmla="*/ 1001486 h 1190172"/>
                <a:gd name="connsiteX44" fmla="*/ 5602514 w 7431961"/>
                <a:gd name="connsiteY44" fmla="*/ 986972 h 1190172"/>
                <a:gd name="connsiteX45" fmla="*/ 5747657 w 7431961"/>
                <a:gd name="connsiteY45" fmla="*/ 943429 h 1190172"/>
                <a:gd name="connsiteX46" fmla="*/ 5747657 w 7431961"/>
                <a:gd name="connsiteY46" fmla="*/ 943429 h 1190172"/>
                <a:gd name="connsiteX47" fmla="*/ 5820228 w 7431961"/>
                <a:gd name="connsiteY47" fmla="*/ 928915 h 1190172"/>
                <a:gd name="connsiteX48" fmla="*/ 5907314 w 7431961"/>
                <a:gd name="connsiteY48" fmla="*/ 899886 h 1190172"/>
                <a:gd name="connsiteX49" fmla="*/ 5965371 w 7431961"/>
                <a:gd name="connsiteY49" fmla="*/ 885372 h 1190172"/>
                <a:gd name="connsiteX50" fmla="*/ 6052457 w 7431961"/>
                <a:gd name="connsiteY50" fmla="*/ 856343 h 1190172"/>
                <a:gd name="connsiteX51" fmla="*/ 6110514 w 7431961"/>
                <a:gd name="connsiteY51" fmla="*/ 841829 h 1190172"/>
                <a:gd name="connsiteX52" fmla="*/ 6183086 w 7431961"/>
                <a:gd name="connsiteY52" fmla="*/ 827315 h 1190172"/>
                <a:gd name="connsiteX53" fmla="*/ 6270171 w 7431961"/>
                <a:gd name="connsiteY53" fmla="*/ 798286 h 1190172"/>
                <a:gd name="connsiteX54" fmla="*/ 6313714 w 7431961"/>
                <a:gd name="connsiteY54" fmla="*/ 783772 h 1190172"/>
                <a:gd name="connsiteX55" fmla="*/ 6357257 w 7431961"/>
                <a:gd name="connsiteY55" fmla="*/ 769257 h 1190172"/>
                <a:gd name="connsiteX56" fmla="*/ 6473371 w 7431961"/>
                <a:gd name="connsiteY56" fmla="*/ 740229 h 1190172"/>
                <a:gd name="connsiteX57" fmla="*/ 6574971 w 7431961"/>
                <a:gd name="connsiteY57" fmla="*/ 711200 h 1190172"/>
                <a:gd name="connsiteX58" fmla="*/ 6618514 w 7431961"/>
                <a:gd name="connsiteY58" fmla="*/ 682172 h 1190172"/>
                <a:gd name="connsiteX59" fmla="*/ 6720114 w 7431961"/>
                <a:gd name="connsiteY59" fmla="*/ 653143 h 1190172"/>
                <a:gd name="connsiteX60" fmla="*/ 6836228 w 7431961"/>
                <a:gd name="connsiteY60" fmla="*/ 624115 h 1190172"/>
                <a:gd name="connsiteX61" fmla="*/ 6879771 w 7431961"/>
                <a:gd name="connsiteY61" fmla="*/ 595086 h 1190172"/>
                <a:gd name="connsiteX62" fmla="*/ 6981371 w 7431961"/>
                <a:gd name="connsiteY62" fmla="*/ 566057 h 1190172"/>
                <a:gd name="connsiteX63" fmla="*/ 7024914 w 7431961"/>
                <a:gd name="connsiteY63" fmla="*/ 537029 h 1190172"/>
                <a:gd name="connsiteX64" fmla="*/ 7141028 w 7431961"/>
                <a:gd name="connsiteY64" fmla="*/ 478972 h 1190172"/>
                <a:gd name="connsiteX65" fmla="*/ 7228114 w 7431961"/>
                <a:gd name="connsiteY65" fmla="*/ 435429 h 1190172"/>
                <a:gd name="connsiteX66" fmla="*/ 7271657 w 7431961"/>
                <a:gd name="connsiteY66" fmla="*/ 406400 h 1190172"/>
                <a:gd name="connsiteX67" fmla="*/ 7315200 w 7431961"/>
                <a:gd name="connsiteY67" fmla="*/ 391886 h 1190172"/>
                <a:gd name="connsiteX68" fmla="*/ 7373257 w 7431961"/>
                <a:gd name="connsiteY68" fmla="*/ 333829 h 119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7431961" h="1190172">
                  <a:moveTo>
                    <a:pt x="0" y="0"/>
                  </a:moveTo>
                  <a:cubicBezTo>
                    <a:pt x="45043" y="15015"/>
                    <a:pt x="56765" y="16642"/>
                    <a:pt x="101600" y="43543"/>
                  </a:cubicBezTo>
                  <a:cubicBezTo>
                    <a:pt x="131516" y="61493"/>
                    <a:pt x="155589" y="90567"/>
                    <a:pt x="188686" y="101600"/>
                  </a:cubicBezTo>
                  <a:cubicBezTo>
                    <a:pt x="203200" y="106438"/>
                    <a:pt x="218854" y="108685"/>
                    <a:pt x="232228" y="116115"/>
                  </a:cubicBezTo>
                  <a:cubicBezTo>
                    <a:pt x="262726" y="133058"/>
                    <a:pt x="286216" y="163140"/>
                    <a:pt x="319314" y="174172"/>
                  </a:cubicBezTo>
                  <a:cubicBezTo>
                    <a:pt x="368167" y="190456"/>
                    <a:pt x="370692" y="189017"/>
                    <a:pt x="420914" y="217715"/>
                  </a:cubicBezTo>
                  <a:cubicBezTo>
                    <a:pt x="436060" y="226370"/>
                    <a:pt x="448423" y="239872"/>
                    <a:pt x="464457" y="246743"/>
                  </a:cubicBezTo>
                  <a:cubicBezTo>
                    <a:pt x="482792" y="254601"/>
                    <a:pt x="503162" y="256419"/>
                    <a:pt x="522514" y="261257"/>
                  </a:cubicBezTo>
                  <a:cubicBezTo>
                    <a:pt x="626198" y="330380"/>
                    <a:pt x="575753" y="310853"/>
                    <a:pt x="667657" y="333829"/>
                  </a:cubicBezTo>
                  <a:cubicBezTo>
                    <a:pt x="792444" y="417019"/>
                    <a:pt x="634560" y="317280"/>
                    <a:pt x="754743" y="377372"/>
                  </a:cubicBezTo>
                  <a:cubicBezTo>
                    <a:pt x="770345" y="385173"/>
                    <a:pt x="782346" y="399315"/>
                    <a:pt x="798286" y="406400"/>
                  </a:cubicBezTo>
                  <a:cubicBezTo>
                    <a:pt x="826247" y="418827"/>
                    <a:pt x="856343" y="425753"/>
                    <a:pt x="885371" y="435429"/>
                  </a:cubicBezTo>
                  <a:lnTo>
                    <a:pt x="928914" y="449943"/>
                  </a:lnTo>
                  <a:cubicBezTo>
                    <a:pt x="943428" y="459619"/>
                    <a:pt x="956855" y="471171"/>
                    <a:pt x="972457" y="478972"/>
                  </a:cubicBezTo>
                  <a:cubicBezTo>
                    <a:pt x="993278" y="489383"/>
                    <a:pt x="1055457" y="503350"/>
                    <a:pt x="1074057" y="508000"/>
                  </a:cubicBezTo>
                  <a:cubicBezTo>
                    <a:pt x="1088571" y="517676"/>
                    <a:pt x="1101659" y="529944"/>
                    <a:pt x="1117600" y="537029"/>
                  </a:cubicBezTo>
                  <a:cubicBezTo>
                    <a:pt x="1145562" y="549456"/>
                    <a:pt x="1204686" y="566057"/>
                    <a:pt x="1204686" y="566057"/>
                  </a:cubicBezTo>
                  <a:cubicBezTo>
                    <a:pt x="1257688" y="601393"/>
                    <a:pt x="1298477" y="631187"/>
                    <a:pt x="1364343" y="653143"/>
                  </a:cubicBezTo>
                  <a:lnTo>
                    <a:pt x="1494971" y="696686"/>
                  </a:lnTo>
                  <a:cubicBezTo>
                    <a:pt x="1509485" y="701524"/>
                    <a:pt x="1524830" y="704358"/>
                    <a:pt x="1538514" y="711200"/>
                  </a:cubicBezTo>
                  <a:cubicBezTo>
                    <a:pt x="1557866" y="720876"/>
                    <a:pt x="1576482" y="732193"/>
                    <a:pt x="1596571" y="740229"/>
                  </a:cubicBezTo>
                  <a:cubicBezTo>
                    <a:pt x="1624981" y="751593"/>
                    <a:pt x="1656289" y="755573"/>
                    <a:pt x="1683657" y="769257"/>
                  </a:cubicBezTo>
                  <a:cubicBezTo>
                    <a:pt x="1722362" y="788610"/>
                    <a:pt x="1758718" y="813631"/>
                    <a:pt x="1799771" y="827315"/>
                  </a:cubicBezTo>
                  <a:lnTo>
                    <a:pt x="1886857" y="856343"/>
                  </a:lnTo>
                  <a:lnTo>
                    <a:pt x="1930400" y="870857"/>
                  </a:lnTo>
                  <a:cubicBezTo>
                    <a:pt x="1944914" y="880533"/>
                    <a:pt x="1958002" y="892801"/>
                    <a:pt x="1973943" y="899886"/>
                  </a:cubicBezTo>
                  <a:cubicBezTo>
                    <a:pt x="2001904" y="912313"/>
                    <a:pt x="2032000" y="919239"/>
                    <a:pt x="2061028" y="928915"/>
                  </a:cubicBezTo>
                  <a:cubicBezTo>
                    <a:pt x="2123488" y="949735"/>
                    <a:pt x="2089738" y="939721"/>
                    <a:pt x="2162628" y="957943"/>
                  </a:cubicBezTo>
                  <a:cubicBezTo>
                    <a:pt x="2253911" y="1018799"/>
                    <a:pt x="2155982" y="960564"/>
                    <a:pt x="2322286" y="1016000"/>
                  </a:cubicBezTo>
                  <a:cubicBezTo>
                    <a:pt x="2585447" y="1103722"/>
                    <a:pt x="2256277" y="997997"/>
                    <a:pt x="2481943" y="1059543"/>
                  </a:cubicBezTo>
                  <a:cubicBezTo>
                    <a:pt x="2542795" y="1076139"/>
                    <a:pt x="2568782" y="1093369"/>
                    <a:pt x="2627086" y="1103086"/>
                  </a:cubicBezTo>
                  <a:cubicBezTo>
                    <a:pt x="2665561" y="1109498"/>
                    <a:pt x="2704495" y="1112762"/>
                    <a:pt x="2743200" y="1117600"/>
                  </a:cubicBezTo>
                  <a:cubicBezTo>
                    <a:pt x="2840576" y="1150060"/>
                    <a:pt x="2821131" y="1146463"/>
                    <a:pt x="2989943" y="1161143"/>
                  </a:cubicBezTo>
                  <a:lnTo>
                    <a:pt x="3323771" y="1190172"/>
                  </a:lnTo>
                  <a:lnTo>
                    <a:pt x="4151086" y="1175657"/>
                  </a:lnTo>
                  <a:cubicBezTo>
                    <a:pt x="4502242" y="1165765"/>
                    <a:pt x="4229715" y="1167190"/>
                    <a:pt x="4455886" y="1146629"/>
                  </a:cubicBezTo>
                  <a:cubicBezTo>
                    <a:pt x="4528320" y="1140044"/>
                    <a:pt x="4601141" y="1138416"/>
                    <a:pt x="4673600" y="1132115"/>
                  </a:cubicBezTo>
                  <a:cubicBezTo>
                    <a:pt x="4712459" y="1128736"/>
                    <a:pt x="4750947" y="1121908"/>
                    <a:pt x="4789714" y="1117600"/>
                  </a:cubicBezTo>
                  <a:cubicBezTo>
                    <a:pt x="4838039" y="1112230"/>
                    <a:pt x="4886681" y="1109656"/>
                    <a:pt x="4934857" y="1103086"/>
                  </a:cubicBezTo>
                  <a:cubicBezTo>
                    <a:pt x="5342099" y="1047553"/>
                    <a:pt x="4897543" y="1095205"/>
                    <a:pt x="5254171" y="1059543"/>
                  </a:cubicBezTo>
                  <a:cubicBezTo>
                    <a:pt x="5273523" y="1054705"/>
                    <a:pt x="5293048" y="1050509"/>
                    <a:pt x="5312228" y="1045029"/>
                  </a:cubicBezTo>
                  <a:cubicBezTo>
                    <a:pt x="5326939" y="1040826"/>
                    <a:pt x="5340836" y="1033834"/>
                    <a:pt x="5355771" y="1030515"/>
                  </a:cubicBezTo>
                  <a:cubicBezTo>
                    <a:pt x="5384499" y="1024131"/>
                    <a:pt x="5413999" y="1021772"/>
                    <a:pt x="5442857" y="1016000"/>
                  </a:cubicBezTo>
                  <a:cubicBezTo>
                    <a:pt x="5462418" y="1012088"/>
                    <a:pt x="5481288" y="1005054"/>
                    <a:pt x="5500914" y="1001486"/>
                  </a:cubicBezTo>
                  <a:cubicBezTo>
                    <a:pt x="5534573" y="995366"/>
                    <a:pt x="5568855" y="993092"/>
                    <a:pt x="5602514" y="986972"/>
                  </a:cubicBezTo>
                  <a:cubicBezTo>
                    <a:pt x="5650764" y="978199"/>
                    <a:pt x="5702225" y="958573"/>
                    <a:pt x="5747657" y="943429"/>
                  </a:cubicBezTo>
                  <a:lnTo>
                    <a:pt x="5747657" y="943429"/>
                  </a:lnTo>
                  <a:cubicBezTo>
                    <a:pt x="5771847" y="938591"/>
                    <a:pt x="5796428" y="935406"/>
                    <a:pt x="5820228" y="928915"/>
                  </a:cubicBezTo>
                  <a:cubicBezTo>
                    <a:pt x="5849749" y="920864"/>
                    <a:pt x="5877629" y="907307"/>
                    <a:pt x="5907314" y="899886"/>
                  </a:cubicBezTo>
                  <a:cubicBezTo>
                    <a:pt x="5926666" y="895048"/>
                    <a:pt x="5946264" y="891104"/>
                    <a:pt x="5965371" y="885372"/>
                  </a:cubicBezTo>
                  <a:cubicBezTo>
                    <a:pt x="5994679" y="876579"/>
                    <a:pt x="6022772" y="863764"/>
                    <a:pt x="6052457" y="856343"/>
                  </a:cubicBezTo>
                  <a:cubicBezTo>
                    <a:pt x="6071809" y="851505"/>
                    <a:pt x="6091041" y="846156"/>
                    <a:pt x="6110514" y="841829"/>
                  </a:cubicBezTo>
                  <a:cubicBezTo>
                    <a:pt x="6134596" y="836478"/>
                    <a:pt x="6159286" y="833806"/>
                    <a:pt x="6183086" y="827315"/>
                  </a:cubicBezTo>
                  <a:cubicBezTo>
                    <a:pt x="6212606" y="819264"/>
                    <a:pt x="6241143" y="807962"/>
                    <a:pt x="6270171" y="798286"/>
                  </a:cubicBezTo>
                  <a:lnTo>
                    <a:pt x="6313714" y="783772"/>
                  </a:lnTo>
                  <a:cubicBezTo>
                    <a:pt x="6328228" y="778934"/>
                    <a:pt x="6342255" y="772257"/>
                    <a:pt x="6357257" y="769257"/>
                  </a:cubicBezTo>
                  <a:cubicBezTo>
                    <a:pt x="6504800" y="739749"/>
                    <a:pt x="6369232" y="769982"/>
                    <a:pt x="6473371" y="740229"/>
                  </a:cubicBezTo>
                  <a:cubicBezTo>
                    <a:pt x="6495080" y="734026"/>
                    <a:pt x="6551766" y="722803"/>
                    <a:pt x="6574971" y="711200"/>
                  </a:cubicBezTo>
                  <a:cubicBezTo>
                    <a:pt x="6590573" y="703399"/>
                    <a:pt x="6602912" y="689973"/>
                    <a:pt x="6618514" y="682172"/>
                  </a:cubicBezTo>
                  <a:cubicBezTo>
                    <a:pt x="6641719" y="670569"/>
                    <a:pt x="6698405" y="659346"/>
                    <a:pt x="6720114" y="653143"/>
                  </a:cubicBezTo>
                  <a:cubicBezTo>
                    <a:pt x="6824253" y="623390"/>
                    <a:pt x="6688685" y="653623"/>
                    <a:pt x="6836228" y="624115"/>
                  </a:cubicBezTo>
                  <a:cubicBezTo>
                    <a:pt x="6850742" y="614439"/>
                    <a:pt x="6863737" y="601958"/>
                    <a:pt x="6879771" y="595086"/>
                  </a:cubicBezTo>
                  <a:cubicBezTo>
                    <a:pt x="6944902" y="567173"/>
                    <a:pt x="6924862" y="594311"/>
                    <a:pt x="6981371" y="566057"/>
                  </a:cubicBezTo>
                  <a:cubicBezTo>
                    <a:pt x="6996973" y="558256"/>
                    <a:pt x="7009600" y="545382"/>
                    <a:pt x="7024914" y="537029"/>
                  </a:cubicBezTo>
                  <a:cubicBezTo>
                    <a:pt x="7062903" y="516308"/>
                    <a:pt x="7105023" y="502976"/>
                    <a:pt x="7141028" y="478972"/>
                  </a:cubicBezTo>
                  <a:cubicBezTo>
                    <a:pt x="7197301" y="441456"/>
                    <a:pt x="7168022" y="455459"/>
                    <a:pt x="7228114" y="435429"/>
                  </a:cubicBezTo>
                  <a:cubicBezTo>
                    <a:pt x="7242628" y="425753"/>
                    <a:pt x="7256055" y="414201"/>
                    <a:pt x="7271657" y="406400"/>
                  </a:cubicBezTo>
                  <a:cubicBezTo>
                    <a:pt x="7285341" y="399558"/>
                    <a:pt x="7303253" y="401443"/>
                    <a:pt x="7315200" y="391886"/>
                  </a:cubicBezTo>
                  <a:cubicBezTo>
                    <a:pt x="7431961" y="298477"/>
                    <a:pt x="7277937" y="381487"/>
                    <a:pt x="7373257" y="333829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7715272" y="1500174"/>
              <a:ext cx="214314" cy="214314"/>
            </a:xfrm>
            <a:prstGeom prst="ellips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" name="직선 화살표 연결선 15"/>
            <p:cNvCxnSpPr/>
            <p:nvPr/>
          </p:nvCxnSpPr>
          <p:spPr>
            <a:xfrm rot="5400000">
              <a:off x="4072728" y="2137340"/>
              <a:ext cx="571504" cy="158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17/67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3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"/>
            <a:ext cx="81851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1357313" y="357188"/>
            <a:ext cx="3308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Bae-Huh-Kim, JCAP0809, 005</a:t>
            </a:r>
            <a:endParaRPr lang="ko-KR" altLang="en-US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176" name="TextBox 6"/>
          <p:cNvSpPr txBox="1">
            <a:spLocks noChangeArrowheads="1"/>
          </p:cNvSpPr>
          <p:nvPr/>
        </p:nvSpPr>
        <p:spPr bwMode="auto">
          <a:xfrm>
            <a:off x="7858125" y="3143250"/>
            <a:ext cx="55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lang="en-US" altLang="ko-KR" sz="2400" baseline="-2500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q</a:t>
            </a:r>
            <a:endParaRPr lang="ko-KR" altLang="en-US" sz="2400" baseline="-2500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177" name="TextBox 7"/>
          <p:cNvSpPr txBox="1">
            <a:spLocks noChangeArrowheads="1"/>
          </p:cNvSpPr>
          <p:nvPr/>
        </p:nvSpPr>
        <p:spPr bwMode="auto">
          <a:xfrm>
            <a:off x="7858125" y="3967163"/>
            <a:ext cx="84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ko-KR" sz="240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Λ</a:t>
            </a:r>
            <a:r>
              <a:rPr lang="en-US" altLang="ko-KR" sz="2400" baseline="-2500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QCD</a:t>
            </a:r>
            <a:endParaRPr lang="ko-KR" altLang="en-US" sz="2400" baseline="-25000">
              <a:solidFill>
                <a:srgbClr val="00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7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3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5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4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18/67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2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2910" y="428604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By discovering the </a:t>
            </a:r>
            <a:r>
              <a:rPr lang="en-US" altLang="ko-KR" sz="36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axion</a:t>
            </a: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, QCD is completed satisfactorily.</a:t>
            </a:r>
          </a:p>
          <a:p>
            <a:endParaRPr lang="en-US" altLang="ko-KR" sz="36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3600" dirty="0" smtClean="0">
                <a:latin typeface="Microsoft Sans Serif" pitchFamily="34" charset="0"/>
                <a:cs typeface="Microsoft Sans Serif" pitchFamily="34" charset="0"/>
              </a:rPr>
              <a:t>If the </a:t>
            </a:r>
            <a:r>
              <a:rPr lang="en-US" altLang="ko-KR" sz="3600" dirty="0" err="1" smtClean="0">
                <a:latin typeface="Microsoft Sans Serif" pitchFamily="34" charset="0"/>
                <a:cs typeface="Microsoft Sans Serif" pitchFamily="34" charset="0"/>
              </a:rPr>
              <a:t>axion</a:t>
            </a:r>
            <a:r>
              <a:rPr lang="en-US" altLang="ko-KR" sz="3600" dirty="0" smtClean="0">
                <a:latin typeface="Microsoft Sans Serif" pitchFamily="34" charset="0"/>
                <a:cs typeface="Microsoft Sans Serif" pitchFamily="34" charset="0"/>
              </a:rPr>
              <a:t> is ruled out at the window,</a:t>
            </a:r>
          </a:p>
          <a:p>
            <a:endParaRPr lang="en-US" altLang="ko-KR" sz="36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3600" dirty="0" smtClean="0">
                <a:latin typeface="Microsoft Sans Serif" pitchFamily="34" charset="0"/>
                <a:cs typeface="Microsoft Sans Serif" pitchFamily="34" charset="0"/>
              </a:rPr>
              <a:t>Either, its </a:t>
            </a:r>
            <a:r>
              <a:rPr lang="en-US" altLang="ko-KR" sz="36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mass is too small </a:t>
            </a:r>
            <a:r>
              <a:rPr lang="en-US" altLang="ko-KR" sz="3600" dirty="0" smtClean="0">
                <a:latin typeface="Microsoft Sans Serif" pitchFamily="34" charset="0"/>
                <a:cs typeface="Microsoft Sans Serif" pitchFamily="34" charset="0"/>
              </a:rPr>
              <a:t>to be</a:t>
            </a:r>
          </a:p>
          <a:p>
            <a:r>
              <a:rPr lang="en-US" altLang="ko-KR" sz="3600" dirty="0" smtClean="0">
                <a:latin typeface="Microsoft Sans Serif" pitchFamily="34" charset="0"/>
                <a:cs typeface="Microsoft Sans Serif" pitchFamily="34" charset="0"/>
              </a:rPr>
              <a:t>detected, or </a:t>
            </a: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small-θ problem</a:t>
            </a:r>
          </a:p>
          <a:p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remains as a fine-tuning.</a:t>
            </a:r>
            <a:endParaRPr lang="ko-KR" altLang="en-US" sz="36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19/67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5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026"/>
          <p:cNvSpPr txBox="1">
            <a:spLocks noChangeArrowheads="1"/>
          </p:cNvSpPr>
          <p:nvPr/>
        </p:nvSpPr>
        <p:spPr bwMode="auto">
          <a:xfrm>
            <a:off x="714348" y="428604"/>
            <a:ext cx="77153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defRPr/>
            </a:pP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What is </a:t>
            </a:r>
            <a:r>
              <a:rPr lang="en-US" altLang="ko-KR" sz="3600" dirty="0" err="1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axino</a:t>
            </a: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? </a:t>
            </a:r>
            <a:r>
              <a:rPr lang="en-US" altLang="ko-KR" sz="3600" dirty="0" err="1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Goldstino</a:t>
            </a: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? Mass?</a:t>
            </a:r>
          </a:p>
          <a:p>
            <a:pPr marL="742950" indent="-742950">
              <a:defRPr/>
            </a:pP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Higgs boson? (g-2)</a:t>
            </a:r>
            <a:r>
              <a:rPr lang="el-GR" altLang="ko-KR" sz="3600" baseline="-250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μ</a:t>
            </a: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?</a:t>
            </a:r>
          </a:p>
          <a:p>
            <a:pPr marL="457200" indent="-457200">
              <a:defRPr/>
            </a:pPr>
            <a:r>
              <a:rPr lang="en-US" altLang="ko-KR" sz="36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    </a:t>
            </a:r>
            <a:endParaRPr lang="en-US" altLang="ko-KR" sz="3600" dirty="0">
              <a:solidFill>
                <a:srgbClr val="FFFF00"/>
              </a:solidFill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  <a:p>
            <a:pPr marL="457200" indent="-4572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1. Weak CP, QCD, and the PQ symmetry with SUSY</a:t>
            </a:r>
          </a:p>
          <a:p>
            <a:pPr marL="457200" indent="-457200">
              <a:defRPr/>
            </a:pPr>
            <a:endParaRPr lang="en-US" altLang="ko-KR" sz="3200" dirty="0" smtClean="0">
              <a:solidFill>
                <a:srgbClr val="FFFF00"/>
              </a:solidFill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  <a:p>
            <a:pPr marL="457200" indent="-4572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2. </a:t>
            </a:r>
            <a:r>
              <a:rPr lang="en-US" altLang="ko-KR" sz="3200" dirty="0" err="1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Goldstino</a:t>
            </a: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and </a:t>
            </a:r>
            <a:r>
              <a:rPr lang="en-US" altLang="ko-KR" sz="3200" dirty="0" err="1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axino</a:t>
            </a:r>
            <a:endParaRPr lang="en-US" altLang="ko-KR" sz="3200" dirty="0" smtClean="0">
              <a:solidFill>
                <a:srgbClr val="FFFF00"/>
              </a:solidFill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  <a:p>
            <a:pPr marL="457200" indent="-457200">
              <a:defRPr/>
            </a:pPr>
            <a:endParaRPr lang="en-US" altLang="ko-KR" sz="3200" dirty="0" smtClean="0">
              <a:solidFill>
                <a:srgbClr val="FFFF00"/>
              </a:solidFill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  <a:p>
            <a:pPr marL="457200" indent="-4572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3. </a:t>
            </a:r>
            <a:r>
              <a:rPr lang="en-US" altLang="ko-KR" sz="3200" dirty="0" err="1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IeffSUSY</a:t>
            </a: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from string</a:t>
            </a:r>
          </a:p>
          <a:p>
            <a:pPr marL="457200" indent="-457200">
              <a:defRPr/>
            </a:pPr>
            <a:endParaRPr lang="en-US" altLang="ko-KR" sz="3200" dirty="0" smtClean="0">
              <a:solidFill>
                <a:srgbClr val="FFFF00"/>
              </a:solidFill>
              <a:latin typeface="Microsoft Sans Serif" pitchFamily="34" charset="0"/>
              <a:ea typeface="굴림" charset="-127"/>
              <a:cs typeface="Microsoft Sans Serif" pitchFamily="34" charset="0"/>
              <a:sym typeface="Math3" pitchFamily="2" charset="2"/>
            </a:endParaRPr>
          </a:p>
          <a:p>
            <a:pPr marL="457200" indent="-4572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4. Numerical study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4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1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5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214414" y="1500174"/>
            <a:ext cx="77867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54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The PQ symmetry    </a:t>
            </a:r>
          </a:p>
          <a:p>
            <a:pPr marL="914400" indent="-914400">
              <a:defRPr/>
            </a:pPr>
            <a:r>
              <a:rPr lang="en-US" altLang="ko-KR" sz="54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       with SUSY </a:t>
            </a:r>
          </a:p>
          <a:p>
            <a:pPr marL="914400" indent="-914400">
              <a:defRPr/>
            </a:pPr>
            <a:r>
              <a:rPr lang="en-US" altLang="ko-KR" sz="54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             </a:t>
            </a:r>
          </a:p>
          <a:p>
            <a:pPr marL="914400" indent="-914400">
              <a:defRPr/>
            </a:pPr>
            <a:endParaRPr lang="en-US" altLang="ko-KR" sz="5400" b="1" dirty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89876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The  SUSY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Peccei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-Quinn symmetry with invisible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axion</a:t>
            </a:r>
            <a:r>
              <a:rPr lang="en-US" altLang="ko-KR" sz="2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en-US" altLang="ko-KR" sz="20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, has been considered :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Nilles-Raby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NPB198, 102 (1982)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Frere-Gerard,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Lett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.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Nuovo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Cimento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. 37 135  (1983)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 </a:t>
            </a:r>
          </a:p>
          <a:p>
            <a:endParaRPr lang="en-US" altLang="ko-KR" sz="2000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ko-KR" altLang="en-US" sz="20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72" y="2000240"/>
            <a:ext cx="83582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Cosmology with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has been considered :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Kim-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Masiero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Nanopoulos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PLB139, 346 (1984)         :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eV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Rajagopal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-Turner-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Wilczek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NPB 358 ,447  (1991)     :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keV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axino</a:t>
            </a:r>
            <a:endParaRPr lang="en-US" altLang="ko-KR" sz="2000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Covi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-Kim-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Roszkowski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PRL 82, 4180  (1999)             :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GeV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axino</a:t>
            </a:r>
            <a:endParaRPr lang="en-US" altLang="ko-KR" sz="2000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Covi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-Kim-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HBKim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Roszkowski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JHEP05, 033 (2001)   :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GeV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axino</a:t>
            </a:r>
            <a:endParaRPr lang="en-US" altLang="ko-KR" sz="2000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Covi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Roszkowski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-Small, JHEP07(2002)023 (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hep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-ph/0206119)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Covi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Roszkowski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-Ruiz de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Austri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-Small, JHEP06(2004)003</a:t>
            </a:r>
            <a:r>
              <a:rPr lang="en-US" altLang="ko-KR" sz="2000" i="1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endParaRPr lang="en-US" altLang="ko-KR" sz="2000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Brandenburg-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Covi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Hamaguchi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Roszkowski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-Steffen, PLB617, 99    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                         (2005)  (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hepph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/0501287)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Choi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-Kim -Lee 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Seto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, PRD77, 123501 (2008)(arXiv:0801.0491)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                                                                                       :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TeV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endParaRPr lang="en-US" altLang="ko-KR" sz="2000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         and many more</a:t>
            </a:r>
            <a:endParaRPr lang="ko-KR" altLang="en-US" sz="20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9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1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3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2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21/67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0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00034" y="3357562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mass has been considered :</a:t>
            </a: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Chun-Kim-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Nilles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PLB287, 123 (1992)         : acc. symmetry  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Chun-Lukas, PLB 357 ,43  (1995)     : general discussion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Cheung-Nomura 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Thaler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JHEP03(2010)073} [arXiv:1002.1967]: not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                                 the QCD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axino</a:t>
            </a:r>
            <a:endParaRPr lang="en-US" altLang="ko-KR" sz="2000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Higaki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-Kitano, arXiv:1104.0170:  A try of non-minimal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K¨ahler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 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Kim-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Seo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: NPB 864, 296 (2012) [arXiv:1204.5495: General]</a:t>
            </a:r>
            <a:endParaRPr lang="ko-KR" altLang="en-US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357166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interaction for cosmology has been considered :</a:t>
            </a: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Tamvakis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-Wyler, PLB112, 451 (1992)         : considered 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Kim, PRL67, 3465  (1991)     :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saxion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effect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Chang-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HBKim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PRL77, 591 (1996): 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saxion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effect to DM</a:t>
            </a:r>
          </a:p>
          <a:p>
            <a:r>
              <a:rPr lang="en-US" altLang="ko-KR" sz="2000" dirty="0" smtClean="0"/>
              <a:t>   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Brandenburg-Steffen, JCAP08(2004)008 (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arXiv:hep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-ph/0405158):hot 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                                          thermal loop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A.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Strumia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JHEP1006 (2010) 036 [arXiv:1003.5847 [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hep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-ph]]: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squark</a:t>
            </a:r>
            <a:endParaRPr lang="en-US" altLang="ko-KR" sz="2000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                term is added with hot thermal loop comment</a:t>
            </a:r>
            <a:endParaRPr lang="ko-KR" altLang="en-US" sz="20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9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1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0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22/67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8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axion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in the spontaneously broken PQ is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parametrized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by</a:t>
            </a:r>
            <a:endParaRPr lang="ko-KR" altLang="en-US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17" name="개체 16"/>
          <p:cNvGraphicFramePr>
            <a:graphicFrameLocks noChangeAspect="1"/>
          </p:cNvGraphicFramePr>
          <p:nvPr/>
        </p:nvGraphicFramePr>
        <p:xfrm>
          <a:off x="1928794" y="1285860"/>
          <a:ext cx="4143404" cy="2494088"/>
        </p:xfrm>
        <a:graphic>
          <a:graphicData uri="http://schemas.openxmlformats.org/presentationml/2006/ole">
            <p:oleObj spid="_x0000_s616449" name="Equation" r:id="rId3" imgW="1307880" imgH="78732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9558" y="4443249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With SUSY, how can we define a spontaneously broken PQ </a:t>
            </a:r>
            <a:endParaRPr lang="ko-KR" altLang="en-US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symmetry? Or more generally, a spontaneously broken global</a:t>
            </a:r>
            <a:r>
              <a:rPr lang="ko-KR" altLang="en-US" sz="24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symmetry?</a:t>
            </a:r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0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2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3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23/67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1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superpotential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is taken as </a:t>
            </a:r>
            <a:endParaRPr lang="ko-KR" altLang="en-US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17" name="개체 16"/>
          <p:cNvGraphicFramePr>
            <a:graphicFrameLocks noChangeAspect="1"/>
          </p:cNvGraphicFramePr>
          <p:nvPr/>
        </p:nvGraphicFramePr>
        <p:xfrm>
          <a:off x="1714480" y="1142984"/>
          <a:ext cx="4627167" cy="1000132"/>
        </p:xfrm>
        <a:graphic>
          <a:graphicData uri="http://schemas.openxmlformats.org/presentationml/2006/ole">
            <p:oleObj spid="_x0000_s1054722" name="Equation" r:id="rId3" imgW="1117440" imgH="241200" progId="Equation.3">
              <p:embed/>
            </p:oleObj>
          </a:graphicData>
        </a:graphic>
      </p:graphicFrame>
      <p:grpSp>
        <p:nvGrpSpPr>
          <p:cNvPr id="20" name="그룹 19"/>
          <p:cNvGrpSpPr/>
          <p:nvPr/>
        </p:nvGrpSpPr>
        <p:grpSpPr>
          <a:xfrm>
            <a:off x="500034" y="2714620"/>
            <a:ext cx="8286808" cy="3486345"/>
            <a:chOff x="500034" y="2714620"/>
            <a:chExt cx="8286808" cy="3486345"/>
          </a:xfrm>
        </p:grpSpPr>
        <p:sp>
          <p:nvSpPr>
            <p:cNvPr id="18" name="TextBox 17"/>
            <p:cNvSpPr txBox="1"/>
            <p:nvPr/>
          </p:nvSpPr>
          <p:spPr>
            <a:xfrm>
              <a:off x="500034" y="2714620"/>
              <a:ext cx="8286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With SUSY breaking also, one introduces</a:t>
              </a:r>
              <a:endParaRPr lang="ko-KR" altLang="en-US" sz="2400" dirty="0">
                <a:latin typeface="Microsoft Sans Serif" pitchFamily="34" charset="0"/>
                <a:cs typeface="Microsoft Sans Serif" pitchFamily="34" charset="0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1500166" y="3571876"/>
              <a:ext cx="6786610" cy="2629089"/>
              <a:chOff x="1500166" y="3571876"/>
              <a:chExt cx="6786610" cy="2629089"/>
            </a:xfrm>
          </p:grpSpPr>
          <p:graphicFrame>
            <p:nvGraphicFramePr>
              <p:cNvPr id="1054723" name="Object 3" descr="양피지"/>
              <p:cNvGraphicFramePr>
                <a:graphicFrameLocks noChangeAspect="1"/>
              </p:cNvGraphicFramePr>
              <p:nvPr/>
            </p:nvGraphicFramePr>
            <p:xfrm>
              <a:off x="1571604" y="3571876"/>
              <a:ext cx="6588144" cy="1413521"/>
            </p:xfrm>
            <a:graphic>
              <a:graphicData uri="http://schemas.openxmlformats.org/presentationml/2006/ole">
                <p:oleObj spid="_x0000_s1054723" name="Equation" r:id="rId4" imgW="2133360" imgH="457200" progId="Equation.3">
                  <p:embed/>
                </p:oleObj>
              </a:graphicData>
            </a:graphic>
          </p:graphicFrame>
          <p:sp>
            <p:nvSpPr>
              <p:cNvPr id="13" name="TextBox 12"/>
              <p:cNvSpPr txBox="1"/>
              <p:nvPr/>
            </p:nvSpPr>
            <p:spPr>
              <a:xfrm>
                <a:off x="1500166" y="5000636"/>
                <a:ext cx="67866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Kim, PLB136, 378 (1984): </a:t>
                </a:r>
                <a:r>
                  <a:rPr lang="en-US" altLang="ko-KR" sz="2400" i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A Common Scale  for the Invisible </a:t>
                </a:r>
                <a:r>
                  <a:rPr lang="en-US" altLang="ko-KR" sz="2400" i="1" dirty="0" err="1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Axion</a:t>
                </a:r>
                <a:r>
                  <a:rPr lang="en-US" altLang="ko-KR" sz="2400" i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, Local SUSY GUTs and </a:t>
                </a:r>
                <a:r>
                  <a:rPr lang="en-US" altLang="ko-KR" sz="2400" i="1" dirty="0" err="1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Saxino</a:t>
                </a:r>
                <a:r>
                  <a:rPr lang="en-US" altLang="ko-KR" sz="2400" i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Decay</a:t>
                </a:r>
                <a:endParaRPr lang="ko-KR" altLang="en-US" sz="2400" i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</p:grpSp>
      <p:grpSp>
        <p:nvGrpSpPr>
          <p:cNvPr id="21" name="그룹 2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24/67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3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PQ symmetry: the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axion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multiplet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is</a:t>
            </a:r>
            <a:endParaRPr lang="ko-KR" altLang="en-US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17" name="개체 16"/>
          <p:cNvGraphicFramePr>
            <a:graphicFrameLocks noChangeAspect="1"/>
          </p:cNvGraphicFramePr>
          <p:nvPr/>
        </p:nvGraphicFramePr>
        <p:xfrm>
          <a:off x="1092219" y="1500174"/>
          <a:ext cx="6194425" cy="1327150"/>
        </p:xfrm>
        <a:graphic>
          <a:graphicData uri="http://schemas.openxmlformats.org/presentationml/2006/ole">
            <p:oleObj spid="_x0000_s1055746" name="Equation" r:id="rId3" imgW="1955520" imgH="4190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0034" y="307181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In SUGRA, we must consider the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Kaehler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potential also.</a:t>
            </a:r>
            <a:endParaRPr lang="ko-KR" altLang="en-US" sz="24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1055747" name="Object 3" descr="양피지"/>
          <p:cNvGraphicFramePr>
            <a:graphicFrameLocks noChangeAspect="1"/>
          </p:cNvGraphicFramePr>
          <p:nvPr/>
        </p:nvGraphicFramePr>
        <p:xfrm>
          <a:off x="1214414" y="3771910"/>
          <a:ext cx="5953125" cy="1085850"/>
        </p:xfrm>
        <a:graphic>
          <a:graphicData uri="http://schemas.openxmlformats.org/presentationml/2006/ole">
            <p:oleObj spid="_x0000_s1055747" name="Equation" r:id="rId4" imgW="1879560" imgH="342720" progId="Equation.3">
              <p:embed/>
            </p:oleObj>
          </a:graphicData>
        </a:graphic>
      </p:graphicFrame>
      <p:graphicFrame>
        <p:nvGraphicFramePr>
          <p:cNvPr id="1055748" name="Object 4" descr="양피지"/>
          <p:cNvGraphicFramePr>
            <a:graphicFrameLocks noChangeAspect="1"/>
          </p:cNvGraphicFramePr>
          <p:nvPr/>
        </p:nvGraphicFramePr>
        <p:xfrm>
          <a:off x="1214414" y="5214950"/>
          <a:ext cx="6429420" cy="866038"/>
        </p:xfrm>
        <a:graphic>
          <a:graphicData uri="http://schemas.openxmlformats.org/presentationml/2006/ole">
            <p:oleObj spid="_x0000_s1055748" name="Equation" r:id="rId5" imgW="2641320" imgH="355320" progId="Equation.3">
              <p:embed/>
            </p:oleObj>
          </a:graphicData>
        </a:graphic>
      </p:graphicFrame>
      <p:grpSp>
        <p:nvGrpSpPr>
          <p:cNvPr id="19" name="그룹 1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0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2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3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25/67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1" name="_x108691288" descr="EMB0000175081c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561314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The potential breaking U(1) is of the Mexican hat form,</a:t>
            </a: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</a:t>
            </a:r>
            <a:endParaRPr lang="ko-KR" altLang="en-US" sz="20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1428728" y="1643050"/>
            <a:ext cx="6478405" cy="2896476"/>
          </a:xfrm>
          <a:custGeom>
            <a:avLst/>
            <a:gdLst>
              <a:gd name="connsiteX0" fmla="*/ 5034 w 6478405"/>
              <a:gd name="connsiteY0" fmla="*/ 22647 h 2896476"/>
              <a:gd name="connsiteX1" fmla="*/ 34062 w 6478405"/>
              <a:gd name="connsiteY1" fmla="*/ 153276 h 2896476"/>
              <a:gd name="connsiteX2" fmla="*/ 48577 w 6478405"/>
              <a:gd name="connsiteY2" fmla="*/ 196819 h 2896476"/>
              <a:gd name="connsiteX3" fmla="*/ 63091 w 6478405"/>
              <a:gd name="connsiteY3" fmla="*/ 269390 h 2896476"/>
              <a:gd name="connsiteX4" fmla="*/ 77605 w 6478405"/>
              <a:gd name="connsiteY4" fmla="*/ 356476 h 2896476"/>
              <a:gd name="connsiteX5" fmla="*/ 106634 w 6478405"/>
              <a:gd name="connsiteY5" fmla="*/ 443562 h 2896476"/>
              <a:gd name="connsiteX6" fmla="*/ 150177 w 6478405"/>
              <a:gd name="connsiteY6" fmla="*/ 574190 h 2896476"/>
              <a:gd name="connsiteX7" fmla="*/ 164691 w 6478405"/>
              <a:gd name="connsiteY7" fmla="*/ 617733 h 2896476"/>
              <a:gd name="connsiteX8" fmla="*/ 179205 w 6478405"/>
              <a:gd name="connsiteY8" fmla="*/ 704819 h 2896476"/>
              <a:gd name="connsiteX9" fmla="*/ 193720 w 6478405"/>
              <a:gd name="connsiteY9" fmla="*/ 777390 h 2896476"/>
              <a:gd name="connsiteX10" fmla="*/ 208234 w 6478405"/>
              <a:gd name="connsiteY10" fmla="*/ 951562 h 2896476"/>
              <a:gd name="connsiteX11" fmla="*/ 237262 w 6478405"/>
              <a:gd name="connsiteY11" fmla="*/ 1053162 h 2896476"/>
              <a:gd name="connsiteX12" fmla="*/ 251777 w 6478405"/>
              <a:gd name="connsiteY12" fmla="*/ 1111219 h 2896476"/>
              <a:gd name="connsiteX13" fmla="*/ 266291 w 6478405"/>
              <a:gd name="connsiteY13" fmla="*/ 1154762 h 2896476"/>
              <a:gd name="connsiteX14" fmla="*/ 280805 w 6478405"/>
              <a:gd name="connsiteY14" fmla="*/ 1241847 h 2896476"/>
              <a:gd name="connsiteX15" fmla="*/ 309834 w 6478405"/>
              <a:gd name="connsiteY15" fmla="*/ 1328933 h 2896476"/>
              <a:gd name="connsiteX16" fmla="*/ 324348 w 6478405"/>
              <a:gd name="connsiteY16" fmla="*/ 1372476 h 2896476"/>
              <a:gd name="connsiteX17" fmla="*/ 338862 w 6478405"/>
              <a:gd name="connsiteY17" fmla="*/ 1430533 h 2896476"/>
              <a:gd name="connsiteX18" fmla="*/ 367891 w 6478405"/>
              <a:gd name="connsiteY18" fmla="*/ 1488590 h 2896476"/>
              <a:gd name="connsiteX19" fmla="*/ 411434 w 6478405"/>
              <a:gd name="connsiteY19" fmla="*/ 1648247 h 2896476"/>
              <a:gd name="connsiteX20" fmla="*/ 425948 w 6478405"/>
              <a:gd name="connsiteY20" fmla="*/ 1691790 h 2896476"/>
              <a:gd name="connsiteX21" fmla="*/ 440462 w 6478405"/>
              <a:gd name="connsiteY21" fmla="*/ 1735333 h 2896476"/>
              <a:gd name="connsiteX22" fmla="*/ 469491 w 6478405"/>
              <a:gd name="connsiteY22" fmla="*/ 1793390 h 2896476"/>
              <a:gd name="connsiteX23" fmla="*/ 498520 w 6478405"/>
              <a:gd name="connsiteY23" fmla="*/ 1909505 h 2896476"/>
              <a:gd name="connsiteX24" fmla="*/ 527548 w 6478405"/>
              <a:gd name="connsiteY24" fmla="*/ 1967562 h 2896476"/>
              <a:gd name="connsiteX25" fmla="*/ 556577 w 6478405"/>
              <a:gd name="connsiteY25" fmla="*/ 2069162 h 2896476"/>
              <a:gd name="connsiteX26" fmla="*/ 614634 w 6478405"/>
              <a:gd name="connsiteY26" fmla="*/ 2170762 h 2896476"/>
              <a:gd name="connsiteX27" fmla="*/ 643662 w 6478405"/>
              <a:gd name="connsiteY27" fmla="*/ 2243333 h 2896476"/>
              <a:gd name="connsiteX28" fmla="*/ 672691 w 6478405"/>
              <a:gd name="connsiteY28" fmla="*/ 2286876 h 2896476"/>
              <a:gd name="connsiteX29" fmla="*/ 701720 w 6478405"/>
              <a:gd name="connsiteY29" fmla="*/ 2344933 h 2896476"/>
              <a:gd name="connsiteX30" fmla="*/ 730748 w 6478405"/>
              <a:gd name="connsiteY30" fmla="*/ 2388476 h 2896476"/>
              <a:gd name="connsiteX31" fmla="*/ 846862 w 6478405"/>
              <a:gd name="connsiteY31" fmla="*/ 2591676 h 2896476"/>
              <a:gd name="connsiteX32" fmla="*/ 919434 w 6478405"/>
              <a:gd name="connsiteY32" fmla="*/ 2649733 h 2896476"/>
              <a:gd name="connsiteX33" fmla="*/ 977491 w 6478405"/>
              <a:gd name="connsiteY33" fmla="*/ 2693276 h 2896476"/>
              <a:gd name="connsiteX34" fmla="*/ 1137148 w 6478405"/>
              <a:gd name="connsiteY34" fmla="*/ 2751333 h 2896476"/>
              <a:gd name="connsiteX35" fmla="*/ 1195205 w 6478405"/>
              <a:gd name="connsiteY35" fmla="*/ 2765847 h 2896476"/>
              <a:gd name="connsiteX36" fmla="*/ 1282291 w 6478405"/>
              <a:gd name="connsiteY36" fmla="*/ 2794876 h 2896476"/>
              <a:gd name="connsiteX37" fmla="*/ 1354862 w 6478405"/>
              <a:gd name="connsiteY37" fmla="*/ 2823905 h 2896476"/>
              <a:gd name="connsiteX38" fmla="*/ 1456462 w 6478405"/>
              <a:gd name="connsiteY38" fmla="*/ 2838419 h 2896476"/>
              <a:gd name="connsiteX39" fmla="*/ 1558062 w 6478405"/>
              <a:gd name="connsiteY39" fmla="*/ 2867447 h 2896476"/>
              <a:gd name="connsiteX40" fmla="*/ 1616120 w 6478405"/>
              <a:gd name="connsiteY40" fmla="*/ 2881962 h 2896476"/>
              <a:gd name="connsiteX41" fmla="*/ 1819320 w 6478405"/>
              <a:gd name="connsiteY41" fmla="*/ 2867447 h 2896476"/>
              <a:gd name="connsiteX42" fmla="*/ 1906405 w 6478405"/>
              <a:gd name="connsiteY42" fmla="*/ 2823905 h 2896476"/>
              <a:gd name="connsiteX43" fmla="*/ 1949948 w 6478405"/>
              <a:gd name="connsiteY43" fmla="*/ 2809390 h 2896476"/>
              <a:gd name="connsiteX44" fmla="*/ 2153148 w 6478405"/>
              <a:gd name="connsiteY44" fmla="*/ 2664247 h 2896476"/>
              <a:gd name="connsiteX45" fmla="*/ 2182177 w 6478405"/>
              <a:gd name="connsiteY45" fmla="*/ 2620705 h 2896476"/>
              <a:gd name="connsiteX46" fmla="*/ 2225720 w 6478405"/>
              <a:gd name="connsiteY46" fmla="*/ 2562647 h 2896476"/>
              <a:gd name="connsiteX47" fmla="*/ 2254748 w 6478405"/>
              <a:gd name="connsiteY47" fmla="*/ 2504590 h 2896476"/>
              <a:gd name="connsiteX48" fmla="*/ 2298291 w 6478405"/>
              <a:gd name="connsiteY48" fmla="*/ 2475562 h 2896476"/>
              <a:gd name="connsiteX49" fmla="*/ 2385377 w 6478405"/>
              <a:gd name="connsiteY49" fmla="*/ 2330419 h 2896476"/>
              <a:gd name="connsiteX50" fmla="*/ 2428920 w 6478405"/>
              <a:gd name="connsiteY50" fmla="*/ 2286876 h 2896476"/>
              <a:gd name="connsiteX51" fmla="*/ 2516005 w 6478405"/>
              <a:gd name="connsiteY51" fmla="*/ 2112705 h 2896476"/>
              <a:gd name="connsiteX52" fmla="*/ 2559548 w 6478405"/>
              <a:gd name="connsiteY52" fmla="*/ 2069162 h 2896476"/>
              <a:gd name="connsiteX53" fmla="*/ 2617605 w 6478405"/>
              <a:gd name="connsiteY53" fmla="*/ 1953047 h 2896476"/>
              <a:gd name="connsiteX54" fmla="*/ 2661148 w 6478405"/>
              <a:gd name="connsiteY54" fmla="*/ 1909505 h 2896476"/>
              <a:gd name="connsiteX55" fmla="*/ 2690177 w 6478405"/>
              <a:gd name="connsiteY55" fmla="*/ 1865962 h 2896476"/>
              <a:gd name="connsiteX56" fmla="*/ 2748234 w 6478405"/>
              <a:gd name="connsiteY56" fmla="*/ 1793390 h 2896476"/>
              <a:gd name="connsiteX57" fmla="*/ 2777262 w 6478405"/>
              <a:gd name="connsiteY57" fmla="*/ 1749847 h 2896476"/>
              <a:gd name="connsiteX58" fmla="*/ 2820805 w 6478405"/>
              <a:gd name="connsiteY58" fmla="*/ 1735333 h 2896476"/>
              <a:gd name="connsiteX59" fmla="*/ 2922405 w 6478405"/>
              <a:gd name="connsiteY59" fmla="*/ 1677276 h 2896476"/>
              <a:gd name="connsiteX60" fmla="*/ 2965948 w 6478405"/>
              <a:gd name="connsiteY60" fmla="*/ 1662762 h 2896476"/>
              <a:gd name="connsiteX61" fmla="*/ 3183662 w 6478405"/>
              <a:gd name="connsiteY61" fmla="*/ 1691790 h 2896476"/>
              <a:gd name="connsiteX62" fmla="*/ 3227205 w 6478405"/>
              <a:gd name="connsiteY62" fmla="*/ 1720819 h 2896476"/>
              <a:gd name="connsiteX63" fmla="*/ 3270748 w 6478405"/>
              <a:gd name="connsiteY63" fmla="*/ 1735333 h 2896476"/>
              <a:gd name="connsiteX64" fmla="*/ 3430405 w 6478405"/>
              <a:gd name="connsiteY64" fmla="*/ 1865962 h 2896476"/>
              <a:gd name="connsiteX65" fmla="*/ 3444920 w 6478405"/>
              <a:gd name="connsiteY65" fmla="*/ 1909505 h 2896476"/>
              <a:gd name="connsiteX66" fmla="*/ 3488462 w 6478405"/>
              <a:gd name="connsiteY66" fmla="*/ 1938533 h 2896476"/>
              <a:gd name="connsiteX67" fmla="*/ 3546520 w 6478405"/>
              <a:gd name="connsiteY67" fmla="*/ 1996590 h 2896476"/>
              <a:gd name="connsiteX68" fmla="*/ 3575548 w 6478405"/>
              <a:gd name="connsiteY68" fmla="*/ 2040133 h 2896476"/>
              <a:gd name="connsiteX69" fmla="*/ 3619091 w 6478405"/>
              <a:gd name="connsiteY69" fmla="*/ 2083676 h 2896476"/>
              <a:gd name="connsiteX70" fmla="*/ 3706177 w 6478405"/>
              <a:gd name="connsiteY70" fmla="*/ 2199790 h 2896476"/>
              <a:gd name="connsiteX71" fmla="*/ 3749720 w 6478405"/>
              <a:gd name="connsiteY71" fmla="*/ 2243333 h 2896476"/>
              <a:gd name="connsiteX72" fmla="*/ 3836805 w 6478405"/>
              <a:gd name="connsiteY72" fmla="*/ 2359447 h 2896476"/>
              <a:gd name="connsiteX73" fmla="*/ 3894862 w 6478405"/>
              <a:gd name="connsiteY73" fmla="*/ 2446533 h 2896476"/>
              <a:gd name="connsiteX74" fmla="*/ 3938405 w 6478405"/>
              <a:gd name="connsiteY74" fmla="*/ 2490076 h 2896476"/>
              <a:gd name="connsiteX75" fmla="*/ 3967434 w 6478405"/>
              <a:gd name="connsiteY75" fmla="*/ 2533619 h 2896476"/>
              <a:gd name="connsiteX76" fmla="*/ 4054520 w 6478405"/>
              <a:gd name="connsiteY76" fmla="*/ 2620705 h 2896476"/>
              <a:gd name="connsiteX77" fmla="*/ 4083548 w 6478405"/>
              <a:gd name="connsiteY77" fmla="*/ 2664247 h 2896476"/>
              <a:gd name="connsiteX78" fmla="*/ 4141605 w 6478405"/>
              <a:gd name="connsiteY78" fmla="*/ 2693276 h 2896476"/>
              <a:gd name="connsiteX79" fmla="*/ 4228691 w 6478405"/>
              <a:gd name="connsiteY79" fmla="*/ 2765847 h 2896476"/>
              <a:gd name="connsiteX80" fmla="*/ 4272234 w 6478405"/>
              <a:gd name="connsiteY80" fmla="*/ 2780362 h 2896476"/>
              <a:gd name="connsiteX81" fmla="*/ 4315777 w 6478405"/>
              <a:gd name="connsiteY81" fmla="*/ 2809390 h 2896476"/>
              <a:gd name="connsiteX82" fmla="*/ 4417377 w 6478405"/>
              <a:gd name="connsiteY82" fmla="*/ 2838419 h 2896476"/>
              <a:gd name="connsiteX83" fmla="*/ 4504462 w 6478405"/>
              <a:gd name="connsiteY83" fmla="*/ 2867447 h 2896476"/>
              <a:gd name="connsiteX84" fmla="*/ 4548005 w 6478405"/>
              <a:gd name="connsiteY84" fmla="*/ 2881962 h 2896476"/>
              <a:gd name="connsiteX85" fmla="*/ 4620577 w 6478405"/>
              <a:gd name="connsiteY85" fmla="*/ 2896476 h 2896476"/>
              <a:gd name="connsiteX86" fmla="*/ 4939891 w 6478405"/>
              <a:gd name="connsiteY86" fmla="*/ 2881962 h 2896476"/>
              <a:gd name="connsiteX87" fmla="*/ 5085034 w 6478405"/>
              <a:gd name="connsiteY87" fmla="*/ 2823905 h 2896476"/>
              <a:gd name="connsiteX88" fmla="*/ 5143091 w 6478405"/>
              <a:gd name="connsiteY88" fmla="*/ 2809390 h 2896476"/>
              <a:gd name="connsiteX89" fmla="*/ 5273720 w 6478405"/>
              <a:gd name="connsiteY89" fmla="*/ 2722305 h 2896476"/>
              <a:gd name="connsiteX90" fmla="*/ 5404348 w 6478405"/>
              <a:gd name="connsiteY90" fmla="*/ 2577162 h 2896476"/>
              <a:gd name="connsiteX91" fmla="*/ 5462405 w 6478405"/>
              <a:gd name="connsiteY91" fmla="*/ 2519105 h 2896476"/>
              <a:gd name="connsiteX92" fmla="*/ 5491434 w 6478405"/>
              <a:gd name="connsiteY92" fmla="*/ 2475562 h 2896476"/>
              <a:gd name="connsiteX93" fmla="*/ 5534977 w 6478405"/>
              <a:gd name="connsiteY93" fmla="*/ 2417505 h 2896476"/>
              <a:gd name="connsiteX94" fmla="*/ 5593034 w 6478405"/>
              <a:gd name="connsiteY94" fmla="*/ 2359447 h 2896476"/>
              <a:gd name="connsiteX95" fmla="*/ 5607548 w 6478405"/>
              <a:gd name="connsiteY95" fmla="*/ 2315905 h 2896476"/>
              <a:gd name="connsiteX96" fmla="*/ 5752691 w 6478405"/>
              <a:gd name="connsiteY96" fmla="*/ 2083676 h 2896476"/>
              <a:gd name="connsiteX97" fmla="*/ 5810748 w 6478405"/>
              <a:gd name="connsiteY97" fmla="*/ 1996590 h 2896476"/>
              <a:gd name="connsiteX98" fmla="*/ 5854291 w 6478405"/>
              <a:gd name="connsiteY98" fmla="*/ 1909505 h 2896476"/>
              <a:gd name="connsiteX99" fmla="*/ 5897834 w 6478405"/>
              <a:gd name="connsiteY99" fmla="*/ 1793390 h 2896476"/>
              <a:gd name="connsiteX100" fmla="*/ 5984920 w 6478405"/>
              <a:gd name="connsiteY100" fmla="*/ 1633733 h 2896476"/>
              <a:gd name="connsiteX101" fmla="*/ 6013948 w 6478405"/>
              <a:gd name="connsiteY101" fmla="*/ 1546647 h 2896476"/>
              <a:gd name="connsiteX102" fmla="*/ 6086520 w 6478405"/>
              <a:gd name="connsiteY102" fmla="*/ 1328933 h 2896476"/>
              <a:gd name="connsiteX103" fmla="*/ 6130062 w 6478405"/>
              <a:gd name="connsiteY103" fmla="*/ 1212819 h 2896476"/>
              <a:gd name="connsiteX104" fmla="*/ 6159091 w 6478405"/>
              <a:gd name="connsiteY104" fmla="*/ 1125733 h 2896476"/>
              <a:gd name="connsiteX105" fmla="*/ 6188120 w 6478405"/>
              <a:gd name="connsiteY105" fmla="*/ 1024133 h 2896476"/>
              <a:gd name="connsiteX106" fmla="*/ 6260691 w 6478405"/>
              <a:gd name="connsiteY106" fmla="*/ 849962 h 2896476"/>
              <a:gd name="connsiteX107" fmla="*/ 6289720 w 6478405"/>
              <a:gd name="connsiteY107" fmla="*/ 762876 h 2896476"/>
              <a:gd name="connsiteX108" fmla="*/ 6333262 w 6478405"/>
              <a:gd name="connsiteY108" fmla="*/ 661276 h 2896476"/>
              <a:gd name="connsiteX109" fmla="*/ 6347777 w 6478405"/>
              <a:gd name="connsiteY109" fmla="*/ 603219 h 2896476"/>
              <a:gd name="connsiteX110" fmla="*/ 6391320 w 6478405"/>
              <a:gd name="connsiteY110" fmla="*/ 516133 h 2896476"/>
              <a:gd name="connsiteX111" fmla="*/ 6420348 w 6478405"/>
              <a:gd name="connsiteY111" fmla="*/ 429047 h 2896476"/>
              <a:gd name="connsiteX112" fmla="*/ 6434862 w 6478405"/>
              <a:gd name="connsiteY112" fmla="*/ 385505 h 2896476"/>
              <a:gd name="connsiteX113" fmla="*/ 6463891 w 6478405"/>
              <a:gd name="connsiteY113" fmla="*/ 283905 h 2896476"/>
              <a:gd name="connsiteX114" fmla="*/ 6478405 w 6478405"/>
              <a:gd name="connsiteY114" fmla="*/ 254876 h 289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6478405" h="2896476">
                <a:moveTo>
                  <a:pt x="5034" y="22647"/>
                </a:moveTo>
                <a:cubicBezTo>
                  <a:pt x="37709" y="120674"/>
                  <a:pt x="0" y="0"/>
                  <a:pt x="34062" y="153276"/>
                </a:cubicBezTo>
                <a:cubicBezTo>
                  <a:pt x="37381" y="168211"/>
                  <a:pt x="44866" y="181976"/>
                  <a:pt x="48577" y="196819"/>
                </a:cubicBezTo>
                <a:cubicBezTo>
                  <a:pt x="54560" y="220752"/>
                  <a:pt x="58678" y="245119"/>
                  <a:pt x="63091" y="269390"/>
                </a:cubicBezTo>
                <a:cubicBezTo>
                  <a:pt x="68355" y="298344"/>
                  <a:pt x="70467" y="327926"/>
                  <a:pt x="77605" y="356476"/>
                </a:cubicBezTo>
                <a:cubicBezTo>
                  <a:pt x="85026" y="386161"/>
                  <a:pt x="96958" y="414533"/>
                  <a:pt x="106634" y="443562"/>
                </a:cubicBezTo>
                <a:lnTo>
                  <a:pt x="150177" y="574190"/>
                </a:lnTo>
                <a:lnTo>
                  <a:pt x="164691" y="617733"/>
                </a:lnTo>
                <a:cubicBezTo>
                  <a:pt x="169529" y="646762"/>
                  <a:pt x="173940" y="675865"/>
                  <a:pt x="179205" y="704819"/>
                </a:cubicBezTo>
                <a:cubicBezTo>
                  <a:pt x="183618" y="729091"/>
                  <a:pt x="190838" y="752890"/>
                  <a:pt x="193720" y="777390"/>
                </a:cubicBezTo>
                <a:cubicBezTo>
                  <a:pt x="200527" y="835250"/>
                  <a:pt x="201008" y="893753"/>
                  <a:pt x="208234" y="951562"/>
                </a:cubicBezTo>
                <a:cubicBezTo>
                  <a:pt x="213275" y="991890"/>
                  <a:pt x="226551" y="1015676"/>
                  <a:pt x="237262" y="1053162"/>
                </a:cubicBezTo>
                <a:cubicBezTo>
                  <a:pt x="242742" y="1072342"/>
                  <a:pt x="246297" y="1092039"/>
                  <a:pt x="251777" y="1111219"/>
                </a:cubicBezTo>
                <a:cubicBezTo>
                  <a:pt x="255980" y="1125930"/>
                  <a:pt x="262972" y="1139827"/>
                  <a:pt x="266291" y="1154762"/>
                </a:cubicBezTo>
                <a:cubicBezTo>
                  <a:pt x="272675" y="1183490"/>
                  <a:pt x="273667" y="1213297"/>
                  <a:pt x="280805" y="1241847"/>
                </a:cubicBezTo>
                <a:cubicBezTo>
                  <a:pt x="288226" y="1271532"/>
                  <a:pt x="300158" y="1299904"/>
                  <a:pt x="309834" y="1328933"/>
                </a:cubicBezTo>
                <a:lnTo>
                  <a:pt x="324348" y="1372476"/>
                </a:lnTo>
                <a:cubicBezTo>
                  <a:pt x="330656" y="1391400"/>
                  <a:pt x="331858" y="1411855"/>
                  <a:pt x="338862" y="1430533"/>
                </a:cubicBezTo>
                <a:cubicBezTo>
                  <a:pt x="346459" y="1450792"/>
                  <a:pt x="358215" y="1469238"/>
                  <a:pt x="367891" y="1488590"/>
                </a:cubicBezTo>
                <a:cubicBezTo>
                  <a:pt x="388406" y="1591170"/>
                  <a:pt x="374603" y="1537754"/>
                  <a:pt x="411434" y="1648247"/>
                </a:cubicBezTo>
                <a:lnTo>
                  <a:pt x="425948" y="1691790"/>
                </a:lnTo>
                <a:cubicBezTo>
                  <a:pt x="430786" y="1706304"/>
                  <a:pt x="433620" y="1721649"/>
                  <a:pt x="440462" y="1735333"/>
                </a:cubicBezTo>
                <a:lnTo>
                  <a:pt x="469491" y="1793390"/>
                </a:lnTo>
                <a:cubicBezTo>
                  <a:pt x="479167" y="1832095"/>
                  <a:pt x="480678" y="1873821"/>
                  <a:pt x="498520" y="1909505"/>
                </a:cubicBezTo>
                <a:cubicBezTo>
                  <a:pt x="508196" y="1928857"/>
                  <a:pt x="519951" y="1947303"/>
                  <a:pt x="527548" y="1967562"/>
                </a:cubicBezTo>
                <a:cubicBezTo>
                  <a:pt x="564380" y="2065782"/>
                  <a:pt x="521482" y="1987275"/>
                  <a:pt x="556577" y="2069162"/>
                </a:cubicBezTo>
                <a:cubicBezTo>
                  <a:pt x="632923" y="2247302"/>
                  <a:pt x="541743" y="2024980"/>
                  <a:pt x="614634" y="2170762"/>
                </a:cubicBezTo>
                <a:cubicBezTo>
                  <a:pt x="626286" y="2194065"/>
                  <a:pt x="632010" y="2220030"/>
                  <a:pt x="643662" y="2243333"/>
                </a:cubicBezTo>
                <a:cubicBezTo>
                  <a:pt x="651463" y="2258935"/>
                  <a:pt x="664036" y="2271730"/>
                  <a:pt x="672691" y="2286876"/>
                </a:cubicBezTo>
                <a:cubicBezTo>
                  <a:pt x="683426" y="2305662"/>
                  <a:pt x="690985" y="2326147"/>
                  <a:pt x="701720" y="2344933"/>
                </a:cubicBezTo>
                <a:cubicBezTo>
                  <a:pt x="710375" y="2360079"/>
                  <a:pt x="722947" y="2372874"/>
                  <a:pt x="730748" y="2388476"/>
                </a:cubicBezTo>
                <a:cubicBezTo>
                  <a:pt x="827673" y="2582326"/>
                  <a:pt x="647988" y="2293363"/>
                  <a:pt x="846862" y="2591676"/>
                </a:cubicBezTo>
                <a:cubicBezTo>
                  <a:pt x="884377" y="2647949"/>
                  <a:pt x="859343" y="2629703"/>
                  <a:pt x="919434" y="2649733"/>
                </a:cubicBezTo>
                <a:cubicBezTo>
                  <a:pt x="938786" y="2664247"/>
                  <a:pt x="955854" y="2682458"/>
                  <a:pt x="977491" y="2693276"/>
                </a:cubicBezTo>
                <a:cubicBezTo>
                  <a:pt x="982158" y="2695610"/>
                  <a:pt x="1100940" y="2740988"/>
                  <a:pt x="1137148" y="2751333"/>
                </a:cubicBezTo>
                <a:cubicBezTo>
                  <a:pt x="1156328" y="2756813"/>
                  <a:pt x="1176098" y="2760115"/>
                  <a:pt x="1195205" y="2765847"/>
                </a:cubicBezTo>
                <a:cubicBezTo>
                  <a:pt x="1224513" y="2774640"/>
                  <a:pt x="1253534" y="2784419"/>
                  <a:pt x="1282291" y="2794876"/>
                </a:cubicBezTo>
                <a:cubicBezTo>
                  <a:pt x="1306776" y="2803780"/>
                  <a:pt x="1329586" y="2817586"/>
                  <a:pt x="1354862" y="2823905"/>
                </a:cubicBezTo>
                <a:cubicBezTo>
                  <a:pt x="1388051" y="2832202"/>
                  <a:pt x="1422595" y="2833581"/>
                  <a:pt x="1456462" y="2838419"/>
                </a:cubicBezTo>
                <a:lnTo>
                  <a:pt x="1558062" y="2867447"/>
                </a:lnTo>
                <a:cubicBezTo>
                  <a:pt x="1577307" y="2872696"/>
                  <a:pt x="1596172" y="2881962"/>
                  <a:pt x="1616120" y="2881962"/>
                </a:cubicBezTo>
                <a:cubicBezTo>
                  <a:pt x="1684026" y="2881962"/>
                  <a:pt x="1751587" y="2872285"/>
                  <a:pt x="1819320" y="2867447"/>
                </a:cubicBezTo>
                <a:cubicBezTo>
                  <a:pt x="1928760" y="2830967"/>
                  <a:pt x="1793865" y="2880175"/>
                  <a:pt x="1906405" y="2823905"/>
                </a:cubicBezTo>
                <a:cubicBezTo>
                  <a:pt x="1920089" y="2817063"/>
                  <a:pt x="1936574" y="2816820"/>
                  <a:pt x="1949948" y="2809390"/>
                </a:cubicBezTo>
                <a:cubicBezTo>
                  <a:pt x="2004528" y="2779068"/>
                  <a:pt x="2110026" y="2696589"/>
                  <a:pt x="2153148" y="2664247"/>
                </a:cubicBezTo>
                <a:cubicBezTo>
                  <a:pt x="2167103" y="2653781"/>
                  <a:pt x="2172038" y="2634900"/>
                  <a:pt x="2182177" y="2620705"/>
                </a:cubicBezTo>
                <a:cubicBezTo>
                  <a:pt x="2196238" y="2601020"/>
                  <a:pt x="2212899" y="2583161"/>
                  <a:pt x="2225720" y="2562647"/>
                </a:cubicBezTo>
                <a:cubicBezTo>
                  <a:pt x="2237187" y="2544299"/>
                  <a:pt x="2240897" y="2521212"/>
                  <a:pt x="2254748" y="2504590"/>
                </a:cubicBezTo>
                <a:cubicBezTo>
                  <a:pt x="2265915" y="2491189"/>
                  <a:pt x="2283777" y="2485238"/>
                  <a:pt x="2298291" y="2475562"/>
                </a:cubicBezTo>
                <a:cubicBezTo>
                  <a:pt x="2321197" y="2429750"/>
                  <a:pt x="2350349" y="2365447"/>
                  <a:pt x="2385377" y="2330419"/>
                </a:cubicBezTo>
                <a:lnTo>
                  <a:pt x="2428920" y="2286876"/>
                </a:lnTo>
                <a:lnTo>
                  <a:pt x="2516005" y="2112705"/>
                </a:lnTo>
                <a:cubicBezTo>
                  <a:pt x="2525185" y="2094346"/>
                  <a:pt x="2548528" y="2086479"/>
                  <a:pt x="2559548" y="2069162"/>
                </a:cubicBezTo>
                <a:cubicBezTo>
                  <a:pt x="2582780" y="2032654"/>
                  <a:pt x="2587006" y="1983646"/>
                  <a:pt x="2617605" y="1953047"/>
                </a:cubicBezTo>
                <a:cubicBezTo>
                  <a:pt x="2632119" y="1938533"/>
                  <a:pt x="2648007" y="1925274"/>
                  <a:pt x="2661148" y="1909505"/>
                </a:cubicBezTo>
                <a:cubicBezTo>
                  <a:pt x="2672316" y="1896104"/>
                  <a:pt x="2679711" y="1879917"/>
                  <a:pt x="2690177" y="1865962"/>
                </a:cubicBezTo>
                <a:cubicBezTo>
                  <a:pt x="2708764" y="1841179"/>
                  <a:pt x="2729647" y="1818173"/>
                  <a:pt x="2748234" y="1793390"/>
                </a:cubicBezTo>
                <a:cubicBezTo>
                  <a:pt x="2758700" y="1779435"/>
                  <a:pt x="2763641" y="1760744"/>
                  <a:pt x="2777262" y="1749847"/>
                </a:cubicBezTo>
                <a:cubicBezTo>
                  <a:pt x="2789209" y="1740290"/>
                  <a:pt x="2806743" y="1741360"/>
                  <a:pt x="2820805" y="1735333"/>
                </a:cubicBezTo>
                <a:cubicBezTo>
                  <a:pt x="2998921" y="1658999"/>
                  <a:pt x="2776643" y="1750157"/>
                  <a:pt x="2922405" y="1677276"/>
                </a:cubicBezTo>
                <a:cubicBezTo>
                  <a:pt x="2936089" y="1670434"/>
                  <a:pt x="2951434" y="1667600"/>
                  <a:pt x="2965948" y="1662762"/>
                </a:cubicBezTo>
                <a:cubicBezTo>
                  <a:pt x="3038519" y="1672438"/>
                  <a:pt x="3112192" y="1675908"/>
                  <a:pt x="3183662" y="1691790"/>
                </a:cubicBezTo>
                <a:cubicBezTo>
                  <a:pt x="3200691" y="1695574"/>
                  <a:pt x="3211603" y="1713018"/>
                  <a:pt x="3227205" y="1720819"/>
                </a:cubicBezTo>
                <a:cubicBezTo>
                  <a:pt x="3240889" y="1727661"/>
                  <a:pt x="3256234" y="1730495"/>
                  <a:pt x="3270748" y="1735333"/>
                </a:cubicBezTo>
                <a:cubicBezTo>
                  <a:pt x="3377782" y="1842367"/>
                  <a:pt x="3322632" y="1801297"/>
                  <a:pt x="3430405" y="1865962"/>
                </a:cubicBezTo>
                <a:cubicBezTo>
                  <a:pt x="3435243" y="1880476"/>
                  <a:pt x="3435362" y="1897558"/>
                  <a:pt x="3444920" y="1909505"/>
                </a:cubicBezTo>
                <a:cubicBezTo>
                  <a:pt x="3455817" y="1923126"/>
                  <a:pt x="3475218" y="1927181"/>
                  <a:pt x="3488462" y="1938533"/>
                </a:cubicBezTo>
                <a:cubicBezTo>
                  <a:pt x="3509242" y="1956344"/>
                  <a:pt x="3528709" y="1975810"/>
                  <a:pt x="3546520" y="1996590"/>
                </a:cubicBezTo>
                <a:cubicBezTo>
                  <a:pt x="3557872" y="2009834"/>
                  <a:pt x="3564381" y="2026732"/>
                  <a:pt x="3575548" y="2040133"/>
                </a:cubicBezTo>
                <a:cubicBezTo>
                  <a:pt x="3588689" y="2055902"/>
                  <a:pt x="3606093" y="2067789"/>
                  <a:pt x="3619091" y="2083676"/>
                </a:cubicBezTo>
                <a:cubicBezTo>
                  <a:pt x="3649728" y="2121121"/>
                  <a:pt x="3677148" y="2161085"/>
                  <a:pt x="3706177" y="2199790"/>
                </a:cubicBezTo>
                <a:cubicBezTo>
                  <a:pt x="3718493" y="2216211"/>
                  <a:pt x="3736722" y="2227446"/>
                  <a:pt x="3749720" y="2243333"/>
                </a:cubicBezTo>
                <a:cubicBezTo>
                  <a:pt x="3780356" y="2280778"/>
                  <a:pt x="3807777" y="2320742"/>
                  <a:pt x="3836805" y="2359447"/>
                </a:cubicBezTo>
                <a:cubicBezTo>
                  <a:pt x="3857738" y="2387358"/>
                  <a:pt x="3870192" y="2421863"/>
                  <a:pt x="3894862" y="2446533"/>
                </a:cubicBezTo>
                <a:cubicBezTo>
                  <a:pt x="3909376" y="2461047"/>
                  <a:pt x="3925264" y="2474307"/>
                  <a:pt x="3938405" y="2490076"/>
                </a:cubicBezTo>
                <a:cubicBezTo>
                  <a:pt x="3949572" y="2503477"/>
                  <a:pt x="3955845" y="2520581"/>
                  <a:pt x="3967434" y="2533619"/>
                </a:cubicBezTo>
                <a:cubicBezTo>
                  <a:pt x="3994708" y="2564302"/>
                  <a:pt x="4031748" y="2586547"/>
                  <a:pt x="4054520" y="2620705"/>
                </a:cubicBezTo>
                <a:cubicBezTo>
                  <a:pt x="4064196" y="2635219"/>
                  <a:pt x="4070147" y="2653080"/>
                  <a:pt x="4083548" y="2664247"/>
                </a:cubicBezTo>
                <a:cubicBezTo>
                  <a:pt x="4100170" y="2678098"/>
                  <a:pt x="4123999" y="2680700"/>
                  <a:pt x="4141605" y="2693276"/>
                </a:cubicBezTo>
                <a:cubicBezTo>
                  <a:pt x="4216507" y="2746778"/>
                  <a:pt x="4151901" y="2727452"/>
                  <a:pt x="4228691" y="2765847"/>
                </a:cubicBezTo>
                <a:cubicBezTo>
                  <a:pt x="4242375" y="2772689"/>
                  <a:pt x="4258550" y="2773520"/>
                  <a:pt x="4272234" y="2780362"/>
                </a:cubicBezTo>
                <a:cubicBezTo>
                  <a:pt x="4287836" y="2788163"/>
                  <a:pt x="4300175" y="2801589"/>
                  <a:pt x="4315777" y="2809390"/>
                </a:cubicBezTo>
                <a:cubicBezTo>
                  <a:pt x="4340172" y="2821587"/>
                  <a:pt x="4394117" y="2831441"/>
                  <a:pt x="4417377" y="2838419"/>
                </a:cubicBezTo>
                <a:cubicBezTo>
                  <a:pt x="4446685" y="2847211"/>
                  <a:pt x="4475434" y="2857771"/>
                  <a:pt x="4504462" y="2867447"/>
                </a:cubicBezTo>
                <a:cubicBezTo>
                  <a:pt x="4518976" y="2872285"/>
                  <a:pt x="4533003" y="2878962"/>
                  <a:pt x="4548005" y="2881962"/>
                </a:cubicBezTo>
                <a:lnTo>
                  <a:pt x="4620577" y="2896476"/>
                </a:lnTo>
                <a:cubicBezTo>
                  <a:pt x="4727015" y="2891638"/>
                  <a:pt x="4833949" y="2893313"/>
                  <a:pt x="4939891" y="2881962"/>
                </a:cubicBezTo>
                <a:cubicBezTo>
                  <a:pt x="5013003" y="2874129"/>
                  <a:pt x="5024003" y="2846792"/>
                  <a:pt x="5085034" y="2823905"/>
                </a:cubicBezTo>
                <a:cubicBezTo>
                  <a:pt x="5103712" y="2816901"/>
                  <a:pt x="5123739" y="2814228"/>
                  <a:pt x="5143091" y="2809390"/>
                </a:cubicBezTo>
                <a:lnTo>
                  <a:pt x="5273720" y="2722305"/>
                </a:lnTo>
                <a:cubicBezTo>
                  <a:pt x="5307960" y="2699479"/>
                  <a:pt x="5384029" y="2599739"/>
                  <a:pt x="5404348" y="2577162"/>
                </a:cubicBezTo>
                <a:cubicBezTo>
                  <a:pt x="5422656" y="2556819"/>
                  <a:pt x="5444594" y="2539885"/>
                  <a:pt x="5462405" y="2519105"/>
                </a:cubicBezTo>
                <a:cubicBezTo>
                  <a:pt x="5473758" y="2505860"/>
                  <a:pt x="5481295" y="2489757"/>
                  <a:pt x="5491434" y="2475562"/>
                </a:cubicBezTo>
                <a:cubicBezTo>
                  <a:pt x="5505494" y="2455877"/>
                  <a:pt x="5519048" y="2435710"/>
                  <a:pt x="5534977" y="2417505"/>
                </a:cubicBezTo>
                <a:cubicBezTo>
                  <a:pt x="5552999" y="2396908"/>
                  <a:pt x="5573682" y="2378800"/>
                  <a:pt x="5593034" y="2359447"/>
                </a:cubicBezTo>
                <a:cubicBezTo>
                  <a:pt x="5597872" y="2344933"/>
                  <a:pt x="5600295" y="2329375"/>
                  <a:pt x="5607548" y="2315905"/>
                </a:cubicBezTo>
                <a:cubicBezTo>
                  <a:pt x="5656563" y="2224877"/>
                  <a:pt x="5697977" y="2165747"/>
                  <a:pt x="5752691" y="2083676"/>
                </a:cubicBezTo>
                <a:cubicBezTo>
                  <a:pt x="5772043" y="2054647"/>
                  <a:pt x="5795145" y="2027795"/>
                  <a:pt x="5810748" y="1996590"/>
                </a:cubicBezTo>
                <a:cubicBezTo>
                  <a:pt x="5825262" y="1967562"/>
                  <a:pt x="5841506" y="1939336"/>
                  <a:pt x="5854291" y="1909505"/>
                </a:cubicBezTo>
                <a:cubicBezTo>
                  <a:pt x="5870574" y="1871510"/>
                  <a:pt x="5880511" y="1830922"/>
                  <a:pt x="5897834" y="1793390"/>
                </a:cubicBezTo>
                <a:cubicBezTo>
                  <a:pt x="6003474" y="1564504"/>
                  <a:pt x="5876531" y="1893868"/>
                  <a:pt x="5984920" y="1633733"/>
                </a:cubicBezTo>
                <a:cubicBezTo>
                  <a:pt x="5996689" y="1605488"/>
                  <a:pt x="6003657" y="1575463"/>
                  <a:pt x="6013948" y="1546647"/>
                </a:cubicBezTo>
                <a:cubicBezTo>
                  <a:pt x="6098648" y="1309486"/>
                  <a:pt x="6021604" y="1545320"/>
                  <a:pt x="6086520" y="1328933"/>
                </a:cubicBezTo>
                <a:cubicBezTo>
                  <a:pt x="6105008" y="1267305"/>
                  <a:pt x="6102614" y="1288302"/>
                  <a:pt x="6130062" y="1212819"/>
                </a:cubicBezTo>
                <a:cubicBezTo>
                  <a:pt x="6140519" y="1184062"/>
                  <a:pt x="6150092" y="1154979"/>
                  <a:pt x="6159091" y="1125733"/>
                </a:cubicBezTo>
                <a:cubicBezTo>
                  <a:pt x="6169449" y="1092069"/>
                  <a:pt x="6175944" y="1057183"/>
                  <a:pt x="6188120" y="1024133"/>
                </a:cubicBezTo>
                <a:cubicBezTo>
                  <a:pt x="6209863" y="965116"/>
                  <a:pt x="6236501" y="908019"/>
                  <a:pt x="6260691" y="849962"/>
                </a:cubicBezTo>
                <a:cubicBezTo>
                  <a:pt x="6272460" y="821717"/>
                  <a:pt x="6278736" y="791435"/>
                  <a:pt x="6289720" y="762876"/>
                </a:cubicBezTo>
                <a:cubicBezTo>
                  <a:pt x="6302947" y="728486"/>
                  <a:pt x="6320670" y="695903"/>
                  <a:pt x="6333262" y="661276"/>
                </a:cubicBezTo>
                <a:cubicBezTo>
                  <a:pt x="6340079" y="642529"/>
                  <a:pt x="6340368" y="621740"/>
                  <a:pt x="6347777" y="603219"/>
                </a:cubicBezTo>
                <a:cubicBezTo>
                  <a:pt x="6359831" y="573085"/>
                  <a:pt x="6378837" y="546092"/>
                  <a:pt x="6391320" y="516133"/>
                </a:cubicBezTo>
                <a:cubicBezTo>
                  <a:pt x="6403089" y="487888"/>
                  <a:pt x="6410672" y="458076"/>
                  <a:pt x="6420348" y="429047"/>
                </a:cubicBezTo>
                <a:cubicBezTo>
                  <a:pt x="6425186" y="414533"/>
                  <a:pt x="6431151" y="400347"/>
                  <a:pt x="6434862" y="385505"/>
                </a:cubicBezTo>
                <a:cubicBezTo>
                  <a:pt x="6444037" y="348805"/>
                  <a:pt x="6450010" y="318608"/>
                  <a:pt x="6463891" y="283905"/>
                </a:cubicBezTo>
                <a:cubicBezTo>
                  <a:pt x="6467909" y="273860"/>
                  <a:pt x="6473567" y="264552"/>
                  <a:pt x="6478405" y="254876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3004457" y="4205231"/>
            <a:ext cx="3189262" cy="642540"/>
          </a:xfrm>
          <a:custGeom>
            <a:avLst/>
            <a:gdLst>
              <a:gd name="connsiteX0" fmla="*/ 0 w 3189262"/>
              <a:gd name="connsiteY0" fmla="*/ 381283 h 642540"/>
              <a:gd name="connsiteX1" fmla="*/ 130629 w 3189262"/>
              <a:gd name="connsiteY1" fmla="*/ 482883 h 642540"/>
              <a:gd name="connsiteX2" fmla="*/ 217714 w 3189262"/>
              <a:gd name="connsiteY2" fmla="*/ 497398 h 642540"/>
              <a:gd name="connsiteX3" fmla="*/ 304800 w 3189262"/>
              <a:gd name="connsiteY3" fmla="*/ 526426 h 642540"/>
              <a:gd name="connsiteX4" fmla="*/ 362857 w 3189262"/>
              <a:gd name="connsiteY4" fmla="*/ 540940 h 642540"/>
              <a:gd name="connsiteX5" fmla="*/ 406400 w 3189262"/>
              <a:gd name="connsiteY5" fmla="*/ 555455 h 642540"/>
              <a:gd name="connsiteX6" fmla="*/ 943429 w 3189262"/>
              <a:gd name="connsiteY6" fmla="*/ 526426 h 642540"/>
              <a:gd name="connsiteX7" fmla="*/ 986972 w 3189262"/>
              <a:gd name="connsiteY7" fmla="*/ 511912 h 642540"/>
              <a:gd name="connsiteX8" fmla="*/ 1030514 w 3189262"/>
              <a:gd name="connsiteY8" fmla="*/ 482883 h 642540"/>
              <a:gd name="connsiteX9" fmla="*/ 1117600 w 3189262"/>
              <a:gd name="connsiteY9" fmla="*/ 453855 h 642540"/>
              <a:gd name="connsiteX10" fmla="*/ 1320800 w 3189262"/>
              <a:gd name="connsiteY10" fmla="*/ 497398 h 642540"/>
              <a:gd name="connsiteX11" fmla="*/ 1364343 w 3189262"/>
              <a:gd name="connsiteY11" fmla="*/ 526426 h 642540"/>
              <a:gd name="connsiteX12" fmla="*/ 1451429 w 3189262"/>
              <a:gd name="connsiteY12" fmla="*/ 555455 h 642540"/>
              <a:gd name="connsiteX13" fmla="*/ 1538514 w 3189262"/>
              <a:gd name="connsiteY13" fmla="*/ 598998 h 642540"/>
              <a:gd name="connsiteX14" fmla="*/ 1756229 w 3189262"/>
              <a:gd name="connsiteY14" fmla="*/ 628026 h 642540"/>
              <a:gd name="connsiteX15" fmla="*/ 1828800 w 3189262"/>
              <a:gd name="connsiteY15" fmla="*/ 642540 h 642540"/>
              <a:gd name="connsiteX16" fmla="*/ 2002972 w 3189262"/>
              <a:gd name="connsiteY16" fmla="*/ 628026 h 642540"/>
              <a:gd name="connsiteX17" fmla="*/ 2046514 w 3189262"/>
              <a:gd name="connsiteY17" fmla="*/ 598998 h 642540"/>
              <a:gd name="connsiteX18" fmla="*/ 2090057 w 3189262"/>
              <a:gd name="connsiteY18" fmla="*/ 584483 h 642540"/>
              <a:gd name="connsiteX19" fmla="*/ 2191657 w 3189262"/>
              <a:gd name="connsiteY19" fmla="*/ 511912 h 642540"/>
              <a:gd name="connsiteX20" fmla="*/ 2235200 w 3189262"/>
              <a:gd name="connsiteY20" fmla="*/ 497398 h 642540"/>
              <a:gd name="connsiteX21" fmla="*/ 2278743 w 3189262"/>
              <a:gd name="connsiteY21" fmla="*/ 468369 h 642540"/>
              <a:gd name="connsiteX22" fmla="*/ 2452914 w 3189262"/>
              <a:gd name="connsiteY22" fmla="*/ 497398 h 642540"/>
              <a:gd name="connsiteX23" fmla="*/ 2859314 w 3189262"/>
              <a:gd name="connsiteY23" fmla="*/ 482883 h 642540"/>
              <a:gd name="connsiteX24" fmla="*/ 2946400 w 3189262"/>
              <a:gd name="connsiteY24" fmla="*/ 453855 h 642540"/>
              <a:gd name="connsiteX25" fmla="*/ 3033486 w 3189262"/>
              <a:gd name="connsiteY25" fmla="*/ 410312 h 642540"/>
              <a:gd name="connsiteX26" fmla="*/ 3077029 w 3189262"/>
              <a:gd name="connsiteY26" fmla="*/ 395798 h 642540"/>
              <a:gd name="connsiteX27" fmla="*/ 3106057 w 3189262"/>
              <a:gd name="connsiteY27" fmla="*/ 221626 h 642540"/>
              <a:gd name="connsiteX28" fmla="*/ 3062514 w 3189262"/>
              <a:gd name="connsiteY28" fmla="*/ 192598 h 642540"/>
              <a:gd name="connsiteX29" fmla="*/ 3018972 w 3189262"/>
              <a:gd name="connsiteY29" fmla="*/ 134540 h 642540"/>
              <a:gd name="connsiteX30" fmla="*/ 2931886 w 3189262"/>
              <a:gd name="connsiteY30" fmla="*/ 90998 h 642540"/>
              <a:gd name="connsiteX31" fmla="*/ 2801257 w 3189262"/>
              <a:gd name="connsiteY31" fmla="*/ 32940 h 642540"/>
              <a:gd name="connsiteX32" fmla="*/ 2699657 w 3189262"/>
              <a:gd name="connsiteY32" fmla="*/ 3912 h 642540"/>
              <a:gd name="connsiteX33" fmla="*/ 2452914 w 3189262"/>
              <a:gd name="connsiteY33" fmla="*/ 3912 h 64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89262" h="642540">
                <a:moveTo>
                  <a:pt x="0" y="381283"/>
                </a:moveTo>
                <a:cubicBezTo>
                  <a:pt x="68213" y="449496"/>
                  <a:pt x="26464" y="413440"/>
                  <a:pt x="130629" y="482883"/>
                </a:cubicBezTo>
                <a:cubicBezTo>
                  <a:pt x="155115" y="499207"/>
                  <a:pt x="189164" y="490260"/>
                  <a:pt x="217714" y="497398"/>
                </a:cubicBezTo>
                <a:cubicBezTo>
                  <a:pt x="247399" y="504819"/>
                  <a:pt x="275771" y="516750"/>
                  <a:pt x="304800" y="526426"/>
                </a:cubicBezTo>
                <a:cubicBezTo>
                  <a:pt x="323724" y="532734"/>
                  <a:pt x="343677" y="535460"/>
                  <a:pt x="362857" y="540940"/>
                </a:cubicBezTo>
                <a:cubicBezTo>
                  <a:pt x="377568" y="545143"/>
                  <a:pt x="391886" y="550617"/>
                  <a:pt x="406400" y="555455"/>
                </a:cubicBezTo>
                <a:cubicBezTo>
                  <a:pt x="666801" y="547564"/>
                  <a:pt x="760197" y="578777"/>
                  <a:pt x="943429" y="526426"/>
                </a:cubicBezTo>
                <a:cubicBezTo>
                  <a:pt x="958140" y="522223"/>
                  <a:pt x="972458" y="516750"/>
                  <a:pt x="986972" y="511912"/>
                </a:cubicBezTo>
                <a:cubicBezTo>
                  <a:pt x="1001486" y="502236"/>
                  <a:pt x="1014574" y="489968"/>
                  <a:pt x="1030514" y="482883"/>
                </a:cubicBezTo>
                <a:cubicBezTo>
                  <a:pt x="1058476" y="470456"/>
                  <a:pt x="1117600" y="453855"/>
                  <a:pt x="1117600" y="453855"/>
                </a:cubicBezTo>
                <a:cubicBezTo>
                  <a:pt x="1264077" y="472164"/>
                  <a:pt x="1196710" y="456034"/>
                  <a:pt x="1320800" y="497398"/>
                </a:cubicBezTo>
                <a:cubicBezTo>
                  <a:pt x="1337349" y="502914"/>
                  <a:pt x="1348403" y="519341"/>
                  <a:pt x="1364343" y="526426"/>
                </a:cubicBezTo>
                <a:cubicBezTo>
                  <a:pt x="1392305" y="538853"/>
                  <a:pt x="1422400" y="545779"/>
                  <a:pt x="1451429" y="555455"/>
                </a:cubicBezTo>
                <a:cubicBezTo>
                  <a:pt x="1579852" y="598263"/>
                  <a:pt x="1415144" y="574324"/>
                  <a:pt x="1538514" y="598998"/>
                </a:cubicBezTo>
                <a:cubicBezTo>
                  <a:pt x="1587380" y="608771"/>
                  <a:pt x="1710321" y="620963"/>
                  <a:pt x="1756229" y="628026"/>
                </a:cubicBezTo>
                <a:cubicBezTo>
                  <a:pt x="1780612" y="631777"/>
                  <a:pt x="1804610" y="637702"/>
                  <a:pt x="1828800" y="642540"/>
                </a:cubicBezTo>
                <a:cubicBezTo>
                  <a:pt x="1886857" y="637702"/>
                  <a:pt x="1945845" y="639451"/>
                  <a:pt x="2002972" y="628026"/>
                </a:cubicBezTo>
                <a:cubicBezTo>
                  <a:pt x="2020077" y="624605"/>
                  <a:pt x="2030912" y="606799"/>
                  <a:pt x="2046514" y="598998"/>
                </a:cubicBezTo>
                <a:cubicBezTo>
                  <a:pt x="2060198" y="592156"/>
                  <a:pt x="2075543" y="589321"/>
                  <a:pt x="2090057" y="584483"/>
                </a:cubicBezTo>
                <a:cubicBezTo>
                  <a:pt x="2103210" y="574618"/>
                  <a:pt x="2170430" y="522525"/>
                  <a:pt x="2191657" y="511912"/>
                </a:cubicBezTo>
                <a:cubicBezTo>
                  <a:pt x="2205341" y="505070"/>
                  <a:pt x="2220686" y="502236"/>
                  <a:pt x="2235200" y="497398"/>
                </a:cubicBezTo>
                <a:cubicBezTo>
                  <a:pt x="2249714" y="487722"/>
                  <a:pt x="2261299" y="468369"/>
                  <a:pt x="2278743" y="468369"/>
                </a:cubicBezTo>
                <a:cubicBezTo>
                  <a:pt x="2337601" y="468369"/>
                  <a:pt x="2452914" y="497398"/>
                  <a:pt x="2452914" y="497398"/>
                </a:cubicBezTo>
                <a:cubicBezTo>
                  <a:pt x="2588381" y="492560"/>
                  <a:pt x="2724286" y="494797"/>
                  <a:pt x="2859314" y="482883"/>
                </a:cubicBezTo>
                <a:cubicBezTo>
                  <a:pt x="2889794" y="480194"/>
                  <a:pt x="2917371" y="463531"/>
                  <a:pt x="2946400" y="453855"/>
                </a:cubicBezTo>
                <a:cubicBezTo>
                  <a:pt x="3055844" y="417374"/>
                  <a:pt x="2920944" y="466582"/>
                  <a:pt x="3033486" y="410312"/>
                </a:cubicBezTo>
                <a:cubicBezTo>
                  <a:pt x="3047170" y="403470"/>
                  <a:pt x="3062515" y="400636"/>
                  <a:pt x="3077029" y="395798"/>
                </a:cubicBezTo>
                <a:cubicBezTo>
                  <a:pt x="3102869" y="357038"/>
                  <a:pt x="3189262" y="277095"/>
                  <a:pt x="3106057" y="221626"/>
                </a:cubicBezTo>
                <a:lnTo>
                  <a:pt x="3062514" y="192598"/>
                </a:lnTo>
                <a:cubicBezTo>
                  <a:pt x="3048000" y="173245"/>
                  <a:pt x="3036077" y="151645"/>
                  <a:pt x="3018972" y="134540"/>
                </a:cubicBezTo>
                <a:cubicBezTo>
                  <a:pt x="2990837" y="106405"/>
                  <a:pt x="2967299" y="102802"/>
                  <a:pt x="2931886" y="90998"/>
                </a:cubicBezTo>
                <a:cubicBezTo>
                  <a:pt x="2862884" y="44996"/>
                  <a:pt x="2904891" y="67485"/>
                  <a:pt x="2801257" y="32940"/>
                </a:cubicBezTo>
                <a:cubicBezTo>
                  <a:pt x="2778395" y="25319"/>
                  <a:pt x="2720918" y="4924"/>
                  <a:pt x="2699657" y="3912"/>
                </a:cubicBezTo>
                <a:cubicBezTo>
                  <a:pt x="2617502" y="0"/>
                  <a:pt x="2535162" y="3912"/>
                  <a:pt x="2452914" y="3912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>
            <a:off x="3018971" y="4167874"/>
            <a:ext cx="609600" cy="331555"/>
          </a:xfrm>
          <a:custGeom>
            <a:avLst/>
            <a:gdLst>
              <a:gd name="connsiteX0" fmla="*/ 0 w 609600"/>
              <a:gd name="connsiteY0" fmla="*/ 331555 h 331555"/>
              <a:gd name="connsiteX1" fmla="*/ 58058 w 609600"/>
              <a:gd name="connsiteY1" fmla="*/ 200926 h 331555"/>
              <a:gd name="connsiteX2" fmla="*/ 188686 w 609600"/>
              <a:gd name="connsiteY2" fmla="*/ 99326 h 331555"/>
              <a:gd name="connsiteX3" fmla="*/ 246743 w 609600"/>
              <a:gd name="connsiteY3" fmla="*/ 70297 h 331555"/>
              <a:gd name="connsiteX4" fmla="*/ 319315 w 609600"/>
              <a:gd name="connsiteY4" fmla="*/ 55783 h 331555"/>
              <a:gd name="connsiteX5" fmla="*/ 362858 w 609600"/>
              <a:gd name="connsiteY5" fmla="*/ 41269 h 331555"/>
              <a:gd name="connsiteX6" fmla="*/ 449943 w 609600"/>
              <a:gd name="connsiteY6" fmla="*/ 26755 h 331555"/>
              <a:gd name="connsiteX7" fmla="*/ 609600 w 609600"/>
              <a:gd name="connsiteY7" fmla="*/ 12240 h 33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" h="331555">
                <a:moveTo>
                  <a:pt x="0" y="331555"/>
                </a:moveTo>
                <a:cubicBezTo>
                  <a:pt x="21097" y="268263"/>
                  <a:pt x="19722" y="246929"/>
                  <a:pt x="58058" y="200926"/>
                </a:cubicBezTo>
                <a:cubicBezTo>
                  <a:pt x="100692" y="149764"/>
                  <a:pt x="127994" y="139787"/>
                  <a:pt x="188686" y="99326"/>
                </a:cubicBezTo>
                <a:cubicBezTo>
                  <a:pt x="206689" y="87324"/>
                  <a:pt x="226217" y="77139"/>
                  <a:pt x="246743" y="70297"/>
                </a:cubicBezTo>
                <a:cubicBezTo>
                  <a:pt x="270147" y="62496"/>
                  <a:pt x="295382" y="61766"/>
                  <a:pt x="319315" y="55783"/>
                </a:cubicBezTo>
                <a:cubicBezTo>
                  <a:pt x="334158" y="52072"/>
                  <a:pt x="347923" y="44588"/>
                  <a:pt x="362858" y="41269"/>
                </a:cubicBezTo>
                <a:cubicBezTo>
                  <a:pt x="391586" y="34885"/>
                  <a:pt x="420915" y="31593"/>
                  <a:pt x="449943" y="26755"/>
                </a:cubicBezTo>
                <a:cubicBezTo>
                  <a:pt x="530204" y="0"/>
                  <a:pt x="478186" y="12240"/>
                  <a:pt x="609600" y="12240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 19"/>
          <p:cNvSpPr/>
          <p:nvPr/>
        </p:nvSpPr>
        <p:spPr>
          <a:xfrm>
            <a:off x="3857620" y="4143380"/>
            <a:ext cx="145143" cy="0"/>
          </a:xfrm>
          <a:custGeom>
            <a:avLst/>
            <a:gdLst>
              <a:gd name="connsiteX0" fmla="*/ 0 w 145143"/>
              <a:gd name="connsiteY0" fmla="*/ 0 h 0"/>
              <a:gd name="connsiteX1" fmla="*/ 145143 w 1451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3">
                <a:moveTo>
                  <a:pt x="0" y="0"/>
                </a:moveTo>
                <a:lnTo>
                  <a:pt x="145143" y="0"/>
                </a:ln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5141237" y="4214818"/>
            <a:ext cx="145143" cy="0"/>
          </a:xfrm>
          <a:custGeom>
            <a:avLst/>
            <a:gdLst>
              <a:gd name="connsiteX0" fmla="*/ 0 w 145143"/>
              <a:gd name="connsiteY0" fmla="*/ 0 h 0"/>
              <a:gd name="connsiteX1" fmla="*/ 145143 w 1451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3">
                <a:moveTo>
                  <a:pt x="0" y="0"/>
                </a:moveTo>
                <a:lnTo>
                  <a:pt x="145143" y="0"/>
                </a:ln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4357686" y="4143380"/>
            <a:ext cx="145143" cy="0"/>
          </a:xfrm>
          <a:custGeom>
            <a:avLst/>
            <a:gdLst>
              <a:gd name="connsiteX0" fmla="*/ 0 w 145143"/>
              <a:gd name="connsiteY0" fmla="*/ 0 h 0"/>
              <a:gd name="connsiteX1" fmla="*/ 145143 w 1451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3">
                <a:moveTo>
                  <a:pt x="0" y="0"/>
                </a:moveTo>
                <a:lnTo>
                  <a:pt x="145143" y="0"/>
                </a:ln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 22"/>
          <p:cNvSpPr/>
          <p:nvPr/>
        </p:nvSpPr>
        <p:spPr>
          <a:xfrm>
            <a:off x="4143372" y="4143380"/>
            <a:ext cx="145143" cy="0"/>
          </a:xfrm>
          <a:custGeom>
            <a:avLst/>
            <a:gdLst>
              <a:gd name="connsiteX0" fmla="*/ 0 w 145143"/>
              <a:gd name="connsiteY0" fmla="*/ 0 h 0"/>
              <a:gd name="connsiteX1" fmla="*/ 145143 w 1451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3">
                <a:moveTo>
                  <a:pt x="0" y="0"/>
                </a:moveTo>
                <a:lnTo>
                  <a:pt x="145143" y="0"/>
                </a:ln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 23"/>
          <p:cNvSpPr/>
          <p:nvPr/>
        </p:nvSpPr>
        <p:spPr>
          <a:xfrm>
            <a:off x="4641171" y="4143380"/>
            <a:ext cx="145143" cy="0"/>
          </a:xfrm>
          <a:custGeom>
            <a:avLst/>
            <a:gdLst>
              <a:gd name="connsiteX0" fmla="*/ 0 w 145143"/>
              <a:gd name="connsiteY0" fmla="*/ 0 h 0"/>
              <a:gd name="connsiteX1" fmla="*/ 145143 w 1451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3">
                <a:moveTo>
                  <a:pt x="0" y="0"/>
                </a:moveTo>
                <a:lnTo>
                  <a:pt x="145143" y="0"/>
                </a:ln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 24"/>
          <p:cNvSpPr/>
          <p:nvPr/>
        </p:nvSpPr>
        <p:spPr>
          <a:xfrm>
            <a:off x="4855485" y="4143380"/>
            <a:ext cx="145143" cy="0"/>
          </a:xfrm>
          <a:custGeom>
            <a:avLst/>
            <a:gdLst>
              <a:gd name="connsiteX0" fmla="*/ 0 w 145143"/>
              <a:gd name="connsiteY0" fmla="*/ 0 h 0"/>
              <a:gd name="connsiteX1" fmla="*/ 145143 w 1451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3">
                <a:moveTo>
                  <a:pt x="0" y="0"/>
                </a:moveTo>
                <a:lnTo>
                  <a:pt x="145143" y="0"/>
                </a:ln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4572000" y="2857496"/>
            <a:ext cx="1857388" cy="1571636"/>
            <a:chOff x="4572000" y="2857496"/>
            <a:chExt cx="1857388" cy="1571636"/>
          </a:xfrm>
        </p:grpSpPr>
        <p:cxnSp>
          <p:nvCxnSpPr>
            <p:cNvPr id="28" name="직선 화살표 연결선 27"/>
            <p:cNvCxnSpPr>
              <a:endCxn id="12" idx="27"/>
            </p:cNvCxnSpPr>
            <p:nvPr/>
          </p:nvCxnSpPr>
          <p:spPr>
            <a:xfrm flipV="1">
              <a:off x="4572000" y="4426857"/>
              <a:ext cx="1538513" cy="2275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개체 28"/>
            <p:cNvGraphicFramePr>
              <a:graphicFrameLocks noChangeAspect="1"/>
            </p:cNvGraphicFramePr>
            <p:nvPr/>
          </p:nvGraphicFramePr>
          <p:xfrm>
            <a:off x="5357818" y="2857496"/>
            <a:ext cx="1071570" cy="1152755"/>
          </p:xfrm>
          <a:graphic>
            <a:graphicData uri="http://schemas.openxmlformats.org/presentationml/2006/ole">
              <p:oleObj spid="_x0000_s1067009" name="Equation" r:id="rId3" imgW="139680" imgH="164880" progId="Equation.3">
                <p:embed/>
              </p:oleObj>
            </a:graphicData>
          </a:graphic>
        </p:graphicFrame>
      </p:grpSp>
      <p:grpSp>
        <p:nvGrpSpPr>
          <p:cNvPr id="26" name="그룹 25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7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32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3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33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26/67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31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561314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axion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model has the DW number </a:t>
            </a: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Sikivie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PRL48, 1156 (1982)         :  DW problem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Choi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-Kim, PRL55, 2637  (1985)     : Degenerate 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vacua</a:t>
            </a:r>
            <a:endParaRPr lang="en-US" altLang="ko-KR" sz="2000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   Barr-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Choi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-Kim, NPB283, 591 (1987):  N=1 allowed</a:t>
            </a:r>
          </a:p>
          <a:p>
            <a:r>
              <a:rPr lang="en-US" altLang="ko-KR" sz="2000" dirty="0" smtClean="0"/>
              <a:t>   </a:t>
            </a:r>
            <a:endParaRPr lang="ko-KR" altLang="en-US" sz="20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31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71744"/>
            <a:ext cx="5572164" cy="34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그룹 1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27/67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3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31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inkTgt spid="_x0000_s131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So, the phase must be of the complex scalar: </a:t>
            </a:r>
            <a:endParaRPr lang="ko-KR" altLang="en-US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17" name="개체 16"/>
          <p:cNvGraphicFramePr>
            <a:graphicFrameLocks noChangeAspect="1"/>
          </p:cNvGraphicFramePr>
          <p:nvPr/>
        </p:nvGraphicFramePr>
        <p:xfrm>
          <a:off x="1142976" y="1214422"/>
          <a:ext cx="6240486" cy="1597655"/>
        </p:xfrm>
        <a:graphic>
          <a:graphicData uri="http://schemas.openxmlformats.org/presentationml/2006/ole">
            <p:oleObj spid="_x0000_s1088514" name="Equation" r:id="rId3" imgW="1688760" imgH="431640" progId="Equation.3">
              <p:embed/>
            </p:oleObj>
          </a:graphicData>
        </a:graphic>
      </p:graphicFrame>
      <p:grpSp>
        <p:nvGrpSpPr>
          <p:cNvPr id="21" name="그룹 20"/>
          <p:cNvGrpSpPr/>
          <p:nvPr/>
        </p:nvGrpSpPr>
        <p:grpSpPr>
          <a:xfrm>
            <a:off x="928662" y="2357430"/>
            <a:ext cx="8286808" cy="2097115"/>
            <a:chOff x="928662" y="2357430"/>
            <a:chExt cx="8286808" cy="2097115"/>
          </a:xfrm>
        </p:grpSpPr>
        <p:sp>
          <p:nvSpPr>
            <p:cNvPr id="18" name="TextBox 17"/>
            <p:cNvSpPr txBox="1"/>
            <p:nvPr/>
          </p:nvSpPr>
          <p:spPr>
            <a:xfrm>
              <a:off x="928662" y="3500438"/>
              <a:ext cx="8286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This </a:t>
              </a:r>
              <a:r>
                <a:rPr lang="el-GR" altLang="ko-KR" sz="2800" dirty="0" smtClean="0">
                  <a:latin typeface="Microsoft Sans Serif" pitchFamily="34" charset="0"/>
                  <a:cs typeface="Microsoft Sans Serif" pitchFamily="34" charset="0"/>
                </a:rPr>
                <a:t>φ</a:t>
              </a:r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 appears in the coefficient outside the exponent.</a:t>
              </a:r>
              <a:endParaRPr lang="ko-KR" altLang="en-US" sz="2800" dirty="0">
                <a:latin typeface="Microsoft Sans Serif" pitchFamily="34" charset="0"/>
                <a:cs typeface="Microsoft Sans Serif" pitchFamily="34" charset="0"/>
              </a:endParaRPr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 rot="5400000" flipH="1" flipV="1">
              <a:off x="5107785" y="2821777"/>
              <a:ext cx="1143008" cy="21431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1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28/67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3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285852" y="1285860"/>
            <a:ext cx="607223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defRPr/>
            </a:pPr>
            <a:endParaRPr lang="en-US" altLang="ko-KR" sz="3200" b="1" dirty="0">
              <a:solidFill>
                <a:schemeClr val="accent3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  2.  </a:t>
            </a:r>
            <a:r>
              <a:rPr lang="en-US" altLang="ko-KR" sz="5400" dirty="0" err="1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Goldstino</a:t>
            </a:r>
            <a:r>
              <a:rPr lang="en-US" altLang="ko-KR" sz="54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and</a:t>
            </a:r>
          </a:p>
          <a:p>
            <a:pPr marL="914400" indent="-914400">
              <a:defRPr/>
            </a:pPr>
            <a:r>
              <a:rPr lang="en-US" altLang="ko-KR" sz="54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           </a:t>
            </a:r>
            <a:r>
              <a:rPr lang="en-US" altLang="ko-KR" sz="5400" dirty="0" err="1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axino</a:t>
            </a:r>
            <a:r>
              <a:rPr lang="en-US" altLang="ko-KR" sz="54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</a:t>
            </a:r>
            <a:r>
              <a:rPr lang="en-US" altLang="ko-KR" sz="5400" b="1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</a:t>
            </a:r>
            <a:endParaRPr lang="en-US" altLang="ko-KR" sz="5400" b="1" dirty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1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3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5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4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29/67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2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857224" y="1214422"/>
            <a:ext cx="7572396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defRPr/>
            </a:pPr>
            <a:endParaRPr lang="en-US" altLang="ko-KR" sz="3200" b="1" dirty="0">
              <a:solidFill>
                <a:schemeClr val="accent3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457200" indent="-457200">
              <a:defRPr/>
            </a:pPr>
            <a:r>
              <a:rPr lang="en-US" altLang="ko-KR" sz="54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1. Weak CP, QCD, and the PQ symmetry with SUSY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8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0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2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1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9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561314"/>
            <a:ext cx="83582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When fields carrying the PQ charges develop VEVs, the PQ symmetry is broken. When fields develop F-terms, SUSY is broken.  </a:t>
            </a: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214554"/>
            <a:ext cx="756489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What about if fields carrying the </a:t>
            </a:r>
          </a:p>
          <a:p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PQ charges develop VEVs and F-terms?</a:t>
            </a:r>
          </a:p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2434" y="3786190"/>
            <a:ext cx="7277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Related references are the following:</a:t>
            </a: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Kim-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Nilles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PLB138, 150  (1984)</a:t>
            </a:r>
          </a:p>
          <a:p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Giudice-Masiero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PLB206, 480 (1988)         </a:t>
            </a:r>
            <a:endParaRPr lang="ko-KR" altLang="en-US" sz="20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30/67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5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0034" y="2428868"/>
            <a:ext cx="7277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This is a kind of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Giudice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-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Masiero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by the F-term X</a:t>
            </a:r>
            <a:r>
              <a:rPr lang="en-US" altLang="ko-KR" sz="2000" baseline="-25000" dirty="0" smtClean="0">
                <a:latin typeface="Microsoft Sans Serif" pitchFamily="34" charset="0"/>
                <a:cs typeface="Microsoft Sans Serif" pitchFamily="34" charset="0"/>
              </a:rPr>
              <a:t>F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. The PQ symmetry is broken by this F-term. </a:t>
            </a:r>
            <a:endParaRPr lang="ko-KR" altLang="en-US" sz="20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00034" y="357166"/>
            <a:ext cx="8358246" cy="2043588"/>
            <a:chOff x="500034" y="561314"/>
            <a:chExt cx="8358246" cy="2043588"/>
          </a:xfrm>
        </p:grpSpPr>
        <p:sp>
          <p:nvSpPr>
            <p:cNvPr id="10" name="TextBox 9"/>
            <p:cNvSpPr txBox="1"/>
            <p:nvPr/>
          </p:nvSpPr>
          <p:spPr>
            <a:xfrm>
              <a:off x="500034" y="561314"/>
              <a:ext cx="835824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Consider the minimal </a:t>
              </a:r>
              <a:r>
                <a:rPr lang="en-US" altLang="ko-KR" sz="2400" dirty="0" err="1" smtClean="0">
                  <a:latin typeface="Microsoft Sans Serif" pitchFamily="34" charset="0"/>
                  <a:cs typeface="Microsoft Sans Serif" pitchFamily="34" charset="0"/>
                </a:rPr>
                <a:t>Kaehler</a:t>
              </a:r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 plus</a:t>
              </a:r>
            </a:p>
            <a:p>
              <a:endParaRPr lang="en-US" altLang="ko-KR" sz="2400" dirty="0" smtClean="0">
                <a:latin typeface="Microsoft Sans Serif" pitchFamily="34" charset="0"/>
                <a:cs typeface="Microsoft Sans Serif" pitchFamily="34" charset="0"/>
              </a:endParaRPr>
            </a:p>
            <a:p>
              <a:endParaRPr lang="en-US" altLang="ko-KR" sz="2400" dirty="0" smtClean="0">
                <a:latin typeface="Microsoft Sans Serif" pitchFamily="34" charset="0"/>
                <a:cs typeface="Microsoft Sans Serif" pitchFamily="34" charset="0"/>
              </a:endParaRPr>
            </a:p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The PQ symmetry is preserved. So, </a:t>
              </a:r>
            </a:p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                    </a:t>
              </a:r>
            </a:p>
          </p:txBody>
        </p:sp>
        <p:graphicFrame>
          <p:nvGraphicFramePr>
            <p:cNvPr id="1120258" name="Object 2" descr="양피지"/>
            <p:cNvGraphicFramePr>
              <a:graphicFrameLocks noChangeAspect="1"/>
            </p:cNvGraphicFramePr>
            <p:nvPr/>
          </p:nvGraphicFramePr>
          <p:xfrm>
            <a:off x="5429256" y="847066"/>
            <a:ext cx="2786082" cy="790616"/>
          </p:xfrm>
          <a:graphic>
            <a:graphicData uri="http://schemas.openxmlformats.org/presentationml/2006/ole">
              <p:oleObj spid="_x0000_s1120258" name="Equation" r:id="rId3" imgW="1523880" imgH="431640" progId="Equation.3">
                <p:embed/>
              </p:oleObj>
            </a:graphicData>
          </a:graphic>
        </p:graphicFrame>
        <p:graphicFrame>
          <p:nvGraphicFramePr>
            <p:cNvPr id="1120259" name="Object 3" descr="양피지"/>
            <p:cNvGraphicFramePr>
              <a:graphicFrameLocks noChangeAspect="1"/>
            </p:cNvGraphicFramePr>
            <p:nvPr/>
          </p:nvGraphicFramePr>
          <p:xfrm>
            <a:off x="4929190" y="2061512"/>
            <a:ext cx="3429024" cy="543390"/>
          </p:xfrm>
          <a:graphic>
            <a:graphicData uri="http://schemas.openxmlformats.org/presentationml/2006/ole">
              <p:oleObj spid="_x0000_s1120259" name="Equation" r:id="rId4" imgW="1447560" imgH="228600" progId="Equation.3">
                <p:embed/>
              </p:oleObj>
            </a:graphicData>
          </a:graphic>
        </p:graphicFrame>
      </p:grpSp>
      <p:grpSp>
        <p:nvGrpSpPr>
          <p:cNvPr id="15" name="그룹 14"/>
          <p:cNvGrpSpPr/>
          <p:nvPr/>
        </p:nvGrpSpPr>
        <p:grpSpPr>
          <a:xfrm>
            <a:off x="500034" y="3143248"/>
            <a:ext cx="8358246" cy="2166358"/>
            <a:chOff x="500034" y="561314"/>
            <a:chExt cx="8358246" cy="2166358"/>
          </a:xfrm>
        </p:grpSpPr>
        <p:sp>
          <p:nvSpPr>
            <p:cNvPr id="16" name="TextBox 15"/>
            <p:cNvSpPr txBox="1"/>
            <p:nvPr/>
          </p:nvSpPr>
          <p:spPr>
            <a:xfrm>
              <a:off x="500034" y="561314"/>
              <a:ext cx="83582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It can be obtained from the </a:t>
              </a:r>
              <a:r>
                <a:rPr lang="en-US" altLang="ko-KR" sz="2400" dirty="0" err="1" smtClean="0">
                  <a:latin typeface="Microsoft Sans Serif" pitchFamily="34" charset="0"/>
                  <a:cs typeface="Microsoft Sans Serif" pitchFamily="34" charset="0"/>
                </a:rPr>
                <a:t>superpotential</a:t>
              </a:r>
              <a:endParaRPr lang="en-US" altLang="ko-KR" sz="2400" dirty="0" smtClean="0">
                <a:latin typeface="Microsoft Sans Serif" pitchFamily="34" charset="0"/>
                <a:cs typeface="Microsoft Sans Serif" pitchFamily="34" charset="0"/>
              </a:endParaRPr>
            </a:p>
            <a:p>
              <a:endParaRPr lang="en-US" altLang="ko-KR" sz="2400" dirty="0" smtClean="0">
                <a:latin typeface="Microsoft Sans Serif" pitchFamily="34" charset="0"/>
                <a:cs typeface="Microsoft Sans Serif" pitchFamily="34" charset="0"/>
              </a:endParaRPr>
            </a:p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                    </a:t>
              </a:r>
            </a:p>
          </p:txBody>
        </p:sp>
        <p:graphicFrame>
          <p:nvGraphicFramePr>
            <p:cNvPr id="17" name="Object 2" descr="양피지"/>
            <p:cNvGraphicFramePr>
              <a:graphicFrameLocks noChangeAspect="1"/>
            </p:cNvGraphicFramePr>
            <p:nvPr/>
          </p:nvGraphicFramePr>
          <p:xfrm>
            <a:off x="3214678" y="1061380"/>
            <a:ext cx="5038745" cy="616459"/>
          </p:xfrm>
          <a:graphic>
            <a:graphicData uri="http://schemas.openxmlformats.org/presentationml/2006/ole">
              <p:oleObj spid="_x0000_s1120260" name="Equation" r:id="rId5" imgW="1981080" imgH="241200" progId="Equation.3">
                <p:embed/>
              </p:oleObj>
            </a:graphicData>
          </a:graphic>
        </p:graphicFrame>
        <p:graphicFrame>
          <p:nvGraphicFramePr>
            <p:cNvPr id="18" name="Object 3" descr="양피지"/>
            <p:cNvGraphicFramePr>
              <a:graphicFrameLocks noChangeAspect="1"/>
            </p:cNvGraphicFramePr>
            <p:nvPr/>
          </p:nvGraphicFramePr>
          <p:xfrm>
            <a:off x="1071538" y="1847198"/>
            <a:ext cx="6286544" cy="880474"/>
          </p:xfrm>
          <a:graphic>
            <a:graphicData uri="http://schemas.openxmlformats.org/presentationml/2006/ole">
              <p:oleObj spid="_x0000_s1120261" name="Equation" r:id="rId6" imgW="3276360" imgH="457200" progId="Equation.3">
                <p:embed/>
              </p:oleObj>
            </a:graphicData>
          </a:graphic>
        </p:graphicFrame>
      </p:grpSp>
      <p:grpSp>
        <p:nvGrpSpPr>
          <p:cNvPr id="19" name="그룹 1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0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2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3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31/67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1" name="_x108691288" descr="EMB0000175081c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428604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It is Kim-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Nilles</a:t>
            </a:r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                   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2862262" y="928670"/>
            <a:ext cx="5138762" cy="2052648"/>
            <a:chOff x="858816" y="2947988"/>
            <a:chExt cx="5138762" cy="2052648"/>
          </a:xfrm>
        </p:grpSpPr>
        <p:grpSp>
          <p:nvGrpSpPr>
            <p:cNvPr id="28" name="그룹 27"/>
            <p:cNvGrpSpPr/>
            <p:nvPr/>
          </p:nvGrpSpPr>
          <p:grpSpPr>
            <a:xfrm>
              <a:off x="1571604" y="3071810"/>
              <a:ext cx="3500461" cy="1714513"/>
              <a:chOff x="1571604" y="3071810"/>
              <a:chExt cx="3500461" cy="1714513"/>
            </a:xfrm>
          </p:grpSpPr>
          <p:cxnSp>
            <p:nvCxnSpPr>
              <p:cNvPr id="20" name="직선 연결선 19"/>
              <p:cNvCxnSpPr/>
              <p:nvPr/>
            </p:nvCxnSpPr>
            <p:spPr>
              <a:xfrm rot="16200000" flipH="1">
                <a:off x="1607323" y="3107529"/>
                <a:ext cx="857256" cy="78581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 rot="5400000">
                <a:off x="1571604" y="3929067"/>
                <a:ext cx="857256" cy="857255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 rot="16200000" flipH="1">
                <a:off x="4179091" y="3964786"/>
                <a:ext cx="857256" cy="78581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>
              <a:xfrm rot="5400000">
                <a:off x="4214810" y="3071811"/>
                <a:ext cx="857256" cy="857255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/>
              <p:nvPr/>
            </p:nvCxnSpPr>
            <p:spPr>
              <a:xfrm rot="10800000" flipV="1">
                <a:off x="2428864" y="3929065"/>
                <a:ext cx="1785947" cy="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그룹 38"/>
            <p:cNvGrpSpPr/>
            <p:nvPr/>
          </p:nvGrpSpPr>
          <p:grpSpPr>
            <a:xfrm>
              <a:off x="858816" y="2947988"/>
              <a:ext cx="5138762" cy="2052648"/>
              <a:chOff x="858816" y="2947988"/>
              <a:chExt cx="5138762" cy="2052648"/>
            </a:xfrm>
          </p:grpSpPr>
          <p:cxnSp>
            <p:nvCxnSpPr>
              <p:cNvPr id="30" name="직선 연결선 29"/>
              <p:cNvCxnSpPr/>
              <p:nvPr/>
            </p:nvCxnSpPr>
            <p:spPr>
              <a:xfrm rot="5400000">
                <a:off x="3143240" y="3786190"/>
                <a:ext cx="428628" cy="28575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/>
              <p:cNvCxnSpPr/>
              <p:nvPr/>
            </p:nvCxnSpPr>
            <p:spPr>
              <a:xfrm rot="16200000" flipH="1">
                <a:off x="3143243" y="3786190"/>
                <a:ext cx="428624" cy="28575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5" name="Object 3" descr="양피지"/>
              <p:cNvGraphicFramePr>
                <a:graphicFrameLocks noChangeAspect="1"/>
              </p:cNvGraphicFramePr>
              <p:nvPr/>
            </p:nvGraphicFramePr>
            <p:xfrm>
              <a:off x="928662" y="3000372"/>
              <a:ext cx="640620" cy="642942"/>
            </p:xfrm>
            <a:graphic>
              <a:graphicData uri="http://schemas.openxmlformats.org/presentationml/2006/ole">
                <p:oleObj spid="_x0000_s1121286" name="Equation" r:id="rId3" imgW="228600" imgH="228600" progId="Equation.3">
                  <p:embed/>
                </p:oleObj>
              </a:graphicData>
            </a:graphic>
          </p:graphicFrame>
          <p:graphicFrame>
            <p:nvGraphicFramePr>
              <p:cNvPr id="1121287" name="Object 7" descr="양피지"/>
              <p:cNvGraphicFramePr>
                <a:graphicFrameLocks noChangeAspect="1"/>
              </p:cNvGraphicFramePr>
              <p:nvPr/>
            </p:nvGraphicFramePr>
            <p:xfrm>
              <a:off x="858816" y="4357694"/>
              <a:ext cx="641350" cy="642938"/>
            </p:xfrm>
            <a:graphic>
              <a:graphicData uri="http://schemas.openxmlformats.org/presentationml/2006/ole">
                <p:oleObj spid="_x0000_s1121287" name="Equation" r:id="rId4" imgW="228600" imgH="228600" progId="Equation.3">
                  <p:embed/>
                </p:oleObj>
              </a:graphicData>
            </a:graphic>
          </p:graphicFrame>
          <p:graphicFrame>
            <p:nvGraphicFramePr>
              <p:cNvPr id="1121289" name="Object 9" descr="양피지"/>
              <p:cNvGraphicFramePr>
                <a:graphicFrameLocks noChangeAspect="1"/>
              </p:cNvGraphicFramePr>
              <p:nvPr/>
            </p:nvGraphicFramePr>
            <p:xfrm>
              <a:off x="5092700" y="2947988"/>
              <a:ext cx="890588" cy="714375"/>
            </p:xfrm>
            <a:graphic>
              <a:graphicData uri="http://schemas.openxmlformats.org/presentationml/2006/ole">
                <p:oleObj spid="_x0000_s1121289" name="Equation" r:id="rId5" imgW="317160" imgH="253800" progId="Equation.3">
                  <p:embed/>
                </p:oleObj>
              </a:graphicData>
            </a:graphic>
          </p:graphicFrame>
          <p:graphicFrame>
            <p:nvGraphicFramePr>
              <p:cNvPr id="1121290" name="Object 10" descr="양피지"/>
              <p:cNvGraphicFramePr>
                <a:graphicFrameLocks noChangeAspect="1"/>
              </p:cNvGraphicFramePr>
              <p:nvPr/>
            </p:nvGraphicFramePr>
            <p:xfrm>
              <a:off x="5072066" y="4286261"/>
              <a:ext cx="925512" cy="714375"/>
            </p:xfrm>
            <a:graphic>
              <a:graphicData uri="http://schemas.openxmlformats.org/presentationml/2006/ole">
                <p:oleObj spid="_x0000_s1121290" name="Equation" r:id="rId6" imgW="330120" imgH="253800" progId="Equation.3">
                  <p:embed/>
                </p:oleObj>
              </a:graphicData>
            </a:graphic>
          </p:graphicFrame>
        </p:grpSp>
      </p:grpSp>
      <p:graphicFrame>
        <p:nvGraphicFramePr>
          <p:cNvPr id="41" name="Object 2" descr="양피지"/>
          <p:cNvGraphicFramePr>
            <a:graphicFrameLocks noChangeAspect="1"/>
          </p:cNvGraphicFramePr>
          <p:nvPr/>
        </p:nvGraphicFramePr>
        <p:xfrm>
          <a:off x="2000232" y="3214686"/>
          <a:ext cx="5214974" cy="903391"/>
        </p:xfrm>
        <a:graphic>
          <a:graphicData uri="http://schemas.openxmlformats.org/presentationml/2006/ole">
            <p:oleObj spid="_x0000_s1121291" name="Equation" r:id="rId7" imgW="2425680" imgH="419040" progId="Equation.3">
              <p:embed/>
            </p:oleObj>
          </a:graphicData>
        </a:graphic>
      </p:graphicFrame>
      <p:grpSp>
        <p:nvGrpSpPr>
          <p:cNvPr id="44" name="그룹 43"/>
          <p:cNvGrpSpPr/>
          <p:nvPr/>
        </p:nvGrpSpPr>
        <p:grpSpPr>
          <a:xfrm>
            <a:off x="642910" y="4431108"/>
            <a:ext cx="8358246" cy="1569660"/>
            <a:chOff x="642910" y="4431108"/>
            <a:chExt cx="8358246" cy="1569660"/>
          </a:xfrm>
        </p:grpSpPr>
        <p:sp>
          <p:nvSpPr>
            <p:cNvPr id="42" name="TextBox 41"/>
            <p:cNvSpPr txBox="1"/>
            <p:nvPr/>
          </p:nvSpPr>
          <p:spPr>
            <a:xfrm>
              <a:off x="642910" y="4431108"/>
              <a:ext cx="83582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In the </a:t>
              </a:r>
              <a:r>
                <a:rPr lang="en-US" altLang="ko-KR" sz="2400" dirty="0" err="1" smtClean="0">
                  <a:latin typeface="Microsoft Sans Serif" pitchFamily="34" charset="0"/>
                  <a:cs typeface="Microsoft Sans Serif" pitchFamily="34" charset="0"/>
                </a:rPr>
                <a:t>Giudice</a:t>
              </a:r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-</a:t>
              </a:r>
              <a:r>
                <a:rPr lang="en-US" altLang="ko-KR" sz="2400" dirty="0" err="1" smtClean="0">
                  <a:latin typeface="Microsoft Sans Serif" pitchFamily="34" charset="0"/>
                  <a:cs typeface="Microsoft Sans Serif" pitchFamily="34" charset="0"/>
                </a:rPr>
                <a:t>Masiero</a:t>
              </a:r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, </a:t>
              </a:r>
              <a:r>
                <a:rPr lang="el-GR" altLang="ko-KR" sz="2400" b="1" dirty="0" smtClean="0">
                  <a:latin typeface="바탕"/>
                  <a:ea typeface="바탕"/>
                  <a:cs typeface="Microsoft Sans Serif" pitchFamily="34" charset="0"/>
                </a:rPr>
                <a:t>μ</a:t>
              </a:r>
              <a:r>
                <a:rPr lang="en-US" altLang="ko-KR" sz="2400" b="1" dirty="0" smtClean="0">
                  <a:latin typeface="바탕"/>
                  <a:ea typeface="바탕"/>
                  <a:cs typeface="Microsoft Sans Serif" pitchFamily="34" charset="0"/>
                </a:rPr>
                <a:t>=(X</a:t>
              </a:r>
              <a:r>
                <a:rPr lang="en-US" altLang="ko-KR" sz="2400" b="1" baseline="-25000" dirty="0" smtClean="0">
                  <a:latin typeface="바탕"/>
                  <a:ea typeface="바탕"/>
                  <a:cs typeface="Microsoft Sans Serif" pitchFamily="34" charset="0"/>
                </a:rPr>
                <a:t>F</a:t>
              </a:r>
              <a:r>
                <a:rPr lang="en-US" altLang="ko-KR" sz="2400" b="1" dirty="0" smtClean="0">
                  <a:latin typeface="바탕"/>
                  <a:ea typeface="바탕"/>
                  <a:cs typeface="Microsoft Sans Serif" pitchFamily="34" charset="0"/>
                </a:rPr>
                <a:t>)</a:t>
              </a:r>
              <a:r>
                <a:rPr lang="en-US" altLang="ko-KR" sz="2400" b="1" baseline="30000" dirty="0" smtClean="0">
                  <a:latin typeface="바탕"/>
                  <a:ea typeface="바탕"/>
                  <a:cs typeface="Microsoft Sans Serif" pitchFamily="34" charset="0"/>
                </a:rPr>
                <a:t>*</a:t>
              </a:r>
              <a:r>
                <a:rPr lang="en-US" altLang="ko-KR" sz="2400" b="1" dirty="0" smtClean="0">
                  <a:latin typeface="바탕"/>
                  <a:ea typeface="바탕"/>
                  <a:cs typeface="Microsoft Sans Serif" pitchFamily="34" charset="0"/>
                </a:rPr>
                <a:t>, since X</a:t>
              </a:r>
              <a:r>
                <a:rPr lang="en-US" altLang="ko-KR" sz="2400" b="1" baseline="-25000" dirty="0" smtClean="0">
                  <a:latin typeface="바탕"/>
                  <a:ea typeface="바탕"/>
                  <a:cs typeface="Microsoft Sans Serif" pitchFamily="34" charset="0"/>
                </a:rPr>
                <a:t>F</a:t>
              </a:r>
              <a:r>
                <a:rPr lang="en-US" altLang="ko-KR" sz="2400" b="1" baseline="30000" dirty="0" smtClean="0">
                  <a:latin typeface="바탕"/>
                  <a:ea typeface="바탕"/>
                  <a:cs typeface="Microsoft Sans Serif" pitchFamily="34" charset="0"/>
                </a:rPr>
                <a:t>*</a:t>
              </a:r>
              <a:r>
                <a:rPr lang="en-US" altLang="ko-KR" sz="2400" b="1" dirty="0" smtClean="0">
                  <a:latin typeface="바탕"/>
                  <a:ea typeface="바탕"/>
                  <a:cs typeface="Microsoft Sans Serif" pitchFamily="34" charset="0"/>
                </a:rPr>
                <a:t>= ∂W/ ∂X, </a:t>
              </a:r>
              <a:r>
                <a:rPr lang="en-US" altLang="ko-KR" sz="2400" dirty="0" smtClean="0">
                  <a:latin typeface="Microsoft Sans Serif" pitchFamily="34" charset="0"/>
                  <a:ea typeface="바탕"/>
                  <a:cs typeface="Microsoft Sans Serif" pitchFamily="34" charset="0"/>
                </a:rPr>
                <a:t>or the same result as that of Kim-</a:t>
              </a:r>
              <a:r>
                <a:rPr lang="en-US" altLang="ko-KR" sz="2400" dirty="0" err="1" smtClean="0">
                  <a:latin typeface="Microsoft Sans Serif" pitchFamily="34" charset="0"/>
                  <a:ea typeface="바탕"/>
                  <a:cs typeface="Microsoft Sans Serif" pitchFamily="34" charset="0"/>
                </a:rPr>
                <a:t>Nilles</a:t>
              </a:r>
              <a:endParaRPr lang="en-US" altLang="ko-KR" sz="2400" dirty="0" smtClean="0">
                <a:latin typeface="Microsoft Sans Serif" pitchFamily="34" charset="0"/>
                <a:cs typeface="Microsoft Sans Serif" pitchFamily="34" charset="0"/>
              </a:endParaRPr>
            </a:p>
            <a:p>
              <a:endParaRPr lang="en-US" altLang="ko-KR" sz="2400" dirty="0" smtClean="0">
                <a:latin typeface="Microsoft Sans Serif" pitchFamily="34" charset="0"/>
                <a:cs typeface="Microsoft Sans Serif" pitchFamily="34" charset="0"/>
              </a:endParaRPr>
            </a:p>
            <a:p>
              <a:r>
                <a:rPr lang="en-US" altLang="ko-KR" sz="2400" dirty="0" smtClean="0">
                  <a:latin typeface="Microsoft Sans Serif" pitchFamily="34" charset="0"/>
                  <a:cs typeface="Microsoft Sans Serif" pitchFamily="34" charset="0"/>
                </a:rPr>
                <a:t>                    </a:t>
              </a:r>
            </a:p>
          </p:txBody>
        </p:sp>
        <p:graphicFrame>
          <p:nvGraphicFramePr>
            <p:cNvPr id="1121292" name="Object 12" descr="양피지"/>
            <p:cNvGraphicFramePr>
              <a:graphicFrameLocks noChangeAspect="1"/>
            </p:cNvGraphicFramePr>
            <p:nvPr/>
          </p:nvGraphicFramePr>
          <p:xfrm>
            <a:off x="5715008" y="5072074"/>
            <a:ext cx="1951048" cy="884809"/>
          </p:xfrm>
          <a:graphic>
            <a:graphicData uri="http://schemas.openxmlformats.org/presentationml/2006/ole">
              <p:oleObj spid="_x0000_s1121292" name="Equation" r:id="rId8" imgW="927000" imgH="419040" progId="Equation.3">
                <p:embed/>
              </p:oleObj>
            </a:graphicData>
          </a:graphic>
        </p:graphicFrame>
      </p:grpSp>
      <p:grpSp>
        <p:nvGrpSpPr>
          <p:cNvPr id="29" name="그룹 2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3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3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37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36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32/67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33" name="_x108691288" descr="EMB0000175081c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561314"/>
            <a:ext cx="83582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So, considering just W with </a:t>
            </a:r>
            <a:r>
              <a:rPr lang="el-GR" altLang="ko-KR" sz="2000" dirty="0" smtClean="0">
                <a:latin typeface="바탕"/>
                <a:ea typeface="바탕"/>
                <a:cs typeface="Microsoft Sans Serif" pitchFamily="34" charset="0"/>
              </a:rPr>
              <a:t>θ</a:t>
            </a:r>
            <a:r>
              <a:rPr lang="en-US" altLang="ko-KR" sz="2000" baseline="30000" dirty="0" smtClean="0">
                <a:latin typeface="바탕"/>
                <a:ea typeface="바탕"/>
                <a:cs typeface="Microsoft Sans Serif" pitchFamily="34" charset="0"/>
              </a:rPr>
              <a:t>0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components and considering </a:t>
            </a:r>
            <a:r>
              <a:rPr lang="el-GR" altLang="ko-KR" sz="2000" dirty="0" smtClean="0">
                <a:latin typeface="바탕"/>
                <a:ea typeface="바탕"/>
                <a:cs typeface="Microsoft Sans Serif" pitchFamily="34" charset="0"/>
              </a:rPr>
              <a:t>θ</a:t>
            </a:r>
            <a:r>
              <a:rPr lang="en-US" altLang="ko-KR" sz="2000" baseline="30000" dirty="0" smtClean="0">
                <a:latin typeface="바탕"/>
                <a:ea typeface="바탕"/>
                <a:cs typeface="Microsoft Sans Serif" pitchFamily="34" charset="0"/>
              </a:rPr>
              <a:t>2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components seem to be clarified.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          The PQ symmetry depends on </a:t>
            </a:r>
            <a:r>
              <a:rPr lang="el-GR" altLang="ko-KR" sz="2000" dirty="0" smtClean="0">
                <a:latin typeface="바탕"/>
                <a:ea typeface="바탕"/>
                <a:cs typeface="Microsoft Sans Serif" pitchFamily="34" charset="0"/>
              </a:rPr>
              <a:t>θ</a:t>
            </a:r>
            <a:r>
              <a:rPr lang="en-US" altLang="ko-KR" sz="2000" baseline="30000" dirty="0" smtClean="0">
                <a:latin typeface="바탕"/>
                <a:ea typeface="바탕"/>
                <a:cs typeface="Microsoft Sans Serif" pitchFamily="34" charset="0"/>
              </a:rPr>
              <a:t>0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components showing global symmetries, and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Goldstino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depends on </a:t>
            </a:r>
            <a:r>
              <a:rPr lang="el-GR" altLang="ko-KR" sz="2000" dirty="0" smtClean="0">
                <a:latin typeface="바탕"/>
                <a:ea typeface="바탕"/>
                <a:cs typeface="Microsoft Sans Serif" pitchFamily="34" charset="0"/>
              </a:rPr>
              <a:t>θ</a:t>
            </a:r>
            <a:r>
              <a:rPr lang="en-US" altLang="ko-KR" sz="2000" baseline="30000" dirty="0" smtClean="0">
                <a:latin typeface="바탕"/>
                <a:ea typeface="바탕"/>
                <a:cs typeface="Microsoft Sans Serif" pitchFamily="34" charset="0"/>
              </a:rPr>
              <a:t>2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components showing SUSY breaking . </a:t>
            </a: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PQ: upward direction</a:t>
            </a:r>
          </a:p>
          <a:p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Goldstino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: downward direction</a:t>
            </a: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There is an ambiguity in the definition of </a:t>
            </a:r>
            <a:r>
              <a:rPr lang="en-US" altLang="ko-KR" sz="20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2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</a:p>
        </p:txBody>
      </p:sp>
      <p:pic>
        <p:nvPicPr>
          <p:cNvPr id="1050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50607"/>
            <a:ext cx="4214842" cy="267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그룹 1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33/67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3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561314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If there is one </a:t>
            </a:r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, there is no ambiguity. The other is </a:t>
            </a:r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Goldstino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.  Even if there is one </a:t>
            </a:r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, the definition of </a:t>
            </a:r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has to be taken judiciously: </a:t>
            </a:r>
          </a:p>
          <a:p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F</a:t>
            </a:r>
            <a:r>
              <a:rPr lang="en-US" altLang="ko-KR" sz="2800" baseline="-25000" dirty="0" smtClean="0"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= 0. Even in this case, the </a:t>
            </a:r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Goldstino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direction may not be orth. to </a:t>
            </a:r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direction.  F</a:t>
            </a:r>
            <a:r>
              <a:rPr lang="en-US" altLang="ko-KR" sz="2800" baseline="30000" dirty="0" smtClean="0"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800" dirty="0" smtClean="0">
                <a:latin typeface="Microsoft Sans Serif" pitchFamily="34" charset="0"/>
                <a:ea typeface="바탕"/>
                <a:cs typeface="Microsoft Sans Serif" pitchFamily="34" charset="0"/>
              </a:rPr>
              <a:t>∝ </a:t>
            </a:r>
            <a:r>
              <a:rPr lang="en-US" altLang="ko-KR" sz="2800" dirty="0" err="1" smtClean="0">
                <a:latin typeface="Microsoft Sans Serif" pitchFamily="34" charset="0"/>
                <a:ea typeface="바탕"/>
                <a:cs typeface="Microsoft Sans Serif" pitchFamily="34" charset="0"/>
              </a:rPr>
              <a:t>goldstino</a:t>
            </a:r>
            <a:endParaRPr lang="en-US" altLang="ko-KR" sz="28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          </a:t>
            </a:r>
          </a:p>
        </p:txBody>
      </p:sp>
      <p:graphicFrame>
        <p:nvGraphicFramePr>
          <p:cNvPr id="1131521" name="Object 1" descr="양피지"/>
          <p:cNvGraphicFramePr>
            <a:graphicFrameLocks noChangeAspect="1"/>
          </p:cNvGraphicFramePr>
          <p:nvPr/>
        </p:nvGraphicFramePr>
        <p:xfrm>
          <a:off x="1857356" y="3000372"/>
          <a:ext cx="4572032" cy="2919319"/>
        </p:xfrm>
        <a:graphic>
          <a:graphicData uri="http://schemas.openxmlformats.org/presentationml/2006/ole">
            <p:oleObj spid="_x0000_s1131521" name="Equation" r:id="rId3" imgW="1396800" imgH="888840" progId="Equation.3">
              <p:embed/>
            </p:oleObj>
          </a:graphicData>
        </a:graphic>
      </p:graphicFrame>
      <p:grpSp>
        <p:nvGrpSpPr>
          <p:cNvPr id="11" name="그룹 1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34/67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3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13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inkTgt spid="_x0000_s113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561314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Even though we start with an </a:t>
            </a:r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axion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multiplet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A and </a:t>
            </a:r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Goldstino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multiplet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Z, the final </a:t>
            </a:r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multiplets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below SUSY breaking may mix some of the original components.</a:t>
            </a:r>
          </a:p>
        </p:txBody>
      </p:sp>
      <p:graphicFrame>
        <p:nvGraphicFramePr>
          <p:cNvPr id="11" name="Object 2" descr="양피지"/>
          <p:cNvGraphicFramePr>
            <a:graphicFrameLocks noChangeAspect="1"/>
          </p:cNvGraphicFramePr>
          <p:nvPr/>
        </p:nvGraphicFramePr>
        <p:xfrm>
          <a:off x="1131888" y="3048006"/>
          <a:ext cx="6329362" cy="1166812"/>
        </p:xfrm>
        <a:graphic>
          <a:graphicData uri="http://schemas.openxmlformats.org/presentationml/2006/ole">
            <p:oleObj spid="_x0000_s1129473" name="Equation" r:id="rId3" imgW="2489040" imgH="457200" progId="Equation.3">
              <p:embed/>
            </p:oleObj>
          </a:graphicData>
        </a:graphic>
      </p:graphicFrame>
      <p:grpSp>
        <p:nvGrpSpPr>
          <p:cNvPr id="12" name="그룹 11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3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5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7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6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35/67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4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56131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F</a:t>
            </a:r>
            <a:r>
              <a:rPr lang="en-US" altLang="ko-KR" sz="2800" baseline="-25000" dirty="0" smtClean="0"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= 0: 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            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5572164" cy="334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그룹 11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3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5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7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6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36/67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4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561314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F</a:t>
            </a:r>
            <a:r>
              <a:rPr lang="en-US" altLang="ko-KR" sz="2800" baseline="-25000" dirty="0" smtClean="0"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 </a:t>
            </a:r>
            <a:r>
              <a:rPr lang="en-US" altLang="ko-KR" sz="2800" dirty="0" smtClean="0">
                <a:latin typeface="바탕"/>
                <a:ea typeface="바탕"/>
                <a:cs typeface="Microsoft Sans Serif" pitchFamily="34" charset="0"/>
              </a:rPr>
              <a:t>≠</a:t>
            </a:r>
            <a:r>
              <a:rPr lang="en-US" altLang="ko-KR" sz="2800" dirty="0" smtClean="0">
                <a:latin typeface="Microsoft Sans Serif" pitchFamily="34" charset="0"/>
                <a:ea typeface="바탕"/>
                <a:cs typeface="Microsoft Sans Serif" pitchFamily="34" charset="0"/>
              </a:rPr>
              <a:t> 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0 :</a:t>
            </a:r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044098" cy="344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1472" y="4975223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In any case, F</a:t>
            </a:r>
            <a:r>
              <a:rPr lang="en-US" altLang="ko-KR" sz="2800" baseline="-25000" dirty="0" smtClean="0"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 </a:t>
            </a:r>
            <a:r>
              <a:rPr lang="en-US" altLang="ko-KR" sz="2800" dirty="0" smtClean="0">
                <a:latin typeface="바탕"/>
                <a:ea typeface="바탕"/>
                <a:cs typeface="Microsoft Sans Serif" pitchFamily="34" charset="0"/>
              </a:rPr>
              <a:t>=</a:t>
            </a:r>
            <a:r>
              <a:rPr lang="en-US" altLang="ko-KR" sz="2800" dirty="0" smtClean="0">
                <a:latin typeface="Microsoft Sans Serif" pitchFamily="34" charset="0"/>
                <a:ea typeface="바탕"/>
                <a:cs typeface="Microsoft Sans Serif" pitchFamily="34" charset="0"/>
              </a:rPr>
              <a:t> 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0  or F</a:t>
            </a:r>
            <a:r>
              <a:rPr lang="en-US" altLang="ko-KR" sz="2800" baseline="-25000" dirty="0" smtClean="0"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 </a:t>
            </a:r>
            <a:r>
              <a:rPr lang="en-US" altLang="ko-KR" sz="2800" dirty="0" smtClean="0">
                <a:latin typeface="바탕"/>
                <a:ea typeface="바탕"/>
                <a:cs typeface="Microsoft Sans Serif" pitchFamily="34" charset="0"/>
              </a:rPr>
              <a:t>≠</a:t>
            </a:r>
            <a:r>
              <a:rPr lang="en-US" altLang="ko-KR" sz="2800" dirty="0" smtClean="0">
                <a:latin typeface="Microsoft Sans Serif" pitchFamily="34" charset="0"/>
                <a:ea typeface="바탕"/>
                <a:cs typeface="Microsoft Sans Serif" pitchFamily="34" charset="0"/>
              </a:rPr>
              <a:t> 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0 is a detail and we present an example later.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37/67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5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571472" y="714356"/>
            <a:ext cx="8215370" cy="3612771"/>
            <a:chOff x="571472" y="714356"/>
            <a:chExt cx="8215370" cy="3612771"/>
          </a:xfrm>
        </p:grpSpPr>
        <p:sp>
          <p:nvSpPr>
            <p:cNvPr id="10" name="TextBox 9"/>
            <p:cNvSpPr txBox="1"/>
            <p:nvPr/>
          </p:nvSpPr>
          <p:spPr>
            <a:xfrm>
              <a:off x="571472" y="714356"/>
              <a:ext cx="82153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Definition of </a:t>
              </a:r>
              <a:r>
                <a:rPr lang="en-US" altLang="ko-KR" sz="2800" dirty="0" err="1" smtClean="0">
                  <a:latin typeface="Microsoft Sans Serif" pitchFamily="34" charset="0"/>
                  <a:cs typeface="Microsoft Sans Serif" pitchFamily="34" charset="0"/>
                </a:rPr>
                <a:t>axion</a:t>
              </a:r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 is without an ambiguity.</a:t>
              </a:r>
            </a:p>
            <a:p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Definition of </a:t>
              </a:r>
              <a:r>
                <a:rPr lang="en-US" altLang="ko-KR" sz="2800" dirty="0" err="1" smtClean="0">
                  <a:latin typeface="Microsoft Sans Serif" pitchFamily="34" charset="0"/>
                  <a:cs typeface="Microsoft Sans Serif" pitchFamily="34" charset="0"/>
                </a:rPr>
                <a:t>Goldstino</a:t>
              </a:r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 is without an ambiguity:</a:t>
              </a:r>
              <a:endParaRPr lang="ko-KR" altLang="en-US" sz="2800" dirty="0" smtClean="0">
                <a:latin typeface="Microsoft Sans Serif" pitchFamily="34" charset="0"/>
                <a:cs typeface="Microsoft Sans Serif" pitchFamily="34" charset="0"/>
              </a:endParaRPr>
            </a:p>
            <a:p>
              <a:endParaRPr lang="en-US" altLang="ko-KR" sz="2400" dirty="0" smtClean="0">
                <a:latin typeface="Microsoft Sans Serif" pitchFamily="34" charset="0"/>
                <a:cs typeface="Microsoft Sans Serif" pitchFamily="34" charset="0"/>
              </a:endParaRPr>
            </a:p>
          </p:txBody>
        </p:sp>
        <p:graphicFrame>
          <p:nvGraphicFramePr>
            <p:cNvPr id="1127425" name="Object 1" descr="양피지"/>
            <p:cNvGraphicFramePr>
              <a:graphicFrameLocks noChangeAspect="1"/>
            </p:cNvGraphicFramePr>
            <p:nvPr/>
          </p:nvGraphicFramePr>
          <p:xfrm>
            <a:off x="1714480" y="1928803"/>
            <a:ext cx="4071966" cy="2398324"/>
          </p:xfrm>
          <a:graphic>
            <a:graphicData uri="http://schemas.openxmlformats.org/presentationml/2006/ole">
              <p:oleObj spid="_x0000_s1127425" name="Equation" r:id="rId3" imgW="1752480" imgH="1028520" progId="Equation.3">
                <p:embed/>
              </p:oleObj>
            </a:graphicData>
          </a:graphic>
        </p:graphicFrame>
      </p:grpSp>
      <p:grpSp>
        <p:nvGrpSpPr>
          <p:cNvPr id="13" name="그룹 12"/>
          <p:cNvGrpSpPr/>
          <p:nvPr/>
        </p:nvGrpSpPr>
        <p:grpSpPr>
          <a:xfrm>
            <a:off x="428596" y="4324765"/>
            <a:ext cx="8634474" cy="1672821"/>
            <a:chOff x="571472" y="714356"/>
            <a:chExt cx="8634474" cy="1672821"/>
          </a:xfrm>
        </p:grpSpPr>
        <p:sp>
          <p:nvSpPr>
            <p:cNvPr id="14" name="TextBox 13"/>
            <p:cNvSpPr txBox="1"/>
            <p:nvPr/>
          </p:nvSpPr>
          <p:spPr>
            <a:xfrm>
              <a:off x="571472" y="714356"/>
              <a:ext cx="86344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But, </a:t>
              </a:r>
              <a:r>
                <a:rPr lang="en-US" altLang="ko-KR" sz="2800" dirty="0" err="1" smtClean="0">
                  <a:latin typeface="Microsoft Sans Serif" pitchFamily="34" charset="0"/>
                  <a:cs typeface="Microsoft Sans Serif" pitchFamily="34" charset="0"/>
                </a:rPr>
                <a:t>axino</a:t>
              </a:r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 is defined such that it belongs to a subset</a:t>
              </a:r>
              <a:endParaRPr lang="ko-KR" altLang="en-US" sz="2800" dirty="0" smtClean="0">
                <a:latin typeface="Microsoft Sans Serif" pitchFamily="34" charset="0"/>
                <a:cs typeface="Microsoft Sans Serif" pitchFamily="34" charset="0"/>
              </a:endParaRPr>
            </a:p>
            <a:p>
              <a:endParaRPr lang="en-US" altLang="ko-KR" sz="2400" dirty="0" smtClean="0">
                <a:latin typeface="Microsoft Sans Serif" pitchFamily="34" charset="0"/>
                <a:cs typeface="Microsoft Sans Serif" pitchFamily="34" charset="0"/>
              </a:endParaRPr>
            </a:p>
          </p:txBody>
        </p:sp>
        <p:graphicFrame>
          <p:nvGraphicFramePr>
            <p:cNvPr id="15" name="Object 1" descr="양피지"/>
            <p:cNvGraphicFramePr>
              <a:graphicFrameLocks noChangeAspect="1"/>
            </p:cNvGraphicFramePr>
            <p:nvPr/>
          </p:nvGraphicFramePr>
          <p:xfrm>
            <a:off x="1327171" y="1318789"/>
            <a:ext cx="6316663" cy="1068388"/>
          </p:xfrm>
          <a:graphic>
            <a:graphicData uri="http://schemas.openxmlformats.org/presentationml/2006/ole">
              <p:oleObj spid="_x0000_s1127427" name="Equation" r:id="rId4" imgW="2717640" imgH="457200" progId="Equation.3">
                <p:embed/>
              </p:oleObj>
            </a:graphicData>
          </a:graphic>
        </p:graphicFrame>
      </p:grpSp>
      <p:grpSp>
        <p:nvGrpSpPr>
          <p:cNvPr id="16" name="그룹 15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38/67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5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383425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If all these contributions are not important, such as in GMSB scenario, the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gaugino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mass contributes:  for the KSVZ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axion</a:t>
            </a:r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53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3500462" cy="385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14348" y="5357826"/>
            <a:ext cx="5873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Anomaly mediation can contribute too.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But it is subdominant to gravity mediation.</a:t>
            </a:r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3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5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7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6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39/67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4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0759" y="214290"/>
            <a:ext cx="3240095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8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714620"/>
            <a:ext cx="5643602" cy="3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14733" y="2314510"/>
            <a:ext cx="7157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JEK-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Seo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PRD84, 037303 (2011) [arXiv:1105.3304[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hep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-ph]]</a:t>
            </a:r>
            <a:endParaRPr lang="ko-KR" altLang="en-US" sz="20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18865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280504"/>
            <a:ext cx="6258841" cy="10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628" y="214290"/>
            <a:ext cx="2270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Flavor physics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on maximal CP</a:t>
            </a:r>
            <a:endParaRPr lang="ko-KR" altLang="en-US" sz="24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2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</a:t>
                </a:r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4</a:t>
                </a:r>
                <a:r>
                  <a:rPr lang="en-US" altLang="ko-KR" b="1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3" name="_x108691288" descr="EMB0000175081c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5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inkTgt spid="_x0000_s75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5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inkTgt spid="_x0000_s75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inkTgt spid="_x0000_s75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714480" y="1142984"/>
            <a:ext cx="6143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defRPr/>
            </a:pPr>
            <a:endParaRPr lang="en-US" altLang="ko-KR" sz="3200" b="1" dirty="0">
              <a:solidFill>
                <a:schemeClr val="accent3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    </a:t>
            </a:r>
            <a:r>
              <a:rPr lang="en-US" altLang="ko-KR" sz="5400" dirty="0" err="1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Axino</a:t>
            </a:r>
            <a:r>
              <a:rPr lang="en-US" altLang="ko-KR" sz="54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mass</a:t>
            </a:r>
            <a:endParaRPr lang="en-US" altLang="ko-KR" sz="5400" b="1" dirty="0" smtClean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</a:t>
            </a:r>
            <a:endParaRPr lang="en-US" altLang="ko-KR" sz="5400" b="1" dirty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7224" y="561314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So </a:t>
            </a:r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mass is </a:t>
            </a:r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parametrized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as</a:t>
            </a:r>
          </a:p>
        </p:txBody>
      </p:sp>
      <p:graphicFrame>
        <p:nvGraphicFramePr>
          <p:cNvPr id="11" name="Object 2" descr="양피지"/>
          <p:cNvGraphicFramePr>
            <a:graphicFrameLocks noChangeAspect="1"/>
          </p:cNvGraphicFramePr>
          <p:nvPr/>
        </p:nvGraphicFramePr>
        <p:xfrm>
          <a:off x="1500166" y="1357298"/>
          <a:ext cx="6143668" cy="2452373"/>
        </p:xfrm>
        <a:graphic>
          <a:graphicData uri="http://schemas.openxmlformats.org/presentationml/2006/ole">
            <p:oleObj spid="_x0000_s1154050" name="Equation" r:id="rId3" imgW="2108160" imgH="83808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5998" y="4214818"/>
            <a:ext cx="72907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gaugino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contribution was shown above. 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Now, we concentrate on the first term. 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And explicitly calculate for  only one 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to avoid the ambiguity.</a:t>
            </a:r>
            <a:endParaRPr lang="ko-KR" altLang="en-US" sz="28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41/67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5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285728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Local SUSY with one 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: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652434" y="857232"/>
            <a:ext cx="8134408" cy="1681697"/>
            <a:chOff x="652434" y="1428736"/>
            <a:chExt cx="8134408" cy="1681697"/>
          </a:xfrm>
        </p:grpSpPr>
        <p:graphicFrame>
          <p:nvGraphicFramePr>
            <p:cNvPr id="11" name="Object 2" descr="양피지"/>
            <p:cNvGraphicFramePr>
              <a:graphicFrameLocks noChangeAspect="1"/>
            </p:cNvGraphicFramePr>
            <p:nvPr/>
          </p:nvGraphicFramePr>
          <p:xfrm>
            <a:off x="1785918" y="2357430"/>
            <a:ext cx="2928958" cy="753003"/>
          </p:xfrm>
          <a:graphic>
            <a:graphicData uri="http://schemas.openxmlformats.org/presentationml/2006/ole">
              <p:oleObj spid="_x0000_s1155074" name="Equation" r:id="rId3" imgW="990360" imgH="253800" progId="Equation.3">
                <p:embed/>
              </p:oleObj>
            </a:graphicData>
          </a:graphic>
        </p:graphicFrame>
        <p:pic>
          <p:nvPicPr>
            <p:cNvPr id="115507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1428736"/>
              <a:ext cx="3643338" cy="44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652434" y="1619896"/>
              <a:ext cx="7491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(</a:t>
              </a:r>
              <a:r>
                <a:rPr lang="en-US" altLang="ko-KR" sz="2800" dirty="0" err="1" smtClean="0">
                  <a:latin typeface="Microsoft Sans Serif" pitchFamily="34" charset="0"/>
                  <a:cs typeface="Microsoft Sans Serif" pitchFamily="34" charset="0"/>
                </a:rPr>
                <a:t>i</a:t>
              </a:r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) Vanishing CC condition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71472" y="2714620"/>
            <a:ext cx="7491466" cy="1509578"/>
            <a:chOff x="652434" y="1619896"/>
            <a:chExt cx="7491466" cy="1509578"/>
          </a:xfrm>
        </p:grpSpPr>
        <p:graphicFrame>
          <p:nvGraphicFramePr>
            <p:cNvPr id="15" name="Object 2" descr="양피지"/>
            <p:cNvGraphicFramePr>
              <a:graphicFrameLocks noChangeAspect="1"/>
            </p:cNvGraphicFramePr>
            <p:nvPr/>
          </p:nvGraphicFramePr>
          <p:xfrm>
            <a:off x="1373187" y="2338899"/>
            <a:ext cx="3754438" cy="790575"/>
          </p:xfrm>
          <a:graphic>
            <a:graphicData uri="http://schemas.openxmlformats.org/presentationml/2006/ole">
              <p:oleObj spid="_x0000_s1155076" name="Equation" r:id="rId5" imgW="1269720" imgH="266400" progId="Equation.3">
                <p:embed/>
              </p:oleObj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652434" y="1619896"/>
              <a:ext cx="7491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(ii) The vacuum stabilization condition</a:t>
              </a: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80996" y="4357694"/>
            <a:ext cx="8563004" cy="1928826"/>
            <a:chOff x="652434" y="1619896"/>
            <a:chExt cx="8563004" cy="1928826"/>
          </a:xfrm>
        </p:grpSpPr>
        <p:graphicFrame>
          <p:nvGraphicFramePr>
            <p:cNvPr id="19" name="Object 2" descr="양피지"/>
            <p:cNvGraphicFramePr>
              <a:graphicFrameLocks noChangeAspect="1"/>
            </p:cNvGraphicFramePr>
            <p:nvPr/>
          </p:nvGraphicFramePr>
          <p:xfrm>
            <a:off x="1517652" y="2231010"/>
            <a:ext cx="6054744" cy="1317712"/>
          </p:xfrm>
          <a:graphic>
            <a:graphicData uri="http://schemas.openxmlformats.org/presentationml/2006/ole">
              <p:oleObj spid="_x0000_s1155077" name="Equation" r:id="rId6" imgW="2222280" imgH="482400" progId="Equation.3">
                <p:embed/>
              </p:oleObj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652434" y="1619896"/>
              <a:ext cx="8563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(iii)  We use the following for the U(1) invariance</a:t>
              </a: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2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42/67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3" name="_x108691288" descr="EMB0000175081c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7224" y="561314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2800" dirty="0" smtClean="0">
                <a:latin typeface="Microsoft Sans Serif" pitchFamily="34" charset="0"/>
                <a:cs typeface="Microsoft Sans Serif" pitchFamily="34" charset="0"/>
              </a:rPr>
              <a:t> mass matrix is</a:t>
            </a:r>
          </a:p>
        </p:txBody>
      </p:sp>
      <p:graphicFrame>
        <p:nvGraphicFramePr>
          <p:cNvPr id="11" name="Object 2" descr="양피지"/>
          <p:cNvGraphicFramePr>
            <a:graphicFrameLocks noChangeAspect="1"/>
          </p:cNvGraphicFramePr>
          <p:nvPr/>
        </p:nvGraphicFramePr>
        <p:xfrm>
          <a:off x="1968500" y="1500188"/>
          <a:ext cx="4589463" cy="1263650"/>
        </p:xfrm>
        <a:graphic>
          <a:graphicData uri="http://schemas.openxmlformats.org/presentationml/2006/ole">
            <p:oleObj spid="_x0000_s1157122" name="Equation" r:id="rId3" imgW="1574640" imgH="431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4348" y="2928934"/>
            <a:ext cx="79480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Goldstino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direction is zero mass 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eigenstate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. 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endParaRPr lang="ko-KR" altLang="en-US" sz="28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43/67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5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7224" y="561314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G</a:t>
            </a:r>
            <a:r>
              <a:rPr lang="en-US" altLang="ko-KR" sz="28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=0, G</a:t>
            </a:r>
            <a:r>
              <a:rPr lang="en-US" altLang="ko-KR" sz="2800" baseline="30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800" dirty="0" smtClean="0">
                <a:solidFill>
                  <a:srgbClr val="FFFF00"/>
                </a:solidFill>
                <a:latin typeface="바탕"/>
                <a:ea typeface="바탕"/>
                <a:cs typeface="Microsoft Sans Serif" pitchFamily="34" charset="0"/>
              </a:rPr>
              <a:t>≠0</a:t>
            </a:r>
          </a:p>
          <a:p>
            <a:pPr marL="514350" indent="-514350">
              <a:buAutoNum type="arabicParenBoth"/>
            </a:pPr>
            <a:endParaRPr lang="en-US" altLang="ko-KR" sz="2800" dirty="0" smtClean="0">
              <a:solidFill>
                <a:srgbClr val="FFFF00"/>
              </a:solidFill>
              <a:latin typeface="바탕"/>
              <a:ea typeface="바탕"/>
              <a:cs typeface="Microsoft Sans Serif" pitchFamily="34" charset="0"/>
            </a:endParaRPr>
          </a:p>
          <a:p>
            <a:pPr marL="514350" indent="-514350"/>
            <a:r>
              <a:rPr lang="en-US" altLang="ko-KR" sz="2400" dirty="0" smtClean="0">
                <a:latin typeface="Microsoft Sans Serif" pitchFamily="34" charset="0"/>
                <a:ea typeface="바탕"/>
                <a:cs typeface="Microsoft Sans Serif" pitchFamily="34" charset="0"/>
              </a:rPr>
              <a:t>    (</a:t>
            </a:r>
            <a:r>
              <a:rPr lang="en-US" altLang="ko-KR" sz="2400" dirty="0" err="1" smtClean="0">
                <a:latin typeface="Microsoft Sans Serif" pitchFamily="34" charset="0"/>
                <a:ea typeface="바탕"/>
                <a:cs typeface="Microsoft Sans Serif" pitchFamily="34" charset="0"/>
              </a:rPr>
              <a:t>i</a:t>
            </a:r>
            <a:r>
              <a:rPr lang="en-US" altLang="ko-KR" sz="2400" dirty="0" smtClean="0">
                <a:latin typeface="Microsoft Sans Serif" pitchFamily="34" charset="0"/>
                <a:ea typeface="바탕"/>
                <a:cs typeface="Microsoft Sans Serif" pitchFamily="34" charset="0"/>
              </a:rPr>
              <a:t>) &lt;C&gt; = 0</a:t>
            </a:r>
          </a:p>
          <a:p>
            <a:pPr marL="514350" indent="-514350"/>
            <a:r>
              <a:rPr lang="en-US" altLang="ko-KR" sz="2400" dirty="0" smtClean="0">
                <a:latin typeface="Microsoft Sans Serif" pitchFamily="34" charset="0"/>
                <a:ea typeface="바탕"/>
                <a:cs typeface="Microsoft Sans Serif" pitchFamily="34" charset="0"/>
              </a:rPr>
              <a:t>   (ii) &lt;C&gt; ≠ 0</a:t>
            </a:r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172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071546"/>
            <a:ext cx="507299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2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14818"/>
            <a:ext cx="644337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928662" y="3477284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(2) G</a:t>
            </a:r>
            <a:r>
              <a:rPr lang="en-US" altLang="ko-KR" sz="28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800" dirty="0" smtClean="0">
                <a:solidFill>
                  <a:srgbClr val="FFFF00"/>
                </a:solidFill>
                <a:latin typeface="바탕"/>
                <a:ea typeface="바탕"/>
                <a:cs typeface="Microsoft Sans Serif" pitchFamily="34" charset="0"/>
              </a:rPr>
              <a:t>≠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0, G</a:t>
            </a:r>
            <a:r>
              <a:rPr lang="en-US" altLang="ko-KR" sz="2800" baseline="30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800" dirty="0" smtClean="0">
                <a:solidFill>
                  <a:srgbClr val="FFFF00"/>
                </a:solidFill>
                <a:latin typeface="바탕"/>
                <a:ea typeface="바탕"/>
                <a:cs typeface="Microsoft Sans Serif" pitchFamily="34" charset="0"/>
              </a:rPr>
              <a:t>≠0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7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9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8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44/67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6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17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inkTgt spid="_x0000_s117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28662" y="50004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G</a:t>
            </a:r>
            <a:r>
              <a:rPr lang="en-US" altLang="ko-KR" sz="28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800" dirty="0" smtClean="0">
                <a:solidFill>
                  <a:srgbClr val="FFFF00"/>
                </a:solidFill>
                <a:latin typeface="바탕"/>
                <a:ea typeface="바탕"/>
                <a:cs typeface="Microsoft Sans Serif" pitchFamily="34" charset="0"/>
              </a:rPr>
              <a:t>≠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0, G</a:t>
            </a:r>
            <a:r>
              <a:rPr lang="en-US" altLang="ko-KR" sz="2800" baseline="30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</a:t>
            </a:r>
            <a:r>
              <a:rPr lang="en-US" altLang="ko-KR" sz="2800" dirty="0" smtClean="0">
                <a:solidFill>
                  <a:srgbClr val="FFFF00"/>
                </a:solidFill>
                <a:latin typeface="바탕"/>
                <a:ea typeface="바탕"/>
                <a:cs typeface="Microsoft Sans Serif" pitchFamily="34" charset="0"/>
              </a:rPr>
              <a:t>≠0 example</a:t>
            </a:r>
          </a:p>
        </p:txBody>
      </p:sp>
      <p:pic>
        <p:nvPicPr>
          <p:cNvPr id="1175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640003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5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286124"/>
            <a:ext cx="5545829" cy="84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285852" y="4643446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We have shown that it can take any value, even almost zero for the sequestered case.</a:t>
            </a:r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8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0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9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45/67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7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71538" y="135729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For the gravity mediation, most likely of the form</a:t>
            </a:r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1176578" name="Object 2" descr="양피지"/>
          <p:cNvGraphicFramePr>
            <a:graphicFrameLocks noChangeAspect="1"/>
          </p:cNvGraphicFramePr>
          <p:nvPr/>
        </p:nvGraphicFramePr>
        <p:xfrm>
          <a:off x="2214546" y="2857496"/>
          <a:ext cx="3929090" cy="1785038"/>
        </p:xfrm>
        <a:graphic>
          <a:graphicData uri="http://schemas.openxmlformats.org/presentationml/2006/ole">
            <p:oleObj spid="_x0000_s1294338" name="Equation" r:id="rId3" imgW="1066680" imgH="482400" progId="Equation.3">
              <p:embed/>
            </p:oleObj>
          </a:graphicData>
        </a:graphic>
      </p:graphicFrame>
      <p:grpSp>
        <p:nvGrpSpPr>
          <p:cNvPr id="11" name="그룹 1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7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46/67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3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42976" y="1071546"/>
            <a:ext cx="66437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This is for the one </a:t>
            </a:r>
            <a:r>
              <a:rPr lang="en-US" altLang="ko-KR" sz="3200" dirty="0" err="1" smtClean="0"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 case. </a:t>
            </a:r>
          </a:p>
          <a:p>
            <a:endParaRPr lang="en-US" altLang="ko-KR" sz="32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But the mixing in the </a:t>
            </a:r>
            <a:r>
              <a:rPr lang="en-US" altLang="ko-KR" sz="3200" dirty="0" err="1" smtClean="0">
                <a:latin typeface="Microsoft Sans Serif" pitchFamily="34" charset="0"/>
                <a:cs typeface="Microsoft Sans Serif" pitchFamily="34" charset="0"/>
              </a:rPr>
              <a:t>Kaehler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 potential with specific forms can lead to any mass. And, many </a:t>
            </a:r>
            <a:r>
              <a:rPr lang="en-US" altLang="ko-KR" sz="3200" dirty="0" err="1" smtClean="0">
                <a:latin typeface="Microsoft Sans Serif" pitchFamily="34" charset="0"/>
                <a:cs typeface="Microsoft Sans Serif" pitchFamily="34" charset="0"/>
              </a:rPr>
              <a:t>coaxinos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 can be different from this.</a:t>
            </a:r>
            <a:endParaRPr lang="ko-KR" altLang="en-US" sz="32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1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3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47/67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2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00100" y="1347132"/>
            <a:ext cx="6643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mtClean="0">
                <a:latin typeface="Microsoft Sans Serif" pitchFamily="34" charset="0"/>
                <a:cs typeface="Microsoft Sans Serif" pitchFamily="34" charset="0"/>
              </a:rPr>
              <a:t>In 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addition, kinetic mixing has to be taken into account also.  The result is that the </a:t>
            </a:r>
            <a:r>
              <a:rPr lang="en-US" altLang="ko-KR" sz="3200" dirty="0" err="1" smtClean="0">
                <a:latin typeface="Microsoft Sans Serif" pitchFamily="34" charset="0"/>
                <a:cs typeface="Microsoft Sans Serif" pitchFamily="34" charset="0"/>
              </a:rPr>
              <a:t>axino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 mass is of order the </a:t>
            </a:r>
            <a:r>
              <a:rPr lang="en-US" altLang="ko-KR" sz="3200" dirty="0" err="1" smtClean="0">
                <a:latin typeface="Microsoft Sans Serif" pitchFamily="34" charset="0"/>
                <a:cs typeface="Microsoft Sans Serif" pitchFamily="34" charset="0"/>
              </a:rPr>
              <a:t>gravitino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 mass, probably larger than the </a:t>
            </a:r>
            <a:r>
              <a:rPr lang="en-US" altLang="ko-KR" sz="3200" dirty="0" err="1" smtClean="0">
                <a:latin typeface="Microsoft Sans Serif" pitchFamily="34" charset="0"/>
                <a:cs typeface="Microsoft Sans Serif" pitchFamily="34" charset="0"/>
              </a:rPr>
              <a:t>gravitino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 mass.</a:t>
            </a:r>
            <a:endParaRPr lang="ko-KR" altLang="en-US" sz="32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1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3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48/67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2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00100" y="1539421"/>
            <a:ext cx="67151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defRPr/>
            </a:pPr>
            <a:endParaRPr lang="en-US" altLang="ko-KR" sz="3200" b="1" dirty="0">
              <a:solidFill>
                <a:schemeClr val="accent3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  3. </a:t>
            </a:r>
            <a:r>
              <a:rPr lang="en-US" altLang="ko-KR" sz="5400" dirty="0" smtClean="0">
                <a:solidFill>
                  <a:srgbClr val="FFFF00"/>
                </a:solidFill>
                <a:latin typeface="MS Reference Sans Serif" pitchFamily="34" charset="0"/>
              </a:rPr>
              <a:t>Effective SUSY</a:t>
            </a:r>
          </a:p>
          <a:p>
            <a:pPr marL="914400" indent="-914400">
              <a:defRPr/>
            </a:pPr>
            <a:r>
              <a:rPr lang="en-US" altLang="ko-KR" sz="54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</a:t>
            </a:r>
            <a:endParaRPr lang="en-US" altLang="ko-KR" sz="5400" b="1" dirty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788843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285992"/>
            <a:ext cx="4214842" cy="374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그룹 5"/>
          <p:cNvGrpSpPr/>
          <p:nvPr/>
        </p:nvGrpSpPr>
        <p:grpSpPr>
          <a:xfrm>
            <a:off x="3143240" y="3000372"/>
            <a:ext cx="4295526" cy="1857388"/>
            <a:chOff x="3857620" y="1643050"/>
            <a:chExt cx="4295526" cy="1857388"/>
          </a:xfrm>
        </p:grpSpPr>
        <p:sp>
          <p:nvSpPr>
            <p:cNvPr id="5" name="TextBox 4"/>
            <p:cNvSpPr txBox="1"/>
            <p:nvPr/>
          </p:nvSpPr>
          <p:spPr>
            <a:xfrm>
              <a:off x="6572264" y="1643050"/>
              <a:ext cx="1580882" cy="16312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000" dirty="0" err="1" smtClean="0">
                  <a:latin typeface="Microsoft Sans Serif" pitchFamily="34" charset="0"/>
                  <a:cs typeface="Microsoft Sans Serif" pitchFamily="34" charset="0"/>
                </a:rPr>
                <a:t>Jarlskog</a:t>
              </a:r>
              <a:r>
                <a:rPr lang="en-US" altLang="ko-KR" sz="2000" dirty="0" smtClean="0">
                  <a:latin typeface="Microsoft Sans Serif" pitchFamily="34" charset="0"/>
                  <a:cs typeface="Microsoft Sans Serif" pitchFamily="34" charset="0"/>
                </a:rPr>
                <a:t> </a:t>
              </a:r>
            </a:p>
            <a:p>
              <a:r>
                <a:rPr lang="en-US" altLang="ko-KR" sz="2000" dirty="0" smtClean="0">
                  <a:latin typeface="Microsoft Sans Serif" pitchFamily="34" charset="0"/>
                  <a:cs typeface="Microsoft Sans Serif" pitchFamily="34" charset="0"/>
                </a:rPr>
                <a:t>determinant</a:t>
              </a:r>
            </a:p>
            <a:p>
              <a:endParaRPr lang="en-US" altLang="ko-KR" sz="2000" dirty="0" smtClean="0">
                <a:latin typeface="Microsoft Sans Serif" pitchFamily="34" charset="0"/>
                <a:cs typeface="Microsoft Sans Serif" pitchFamily="34" charset="0"/>
              </a:endParaRPr>
            </a:p>
            <a:p>
              <a:r>
                <a:rPr lang="en-US" altLang="ko-KR" sz="2000" dirty="0" smtClean="0">
                  <a:latin typeface="Microsoft Sans Serif" pitchFamily="34" charset="0"/>
                  <a:cs typeface="Microsoft Sans Serif" pitchFamily="34" charset="0"/>
                </a:rPr>
                <a:t>Maximal CP</a:t>
              </a:r>
            </a:p>
            <a:p>
              <a:r>
                <a:rPr lang="en-US" altLang="ko-KR" sz="2000" dirty="0" smtClean="0">
                  <a:latin typeface="Microsoft Sans Serif" pitchFamily="34" charset="0"/>
                  <a:cs typeface="Microsoft Sans Serif" pitchFamily="34" charset="0"/>
                </a:rPr>
                <a:t>violation</a:t>
              </a:r>
              <a:endParaRPr lang="ko-KR" altLang="en-US" sz="2000" dirty="0">
                <a:latin typeface="Microsoft Sans Serif" pitchFamily="34" charset="0"/>
                <a:cs typeface="Microsoft Sans Serif" pitchFamily="34" charset="0"/>
              </a:endParaRPr>
            </a:p>
          </p:txBody>
        </p:sp>
        <p:cxnSp>
          <p:nvCxnSpPr>
            <p:cNvPr id="6" name="직선 화살표 연결선 5"/>
            <p:cNvCxnSpPr/>
            <p:nvPr/>
          </p:nvCxnSpPr>
          <p:spPr>
            <a:xfrm rot="10800000" flipV="1">
              <a:off x="3857620" y="2357430"/>
              <a:ext cx="2714644" cy="1143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2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3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inkTgt spid="_x0000_s76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5786" y="357166"/>
            <a:ext cx="7572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 smtClean="0">
                <a:solidFill>
                  <a:srgbClr val="FFFF00"/>
                </a:solidFill>
                <a:latin typeface="MS Reference Sans Serif" pitchFamily="34" charset="0"/>
              </a:rPr>
              <a:t>Effective SUSY</a:t>
            </a:r>
          </a:p>
          <a:p>
            <a:r>
              <a:rPr lang="en-US" altLang="ko-KR" sz="2800" dirty="0" smtClean="0">
                <a:latin typeface="MS Reference Sans Serif" pitchFamily="34" charset="0"/>
              </a:rPr>
              <a:t>Has been proposed in the middle of</a:t>
            </a:r>
          </a:p>
          <a:p>
            <a:r>
              <a:rPr lang="en-US" altLang="ko-KR" sz="2800" dirty="0" smtClean="0">
                <a:latin typeface="MS Reference Sans Serif" pitchFamily="34" charset="0"/>
              </a:rPr>
              <a:t>90s. The third generation and</a:t>
            </a:r>
          </a:p>
          <a:p>
            <a:r>
              <a:rPr lang="en-US" altLang="ko-KR" sz="2800" dirty="0" smtClean="0">
                <a:latin typeface="MS Reference Sans Serif" pitchFamily="34" charset="0"/>
              </a:rPr>
              <a:t>Higgs doublets are the necessary ingredient of the gauge hierarchy solution through SUSY.</a:t>
            </a:r>
          </a:p>
          <a:p>
            <a:endParaRPr lang="en-US" altLang="ko-KR" sz="2800" dirty="0" smtClean="0">
              <a:latin typeface="MS Reference Sans Serif" pitchFamily="34" charset="0"/>
            </a:endParaRPr>
          </a:p>
          <a:p>
            <a:r>
              <a:rPr lang="en-US" altLang="ko-KR" dirty="0" err="1" smtClean="0">
                <a:solidFill>
                  <a:srgbClr val="FFC000"/>
                </a:solidFill>
                <a:latin typeface="MS Reference Sans Serif" pitchFamily="34" charset="0"/>
              </a:rPr>
              <a:t>Dimopoulos-Giudice</a:t>
            </a:r>
            <a:r>
              <a:rPr lang="en-US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, PLB357, 573 [</a:t>
            </a:r>
            <a:r>
              <a:rPr lang="en-US" altLang="ko-KR" dirty="0" err="1" smtClean="0">
                <a:solidFill>
                  <a:srgbClr val="FFC000"/>
                </a:solidFill>
                <a:latin typeface="MS Reference Sans Serif" pitchFamily="34" charset="0"/>
              </a:rPr>
              <a:t>hep</a:t>
            </a:r>
            <a:r>
              <a:rPr lang="en-US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-ph/9507282];</a:t>
            </a:r>
          </a:p>
          <a:p>
            <a:r>
              <a:rPr lang="en-US" altLang="ko-KR" dirty="0" err="1" smtClean="0">
                <a:solidFill>
                  <a:srgbClr val="FFC000"/>
                </a:solidFill>
                <a:latin typeface="MS Reference Sans Serif" pitchFamily="34" charset="0"/>
              </a:rPr>
              <a:t>Pomarol-Tommasini</a:t>
            </a:r>
            <a:r>
              <a:rPr lang="en-US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, NPB466, 3 [</a:t>
            </a:r>
            <a:r>
              <a:rPr lang="en-US" altLang="ko-KR" dirty="0" err="1" smtClean="0">
                <a:solidFill>
                  <a:srgbClr val="FFC000"/>
                </a:solidFill>
                <a:latin typeface="MS Reference Sans Serif" pitchFamily="34" charset="0"/>
              </a:rPr>
              <a:t>hep</a:t>
            </a:r>
            <a:r>
              <a:rPr lang="en-US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-ph/9507462];</a:t>
            </a:r>
          </a:p>
          <a:p>
            <a:r>
              <a:rPr lang="en-US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Cohen-Kaplan-Nelson, PLB388, 588 [</a:t>
            </a:r>
            <a:r>
              <a:rPr lang="en-US" altLang="ko-KR" dirty="0" err="1" smtClean="0">
                <a:solidFill>
                  <a:srgbClr val="FFC000"/>
                </a:solidFill>
                <a:latin typeface="MS Reference Sans Serif" pitchFamily="34" charset="0"/>
              </a:rPr>
              <a:t>hep</a:t>
            </a:r>
            <a:r>
              <a:rPr lang="en-US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-ph/9607394]; recently</a:t>
            </a:r>
          </a:p>
          <a:p>
            <a:r>
              <a:rPr lang="it-IT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Giudice-Nardecchia-Romanino, NPB813, 156 [0812.3610 [hep-ph] ]</a:t>
            </a:r>
            <a:endParaRPr lang="ko-KR" altLang="en-US" dirty="0">
              <a:solidFill>
                <a:srgbClr val="FFC000"/>
              </a:solidFill>
              <a:latin typeface="MS Reference Sans Serif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50/67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5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2910" y="642918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latin typeface="MS Reference Sans Serif" pitchFamily="34" charset="0"/>
              </a:rPr>
              <a:t>To raise the 1st and 2nd family </a:t>
            </a:r>
            <a:r>
              <a:rPr lang="en-US" altLang="ko-KR" sz="2800" dirty="0" err="1" smtClean="0">
                <a:latin typeface="MS Reference Sans Serif" pitchFamily="34" charset="0"/>
              </a:rPr>
              <a:t>squark</a:t>
            </a:r>
            <a:endParaRPr lang="en-US" altLang="ko-KR" sz="2800" dirty="0" smtClean="0">
              <a:latin typeface="MS Reference Sans Serif" pitchFamily="34" charset="0"/>
            </a:endParaRPr>
          </a:p>
          <a:p>
            <a:r>
              <a:rPr lang="en-US" altLang="ko-KR" sz="2800" dirty="0" smtClean="0">
                <a:latin typeface="MS Reference Sans Serif" pitchFamily="34" charset="0"/>
              </a:rPr>
              <a:t>masses a little bit, from FCNC effects one needs a symmetry of the first two family </a:t>
            </a:r>
            <a:r>
              <a:rPr lang="en-US" altLang="ko-KR" sz="2800" dirty="0" err="1" smtClean="0">
                <a:latin typeface="MS Reference Sans Serif" pitchFamily="34" charset="0"/>
              </a:rPr>
              <a:t>squarks</a:t>
            </a:r>
            <a:r>
              <a:rPr lang="en-US" altLang="ko-KR" sz="2800" dirty="0" smtClean="0">
                <a:latin typeface="MS Reference Sans Serif" pitchFamily="34" charset="0"/>
              </a:rPr>
              <a:t>. Probably U(2).</a:t>
            </a:r>
          </a:p>
          <a:p>
            <a:endParaRPr lang="en-US" altLang="ko-KR" sz="2800" dirty="0" smtClean="0">
              <a:latin typeface="MS Reference Sans Serif" pitchFamily="34" charset="0"/>
            </a:endParaRPr>
          </a:p>
          <a:p>
            <a:r>
              <a:rPr lang="en-US" altLang="ko-KR" sz="2800" dirty="0" smtClean="0">
                <a:latin typeface="MS Reference Sans Serif" pitchFamily="34" charset="0"/>
              </a:rPr>
              <a:t>But, if the 1st and 2nd family </a:t>
            </a:r>
            <a:r>
              <a:rPr lang="en-US" altLang="ko-KR" sz="2800" dirty="0" err="1" smtClean="0">
                <a:latin typeface="MS Reference Sans Serif" pitchFamily="34" charset="0"/>
              </a:rPr>
              <a:t>squark</a:t>
            </a:r>
            <a:endParaRPr lang="en-US" altLang="ko-KR" sz="2800" dirty="0" smtClean="0">
              <a:latin typeface="MS Reference Sans Serif" pitchFamily="34" charset="0"/>
            </a:endParaRPr>
          </a:p>
          <a:p>
            <a:r>
              <a:rPr lang="en-US" altLang="ko-KR" sz="2800" dirty="0" smtClean="0">
                <a:latin typeface="MS Reference Sans Serif" pitchFamily="34" charset="0"/>
              </a:rPr>
              <a:t>masses are raised above 10</a:t>
            </a:r>
            <a:r>
              <a:rPr lang="en-US" altLang="ko-KR" sz="2800" baseline="30000" dirty="0" smtClean="0">
                <a:latin typeface="MS Reference Sans Serif" pitchFamily="34" charset="0"/>
              </a:rPr>
              <a:t>5</a:t>
            </a:r>
            <a:r>
              <a:rPr lang="en-US" altLang="ko-KR" sz="2800" dirty="0" smtClean="0">
                <a:latin typeface="MS Reference Sans Serif" pitchFamily="34" charset="0"/>
              </a:rPr>
              <a:t> –10</a:t>
            </a:r>
            <a:r>
              <a:rPr lang="en-US" altLang="ko-KR" sz="2800" baseline="30000" dirty="0" smtClean="0">
                <a:latin typeface="MS Reference Sans Serif" pitchFamily="34" charset="0"/>
              </a:rPr>
              <a:t>6</a:t>
            </a:r>
            <a:r>
              <a:rPr lang="en-US" altLang="ko-KR" sz="2800" dirty="0" smtClean="0">
                <a:latin typeface="MS Reference Sans Serif" pitchFamily="34" charset="0"/>
              </a:rPr>
              <a:t> </a:t>
            </a:r>
            <a:r>
              <a:rPr lang="en-US" altLang="ko-KR" sz="2800" dirty="0" err="1" smtClean="0">
                <a:latin typeface="MS Reference Sans Serif" pitchFamily="34" charset="0"/>
              </a:rPr>
              <a:t>GeV</a:t>
            </a:r>
            <a:r>
              <a:rPr lang="en-US" altLang="ko-KR" sz="2800" dirty="0" smtClean="0">
                <a:latin typeface="MS Reference Sans Serif" pitchFamily="34" charset="0"/>
              </a:rPr>
              <a:t>, one does not need such a light family symmetry.  However, this raises another problem, which will be </a:t>
            </a:r>
            <a:r>
              <a:rPr lang="en-US" altLang="ko-KR" sz="2800" dirty="0" err="1" smtClean="0">
                <a:latin typeface="MS Reference Sans Serif" pitchFamily="34" charset="0"/>
              </a:rPr>
              <a:t>remdied</a:t>
            </a:r>
            <a:r>
              <a:rPr lang="en-US" altLang="ko-KR" sz="2800" dirty="0" smtClean="0">
                <a:latin typeface="MS Reference Sans Serif" pitchFamily="34" charset="0"/>
              </a:rPr>
              <a:t> in </a:t>
            </a:r>
            <a:r>
              <a:rPr lang="en-US" altLang="ko-KR" sz="2800" dirty="0" err="1" smtClean="0">
                <a:latin typeface="MS Reference Sans Serif" pitchFamily="34" charset="0"/>
              </a:rPr>
              <a:t>IeffSUSY</a:t>
            </a:r>
            <a:r>
              <a:rPr lang="en-US" altLang="ko-KR" sz="2800" dirty="0" smtClean="0">
                <a:latin typeface="MS Reference Sans Serif" pitchFamily="34" charset="0"/>
              </a:rPr>
              <a:t>.</a:t>
            </a:r>
            <a:endParaRPr lang="ko-KR" altLang="en-US" sz="2800" dirty="0">
              <a:latin typeface="MS Reference Sans Serif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51/67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5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28596" y="142852"/>
            <a:ext cx="85011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MS Reference Sans Serif" pitchFamily="34" charset="0"/>
              </a:rPr>
              <a:t>Interpretation in CMSSM &amp; simplified model </a:t>
            </a:r>
            <a:r>
              <a:rPr lang="en-US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CMS SUS-12-005</a:t>
            </a:r>
          </a:p>
          <a:p>
            <a:r>
              <a:rPr lang="en-US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                                                                ATLAS-CONF-2012-033</a:t>
            </a:r>
          </a:p>
          <a:p>
            <a:r>
              <a:rPr lang="en-US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                                                                ATLAS-CONF-2012-037</a:t>
            </a:r>
          </a:p>
          <a:p>
            <a:endParaRPr lang="ko-KR" altLang="en-US" sz="2000" dirty="0">
              <a:latin typeface="MS Reference Sans Serif" pitchFamily="34" charset="0"/>
            </a:endParaRPr>
          </a:p>
        </p:txBody>
      </p:sp>
      <p:pic>
        <p:nvPicPr>
          <p:cNvPr id="130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44092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6"/>
            <a:ext cx="3714776" cy="35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4643446"/>
            <a:ext cx="81981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MS Reference Sans Serif" pitchFamily="34" charset="0"/>
              </a:rPr>
              <a:t>Latest CMS results from Razor analysis (4.4 fb</a:t>
            </a:r>
            <a:r>
              <a:rPr lang="en-US" altLang="ko-KR" baseline="30000" dirty="0" smtClean="0">
                <a:latin typeface="MS Reference Sans Serif" pitchFamily="34" charset="0"/>
              </a:rPr>
              <a:t>-1</a:t>
            </a:r>
            <a:r>
              <a:rPr lang="en-US" altLang="ko-KR" dirty="0" smtClean="0">
                <a:latin typeface="MS Reference Sans Serif" pitchFamily="34" charset="0"/>
              </a:rPr>
              <a:t>) exclude </a:t>
            </a:r>
            <a:r>
              <a:rPr lang="en-US" altLang="ko-KR" dirty="0" err="1" smtClean="0">
                <a:latin typeface="MS Reference Sans Serif" pitchFamily="34" charset="0"/>
              </a:rPr>
              <a:t>squark</a:t>
            </a:r>
            <a:endParaRPr lang="en-US" altLang="ko-KR" dirty="0" smtClean="0">
              <a:latin typeface="MS Reference Sans Serif" pitchFamily="34" charset="0"/>
            </a:endParaRPr>
          </a:p>
          <a:p>
            <a:r>
              <a:rPr lang="en-US" altLang="ko-KR" dirty="0" smtClean="0">
                <a:latin typeface="MS Reference Sans Serif" pitchFamily="34" charset="0"/>
              </a:rPr>
              <a:t>and </a:t>
            </a:r>
            <a:r>
              <a:rPr lang="en-US" altLang="ko-KR" dirty="0" err="1" smtClean="0">
                <a:latin typeface="MS Reference Sans Serif" pitchFamily="34" charset="0"/>
              </a:rPr>
              <a:t>gluino</a:t>
            </a:r>
            <a:r>
              <a:rPr lang="en-US" altLang="ko-KR" dirty="0" smtClean="0">
                <a:latin typeface="MS Reference Sans Serif" pitchFamily="34" charset="0"/>
              </a:rPr>
              <a:t> masses up to 1.35 </a:t>
            </a:r>
            <a:r>
              <a:rPr lang="en-US" altLang="ko-KR" dirty="0" err="1" smtClean="0">
                <a:latin typeface="MS Reference Sans Serif" pitchFamily="34" charset="0"/>
              </a:rPr>
              <a:t>TeV</a:t>
            </a:r>
            <a:r>
              <a:rPr lang="en-US" altLang="ko-KR" dirty="0" smtClean="0">
                <a:latin typeface="MS Reference Sans Serif" pitchFamily="34" charset="0"/>
              </a:rPr>
              <a:t> (CMS SUS-12-005).</a:t>
            </a:r>
          </a:p>
          <a:p>
            <a:r>
              <a:rPr lang="en-US" altLang="ko-KR" dirty="0" smtClean="0">
                <a:latin typeface="MS Reference Sans Serif" pitchFamily="34" charset="0"/>
              </a:rPr>
              <a:t>Latest ATLAS results from </a:t>
            </a:r>
            <a:r>
              <a:rPr lang="en-US" altLang="ko-KR" dirty="0" err="1" smtClean="0">
                <a:latin typeface="MS Reference Sans Serif" pitchFamily="34" charset="0"/>
              </a:rPr>
              <a:t>meff</a:t>
            </a:r>
            <a:r>
              <a:rPr lang="en-US" altLang="ko-KR" dirty="0" smtClean="0">
                <a:latin typeface="MS Reference Sans Serif" pitchFamily="34" charset="0"/>
              </a:rPr>
              <a:t> on 0-lepton (4.7fb</a:t>
            </a:r>
            <a:r>
              <a:rPr lang="en-US" altLang="ko-KR" baseline="30000" dirty="0" smtClean="0">
                <a:latin typeface="MS Reference Sans Serif" pitchFamily="34" charset="0"/>
              </a:rPr>
              <a:t>-1</a:t>
            </a:r>
            <a:r>
              <a:rPr lang="en-US" altLang="ko-KR" dirty="0" smtClean="0">
                <a:latin typeface="MS Reference Sans Serif" pitchFamily="34" charset="0"/>
              </a:rPr>
              <a:t>) is mapped on </a:t>
            </a:r>
          </a:p>
          <a:p>
            <a:r>
              <a:rPr lang="en-US" altLang="ko-KR" dirty="0" smtClean="0">
                <a:latin typeface="MS Reference Sans Serif" pitchFamily="34" charset="0"/>
              </a:rPr>
              <a:t>simplified model with the </a:t>
            </a:r>
            <a:r>
              <a:rPr lang="en-US" altLang="ko-KR" dirty="0" err="1" smtClean="0">
                <a:latin typeface="MS Reference Sans Serif" pitchFamily="34" charset="0"/>
              </a:rPr>
              <a:t>massless</a:t>
            </a:r>
            <a:r>
              <a:rPr lang="en-US" altLang="ko-KR" dirty="0" smtClean="0">
                <a:latin typeface="MS Reference Sans Serif" pitchFamily="34" charset="0"/>
              </a:rPr>
              <a:t> LSP assumption</a:t>
            </a:r>
          </a:p>
          <a:p>
            <a:r>
              <a:rPr lang="en-US" altLang="ko-KR" dirty="0" err="1" smtClean="0">
                <a:solidFill>
                  <a:srgbClr val="FFC000"/>
                </a:solidFill>
                <a:latin typeface="MS Reference Sans Serif" pitchFamily="34" charset="0"/>
              </a:rPr>
              <a:t>m</a:t>
            </a:r>
            <a:r>
              <a:rPr lang="en-US" altLang="ko-KR" baseline="-25000" dirty="0" err="1" smtClean="0">
                <a:solidFill>
                  <a:srgbClr val="FFC000"/>
                </a:solidFill>
                <a:latin typeface="MS Reference Sans Serif" pitchFamily="34" charset="0"/>
              </a:rPr>
              <a:t>gl</a:t>
            </a:r>
            <a:r>
              <a:rPr lang="en-US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&lt;940GeV, </a:t>
            </a:r>
            <a:r>
              <a:rPr lang="en-US" altLang="ko-KR" dirty="0" err="1" smtClean="0">
                <a:solidFill>
                  <a:srgbClr val="FFC000"/>
                </a:solidFill>
                <a:latin typeface="MS Reference Sans Serif" pitchFamily="34" charset="0"/>
              </a:rPr>
              <a:t>m</a:t>
            </a:r>
            <a:r>
              <a:rPr lang="en-US" altLang="ko-KR" baseline="-25000" dirty="0" err="1" smtClean="0">
                <a:solidFill>
                  <a:srgbClr val="FFC000"/>
                </a:solidFill>
                <a:latin typeface="MS Reference Sans Serif" pitchFamily="34" charset="0"/>
              </a:rPr>
              <a:t>sq</a:t>
            </a:r>
            <a:r>
              <a:rPr lang="en-US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&lt;1380GeV </a:t>
            </a:r>
            <a:r>
              <a:rPr lang="en-US" altLang="ko-KR" dirty="0" smtClean="0">
                <a:latin typeface="MS Reference Sans Serif" pitchFamily="34" charset="0"/>
              </a:rPr>
              <a:t>are excluded (ATLAS-CONF-2012-033).</a:t>
            </a:r>
          </a:p>
          <a:p>
            <a:r>
              <a:rPr lang="en-US" altLang="ko-KR" dirty="0" smtClean="0">
                <a:latin typeface="MS Reference Sans Serif" pitchFamily="34" charset="0"/>
              </a:rPr>
              <a:t> </a:t>
            </a:r>
            <a:endParaRPr lang="ko-KR" altLang="en-US" dirty="0">
              <a:latin typeface="MS Reference Sans Serif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8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0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2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1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52/67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9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8643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MS Reference Sans Serif" pitchFamily="34" charset="0"/>
              </a:rPr>
              <a:t>Z’ mediation:</a:t>
            </a:r>
          </a:p>
          <a:p>
            <a:r>
              <a:rPr lang="en-US" altLang="ko-KR" sz="3200" dirty="0" smtClean="0">
                <a:latin typeface="MS Reference Sans Serif" pitchFamily="34" charset="0"/>
              </a:rPr>
              <a:t>     SUSY breaking at the hidden sector is manifested in the visible sector (SM) by the Z’ charged sector.</a:t>
            </a:r>
          </a:p>
          <a:p>
            <a:endParaRPr lang="en-US" altLang="ko-KR" sz="3200" dirty="0" smtClean="0">
              <a:latin typeface="MS Reference Sans Serif" pitchFamily="34" charset="0"/>
            </a:endParaRPr>
          </a:p>
          <a:p>
            <a:r>
              <a:rPr lang="en-US" altLang="ko-KR" sz="3600" dirty="0" smtClean="0">
                <a:solidFill>
                  <a:srgbClr val="FFFF00"/>
                </a:solidFill>
                <a:latin typeface="MS Reference Sans Serif" pitchFamily="34" charset="0"/>
              </a:rPr>
              <a:t>It is not just saying </a:t>
            </a:r>
            <a:r>
              <a:rPr lang="en-US" altLang="ko-KR" sz="3600" dirty="0" err="1" smtClean="0">
                <a:solidFill>
                  <a:srgbClr val="FFFF00"/>
                </a:solidFill>
                <a:latin typeface="MS Reference Sans Serif" pitchFamily="34" charset="0"/>
              </a:rPr>
              <a:t>effSUSY</a:t>
            </a:r>
            <a:r>
              <a:rPr lang="en-US" altLang="ko-KR" sz="3600" dirty="0" smtClean="0">
                <a:solidFill>
                  <a:srgbClr val="FFFF00"/>
                </a:solidFill>
                <a:latin typeface="MS Reference Sans Serif" pitchFamily="34" charset="0"/>
              </a:rPr>
              <a:t>, but</a:t>
            </a:r>
          </a:p>
          <a:p>
            <a:r>
              <a:rPr lang="en-US" altLang="ko-KR" sz="3600" dirty="0" smtClean="0">
                <a:solidFill>
                  <a:srgbClr val="FFFF00"/>
                </a:solidFill>
                <a:latin typeface="MS Reference Sans Serif" pitchFamily="34" charset="0"/>
              </a:rPr>
              <a:t>realizing such a model explicitly in </a:t>
            </a:r>
            <a:r>
              <a:rPr lang="en-US" altLang="ko-KR" sz="3600" dirty="0" err="1" smtClean="0">
                <a:solidFill>
                  <a:srgbClr val="FFFF00"/>
                </a:solidFill>
                <a:latin typeface="MS Reference Sans Serif" pitchFamily="34" charset="0"/>
              </a:rPr>
              <a:t>heterotic</a:t>
            </a:r>
            <a:r>
              <a:rPr lang="en-US" altLang="ko-KR" sz="3600" dirty="0" smtClean="0">
                <a:solidFill>
                  <a:srgbClr val="FFFF00"/>
                </a:solidFill>
                <a:latin typeface="MS Reference Sans Serif" pitchFamily="34" charset="0"/>
              </a:rPr>
              <a:t> string models.</a:t>
            </a:r>
            <a:endParaRPr lang="ko-KR" altLang="en-US" sz="3600" dirty="0">
              <a:solidFill>
                <a:srgbClr val="FFFF00"/>
              </a:solidFill>
              <a:latin typeface="MS Reference Sans Serif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53/67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5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4296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FFFF00"/>
                </a:solidFill>
                <a:latin typeface="MS Reference Sans Serif" pitchFamily="34" charset="0"/>
              </a:rPr>
              <a:t>● Z’ mediation</a:t>
            </a:r>
          </a:p>
          <a:p>
            <a:endParaRPr lang="en-US" altLang="ko-KR" dirty="0" smtClean="0"/>
          </a:p>
          <a:p>
            <a:r>
              <a:rPr lang="en-US" altLang="ko-KR" sz="2400" dirty="0" smtClean="0">
                <a:latin typeface="MS Reference Sans Serif" pitchFamily="34" charset="0"/>
              </a:rPr>
              <a:t>The Z’ mediation has been studied relatively recently.</a:t>
            </a:r>
          </a:p>
          <a:p>
            <a:r>
              <a:rPr lang="en-US" altLang="ko-KR" dirty="0" smtClean="0">
                <a:latin typeface="MS Reference Sans Serif" pitchFamily="34" charset="0"/>
              </a:rPr>
              <a:t> </a:t>
            </a:r>
            <a:r>
              <a:rPr lang="en-US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P. </a:t>
            </a:r>
            <a:r>
              <a:rPr lang="en-US" altLang="ko-KR" dirty="0" err="1" smtClean="0">
                <a:solidFill>
                  <a:srgbClr val="FFC000"/>
                </a:solidFill>
                <a:latin typeface="MS Reference Sans Serif" pitchFamily="34" charset="0"/>
              </a:rPr>
              <a:t>Langacker</a:t>
            </a:r>
            <a:r>
              <a:rPr lang="en-US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, G. Paz, L.-T. Wang, and I. </a:t>
            </a:r>
            <a:r>
              <a:rPr lang="en-US" altLang="ko-KR" dirty="0" err="1" smtClean="0">
                <a:solidFill>
                  <a:srgbClr val="FFC000"/>
                </a:solidFill>
                <a:latin typeface="MS Reference Sans Serif" pitchFamily="34" charset="0"/>
              </a:rPr>
              <a:t>Yavin</a:t>
            </a:r>
            <a:r>
              <a:rPr lang="en-US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, PRL100, 041802 (2008);</a:t>
            </a:r>
          </a:p>
          <a:p>
            <a:r>
              <a:rPr lang="it-IT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 R. N. Mohapatra and S. Nandi, PRL 79, 181 (1997);</a:t>
            </a:r>
          </a:p>
          <a:p>
            <a:r>
              <a:rPr lang="en-US" altLang="ko-KR" dirty="0" smtClean="0">
                <a:solidFill>
                  <a:srgbClr val="FFC000"/>
                </a:solidFill>
                <a:latin typeface="MS Reference Sans Serif" pitchFamily="34" charset="0"/>
              </a:rPr>
              <a:t> T. Kikuchi and T. Kubo, PLB 666, 262 (2008).</a:t>
            </a:r>
          </a:p>
          <a:p>
            <a:endParaRPr lang="en-US" altLang="ko-KR" dirty="0" smtClean="0">
              <a:latin typeface="MS Reference Sans Serif" pitchFamily="34" charset="0"/>
            </a:endParaRPr>
          </a:p>
          <a:p>
            <a:r>
              <a:rPr lang="en-US" altLang="ko-KR" sz="2000" dirty="0" err="1" smtClean="0">
                <a:latin typeface="MS Reference Sans Serif" pitchFamily="34" charset="0"/>
              </a:rPr>
              <a:t>Langacker</a:t>
            </a:r>
            <a:r>
              <a:rPr lang="en-US" altLang="ko-KR" sz="2000" dirty="0" smtClean="0">
                <a:latin typeface="MS Reference Sans Serif" pitchFamily="34" charset="0"/>
              </a:rPr>
              <a:t> et al discusses one Z’ and MN discusses Z’ and Z. In the latter case, it is proper for it to be called the mixed mediation (MM). The MM needs a fine-tuning of parameters. So, we discuss the Z’ mediation only. The U(1)’ charge is carried by the mediators, but NOT by the 3rd family members and Higgs doublets. It is </a:t>
            </a:r>
            <a:r>
              <a:rPr lang="en-US" altLang="ko-KR" sz="2000" dirty="0" err="1" smtClean="0">
                <a:latin typeface="MS Reference Sans Serif" pitchFamily="34" charset="0"/>
              </a:rPr>
              <a:t>effSUSY</a:t>
            </a:r>
            <a:r>
              <a:rPr lang="en-US" altLang="ko-KR" sz="2000" dirty="0" smtClean="0">
                <a:latin typeface="MS Reference Sans Serif" pitchFamily="34" charset="0"/>
              </a:rPr>
              <a:t>.</a:t>
            </a:r>
          </a:p>
          <a:p>
            <a:endParaRPr lang="en-US" altLang="ko-KR" dirty="0" smtClean="0">
              <a:latin typeface="MS Reference Sans Serif" pitchFamily="34" charset="0"/>
            </a:endParaRPr>
          </a:p>
          <a:p>
            <a:r>
              <a:rPr lang="en-US" altLang="ko-KR" sz="2400" dirty="0" smtClean="0">
                <a:latin typeface="MS Reference Sans Serif" pitchFamily="34" charset="0"/>
              </a:rPr>
              <a:t>At least, it is a CALCULABLE MODEL with only a SUSY</a:t>
            </a:r>
          </a:p>
          <a:p>
            <a:r>
              <a:rPr lang="en-US" altLang="ko-KR" sz="2400" dirty="0" smtClean="0">
                <a:latin typeface="MS Reference Sans Serif" pitchFamily="34" charset="0"/>
              </a:rPr>
              <a:t>gauge theory knowledge.</a:t>
            </a:r>
            <a:endParaRPr lang="ko-KR" altLang="en-US" sz="2400" dirty="0">
              <a:latin typeface="MS Reference Sans Serif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54/67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5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28604"/>
            <a:ext cx="7786742" cy="2492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For the SUSY hierarchy solution, we need a light Higgs.</a:t>
            </a:r>
          </a:p>
          <a:p>
            <a:endParaRPr lang="en-US" altLang="ko-KR" dirty="0" smtClean="0"/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large top mass (or Yukawa couplings) at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TeV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scale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and also its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superpartner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mass needed at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TeV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scale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(for gauge hierarchy solution) and it supports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SU(2) x U(1) breaking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radiatively</a:t>
            </a:r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fr-FR" altLang="ko-KR" dirty="0" smtClean="0"/>
              <a:t>            </a:t>
            </a:r>
            <a:r>
              <a:rPr lang="fr-FR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[Ibanez-Ross, Inoue et al., Ellis et al.]</a:t>
            </a:r>
            <a:endParaRPr lang="ko-KR" altLang="en-US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57158" y="2929728"/>
            <a:ext cx="4214842" cy="1812829"/>
            <a:chOff x="357158" y="2929728"/>
            <a:chExt cx="4214842" cy="1812829"/>
          </a:xfrm>
        </p:grpSpPr>
        <p:sp>
          <p:nvSpPr>
            <p:cNvPr id="3" name="TextBox 2"/>
            <p:cNvSpPr txBox="1"/>
            <p:nvPr/>
          </p:nvSpPr>
          <p:spPr>
            <a:xfrm>
              <a:off x="357158" y="3357562"/>
              <a:ext cx="4214842" cy="13849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err="1" smtClean="0">
                  <a:latin typeface="Microsoft Sans Serif" pitchFamily="34" charset="0"/>
                  <a:cs typeface="Microsoft Sans Serif" pitchFamily="34" charset="0"/>
                </a:rPr>
                <a:t>H</a:t>
              </a:r>
              <a:r>
                <a:rPr lang="en-US" altLang="ko-KR" sz="2800" baseline="-25000" dirty="0" err="1" smtClean="0">
                  <a:latin typeface="Microsoft Sans Serif" pitchFamily="34" charset="0"/>
                  <a:cs typeface="Microsoft Sans Serif" pitchFamily="34" charset="0"/>
                </a:rPr>
                <a:t>u</a:t>
              </a:r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 and </a:t>
              </a:r>
              <a:r>
                <a:rPr lang="en-US" altLang="ko-KR" sz="2800" dirty="0" err="1" smtClean="0">
                  <a:latin typeface="Microsoft Sans Serif" pitchFamily="34" charset="0"/>
                  <a:cs typeface="Microsoft Sans Serif" pitchFamily="34" charset="0"/>
                </a:rPr>
                <a:t>H</a:t>
              </a:r>
              <a:r>
                <a:rPr lang="en-US" altLang="ko-KR" sz="2800" baseline="-25000" dirty="0" err="1" smtClean="0">
                  <a:latin typeface="Microsoft Sans Serif" pitchFamily="34" charset="0"/>
                  <a:cs typeface="Microsoft Sans Serif" pitchFamily="34" charset="0"/>
                </a:rPr>
                <a:t>d</a:t>
              </a:r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 light and the 3rd family members light =      </a:t>
              </a:r>
              <a:r>
                <a:rPr lang="en-US" altLang="ko-KR" sz="2800" dirty="0" err="1" smtClean="0">
                  <a:latin typeface="Microsoft Sans Serif" pitchFamily="34" charset="0"/>
                  <a:cs typeface="Microsoft Sans Serif" pitchFamily="34" charset="0"/>
                </a:rPr>
                <a:t>effSUSY</a:t>
              </a:r>
              <a:endParaRPr lang="ko-KR" altLang="en-US" sz="2800" dirty="0">
                <a:latin typeface="Microsoft Sans Serif" pitchFamily="34" charset="0"/>
                <a:cs typeface="Microsoft Sans Serif" pitchFamily="34" charset="0"/>
              </a:endParaRPr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 rot="5400000">
              <a:off x="1571604" y="3143248"/>
              <a:ext cx="428628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4714876" y="2929728"/>
            <a:ext cx="4071966" cy="2670085"/>
            <a:chOff x="4714876" y="2929728"/>
            <a:chExt cx="4071966" cy="2670085"/>
          </a:xfrm>
        </p:grpSpPr>
        <p:sp>
          <p:nvSpPr>
            <p:cNvPr id="5" name="TextBox 4"/>
            <p:cNvSpPr txBox="1"/>
            <p:nvPr/>
          </p:nvSpPr>
          <p:spPr>
            <a:xfrm>
              <a:off x="4714876" y="4214818"/>
              <a:ext cx="4071966" cy="138499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err="1" smtClean="0">
                  <a:latin typeface="Microsoft Sans Serif" pitchFamily="34" charset="0"/>
                  <a:cs typeface="Microsoft Sans Serif" pitchFamily="34" charset="0"/>
                </a:rPr>
                <a:t>H</a:t>
              </a:r>
              <a:r>
                <a:rPr lang="en-US" altLang="ko-KR" sz="2800" baseline="-25000" dirty="0" err="1" smtClean="0">
                  <a:latin typeface="Microsoft Sans Serif" pitchFamily="34" charset="0"/>
                  <a:cs typeface="Microsoft Sans Serif" pitchFamily="34" charset="0"/>
                </a:rPr>
                <a:t>u</a:t>
              </a:r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 and </a:t>
              </a:r>
              <a:r>
                <a:rPr lang="en-US" altLang="ko-KR" sz="2800" dirty="0" err="1" smtClean="0">
                  <a:latin typeface="Microsoft Sans Serif" pitchFamily="34" charset="0"/>
                  <a:cs typeface="Microsoft Sans Serif" pitchFamily="34" charset="0"/>
                </a:rPr>
                <a:t>H</a:t>
              </a:r>
              <a:r>
                <a:rPr lang="en-US" altLang="ko-KR" sz="2800" baseline="-25000" dirty="0" err="1" smtClean="0">
                  <a:latin typeface="Microsoft Sans Serif" pitchFamily="34" charset="0"/>
                  <a:cs typeface="Microsoft Sans Serif" pitchFamily="34" charset="0"/>
                </a:rPr>
                <a:t>d</a:t>
              </a:r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 light and the 3rd f. </a:t>
              </a:r>
              <a:r>
                <a:rPr lang="en-US" altLang="ko-KR" sz="2800" dirty="0" err="1" smtClean="0">
                  <a:latin typeface="Microsoft Sans Serif" pitchFamily="34" charset="0"/>
                  <a:cs typeface="Microsoft Sans Serif" pitchFamily="34" charset="0"/>
                </a:rPr>
                <a:t>mem</a:t>
              </a:r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. heavy =           </a:t>
              </a:r>
            </a:p>
            <a:p>
              <a:r>
                <a:rPr lang="en-US" altLang="ko-KR" sz="2800" dirty="0" smtClean="0">
                  <a:latin typeface="Microsoft Sans Serif" pitchFamily="34" charset="0"/>
                  <a:cs typeface="Microsoft Sans Serif" pitchFamily="34" charset="0"/>
                </a:rPr>
                <a:t>          </a:t>
              </a:r>
              <a:r>
                <a:rPr lang="en-US" altLang="ko-KR" sz="2800" dirty="0" err="1" smtClean="0">
                  <a:latin typeface="Microsoft Sans Serif" pitchFamily="34" charset="0"/>
                  <a:cs typeface="Microsoft Sans Serif" pitchFamily="34" charset="0"/>
                </a:rPr>
                <a:t>IeffSUSY</a:t>
              </a:r>
              <a:endParaRPr lang="ko-KR" altLang="en-US" sz="2800" dirty="0">
                <a:latin typeface="Microsoft Sans Serif" pitchFamily="34" charset="0"/>
                <a:cs typeface="Microsoft Sans Serif" pitchFamily="34" charset="0"/>
              </a:endParaRPr>
            </a:p>
          </p:txBody>
        </p:sp>
        <p:cxnSp>
          <p:nvCxnSpPr>
            <p:cNvPr id="8" name="직선 화살표 연결선 7"/>
            <p:cNvCxnSpPr/>
            <p:nvPr/>
          </p:nvCxnSpPr>
          <p:spPr>
            <a:xfrm rot="5400000">
              <a:off x="5857884" y="3571876"/>
              <a:ext cx="1285884" cy="1588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55/67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3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4071966" cy="370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56"/>
            <a:ext cx="356048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직선 연결선 4"/>
          <p:cNvCxnSpPr/>
          <p:nvPr/>
        </p:nvCxnSpPr>
        <p:spPr>
          <a:xfrm rot="5400000">
            <a:off x="3429786" y="3214686"/>
            <a:ext cx="1285884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rot="5400000">
            <a:off x="6179355" y="2821777"/>
            <a:ext cx="2214578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5786" y="5000636"/>
            <a:ext cx="7930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Higgs to two photons is the spectacular mode. Details will be known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with more data, but Higgs discovery at 126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GeV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is most likely.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Is it from SUSY?</a:t>
            </a:r>
            <a:endParaRPr lang="ko-KR" altLang="en-US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4500570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arXiv:1207.7214</a:t>
            </a:r>
            <a:endParaRPr lang="ko-KR" altLang="en-US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9055" y="4500570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arXiv:1207.7235</a:t>
            </a:r>
            <a:endParaRPr lang="ko-KR" altLang="en-US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56/67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3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14918"/>
            <a:ext cx="86084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The 126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GeV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Higgs is rather difficult to obtain in the CMSSM.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To raise it sufficiently above the tree level limit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m</a:t>
            </a:r>
            <a:r>
              <a:rPr lang="en-US" altLang="ko-KR" sz="2400" baseline="-25000" dirty="0" err="1" smtClean="0">
                <a:latin typeface="Microsoft Sans Serif" pitchFamily="34" charset="0"/>
                <a:cs typeface="Microsoft Sans Serif" pitchFamily="34" charset="0"/>
              </a:rPr>
              <a:t>h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&lt; M</a:t>
            </a:r>
            <a:r>
              <a:rPr lang="en-US" altLang="ko-KR" sz="2400" baseline="-25000" dirty="0" smtClean="0">
                <a:latin typeface="Microsoft Sans Serif" pitchFamily="34" charset="0"/>
                <a:cs typeface="Microsoft Sans Serif" pitchFamily="34" charset="0"/>
              </a:rPr>
              <a:t>Z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,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we need a large A-term and/or large stop masses.</a:t>
            </a: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Gravity mediation is an easy one for A-term. For a large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stop, we take an opposite view from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effSUSY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: 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         Inverted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effSUSY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=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IeffSUSY</a:t>
            </a:r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where stop is the heaviest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squark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</a:p>
          <a:p>
            <a:endParaRPr lang="en-US" altLang="ko-KR" sz="24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      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Z’ mediation &amp; gravity mediation with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IeffSUSY</a:t>
            </a:r>
            <a:endParaRPr lang="ko-KR" altLang="en-US" sz="24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57/67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5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072198" y="3286124"/>
            <a:ext cx="2143140" cy="2000264"/>
            <a:chOff x="6072198" y="3286124"/>
            <a:chExt cx="2143140" cy="2000264"/>
          </a:xfrm>
        </p:grpSpPr>
        <p:sp>
          <p:nvSpPr>
            <p:cNvPr id="3" name="타원 2"/>
            <p:cNvSpPr/>
            <p:nvPr/>
          </p:nvSpPr>
          <p:spPr>
            <a:xfrm>
              <a:off x="6072198" y="3286124"/>
              <a:ext cx="2143140" cy="200026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43702" y="4000504"/>
              <a:ext cx="9220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solidFill>
                    <a:srgbClr val="FF0000"/>
                  </a:solidFill>
                  <a:latin typeface="Microsoft Sans Serif" pitchFamily="34" charset="0"/>
                  <a:cs typeface="Microsoft Sans Serif" pitchFamily="34" charset="0"/>
                </a:rPr>
                <a:t>DSB</a:t>
              </a:r>
              <a:endParaRPr lang="ko-KR" altLang="en-US" sz="2800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571868" y="642918"/>
            <a:ext cx="2357454" cy="2357454"/>
            <a:chOff x="3571868" y="642918"/>
            <a:chExt cx="2357454" cy="2357454"/>
          </a:xfrm>
        </p:grpSpPr>
        <p:sp>
          <p:nvSpPr>
            <p:cNvPr id="2" name="타원 1"/>
            <p:cNvSpPr/>
            <p:nvPr/>
          </p:nvSpPr>
          <p:spPr>
            <a:xfrm>
              <a:off x="3571868" y="642918"/>
              <a:ext cx="2357454" cy="235745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29058" y="1191268"/>
              <a:ext cx="1714511" cy="95410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solidFill>
                    <a:srgbClr val="0070C0"/>
                  </a:solidFill>
                  <a:latin typeface="Microsoft Sans Serif" pitchFamily="34" charset="0"/>
                  <a:cs typeface="Microsoft Sans Serif" pitchFamily="34" charset="0"/>
                </a:rPr>
                <a:t>f(0,1,5’*)</a:t>
              </a:r>
            </a:p>
            <a:p>
              <a:r>
                <a:rPr lang="en-US" altLang="ko-KR" sz="2800" dirty="0" smtClean="0">
                  <a:solidFill>
                    <a:srgbClr val="0070C0"/>
                  </a:solidFill>
                  <a:latin typeface="Microsoft Sans Serif" pitchFamily="34" charset="0"/>
                  <a:cs typeface="Microsoft Sans Serif" pitchFamily="34" charset="0"/>
                </a:rPr>
                <a:t>f*(0,-1,5’)  </a:t>
              </a:r>
              <a:endParaRPr lang="ko-KR" altLang="en-US" sz="2800" dirty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71472" y="2643182"/>
            <a:ext cx="3500462" cy="3429024"/>
            <a:chOff x="714348" y="3071810"/>
            <a:chExt cx="3500462" cy="3429024"/>
          </a:xfrm>
        </p:grpSpPr>
        <p:sp>
          <p:nvSpPr>
            <p:cNvPr id="4" name="타원 3"/>
            <p:cNvSpPr/>
            <p:nvPr/>
          </p:nvSpPr>
          <p:spPr>
            <a:xfrm>
              <a:off x="714348" y="3071810"/>
              <a:ext cx="3500462" cy="34290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1285852" y="3214686"/>
              <a:ext cx="2143140" cy="200026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7356" y="3475025"/>
              <a:ext cx="1000132" cy="954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smtClean="0">
                  <a:solidFill>
                    <a:srgbClr val="FF0000"/>
                  </a:solidFill>
                  <a:latin typeface="Microsoft Sans Serif" pitchFamily="34" charset="0"/>
                  <a:cs typeface="Microsoft Sans Serif" pitchFamily="34" charset="0"/>
                </a:rPr>
                <a:t>t, b, </a:t>
              </a:r>
            </a:p>
            <a:p>
              <a:r>
                <a:rPr lang="el-GR" altLang="ko-KR" sz="2800" dirty="0" smtClean="0">
                  <a:solidFill>
                    <a:srgbClr val="FF0000"/>
                  </a:solidFill>
                  <a:latin typeface="Microsoft Sans Serif" pitchFamily="34" charset="0"/>
                  <a:cs typeface="Microsoft Sans Serif" pitchFamily="34" charset="0"/>
                </a:rPr>
                <a:t>τ</a:t>
              </a:r>
              <a:r>
                <a:rPr lang="en-US" altLang="ko-KR" sz="2800" dirty="0" smtClean="0">
                  <a:solidFill>
                    <a:srgbClr val="FF0000"/>
                  </a:solidFill>
                  <a:latin typeface="Microsoft Sans Serif" pitchFamily="34" charset="0"/>
                  <a:cs typeface="Microsoft Sans Serif" pitchFamily="34" charset="0"/>
                </a:rPr>
                <a:t>, </a:t>
              </a:r>
              <a:r>
                <a:rPr lang="el-GR" altLang="ko-KR" sz="2800" dirty="0" smtClean="0">
                  <a:solidFill>
                    <a:srgbClr val="FF0000"/>
                  </a:solidFill>
                  <a:latin typeface="Microsoft Sans Serif" pitchFamily="34" charset="0"/>
                  <a:cs typeface="Microsoft Sans Serif" pitchFamily="34" charset="0"/>
                </a:rPr>
                <a:t>ν</a:t>
              </a:r>
              <a:r>
                <a:rPr lang="el-GR" altLang="ko-KR" sz="2800" baseline="-25000" dirty="0" smtClean="0">
                  <a:solidFill>
                    <a:srgbClr val="FF0000"/>
                  </a:solidFill>
                  <a:latin typeface="Microsoft Sans Serif" pitchFamily="34" charset="0"/>
                  <a:cs typeface="Microsoft Sans Serif" pitchFamily="34" charset="0"/>
                </a:rPr>
                <a:t>τ</a:t>
              </a:r>
              <a:r>
                <a:rPr lang="en-US" altLang="ko-KR" sz="2800" dirty="0" smtClean="0">
                  <a:solidFill>
                    <a:srgbClr val="FF0000"/>
                  </a:solidFill>
                  <a:latin typeface="Microsoft Sans Serif" pitchFamily="34" charset="0"/>
                  <a:cs typeface="Microsoft Sans Serif" pitchFamily="34" charset="0"/>
                </a:rPr>
                <a:t>  </a:t>
              </a:r>
              <a:endParaRPr lang="ko-KR" altLang="en-US" sz="2800" dirty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1538" y="5143512"/>
              <a:ext cx="2500330" cy="52322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err="1" smtClean="0">
                  <a:solidFill>
                    <a:srgbClr val="0070C0"/>
                  </a:solidFill>
                  <a:latin typeface="Microsoft Sans Serif" pitchFamily="34" charset="0"/>
                  <a:cs typeface="Microsoft Sans Serif" pitchFamily="34" charset="0"/>
                </a:rPr>
                <a:t>H</a:t>
              </a:r>
              <a:r>
                <a:rPr lang="en-US" altLang="ko-KR" sz="2800" baseline="-25000" dirty="0" err="1" smtClean="0">
                  <a:solidFill>
                    <a:srgbClr val="0070C0"/>
                  </a:solidFill>
                  <a:latin typeface="Microsoft Sans Serif" pitchFamily="34" charset="0"/>
                  <a:cs typeface="Microsoft Sans Serif" pitchFamily="34" charset="0"/>
                </a:rPr>
                <a:t>u</a:t>
              </a:r>
              <a:r>
                <a:rPr lang="en-US" altLang="ko-KR" sz="2800" dirty="0" smtClean="0">
                  <a:solidFill>
                    <a:srgbClr val="0070C0"/>
                  </a:solidFill>
                  <a:latin typeface="Microsoft Sans Serif" pitchFamily="34" charset="0"/>
                  <a:cs typeface="Microsoft Sans Serif" pitchFamily="34" charset="0"/>
                </a:rPr>
                <a:t>, </a:t>
              </a:r>
              <a:r>
                <a:rPr lang="en-US" altLang="ko-KR" sz="2800" dirty="0" err="1" smtClean="0">
                  <a:solidFill>
                    <a:srgbClr val="0070C0"/>
                  </a:solidFill>
                  <a:latin typeface="Microsoft Sans Serif" pitchFamily="34" charset="0"/>
                  <a:cs typeface="Microsoft Sans Serif" pitchFamily="34" charset="0"/>
                </a:rPr>
                <a:t>H</a:t>
              </a:r>
              <a:r>
                <a:rPr lang="en-US" altLang="ko-KR" sz="2800" baseline="-25000" dirty="0" err="1" smtClean="0">
                  <a:solidFill>
                    <a:srgbClr val="0070C0"/>
                  </a:solidFill>
                  <a:latin typeface="Microsoft Sans Serif" pitchFamily="34" charset="0"/>
                  <a:cs typeface="Microsoft Sans Serif" pitchFamily="34" charset="0"/>
                </a:rPr>
                <a:t>d</a:t>
              </a:r>
              <a:r>
                <a:rPr lang="en-US" altLang="ko-KR" sz="2800" dirty="0" smtClean="0">
                  <a:solidFill>
                    <a:srgbClr val="0070C0"/>
                  </a:solidFill>
                  <a:latin typeface="Microsoft Sans Serif" pitchFamily="34" charset="0"/>
                  <a:cs typeface="Microsoft Sans Serif" pitchFamily="34" charset="0"/>
                </a:rPr>
                <a:t>, </a:t>
              </a:r>
              <a:r>
                <a:rPr lang="el-GR" altLang="ko-KR" sz="2800" dirty="0" smtClean="0">
                  <a:solidFill>
                    <a:srgbClr val="0070C0"/>
                  </a:solidFill>
                  <a:latin typeface="Microsoft Sans Serif" pitchFamily="34" charset="0"/>
                  <a:cs typeface="Microsoft Sans Serif" pitchFamily="34" charset="0"/>
                </a:rPr>
                <a:t>μ</a:t>
              </a:r>
              <a:r>
                <a:rPr lang="en-US" altLang="ko-KR" sz="2800" dirty="0" smtClean="0">
                  <a:solidFill>
                    <a:srgbClr val="0070C0"/>
                  </a:solidFill>
                  <a:latin typeface="Microsoft Sans Serif" pitchFamily="34" charset="0"/>
                  <a:cs typeface="Microsoft Sans Serif" pitchFamily="34" charset="0"/>
                </a:rPr>
                <a:t>, </a:t>
              </a:r>
              <a:r>
                <a:rPr lang="el-GR" altLang="ko-KR" sz="2800" dirty="0" smtClean="0">
                  <a:solidFill>
                    <a:srgbClr val="0070C0"/>
                  </a:solidFill>
                  <a:latin typeface="Microsoft Sans Serif" pitchFamily="34" charset="0"/>
                  <a:cs typeface="Microsoft Sans Serif" pitchFamily="34" charset="0"/>
                </a:rPr>
                <a:t>ν</a:t>
              </a:r>
              <a:r>
                <a:rPr lang="el-GR" altLang="ko-KR" sz="2800" baseline="-25000" dirty="0" smtClean="0">
                  <a:solidFill>
                    <a:srgbClr val="0070C0"/>
                  </a:solidFill>
                  <a:latin typeface="Microsoft Sans Serif" pitchFamily="34" charset="0"/>
                  <a:cs typeface="Microsoft Sans Serif" pitchFamily="34" charset="0"/>
                </a:rPr>
                <a:t>μ</a:t>
              </a:r>
              <a:r>
                <a:rPr lang="en-US" altLang="ko-KR" sz="2800" dirty="0" smtClean="0">
                  <a:solidFill>
                    <a:srgbClr val="0070C0"/>
                  </a:solidFill>
                  <a:latin typeface="Microsoft Sans Serif" pitchFamily="34" charset="0"/>
                  <a:cs typeface="Microsoft Sans Serif" pitchFamily="34" charset="0"/>
                </a:rPr>
                <a:t> ,… </a:t>
              </a:r>
              <a:endParaRPr lang="ko-KR" altLang="en-US" sz="2800" dirty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6286512" y="142852"/>
            <a:ext cx="23574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(1) </a:t>
            </a:r>
            <a:r>
              <a:rPr lang="en-US" altLang="ko-KR" sz="16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Superpartner</a:t>
            </a:r>
            <a:endParaRPr lang="en-US" altLang="ko-KR" sz="1600" dirty="0" smtClean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16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Zprimino</a:t>
            </a:r>
            <a:r>
              <a:rPr lang="en-US" altLang="ko-KR" sz="16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 is </a:t>
            </a:r>
            <a:r>
              <a:rPr lang="en-US" altLang="ko-KR" sz="16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effec</a:t>
            </a:r>
            <a:r>
              <a:rPr lang="en-US" altLang="ko-KR" sz="16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.</a:t>
            </a:r>
          </a:p>
          <a:p>
            <a:r>
              <a:rPr lang="en-US" altLang="ko-KR" sz="16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in the mediation.</a:t>
            </a:r>
          </a:p>
          <a:p>
            <a:r>
              <a:rPr lang="en-US" altLang="ko-KR" sz="16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(2) The SUSY</a:t>
            </a:r>
          </a:p>
          <a:p>
            <a:r>
              <a:rPr lang="en-US" altLang="ko-KR" sz="16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breaking source</a:t>
            </a:r>
          </a:p>
          <a:p>
            <a:r>
              <a:rPr lang="en-US" altLang="ko-KR" sz="16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DSB does not</a:t>
            </a:r>
          </a:p>
          <a:p>
            <a:r>
              <a:rPr lang="en-US" altLang="ko-KR" sz="16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carry the weak</a:t>
            </a:r>
          </a:p>
          <a:p>
            <a:r>
              <a:rPr lang="en-US" altLang="ko-KR" sz="16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hypercharge Y.</a:t>
            </a:r>
          </a:p>
          <a:p>
            <a:r>
              <a:rPr lang="en-US" altLang="ko-KR" sz="16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The messenger</a:t>
            </a:r>
          </a:p>
          <a:p>
            <a:r>
              <a:rPr lang="en-US" altLang="ko-KR" sz="16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sector carries the</a:t>
            </a:r>
          </a:p>
          <a:p>
            <a:r>
              <a:rPr lang="en-US" altLang="ko-KR" sz="16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Z’ charge but no</a:t>
            </a:r>
          </a:p>
          <a:p>
            <a:r>
              <a:rPr lang="en-US" altLang="ko-KR" sz="16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weak hypercharge Y.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57158" y="285728"/>
            <a:ext cx="2786082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(3) The 2nd family and Higgs do not carry</a:t>
            </a: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the Z’ charge.</a:t>
            </a: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(4) The 3</a:t>
            </a:r>
            <a:r>
              <a:rPr lang="en-US" altLang="ko-KR" baseline="30000" dirty="0" smtClean="0">
                <a:latin typeface="Microsoft Sans Serif" pitchFamily="34" charset="0"/>
                <a:cs typeface="Microsoft Sans Serif" pitchFamily="34" charset="0"/>
              </a:rPr>
              <a:t>rd</a:t>
            </a:r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 f. carry the Z’ charge. This scenario can be  generic, compared to </a:t>
            </a:r>
          </a:p>
          <a:p>
            <a:r>
              <a:rPr lang="en-US" altLang="ko-KR" dirty="0" smtClean="0">
                <a:latin typeface="Microsoft Sans Serif" pitchFamily="34" charset="0"/>
                <a:cs typeface="Microsoft Sans Serif" pitchFamily="34" charset="0"/>
              </a:rPr>
              <a:t>the f. universal Z’ charge.</a:t>
            </a:r>
            <a:endParaRPr lang="ko-KR" altLang="en-US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6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8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0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9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58/67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7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32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inkTgt spid="_x0000_s132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370" name="Picture 2"/>
          <p:cNvPicPr>
            <a:picLocks noChangeAspect="1" noChangeArrowheads="1"/>
          </p:cNvPicPr>
          <p:nvPr/>
        </p:nvPicPr>
        <p:blipFill>
          <a:blip r:embed="rId2"/>
          <a:srcRect l="6336" t="3894" r="46831" b="67179"/>
          <a:stretch>
            <a:fillRect/>
          </a:stretch>
        </p:blipFill>
        <p:spPr bwMode="auto">
          <a:xfrm>
            <a:off x="1571604" y="214290"/>
            <a:ext cx="5929353" cy="505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78698" y="5357826"/>
            <a:ext cx="6622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This leads to the combined Z’ and gravity mediation with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the hidden sector scale bigger than  10</a:t>
            </a:r>
            <a:r>
              <a:rPr lang="en-US" altLang="ko-KR" sz="2000" baseline="30000" dirty="0" smtClean="0">
                <a:latin typeface="Microsoft Sans Serif" pitchFamily="34" charset="0"/>
                <a:cs typeface="Microsoft Sans Serif" pitchFamily="34" charset="0"/>
              </a:rPr>
              <a:t>13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GeV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  <a:endParaRPr lang="ko-KR" altLang="en-US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5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7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9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8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59/67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6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6578" y="1071546"/>
            <a:ext cx="1846980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Jarlskog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Determinant</a:t>
            </a: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Area the same</a:t>
            </a:r>
          </a:p>
          <a:p>
            <a:endParaRPr lang="en-US" altLang="ko-KR" sz="2000" dirty="0" smtClean="0"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Maximal CP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violation</a:t>
            </a:r>
            <a:endParaRPr lang="ko-KR" altLang="en-US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2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5786478" cy="551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그룹 17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9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1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3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2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6/67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0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642910" y="285728"/>
            <a:ext cx="8197119" cy="5715040"/>
            <a:chOff x="642910" y="285728"/>
            <a:chExt cx="8197119" cy="5715040"/>
          </a:xfrm>
        </p:grpSpPr>
        <p:pic>
          <p:nvPicPr>
            <p:cNvPr id="133939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8794" y="285728"/>
              <a:ext cx="5286412" cy="3872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2837505" y="5631436"/>
              <a:ext cx="3020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rPr>
                <a:t>arXiv:1208.5484v2[</a:t>
              </a:r>
              <a:r>
                <a:rPr lang="en-US" altLang="ko-KR" dirty="0" err="1" smtClean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rPr>
                <a:t>hep</a:t>
              </a:r>
              <a:r>
                <a:rPr lang="en-US" altLang="ko-KR" dirty="0" smtClean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rPr>
                <a:t>-ph]</a:t>
              </a:r>
              <a:endParaRPr lang="ko-KR" altLang="en-US" dirty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  <p:pic>
          <p:nvPicPr>
            <p:cNvPr id="133939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4143380"/>
              <a:ext cx="8197119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그룹 5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7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9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1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0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60/67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8" name="_x108691288" descr="EMB0000175081c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00100" y="1539421"/>
            <a:ext cx="67151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defRPr/>
            </a:pPr>
            <a:endParaRPr lang="en-US" altLang="ko-KR" sz="3200" b="1" dirty="0">
              <a:solidFill>
                <a:schemeClr val="accent3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  4. Numerical study </a:t>
            </a:r>
            <a:r>
              <a:rPr lang="en-US" altLang="ko-KR" sz="5400" dirty="0" smtClean="0">
                <a:solidFill>
                  <a:srgbClr val="FFFF00"/>
                </a:solidFill>
                <a:latin typeface="MS Reference Sans Serif" pitchFamily="34" charset="0"/>
              </a:rPr>
              <a:t> </a:t>
            </a:r>
          </a:p>
          <a:p>
            <a:pPr marL="914400" indent="-914400">
              <a:defRPr/>
            </a:pPr>
            <a:r>
              <a:rPr lang="en-US" altLang="ko-KR" sz="5400" dirty="0" smtClean="0">
                <a:solidFill>
                  <a:srgbClr val="FFFF00"/>
                </a:solidFill>
                <a:latin typeface="Microsoft Sans Serif" pitchFamily="34" charset="0"/>
                <a:ea typeface="굴림" charset="-127"/>
                <a:cs typeface="Microsoft Sans Serif" pitchFamily="34" charset="0"/>
                <a:sym typeface="Math3" pitchFamily="2" charset="2"/>
              </a:rPr>
              <a:t> </a:t>
            </a:r>
            <a:endParaRPr lang="en-US" altLang="ko-KR" sz="5400" b="1" dirty="0">
              <a:solidFill>
                <a:srgbClr val="FFFF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Math3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71480"/>
            <a:ext cx="696444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34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inkTgt spid="_x0000_s134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/>
          <p:cNvGraphicFramePr>
            <a:graphicFrameLocks noChangeAspect="1"/>
          </p:cNvGraphicFramePr>
          <p:nvPr/>
        </p:nvGraphicFramePr>
        <p:xfrm>
          <a:off x="1571604" y="357166"/>
          <a:ext cx="5500726" cy="2404021"/>
        </p:xfrm>
        <a:graphic>
          <a:graphicData uri="http://schemas.openxmlformats.org/presentationml/2006/ole">
            <p:oleObj spid="_x0000_s1340418" name="Equation" r:id="rId3" imgW="1714320" imgH="749160" progId="Equation.3">
              <p:embed/>
            </p:oleObj>
          </a:graphicData>
        </a:graphic>
      </p:graphicFrame>
      <p:graphicFrame>
        <p:nvGraphicFramePr>
          <p:cNvPr id="1340419" name="Object 3" descr="양피지"/>
          <p:cNvGraphicFramePr>
            <a:graphicFrameLocks noChangeAspect="1"/>
          </p:cNvGraphicFramePr>
          <p:nvPr/>
        </p:nvGraphicFramePr>
        <p:xfrm>
          <a:off x="1571604" y="3500438"/>
          <a:ext cx="5540375" cy="1547813"/>
        </p:xfrm>
        <a:graphic>
          <a:graphicData uri="http://schemas.openxmlformats.org/presentationml/2006/ole">
            <p:oleObj spid="_x0000_s1340419" name="Equation" r:id="rId4" imgW="1726920" imgH="482400" progId="Equation.3">
              <p:embed/>
            </p:oleObj>
          </a:graphicData>
        </a:graphic>
      </p:graphicFrame>
      <p:grpSp>
        <p:nvGrpSpPr>
          <p:cNvPr id="4" name="그룹 3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5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7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9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8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62/67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6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83724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929066"/>
            <a:ext cx="2286016" cy="223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00496" y="4214818"/>
            <a:ext cx="48413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There exists a range of parameters,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allowing 126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GeV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Higgs and a large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(g-2)</a:t>
            </a:r>
            <a:r>
              <a:rPr lang="el-GR" altLang="ko-KR" sz="2000" baseline="-25000" dirty="0" smtClean="0">
                <a:latin typeface="Microsoft Sans Serif" pitchFamily="34" charset="0"/>
                <a:cs typeface="Microsoft Sans Serif" pitchFamily="34" charset="0"/>
              </a:rPr>
              <a:t>μ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. Mu is above 10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TeV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 and the</a:t>
            </a:r>
          </a:p>
          <a:p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LSP mass is about 1.2 </a:t>
            </a:r>
            <a:r>
              <a:rPr lang="en-US" altLang="ko-KR" sz="2000" dirty="0" err="1" smtClean="0">
                <a:latin typeface="Microsoft Sans Serif" pitchFamily="34" charset="0"/>
                <a:cs typeface="Microsoft Sans Serif" pitchFamily="34" charset="0"/>
              </a:rPr>
              <a:t>TeV</a:t>
            </a:r>
            <a:r>
              <a:rPr lang="en-US" altLang="ko-KR" sz="2000" dirty="0" smtClean="0">
                <a:latin typeface="Microsoft Sans Serif" pitchFamily="34" charset="0"/>
                <a:cs typeface="Microsoft Sans Serif" pitchFamily="34" charset="0"/>
              </a:rPr>
              <a:t>.</a:t>
            </a:r>
          </a:p>
          <a:p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Choi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-Kim-Lee-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Seto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arXiv:0801.0491</a:t>
            </a:r>
          </a:p>
          <a:p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Kim-</a:t>
            </a:r>
            <a:r>
              <a:rPr lang="en-US" altLang="ko-KR" sz="20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Seo</a:t>
            </a:r>
            <a:r>
              <a:rPr lang="en-US" altLang="ko-KR" sz="20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NPB864, 296[arXiv:1204.5495]</a:t>
            </a:r>
            <a:endParaRPr lang="ko-KR" altLang="en-US" sz="20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6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8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0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9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63/67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7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0007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그룹 2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4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6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8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7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64/67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5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929354" cy="488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69118" y="142852"/>
            <a:ext cx="254589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Z(12-I) 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orbifold</a:t>
            </a:r>
            <a:endParaRPr lang="ko-KR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024767" cy="101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662" y="428604"/>
            <a:ext cx="7196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SU(5)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xSU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(5)’ from Z(12-I)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orbifold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compactification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:</a:t>
            </a:r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181517"/>
            <a:ext cx="8877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This leads to three families and sin</a:t>
            </a:r>
            <a:r>
              <a:rPr lang="en-US" altLang="ko-KR" sz="2400" baseline="30000" dirty="0" smtClean="0"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el-GR" altLang="ko-KR" sz="2400" dirty="0" smtClean="0">
                <a:latin typeface="Microsoft Sans Serif" pitchFamily="34" charset="0"/>
                <a:cs typeface="Microsoft Sans Serif" pitchFamily="34" charset="0"/>
              </a:rPr>
              <a:t>θ</a:t>
            </a:r>
            <a:r>
              <a:rPr lang="en-US" altLang="ko-KR" sz="2400" baseline="-25000" dirty="0" smtClean="0">
                <a:latin typeface="Microsoft Sans Serif" pitchFamily="34" charset="0"/>
                <a:cs typeface="Microsoft Sans Serif" pitchFamily="34" charset="0"/>
              </a:rPr>
              <a:t>W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=3/8 at the GUT scale.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Also, the SU(5)’ hidden sector with one (10’+5’*) allowing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DSB. </a:t>
            </a:r>
            <a:r>
              <a:rPr lang="en-US" altLang="ko-KR" sz="24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[Huh-Kim-</a:t>
            </a:r>
            <a:r>
              <a:rPr lang="en-US" altLang="ko-KR" sz="2400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Kyae</a:t>
            </a:r>
            <a:r>
              <a:rPr lang="en-US" altLang="ko-KR" sz="2400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, PRD80,115012[arXiv:0904.1108]]</a:t>
            </a:r>
            <a:endParaRPr lang="ko-KR" altLang="en-US" sz="2400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0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2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3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65/67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1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  <p:pic>
        <p:nvPicPr>
          <p:cNvPr id="13445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429000"/>
            <a:ext cx="44577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45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5143512"/>
            <a:ext cx="7067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715008" y="4071942"/>
            <a:ext cx="263565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Z’=(0</a:t>
            </a:r>
            <a:r>
              <a:rPr lang="en-US" altLang="ko-KR" sz="2400" baseline="30000" dirty="0" smtClean="0">
                <a:latin typeface="Microsoft Sans Serif" pitchFamily="34" charset="0"/>
                <a:cs typeface="Microsoft Sans Serif" pitchFamily="34" charset="0"/>
              </a:rPr>
              <a:t>5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-1 -1 2)(0</a:t>
            </a:r>
            <a:r>
              <a:rPr lang="en-US" altLang="ko-KR" sz="2400" baseline="30000" dirty="0" smtClean="0">
                <a:latin typeface="Microsoft Sans Serif" pitchFamily="34" charset="0"/>
                <a:cs typeface="Microsoft Sans Serif" pitchFamily="34" charset="0"/>
              </a:rPr>
              <a:t>8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)’</a:t>
            </a:r>
            <a:endParaRPr lang="ko-KR" alt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214290"/>
            <a:ext cx="7726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Then, the 3</a:t>
            </a:r>
            <a:r>
              <a:rPr lang="en-US" altLang="ko-KR" sz="2400" baseline="30000" dirty="0" smtClean="0">
                <a:latin typeface="Microsoft Sans Serif" pitchFamily="34" charset="0"/>
                <a:cs typeface="Microsoft Sans Serif" pitchFamily="34" charset="0"/>
              </a:rPr>
              <a:t>rd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family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squarks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are heavy and the first two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family </a:t>
            </a:r>
            <a:r>
              <a:rPr lang="en-US" altLang="ko-KR" sz="2400" dirty="0" err="1" smtClean="0">
                <a:latin typeface="Microsoft Sans Serif" pitchFamily="34" charset="0"/>
                <a:cs typeface="Microsoft Sans Serif" pitchFamily="34" charset="0"/>
              </a:rPr>
              <a:t>squarks</a:t>
            </a:r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 and Higgs doublets are light. It may be </a:t>
            </a:r>
          </a:p>
          <a:p>
            <a:r>
              <a:rPr lang="en-US" altLang="ko-KR" sz="2400" dirty="0" smtClean="0">
                <a:latin typeface="Microsoft Sans Serif" pitchFamily="34" charset="0"/>
                <a:cs typeface="Microsoft Sans Serif" pitchFamily="34" charset="0"/>
              </a:rPr>
              <a:t>close to the case (a) above.</a:t>
            </a:r>
            <a:endParaRPr lang="ko-KR" altLang="en-US" sz="2400" dirty="0"/>
          </a:p>
        </p:txBody>
      </p:sp>
      <p:grpSp>
        <p:nvGrpSpPr>
          <p:cNvPr id="3" name="그룹 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8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9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3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66/67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1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571472" y="3488296"/>
            <a:ext cx="410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Murayama-Nomura [</a:t>
            </a:r>
            <a:r>
              <a:rPr lang="en-US" altLang="ko-KR" dirty="0" err="1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hep</a:t>
            </a:r>
            <a:r>
              <a:rPr lang="en-US" altLang="ko-KR" dirty="0" smtClean="0">
                <a:solidFill>
                  <a:srgbClr val="FFC000"/>
                </a:solidFill>
                <a:latin typeface="Microsoft Sans Serif" pitchFamily="34" charset="0"/>
                <a:cs typeface="Microsoft Sans Serif" pitchFamily="34" charset="0"/>
              </a:rPr>
              <a:t>-ph/0701231]:</a:t>
            </a:r>
            <a:endParaRPr lang="ko-KR" altLang="en-US" dirty="0">
              <a:solidFill>
                <a:srgbClr val="FFC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17" name="개체 16"/>
          <p:cNvGraphicFramePr>
            <a:graphicFrameLocks noChangeAspect="1"/>
          </p:cNvGraphicFramePr>
          <p:nvPr/>
        </p:nvGraphicFramePr>
        <p:xfrm>
          <a:off x="1142976" y="3941599"/>
          <a:ext cx="5857916" cy="1130475"/>
        </p:xfrm>
        <a:graphic>
          <a:graphicData uri="http://schemas.openxmlformats.org/presentationml/2006/ole">
            <p:oleObj spid="_x0000_s1345538" name="Equation" r:id="rId5" imgW="2171520" imgH="419040" progId="Equation.3">
              <p:embed/>
            </p:oleObj>
          </a:graphicData>
        </a:graphic>
      </p:graphicFrame>
      <p:pic>
        <p:nvPicPr>
          <p:cNvPr id="1345563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500174"/>
            <a:ext cx="7687880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45564" name="Object 28" descr="양피지"/>
          <p:cNvGraphicFramePr>
            <a:graphicFrameLocks noChangeAspect="1"/>
          </p:cNvGraphicFramePr>
          <p:nvPr/>
        </p:nvGraphicFramePr>
        <p:xfrm>
          <a:off x="1428728" y="2268496"/>
          <a:ext cx="5081599" cy="1017628"/>
        </p:xfrm>
        <a:graphic>
          <a:graphicData uri="http://schemas.openxmlformats.org/presentationml/2006/ole">
            <p:oleObj spid="_x0000_s1345564" name="Equation" r:id="rId7" imgW="22860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34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inkTgt spid="_x0000_s134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14348" y="285728"/>
            <a:ext cx="8001056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5400" b="1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Math3" pitchFamily="2" charset="2"/>
              </a:rPr>
              <a:t>      Conclusion</a:t>
            </a:r>
            <a:endParaRPr lang="en-US" altLang="ko-KR" sz="5400" b="1" dirty="0" smtClean="0">
              <a:solidFill>
                <a:srgbClr val="FFFF00"/>
              </a:solidFill>
              <a:latin typeface="Microsoft Sans Serif" pitchFamily="34" charset="0"/>
              <a:ea typeface="Arial Unicode MS" pitchFamily="50" charset="-127"/>
              <a:cs typeface="Microsoft Sans Serif" pitchFamily="34" charset="0"/>
              <a:sym typeface="Math3" pitchFamily="2" charset="2"/>
            </a:endParaRPr>
          </a:p>
          <a:p>
            <a:pPr marL="914400" indent="-914400">
              <a:defRPr/>
            </a:pPr>
            <a:endParaRPr lang="en-US" altLang="ko-KR" sz="1600" b="1" dirty="0" smtClean="0">
              <a:solidFill>
                <a:srgbClr val="FFFF00"/>
              </a:solidFill>
              <a:latin typeface="Microsoft Sans Serif" pitchFamily="34" charset="0"/>
              <a:ea typeface="Arial Unicode MS" pitchFamily="50" charset="-127"/>
              <a:cs typeface="Microsoft Sans Serif" pitchFamily="34" charset="0"/>
              <a:sym typeface="Math3" pitchFamily="2" charset="2"/>
            </a:endParaRPr>
          </a:p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1. CP: the weak CKM </a:t>
            </a:r>
            <a:r>
              <a:rPr lang="en-US" altLang="ko-KR" sz="32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parametrization</a:t>
            </a: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and the strong CP via very light </a:t>
            </a:r>
            <a:r>
              <a:rPr lang="en-US" altLang="ko-KR" sz="32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axion</a:t>
            </a:r>
            <a:endParaRPr lang="en-US" altLang="ko-KR" sz="3200" dirty="0" smtClean="0">
              <a:solidFill>
                <a:srgbClr val="FFFF00"/>
              </a:solidFill>
              <a:latin typeface="Microsoft Sans Serif" pitchFamily="34" charset="0"/>
              <a:ea typeface="Arial Unicode MS" pitchFamily="50" charset="-127"/>
              <a:cs typeface="Microsoft Sans Serif" pitchFamily="34" charset="0"/>
              <a:sym typeface="Math3" pitchFamily="2" charset="2"/>
            </a:endParaRPr>
          </a:p>
          <a:p>
            <a:pPr marL="914400" indent="-914400">
              <a:defRPr/>
            </a:pPr>
            <a:endParaRPr lang="en-US" altLang="ko-KR" sz="3200" dirty="0" smtClean="0">
              <a:solidFill>
                <a:srgbClr val="FFFF00"/>
              </a:solidFill>
              <a:latin typeface="Microsoft Sans Serif" pitchFamily="34" charset="0"/>
              <a:ea typeface="Arial Unicode MS" pitchFamily="50" charset="-127"/>
              <a:cs typeface="Microsoft Sans Serif" pitchFamily="34" charset="0"/>
              <a:sym typeface="Math3" pitchFamily="2" charset="2"/>
            </a:endParaRPr>
          </a:p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2. </a:t>
            </a:r>
            <a:r>
              <a:rPr lang="en-US" altLang="ko-KR" sz="32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Axino</a:t>
            </a: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mass can take any value depending on the </a:t>
            </a:r>
            <a:r>
              <a:rPr lang="en-US" altLang="ko-KR" sz="32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axion</a:t>
            </a: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model and SUSY breaking scheme.</a:t>
            </a:r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ea typeface="Arial Unicode MS" pitchFamily="50" charset="-127"/>
              <a:cs typeface="Microsoft Sans Serif" pitchFamily="34" charset="0"/>
              <a:sym typeface="Math3" pitchFamily="2" charset="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14348" y="4494922"/>
            <a:ext cx="80010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3. We discussed the </a:t>
            </a:r>
            <a:r>
              <a:rPr lang="en-US" altLang="ko-KR" sz="32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IeffSUSY</a:t>
            </a: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to have a</a:t>
            </a:r>
          </a:p>
          <a:p>
            <a:pPr marL="914400" indent="-914400">
              <a:defRPr/>
            </a:pP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   126 </a:t>
            </a:r>
            <a:r>
              <a:rPr lang="en-US" altLang="ko-KR" sz="3200" dirty="0" err="1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GeV</a:t>
            </a:r>
            <a:r>
              <a:rPr lang="en-US" altLang="ko-KR" sz="3200" dirty="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 Higgs boson and </a:t>
            </a:r>
            <a:r>
              <a:rPr lang="en-US" altLang="ko-KR" sz="3200" dirty="0" smtClean="0">
                <a:latin typeface="Microsoft Sans Serif" pitchFamily="34" charset="0"/>
                <a:cs typeface="Microsoft Sans Serif" pitchFamily="34" charset="0"/>
              </a:rPr>
              <a:t>(g-2)</a:t>
            </a:r>
            <a:r>
              <a:rPr lang="el-GR" altLang="ko-KR" sz="3200" baseline="-25000" smtClean="0">
                <a:latin typeface="Microsoft Sans Serif" pitchFamily="34" charset="0"/>
                <a:cs typeface="Microsoft Sans Serif" pitchFamily="34" charset="0"/>
              </a:rPr>
              <a:t>μ</a:t>
            </a:r>
            <a:r>
              <a:rPr lang="en-US" altLang="ko-KR" sz="3200" smtClean="0">
                <a:solidFill>
                  <a:srgbClr val="FFFF00"/>
                </a:solidFill>
                <a:latin typeface="Microsoft Sans Serif" pitchFamily="34" charset="0"/>
                <a:ea typeface="Arial Unicode MS" pitchFamily="50" charset="-127"/>
                <a:cs typeface="Microsoft Sans Serif" pitchFamily="34" charset="0"/>
                <a:sym typeface="Math3" pitchFamily="2" charset="2"/>
              </a:rPr>
              <a:t>.  </a:t>
            </a:r>
            <a:endParaRPr lang="en-US" altLang="ko-KR" sz="3200" dirty="0">
              <a:solidFill>
                <a:srgbClr val="FFFF00"/>
              </a:solidFill>
              <a:latin typeface="Microsoft Sans Serif" pitchFamily="34" charset="0"/>
              <a:ea typeface="Arial Unicode MS" pitchFamily="50" charset="-127"/>
              <a:cs typeface="Microsoft Sans Serif" pitchFamily="34" charset="0"/>
              <a:sym typeface="Math3" pitchFamily="2" charset="2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2" name="그룹 9"/>
            <p:cNvGrpSpPr/>
            <p:nvPr/>
          </p:nvGrpSpPr>
          <p:grpSpPr>
            <a:xfrm>
              <a:off x="0" y="6429375"/>
              <a:ext cx="8609371" cy="428625"/>
              <a:chOff x="0" y="6429375"/>
              <a:chExt cx="8609371" cy="428625"/>
            </a:xfrm>
          </p:grpSpPr>
          <p:grpSp>
            <p:nvGrpSpPr>
              <p:cNvPr id="14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16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15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8226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67/67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13" name="_x108691288" descr="EMB0000175081c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23013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JEK+Seo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proved it recently. J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det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consists of two elements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of V and two elements of V*. But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det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consists of three 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elements of V. It is not obvious at the outset. </a:t>
            </a: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Jarlskog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det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is           </a:t>
            </a: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                            J= V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33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13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31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endParaRPr lang="ko-KR" altLang="en-US" sz="24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4699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그룹 17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19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1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3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2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7/67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0" name="_x108691288" descr="EMB0000175081c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7508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determinant is real. If it is not real, we can change 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quark phases to make it real. This process changes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US" altLang="ko-KR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coefficint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of the gluon anomaly term, i.e. the </a:t>
            </a:r>
            <a:r>
              <a:rPr lang="el-GR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θ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term. 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So, it is reasonable to work in this basis. </a:t>
            </a: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endParaRPr lang="en-US" altLang="ko-KR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Multiplying 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13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22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31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, we have</a:t>
            </a:r>
            <a:endParaRPr lang="ko-KR" altLang="en-US" sz="24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6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14554"/>
            <a:ext cx="6395859" cy="111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28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738703"/>
            <a:ext cx="7552844" cy="147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그룹 18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0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2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4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3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8/67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1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inkTgt spid="_x0000_s7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69942E-6 C 0.01146 0.00509 0.02152 0.01226 0.03333 0.0148 C 0.04913 0.02867 0.08646 0.03445 0.10625 0.04232 C 0.11632 0.04625 0.12361 0.05503 0.13333 0.05919 C 0.1434 0.07307 0.13159 0.05781 0.14913 0.07399 C 0.15781 0.08185 0.16597 0.0911 0.17448 0.09943 C 0.18073 0.10544 0.18819 0.11746 0.19514 0.12047 C 0.21614 0.16648 0.24427 0.21041 0.27135 0.24948 C 0.28055 0.26289 0.29288 0.28116 0.30156 0.29596 C 0.30382 0.29989 0.30521 0.30497 0.30781 0.30867 C 0.31111 0.31353 0.31527 0.317 0.31892 0.32139 C 0.32951 0.33434 0.33958 0.3496 0.35069 0.36162 C 0.36684 0.37896 0.38524 0.39214 0.40312 0.40601 C 0.42465 0.42289 0.44583 0.43769 0.46979 0.4481 C 0.48524 0.46243 0.50243 0.47307 0.51736 0.48833 C 0.52448 0.49526 0.54444 0.52856 0.546 0.53064 C 0.55729 0.54567 0.56771 0.55445 0.5809 0.56648 C 0.59774 0.58174 0.61527 0.60255 0.63489 0.61087 C 0.6493 0.62659 0.63576 0.61364 0.65069 0.62359 C 0.66614 0.63399 0.68055 0.64671 0.6967 0.65526 C 0.70069 0.66058 0.70486 0.66127 0.70937 0.6659 C 0.71059 0.66706 0.71267 0.67006 0.71267 0.67006 L 0.70625 0.70613 L 0.14757 0.90914 " pathEditMode="relative" ptsTypes="fffffffffffffffffffffAAA">
                                      <p:cBhvr>
                                        <p:cTn id="16" dur="2000" fill="hold"/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inkTgt spid="_x0000_s76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252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In the same way, the 4</a:t>
            </a:r>
            <a:r>
              <a:rPr lang="en-US" altLang="ko-KR" sz="2400" baseline="30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term can be written with two terms 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And one of them combine with the 3</a:t>
            </a:r>
            <a:r>
              <a:rPr lang="en-US" altLang="ko-KR" sz="2400" baseline="30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rd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term to make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(1- |V*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|</a:t>
            </a:r>
            <a:r>
              <a:rPr lang="en-US" altLang="ko-KR" sz="2400" baseline="30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2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) V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12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23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13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sz="24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22</a:t>
            </a:r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. </a:t>
            </a:r>
          </a:p>
          <a:p>
            <a:r>
              <a:rPr lang="en-US" altLang="ko-KR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So we have</a:t>
            </a:r>
          </a:p>
        </p:txBody>
      </p:sp>
      <p:pic>
        <p:nvPicPr>
          <p:cNvPr id="76391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14554"/>
            <a:ext cx="6929486" cy="207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15008" y="1285860"/>
            <a:ext cx="245772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</a:t>
            </a:r>
            <a:r>
              <a:rPr lang="en-US" altLang="ko-KR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Jarlskog</a:t>
            </a:r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altLang="ko-KR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det</a:t>
            </a:r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   J= V</a:t>
            </a:r>
            <a:r>
              <a:rPr lang="en-US" altLang="ko-KR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</a:t>
            </a:r>
            <a:r>
              <a:rPr lang="en-US" altLang="ko-KR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33</a:t>
            </a:r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13</a:t>
            </a:r>
            <a:r>
              <a:rPr lang="en-US" altLang="ko-KR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V*</a:t>
            </a:r>
            <a:r>
              <a:rPr lang="en-US" altLang="ko-KR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31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4334540"/>
            <a:ext cx="300039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800" dirty="0" err="1" smtClean="0">
                <a:latin typeface="Microsoft Sans Serif" pitchFamily="34" charset="0"/>
                <a:cs typeface="Microsoft Sans Serif" pitchFamily="34" charset="0"/>
              </a:rPr>
              <a:t>Im</a:t>
            </a:r>
            <a:r>
              <a:rPr lang="en-US" altLang="ko-KR" sz="28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V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*</a:t>
            </a:r>
            <a:r>
              <a:rPr lang="en-US" altLang="ko-KR" sz="28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31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V*</a:t>
            </a:r>
            <a:r>
              <a:rPr lang="en-US" altLang="ko-KR" sz="28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22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V*</a:t>
            </a:r>
            <a:r>
              <a:rPr lang="en-US" altLang="ko-KR" sz="2800" baseline="-25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13</a:t>
            </a:r>
            <a:r>
              <a:rPr lang="en-US" altLang="ko-KR" sz="28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=</a:t>
            </a:r>
            <a:endParaRPr lang="ko-KR" altLang="en-US" sz="28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63954" name="Picture 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214950"/>
            <a:ext cx="57217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그룹 21"/>
          <p:cNvGrpSpPr/>
          <p:nvPr/>
        </p:nvGrpSpPr>
        <p:grpSpPr>
          <a:xfrm>
            <a:off x="0" y="6429375"/>
            <a:ext cx="9144000" cy="428629"/>
            <a:chOff x="0" y="6429375"/>
            <a:chExt cx="9144000" cy="428629"/>
          </a:xfrm>
        </p:grpSpPr>
        <p:grpSp>
          <p:nvGrpSpPr>
            <p:cNvPr id="23" name="그룹 9"/>
            <p:cNvGrpSpPr/>
            <p:nvPr/>
          </p:nvGrpSpPr>
          <p:grpSpPr>
            <a:xfrm>
              <a:off x="0" y="6429375"/>
              <a:ext cx="8481131" cy="428625"/>
              <a:chOff x="0" y="6429375"/>
              <a:chExt cx="8481131" cy="428625"/>
            </a:xfrm>
          </p:grpSpPr>
          <p:grpSp>
            <p:nvGrpSpPr>
              <p:cNvPr id="25" name="그룹 10"/>
              <p:cNvGrpSpPr>
                <a:grpSpLocks/>
              </p:cNvGrpSpPr>
              <p:nvPr/>
            </p:nvGrpSpPr>
            <p:grpSpPr bwMode="auto">
              <a:xfrm>
                <a:off x="0" y="6489700"/>
                <a:ext cx="6806387" cy="368300"/>
                <a:chOff x="0" y="6489700"/>
                <a:chExt cx="6806387" cy="368300"/>
              </a:xfrm>
            </p:grpSpPr>
            <p:pic>
              <p:nvPicPr>
                <p:cNvPr id="27" name="Picture 11" descr="C:\Users\jekim\Documents\Scanned Documents\SNUmark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 flipH="1" flipV="1">
                  <a:off x="0" y="6489700"/>
                  <a:ext cx="357188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357186" y="6550025"/>
                  <a:ext cx="644920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J E Kim     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                  </a:t>
                  </a:r>
                  <a:r>
                    <a:rPr lang="en-US" altLang="ko-KR" sz="1400" dirty="0" err="1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IeffSUSY</a:t>
                  </a:r>
                  <a:r>
                    <a:rPr lang="en-US" altLang="ko-KR" sz="1400" dirty="0" smtClean="0">
                      <a:solidFill>
                        <a:srgbClr val="FFC00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Bethe12, 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Bad </a:t>
                  </a:r>
                  <a:r>
                    <a:rPr lang="en-US" altLang="ko-KR" sz="1400" dirty="0" err="1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Honnef</a:t>
                  </a:r>
                  <a:r>
                    <a:rPr lang="en-US" altLang="ko-KR" sz="1400" dirty="0" smtClean="0">
                      <a:solidFill>
                        <a:srgbClr val="92D050"/>
                      </a:solidFill>
                      <a:latin typeface="Microsoft Sans Serif" pitchFamily="34" charset="0"/>
                      <a:cs typeface="Microsoft Sans Serif" pitchFamily="34" charset="0"/>
                    </a:rPr>
                    <a:t>, Germany, 1 Oct. 2012    </a:t>
                  </a:r>
                  <a:endParaRPr lang="ko-KR" altLang="en-US" sz="1400" dirty="0">
                    <a:solidFill>
                      <a:srgbClr val="92D050"/>
                    </a:solidFill>
                    <a:latin typeface="Microsoft Sans Serif" pitchFamily="34" charset="0"/>
                    <a:ea typeface="HY엽서L" pitchFamily="18" charset="-127"/>
                  </a:endParaRPr>
                </a:p>
              </p:txBody>
            </p:sp>
          </p:grpSp>
          <p:sp>
            <p:nvSpPr>
              <p:cNvPr id="26" name="Rectangle 1027"/>
              <p:cNvSpPr>
                <a:spLocks noChangeArrowheads="1"/>
              </p:cNvSpPr>
              <p:nvPr/>
            </p:nvSpPr>
            <p:spPr bwMode="auto">
              <a:xfrm>
                <a:off x="7786710" y="6429375"/>
                <a:ext cx="69442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FFC000"/>
                    </a:solidFill>
                    <a:latin typeface="Microsoft Sans Serif" pitchFamily="34" charset="0"/>
                    <a:cs typeface="Microsoft Sans Serif" pitchFamily="34" charset="0"/>
                  </a:rPr>
                  <a:t> 9/67</a:t>
                </a:r>
                <a:endParaRPr lang="en-US" altLang="ko-KR" b="1" dirty="0">
                  <a:solidFill>
                    <a:srgbClr val="FFC000"/>
                  </a:solidFill>
                  <a:latin typeface="Microsoft Sans Serif" pitchFamily="34" charset="0"/>
                  <a:cs typeface="Microsoft Sans Serif" pitchFamily="34" charset="0"/>
                </a:endParaRPr>
              </a:p>
            </p:txBody>
          </p:sp>
        </p:grpSp>
        <p:pic>
          <p:nvPicPr>
            <p:cNvPr id="24" name="_x108691288" descr="EMB0000175081c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9987" y="6484941"/>
              <a:ext cx="354013" cy="3730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inkTgt spid="_x0000_s76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inkTgt spid="_x0000_s76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inkTgt spid="_x0000_s76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inkTgt spid="_x0000_s76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28324E-6 C 0.01059 -0.00278 0.02135 -0.00278 0.03177 -0.00625 C 0.05833 -0.01503 0.08385 -0.02359 0.11111 -0.02729 C 0.13368 -0.02613 0.14896 -0.02451 0.16979 -0.02105 C 0.18073 -0.0148 0.19149 -0.00925 0.20313 -0.00625 C 0.21476 0.00369 0.19931 -0.00879 0.22066 0.00439 C 0.22448 0.0067 0.22778 0.01063 0.23177 0.01271 C 0.23629 0.01502 0.24601 0.0171 0.24601 0.0171 C 0.25747 0.02658 0.25938 0.02843 0.27153 0.0319 C 0.28194 0.04023 0.2934 0.04809 0.30486 0.05294 C 0.3158 0.06289 0.32795 0.07005 0.33976 0.07838 C 0.35087 0.08624 0.36215 0.09618 0.37465 0.09942 C 0.38611 0.10242 0.39792 0.10635 0.40955 0.10797 C 0.4309 0.11098 0.45243 0.11213 0.47309 0.12069 C 0.48906 0.12716 0.50347 0.14196 0.51597 0.15653 C 0.52604 0.16832 0.53142 0.18658 0.54444 0.19236 C 0.55486 0.20624 0.57014 0.21479 0.58264 0.22427 C 0.59948 0.23699 0.61736 0.25294 0.63646 0.25803 C 0.64149 0.26427 0.64583 0.27005 0.65243 0.27283 C 0.65677 0.28046 0.65712 0.28254 0.66354 0.28762 C 0.66858 0.29156 0.675 0.29294 0.67934 0.29826 C 0.68733 0.3082 0.69618 0.31236 0.70642 0.31514 C 0.72396 0.32439 0.74323 0.33479 0.76181 0.33826 C 0.77656 0.34635 0.79097 0.3519 0.80642 0.35745 C 0.82465 0.3556 0.82465 0.35745 0.83646 0.35306 C 0.8434 0.35052 0.84983 0.34497 0.85712 0.34473 C 0.87674 0.34404 0.89635 0.34473 0.91597 0.34473 L 0.93976 0.3193 L 0.95243 0.32346 L 0.84115 0.25803 L 0.96198 0.28554 L 0.93819 0.26427 L 0.98264 0.32138 " pathEditMode="relative" ptsTypes="ffffffffffffffffffffffffffAAAAAAA">
                                      <p:cBhvr>
                                        <p:cTn id="26" dur="2000" fill="hold"/>
                                        <p:tgtEl>
                                          <p:inkTgt spid="_x0000_s763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5665E-6 C -0.02465 0.00486 -0.04879 0.01203 -0.07309 0.0192 C -0.07604 0.02012 -0.10261 0.02636 -0.10955 0.0296 C -0.154 0.05018 -0.19375 0.08509 -0.23663 0.11006 C -0.2684 0.12856 -0.30104 0.14405 -0.33334 0.1607 C -0.34983 0.16925 -0.36597 0.18105 -0.38264 0.18821 C -0.39288 0.19885 -0.4059 0.20371 -0.41754 0.21157 C -0.44115 0.22752 -0.46771 0.23492 -0.49219 0.24949 C -0.51684 0.26428 -0.54167 0.27816 -0.56667 0.2918 C -0.58038 0.2992 -0.59618 0.30428 -0.60955 0.31307 C -0.62431 0.32278 -0.63715 0.32741 -0.65243 0.33619 C -0.67431 0.34891 -0.69584 0.36024 -0.7191 0.36787 C -0.72761 0.37365 -0.73438 0.37434 -0.74288 0.3785 C -0.75313 0.38336 -0.75781 0.38683 -0.7684 0.38914 C -0.77639 0.39261 -0.7842 0.39631 -0.79219 0.39954 C -0.7974 0.40162 -0.80243 0.40602 -0.80799 0.40602 " pathEditMode="relative" ptsTypes="fffffffffffffffA">
                                      <p:cBhvr>
                                        <p:cTn id="30" dur="2000" fill="hold"/>
                                        <p:tgtEl>
                                          <p:inkTgt spid="_x0000_s763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inkTgt spid="_x0000_s76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inkTgt spid="_x0000_s76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08 0.00393 C -0.28455 -0.00486 -0.27257 -0.00717 -0.26389 -0.00879 C -0.23282 -0.02081 -0.20834 -0.02405 -0.175 -0.02567 C -0.13698 -0.03145 -0.09878 -0.0363 -0.06059 -0.04046 C -0.01336 -0.03931 0.02483 -0.03746 0.06945 -0.03214 C 0.09376 -0.01966 0.07761 -0.02659 0.11876 -0.01734 L 0.11876 -0.01734 C 0.12882 -0.01318 0.13872 -0.00833 0.14879 -0.00463 C 0.15244 -0.00324 0.15626 -0.00208 0.1599 -0.00046 C 0.16928 0.00347 0.17414 0.00809 0.18386 0.01017 C 0.20035 0.02474 0.21945 0.03376 0.23768 0.04393 C 0.24688 0.04902 0.25521 0.05618 0.26476 0.06081 C 0.27171 0.07052 0.26372 0.06058 0.279 0.07144 C 0.28507 0.07584 0.29063 0.08139 0.29653 0.08624 C 0.31181 0.09942 0.32726 0.11491 0.3441 0.12439 C 0.36077 0.13387 0.37813 0.14011 0.39497 0.14959 C 0.44341 0.17665 0.48941 0.21248 0.53941 0.23422 C 0.54983 0.24347 0.56389 0.2511 0.57587 0.25549 C 0.59671 0.27121 0.58299 0.26196 0.61876 0.27861 L 0.61876 0.27861 C 0.62691 0.28416 0.63525 0.28855 0.6441 0.29133 C 0.65903 0.30289 0.67483 0.31121 0.69167 0.31676 C 0.70226 0.32717 0.69376 0.32023 0.70278 0.32508 C 0.71025 0.32925 0.72501 0.3378 0.72501 0.3378 C 0.73143 0.34636 0.73629 0.34913 0.7441 0.35468 C 0.7474 0.35722 0.75018 0.36115 0.75365 0.36323 C 0.76407 0.36902 0.78681 0.36902 0.7981 0.37156 C 0.81181 0.37826 0.82796 0.3815 0.84254 0.38428 C 0.85521 0.38982 0.87223 0.39283 0.88542 0.39283 " pathEditMode="relative" ptsTypes="fffffFffffffffffffFfffffffffA">
                                      <p:cBhvr>
                                        <p:cTn id="49" dur="2000" fill="hold"/>
                                        <p:tgtEl>
                                          <p:inkTgt spid="_x0000_s763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inkTgt spid="_x0000_s76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inkTgt spid="_x0000_s76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56 0.13966 C 0.38368 0.1237 0.33455 0.13318 0.29011 0.1311 C 0.2842 0.13041 0.27847 0.12948 0.27274 0.12902 C 0.26007 0.1281 0.24722 0.12833 0.23455 0.12694 C 0.20434 0.1237 0.17518 0.11214 0.14566 0.10359 C 0.12118 0.0874 0.0717 0.08417 0.04566 0.08255 C 0.01077 0.08324 -0.02413 0.08255 -0.05903 0.08463 C -0.1059 0.08717 -0.15191 0.10081 -0.19878 0.10359 C -0.27344 0.11353 -0.24114 0.11076 -0.29566 0.11422 C -0.33107 0.12209 -0.36684 0.1281 -0.40191 0.13735 C -0.43785 0.14683 -0.47309 0.16185 -0.50833 0.1755 C -0.52847 0.18336 -0.54826 0.19422 -0.5684 0.20093 C -0.57535 0.20324 -0.58246 0.20463 -0.58923 0.20717 C -0.59618 0.20972 -0.60989 0.21573 -0.60989 0.21573 C -0.62118 0.2259 -0.6059 0.21295 -0.62413 0.22405 C -0.62691 0.22567 -0.62934 0.22868 -0.63212 0.23052 C -0.63472 0.23214 -0.6375 0.2333 -0.6401 0.23469 C -0.65937 0.25642 -0.63854 0.23469 -0.66232 0.25365 C -0.6691 0.25896 -0.67482 0.26683 -0.68125 0.27284 C -0.68906 0.28 -0.69826 0.28417 -0.70677 0.28972 C -0.72066 0.29873 -0.73732 0.31191 -0.75121 0.31931 C -0.76371 0.32578 -0.77743 0.3318 -0.78923 0.34035 C -0.80208 0.3496 -0.81337 0.35954 -0.82726 0.36578 C -0.83212 0.36787 -0.83576 0.37295 -0.8401 0.37642 C -0.84705 0.3822 -0.8559 0.38636 -0.86389 0.38891 C -0.87656 0.40093 -0.89097 0.40578 -0.90503 0.41434 C -0.90712 0.41573 -0.91128 0.41526 -0.91146 0.4185 C -0.91354 0.4874 -0.91146 0.55654 -0.91146 0.62567 " pathEditMode="relative" ptsTypes="fffffffffffffffffffffffffffA">
                                      <p:cBhvr>
                                        <p:cTn id="59" dur="2000" fill="hold"/>
                                        <p:tgtEl>
                                          <p:inkTgt spid="_x0000_s763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6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76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디자인 사용자 지정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가을">
  <a:themeElements>
    <a:clrScheme name="회색조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19143</TotalTime>
  <Words>4046</Words>
  <Application>Microsoft PowerPoint</Application>
  <PresentationFormat>화면 슬라이드 쇼(4:3)</PresentationFormat>
  <Paragraphs>520</Paragraphs>
  <Slides>69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6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69</vt:i4>
      </vt:variant>
    </vt:vector>
  </HeadingPairs>
  <TitlesOfParts>
    <vt:vector size="76" baseType="lpstr">
      <vt:lpstr>4_디자인 사용자 지정</vt:lpstr>
      <vt:lpstr>3_디자인 사용자 지정</vt:lpstr>
      <vt:lpstr>2_디자인 사용자 지정</vt:lpstr>
      <vt:lpstr>1_디자인 사용자 지정</vt:lpstr>
      <vt:lpstr>디자인 사용자 지정</vt:lpstr>
      <vt:lpstr>가을</vt:lpstr>
      <vt:lpstr>Equation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</vt:vector>
  </TitlesOfParts>
  <Company>none99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Chapter 1</dc:creator>
  <cp:lastModifiedBy>user</cp:lastModifiedBy>
  <cp:revision>2257</cp:revision>
  <cp:lastPrinted>1997-02-26T15:00:00Z</cp:lastPrinted>
  <dcterms:created xsi:type="dcterms:W3CDTF">2001-02-28T06:01:29Z</dcterms:created>
  <dcterms:modified xsi:type="dcterms:W3CDTF">2012-10-01T14:06:13Z</dcterms:modified>
</cp:coreProperties>
</file>