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theme/theme21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65" r:id="rId2"/>
    <p:sldMasterId id="2147483850" r:id="rId3"/>
    <p:sldMasterId id="2147484041" r:id="rId4"/>
    <p:sldMasterId id="2147484301" r:id="rId5"/>
    <p:sldMasterId id="2147484372" r:id="rId6"/>
    <p:sldMasterId id="2147484448" r:id="rId7"/>
    <p:sldMasterId id="2147484829" r:id="rId8"/>
    <p:sldMasterId id="2147484847" r:id="rId9"/>
    <p:sldMasterId id="2147484863" r:id="rId10"/>
    <p:sldMasterId id="2147485050" r:id="rId11"/>
    <p:sldMasterId id="2147485191" r:id="rId12"/>
    <p:sldMasterId id="2147485203" r:id="rId13"/>
    <p:sldMasterId id="2147485405" r:id="rId14"/>
    <p:sldMasterId id="2147485409" r:id="rId15"/>
    <p:sldMasterId id="2147485411" r:id="rId16"/>
    <p:sldMasterId id="2147485423" r:id="rId17"/>
    <p:sldMasterId id="2147485447" r:id="rId18"/>
    <p:sldMasterId id="2147485501" r:id="rId19"/>
    <p:sldMasterId id="2147485512" r:id="rId20"/>
    <p:sldMasterId id="2147485531" r:id="rId21"/>
    <p:sldMasterId id="2147485547" r:id="rId22"/>
    <p:sldMasterId id="2147485561" r:id="rId23"/>
    <p:sldMasterId id="2147485573" r:id="rId24"/>
    <p:sldMasterId id="2147485585" r:id="rId25"/>
    <p:sldMasterId id="2147485609" r:id="rId26"/>
    <p:sldMasterId id="2147485623" r:id="rId27"/>
    <p:sldMasterId id="2147485635" r:id="rId28"/>
    <p:sldMasterId id="2147485647" r:id="rId29"/>
  </p:sldMasterIdLst>
  <p:notesMasterIdLst>
    <p:notesMasterId r:id="rId76"/>
  </p:notesMasterIdLst>
  <p:handoutMasterIdLst>
    <p:handoutMasterId r:id="rId77"/>
  </p:handoutMasterIdLst>
  <p:sldIdLst>
    <p:sldId id="688" r:id="rId30"/>
    <p:sldId id="269" r:id="rId31"/>
    <p:sldId id="470" r:id="rId32"/>
    <p:sldId id="601" r:id="rId33"/>
    <p:sldId id="662" r:id="rId34"/>
    <p:sldId id="663" r:id="rId35"/>
    <p:sldId id="664" r:id="rId36"/>
    <p:sldId id="273" r:id="rId37"/>
    <p:sldId id="602" r:id="rId38"/>
    <p:sldId id="603" r:id="rId39"/>
    <p:sldId id="478" r:id="rId40"/>
    <p:sldId id="290" r:id="rId41"/>
    <p:sldId id="656" r:id="rId42"/>
    <p:sldId id="604" r:id="rId43"/>
    <p:sldId id="605" r:id="rId44"/>
    <p:sldId id="606" r:id="rId45"/>
    <p:sldId id="607" r:id="rId46"/>
    <p:sldId id="398" r:id="rId47"/>
    <p:sldId id="689" r:id="rId48"/>
    <p:sldId id="410" r:id="rId49"/>
    <p:sldId id="578" r:id="rId50"/>
    <p:sldId id="579" r:id="rId51"/>
    <p:sldId id="629" r:id="rId52"/>
    <p:sldId id="639" r:id="rId53"/>
    <p:sldId id="630" r:id="rId54"/>
    <p:sldId id="615" r:id="rId55"/>
    <p:sldId id="665" r:id="rId56"/>
    <p:sldId id="684" r:id="rId57"/>
    <p:sldId id="685" r:id="rId58"/>
    <p:sldId id="687" r:id="rId59"/>
    <p:sldId id="625" r:id="rId60"/>
    <p:sldId id="677" r:id="rId61"/>
    <p:sldId id="678" r:id="rId62"/>
    <p:sldId id="679" r:id="rId63"/>
    <p:sldId id="680" r:id="rId64"/>
    <p:sldId id="681" r:id="rId65"/>
    <p:sldId id="682" r:id="rId66"/>
    <p:sldId id="683" r:id="rId67"/>
    <p:sldId id="533" r:id="rId68"/>
    <p:sldId id="690" r:id="rId69"/>
    <p:sldId id="691" r:id="rId70"/>
    <p:sldId id="692" r:id="rId71"/>
    <p:sldId id="693" r:id="rId72"/>
    <p:sldId id="527" r:id="rId73"/>
    <p:sldId id="653" r:id="rId74"/>
    <p:sldId id="654" r:id="rId7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596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6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799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B9CEE5"/>
    <a:srgbClr val="CC99FF"/>
    <a:srgbClr val="33CCCC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 autoAdjust="0"/>
    <p:restoredTop sz="94660"/>
  </p:normalViewPr>
  <p:slideViewPr>
    <p:cSldViewPr>
      <p:cViewPr>
        <p:scale>
          <a:sx n="70" d="100"/>
          <a:sy n="70" d="100"/>
        </p:scale>
        <p:origin x="-62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slide" Target="slides/slide45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2DC906-1C9C-4F2B-B82F-EE101EF8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18" y="4715827"/>
            <a:ext cx="5436841" cy="44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8A115F-B9CE-439E-B08C-4DE178A01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6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9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D52CA-8CC4-8C4E-A809-8F69200F260D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EF8D4E0B-4F63-B444-BCF0-980A6CD5F8E4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1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>
                <a:solidFill>
                  <a:prstClr val="black"/>
                </a:solidFill>
                <a:ea typeface="ＭＳ Ｐゴシック" charset="-128"/>
              </a:rPr>
              <a:pPr algn="r" eaLnBrk="0" hangingPunct="0"/>
              <a:t>17</a:t>
            </a:fld>
            <a:endParaRPr lang="en-GB" sz="120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166F5-E1A4-4E94-8767-F1E70E6A204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D8E5B-2E00-455E-9A5E-486B0FA7FCF7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29" y="4714949"/>
            <a:ext cx="4985818" cy="446738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C2E7A-607A-EE43-8658-2224EDCC74CF}" type="slidenum">
              <a:rPr lang="en-GB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C2E7A-607A-EE43-8658-2224EDCC74CF}" type="slidenum">
              <a:rPr lang="en-GB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2DAE0D-6C71-4894-A777-7CC7362F73F6}" type="slidenum">
              <a:rPr lang="en-GB">
                <a:solidFill>
                  <a:srgbClr val="000000"/>
                </a:solidFill>
              </a:rPr>
              <a:pPr/>
              <a:t>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C2E7A-607A-EE43-8658-2224EDCC74CF}" type="slidenum">
              <a:rPr lang="en-GB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AC9034-3159-47FE-8FA8-63F1FA92D64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D52CA-8CC4-8C4E-A809-8F69200F260D}" type="slidenum">
              <a:rPr lang="en-GB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EF8D4E0B-4F63-B444-BCF0-980A6CD5F8E4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39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0937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EE2B2-09D2-4711-8EE7-85072034926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E30588-D727-4FF9-AF3A-A1CED81FBFF3}" type="slidenum">
              <a:rPr lang="en-GB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665" y="4716586"/>
            <a:ext cx="4984346" cy="4467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ECBED-831C-4149-A67F-99767EB3F6B2}" type="slidenum">
              <a:rPr lang="en-GB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318DA430-A813-364B-8E36-B764B6C77911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11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839CD-098B-46C9-8151-7B476F17EF73}" type="slidenum">
              <a:rPr lang="en-GB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7287" cy="3724275"/>
          </a:xfrm>
          <a:ln/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26" y="4717067"/>
            <a:ext cx="4982824" cy="4467621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ECBED-831C-4149-A67F-99767EB3F6B2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 eaLnBrk="0" hangingPunct="0"/>
            <a:fld id="{318DA430-A813-364B-8E36-B764B6C77911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 eaLnBrk="0" hangingPunct="0"/>
              <a:t>13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3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49" y="1295403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14368C-B9EF-CE41-B9BC-D7E4CF63D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511270-7BAC-8C4E-990C-90E6F6778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2EE6B2-36FF-8A44-B33D-03AF27C06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01E38B-A15D-7041-B06E-66FB55CE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731C7C-73F1-2D4A-B00B-7A5C2E984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B32F0F-0698-7144-A901-6146273FB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EFC30-DAC2-5945-913C-8311DCABC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80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3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3CD7E-6359-1341-9318-64CD0DCC8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178" y="742950"/>
            <a:ext cx="3603625" cy="536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742950"/>
            <a:ext cx="3603625" cy="536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8DDC70F-9AEA-4DCC-9863-0D2A9E42AC4B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2A63D65-E5D7-4CF1-A241-75F4E632B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9530F4F9-DF27-43CB-BC6C-4845967418A7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C7869A39-0AE7-4FDC-997D-0F1D36AA8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18307C3D-E7B2-440D-A835-32C1BC268202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1642D2B-F114-487C-AAB2-870DCF17E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1683FA-999D-4FDD-91D7-3E32392580F5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371A8BA-B20B-4A7F-8F49-0BB4B8927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8C08A3D-7899-4B43-BB77-10A05B69DC10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6027339-54A6-4A92-8A9B-18C5F220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735EE56-7547-4505-A0E5-8B5D3BCC4269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1207144-3CB7-474A-B4CD-2FF06DD87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4E3DD11-35CC-45E9-8F9E-7BC0F8A20783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4C58C02-9A06-41C4-A8EE-BEE7C3DFA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0452589-3C05-4CE6-9F8F-624AB9CBA934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36E8749-23A8-4F69-BF54-48FFAB555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CA2127FE-C6BE-45B5-9A92-909D24FE065C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15251F17-E94B-4884-BD9B-3A303CAD2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B259D0A-586C-47B9-A3F5-42385C3731C1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16E2076-A501-4B2F-8676-AF271FE0C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70F2E8B-305C-41DB-8B94-E010DF83DCAB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4A5A1D5-6DFC-4F8A-A900-74D356241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-banner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508"/>
          <a:stretch>
            <a:fillRect/>
          </a:stretch>
        </p:blipFill>
        <p:spPr bwMode="auto">
          <a:xfrm>
            <a:off x="-1588" y="0"/>
            <a:ext cx="914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19050"/>
            <a:ext cx="8524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1264-7145-47CD-A50C-0DEB5E20D8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December 2008</a:t>
            </a:r>
            <a:endParaRPr lang="fr-F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659A-14F4-4451-9908-750D2534C455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B45F5-3E66-438F-8A01-5543E21EB4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0BE8-A38A-4B30-A2A1-F53BAB7127B0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87073-33FE-4221-84F9-CFCAB88C1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762000"/>
          </a:xfrm>
        </p:spPr>
        <p:txBody>
          <a:bodyPr/>
          <a:lstStyle/>
          <a:p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title</a:t>
            </a:r>
            <a:r>
              <a:rPr lang="fr-CH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0AE9F-7518-4A9A-9BD5-9FC7C8A53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Thailand and CERN / March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7EFD2-4469-4DEF-94FA-DF6EDD941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Thailand and CERN / March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DEE8B-86B6-4413-9315-0AB7CF4CD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C6DB4F-1E09-4863-A7C8-92A69C6BB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352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5D2683-2F0F-2446-99D1-A0802C5B472D}" type="slidenum">
              <a:rPr lang="en-US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FAE4-284E-2941-A149-06B637F9BE65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D65B-60A3-C84B-8BC8-3C90B8ADA20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A0B1-CD90-8C47-BD08-F809D9FB45A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18C5-193D-CD47-931C-48C326503862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A1B4B-8DC9-9C4C-8520-0CD72020293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177F-C83F-5A4E-9568-0CDEB9815F0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9F576-DDBC-4943-A452-734A4C949201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F739-F9C9-1849-ABEF-F55FD789880A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2104B-3026-6544-9979-135BE6693666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GB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4572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D10ED0-B752-174E-B848-0D12B27D5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B5BB-CD21-0543-A12F-F36D4763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651C6-3416-A34E-81C2-9C9841DF8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65A80-0F57-5B4F-BE8A-6A68EE5F4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3851-A7AC-6B4D-B634-E630DCB3C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CA36-6033-1F4E-91EA-D5B9C8176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8DDC-607B-6241-93BC-EAD011087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E31B-88FF-FF40-9868-44FD9705C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BE89-C745-A844-91D7-4D2DC6DAD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0333-D822-9246-9574-48C649ED9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Felicitas Pauss &amp; Günther Dissertori / ETH Zurich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C4999-C22D-F141-9205-B4DACE67A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352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5D2683-2F0F-2446-99D1-A0802C5B472D}" type="slidenum">
              <a:rPr lang="en-US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FAE4-284E-2941-A149-06B637F9BE65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D65B-60A3-C84B-8BC8-3C90B8ADA20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A0B1-CD90-8C47-BD08-F809D9FB45A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18C5-193D-CD47-931C-48C326503862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A1B4B-8DC9-9C4C-8520-0CD72020293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177F-C83F-5A4E-9568-0CDEB9815F0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9F576-DDBC-4943-A452-734A4C949201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F739-F9C9-1849-ABEF-F55FD789880A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Germany and CERN /  January 2011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2104B-3026-6544-9979-135BE6693666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xtLst/>
        </p:spPr>
        <p:txBody>
          <a:bodyPr/>
          <a:lstStyle>
            <a:lvl1pPr marL="0" indent="0" algn="ctr">
              <a:buFontTx/>
              <a:buNone/>
              <a:defRPr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65B28229-3545-406B-959C-0E76F69A3E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EA81188F-8D49-44AF-A384-F71441EABE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19600" y="1066800"/>
            <a:ext cx="40386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616A257C-DA82-4B6E-BB39-9B37636A18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34EDDFF6-6E19-4C0A-A348-D2A5D027D8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0">
                <a:latin typeface="Arial" pitchFamily="34" charset="0"/>
              </a:defRPr>
            </a:lvl1pPr>
          </a:lstStyle>
          <a:p>
            <a:fld id="{C4B75BBD-B4A8-4FA5-8B87-AF45EB1791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8494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057900"/>
            <a:ext cx="9144000" cy="800100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8494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057900"/>
            <a:ext cx="9144000" cy="800100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8494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057900"/>
            <a:ext cx="9144000" cy="800100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pic>
        <p:nvPicPr>
          <p:cNvPr id="6" name="Picture 11" descr="Markenzusatz_und_DESY-Logo"/>
          <p:cNvPicPr>
            <a:picLocks noChangeAspect="1" noChangeArrowheads="1"/>
          </p:cNvPicPr>
          <p:nvPr userDrawn="1"/>
        </p:nvPicPr>
        <p:blipFill>
          <a:blip r:embed="rId2" cstate="print"/>
          <a:srcRect l="72546"/>
          <a:stretch>
            <a:fillRect/>
          </a:stretch>
        </p:blipFill>
        <p:spPr bwMode="auto">
          <a:xfrm>
            <a:off x="8066088" y="6124575"/>
            <a:ext cx="746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Markenzusatz_und_DESY-Logo"/>
          <p:cNvPicPr>
            <a:picLocks noChangeAspect="1" noChangeArrowheads="1"/>
          </p:cNvPicPr>
          <p:nvPr userDrawn="1"/>
        </p:nvPicPr>
        <p:blipFill>
          <a:blip r:embed="rId2" cstate="print"/>
          <a:srcRect t="34671" r="27632"/>
          <a:stretch>
            <a:fillRect/>
          </a:stretch>
        </p:blipFill>
        <p:spPr bwMode="auto">
          <a:xfrm>
            <a:off x="282575" y="6057900"/>
            <a:ext cx="302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elmholtz-Logo_schwarz_70_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5440363"/>
            <a:ext cx="1079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6023"/>
            <a:ext cx="9144000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3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2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8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81"/>
            <a:ext cx="4437062" cy="3114675"/>
          </a:xfrm>
        </p:spPr>
        <p:txBody>
          <a:bodyPr/>
          <a:lstStyle>
            <a:lvl1pPr marL="0" indent="0" algn="r">
              <a:buFont typeface="Wingdings" pitchFamily="31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en-US"/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50F2E429-DD99-4AB0-931E-588B4420F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7360F8C-E748-4FAB-8ED7-E1D79B010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E490E93-5830-442D-9DF4-BD359845E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22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72387D1-A828-475D-B6E9-E04340B91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8C62887-A412-4492-9D16-2CD536E5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3E74030-3567-4E61-9FF0-19049AF5B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731951B-CC9F-46CD-BC0A-95B00665A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3BE1851-7ACA-4238-82AE-C0E93D3B0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69B4E9D-874D-4B08-BE1D-73A151E83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3AA330D-CED9-44BD-9BF9-C7D5539B5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80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2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B365292-FF79-4487-B2C9-F85E789D6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AC7F7E-64C2-4338-BCD1-9072035FBB67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89F44-717F-420D-B187-3055C6E2CEC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352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5D2683-2F0F-2446-99D1-A0802C5B472D}" type="slidenum">
              <a:rPr lang="en-US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D7D1B-BB81-447C-B7F4-D72831EBBB3A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88DC1-1ABA-4EA8-B3D5-49642967ED0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FAE4-284E-2941-A149-06B637F9BE65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D65B-60A3-C84B-8BC8-3C90B8ADA20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A0B1-CD90-8C47-BD08-F809D9FB45A9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18C5-193D-CD47-931C-48C326503862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A1B4B-8DC9-9C4C-8520-0CD72020293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177F-C83F-5A4E-9568-0CDEB9815F07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9F576-DDBC-4943-A452-734A4C949201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F739-F9C9-1849-ABEF-F55FD789880A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Glion Colloquium /  June 2009</a:t>
            </a: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2104B-3026-6544-9979-135BE6693666}" type="slidenum">
              <a:rPr lang="en-US" sz="240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‹#›</a:t>
            </a:fld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BD291-831A-492B-AD44-9DD260AF55C7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ABAD3-6D28-481D-895F-A111A2E0E4D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9594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89625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09548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469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15252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18424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97812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51071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14575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210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056ACC-A779-4DD4-A475-E576C856C940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D623C-7964-4D35-A37B-75C3785CCC2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3987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41578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18321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8494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057900"/>
            <a:ext cx="9144000" cy="800100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pic>
        <p:nvPicPr>
          <p:cNvPr id="6" name="Picture 11" descr="Markenzusatz_und_DESY-Logo"/>
          <p:cNvPicPr>
            <a:picLocks noChangeAspect="1" noChangeArrowheads="1"/>
          </p:cNvPicPr>
          <p:nvPr userDrawn="1"/>
        </p:nvPicPr>
        <p:blipFill>
          <a:blip r:embed="rId2" cstate="print"/>
          <a:srcRect l="72546"/>
          <a:stretch>
            <a:fillRect/>
          </a:stretch>
        </p:blipFill>
        <p:spPr bwMode="auto">
          <a:xfrm>
            <a:off x="8066088" y="6124575"/>
            <a:ext cx="746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Markenzusatz_und_DESY-Logo"/>
          <p:cNvPicPr>
            <a:picLocks noChangeAspect="1" noChangeArrowheads="1"/>
          </p:cNvPicPr>
          <p:nvPr userDrawn="1"/>
        </p:nvPicPr>
        <p:blipFill>
          <a:blip r:embed="rId2" cstate="print"/>
          <a:srcRect t="34671" r="27632"/>
          <a:stretch>
            <a:fillRect/>
          </a:stretch>
        </p:blipFill>
        <p:spPr bwMode="auto">
          <a:xfrm>
            <a:off x="282575" y="6057900"/>
            <a:ext cx="302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elmholtz-Logo_schwarz_70_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5440363"/>
            <a:ext cx="1079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6023"/>
            <a:ext cx="9144000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6B870-EDA1-48CA-A951-728E28EE71D8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A8DA5-A3A3-4029-A771-564A10B411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lc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Picture 12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362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B5920F-58E6-4375-8E2C-3DCD52903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6FE1F-3AC8-4309-B3D9-C4D3159CC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54CC-F10C-4CD7-B367-576BCF9E3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B6181-FED0-4FE9-A6D5-735C30AD7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02D9C-198F-4B10-91E8-47CEB90B97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CF98-F92B-4FBD-84E1-AFEA65B13D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CB23FB-9D76-4133-BF55-2CF4284634E4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39379-8442-4ACD-A9FC-7763321EEE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727E1-190A-4112-87B0-1F12688D5D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8C651-9344-474B-A8E5-A71D2B2463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FBCD-4473-4D27-9662-946AC71AFA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F25D4-29FB-4758-9ED4-1A4FCB820E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9DA0-4B56-4005-888E-5A313F1BC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29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229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515AD-E037-47B3-9AC1-E2841B06A4E8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91CA6-A7E9-41B0-A653-5DB29A7C42F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42877"/>
            <a:ext cx="2152650" cy="60293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2877"/>
            <a:ext cx="6305550" cy="60293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246F3D-0FEA-4A6D-B8B6-8EBE6752E7D7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19B60-AF70-40FB-8C49-68D3062CB95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52AAD-0CF4-4374-AE1A-889176EA0D66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A95C8-C2F8-4D5A-BE2E-3C2DDC9A3D0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ADE9E4-11EE-4088-9663-5414D5A0B8AD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AC14D-CD30-43A3-83A7-E13434342E1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42B647-85CB-4A56-9B73-D18EE6825C4B}" type="datetime1">
              <a:rPr lang="en-GB">
                <a:solidFill>
                  <a:srgbClr val="000000"/>
                </a:solidFill>
              </a:rPr>
              <a:pPr/>
              <a:t>05/07/2011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42B79-5BF0-4262-AF7D-4A2BD6F64A2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3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smtClean="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2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6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81"/>
            <a:ext cx="4437062" cy="3114675"/>
          </a:xfrm>
        </p:spPr>
        <p:txBody>
          <a:bodyPr/>
          <a:lstStyle>
            <a:lvl1pPr marL="0" indent="0" algn="r">
              <a:buFont typeface="Wingdings" pitchFamily="31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</a:defRPr>
            </a:lvl1pPr>
          </a:lstStyle>
          <a:p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Tsinghua University Beijing, January 2010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F25D963-E70C-4047-BD3F-7860CC948B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C0B85-0C85-4DD6-AA87-ACCA54A244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A27600-9A96-4A78-BA8C-3F1F8BEFE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6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4F7CD2-E1E6-484C-B64C-7C1F5A20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74349D-7F24-486C-9EAA-BE61DEB510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75B637-96E6-4B8B-A82F-CDC2CF472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0B46E5-23C9-42C3-B10B-B52D009B0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56A656-26BC-420B-AFC0-65F77FB39F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2A70C5-1FFE-4BB3-93DD-AE397B37C0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FF8DF4-021E-4568-95D5-5B315EA416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8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1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E1ACB5-5CDC-48E2-8E97-8FBB482D1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3" y="152406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AD812-96AA-47DB-8421-F8EA01E52F3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5385-A4F2-43EF-A6A7-042C42FCE3F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4E6D4-B20E-48B4-B0F3-D81416C49CF7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110F6-ACCD-402C-947A-D1EBBF76AA4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6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362206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2E49-3C8B-4EB2-AD0A-DE4856CF682E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FB35A-5813-4737-BC40-6FD89BC6FE5B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A7C8A-9B10-4FA5-9385-65D4C9EDC3B6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6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97756-B023-40D2-9926-7CBC697D5248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10545-DA9A-410C-9FE5-885F06A82CFD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69A3E-D8F9-41E5-B84E-920BDEA08549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33DE-9D2C-4B1B-8A63-25B693194BCC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FDD3C-6281-4473-A855-F6F79F8C35F9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26DC2-FAD3-472F-A06F-E7FEEC579030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48D06-1E70-4793-8AE4-13784B32AD25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EBF4-36D2-40F3-A028-AE73A1B05605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6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D4BF6-AB11-4B55-B7BA-AA1B19DE9575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6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6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5FD21-5E56-43A0-A35D-B9A1B27E4523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66484-9BCC-414C-AA3B-0A35B636341A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66750" y="3"/>
            <a:ext cx="7772400" cy="8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48E51-77D5-4BE4-B9D6-DFFAA529B4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4C8E5-4973-455A-BE5B-DADBE5D129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D028-6F9E-417D-BDE8-2B5C2180C2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F06D0-1570-4A65-AC74-28C370DD8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F70A1-399D-402A-B371-FBA206909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810EA-ED02-4E60-950C-2AE04FC0FD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73D7E-E251-44AC-8076-9B2F5732C0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30AD6-8E9E-4755-AA2A-BA61CF921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DC139-E241-42D3-903D-EB92B4E20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4BE0B-4652-47F1-B47E-6D31615A9A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2EF70-485F-417B-999D-77B41C9E64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7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 dirty="0">
              <a:solidFill>
                <a:srgbClr val="000000"/>
              </a:solidFill>
              <a:latin typeface="Helvetica" pitchFamily="-112" charset="0"/>
              <a:ea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7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8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91"/>
            <a:ext cx="4437062" cy="3114675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3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050A221-74B7-8C47-8AA4-71333A7DE8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B7BFF4-EACD-1849-A505-2FA578E8A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DB0392-D367-E741-B340-F7ADD9806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2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3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77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92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image" Target="../media/image20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image" Target="../media/image2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1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6728" y="6559550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2B519A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2B519A"/>
                </a:solidFill>
              </a:defRPr>
            </a:lvl1pPr>
          </a:lstStyle>
          <a:p>
            <a:fld id="{917F6AEB-532F-48EF-BC1F-97AEEB3F7973}" type="slidenum">
              <a:rPr lang="en-GB" smtClean="0">
                <a:ea typeface="ＭＳ Ｐゴシック" charset="-128"/>
              </a:rPr>
              <a:pPr/>
              <a:t>‹#›</a:t>
            </a:fld>
            <a:endParaRPr lang="en-GB" smtClean="0">
              <a:ea typeface="ＭＳ Ｐゴシック" charset="-128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8" y="974725"/>
            <a:ext cx="858996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774828" y="687388"/>
            <a:ext cx="7369175" cy="146050"/>
          </a:xfrm>
          <a:prstGeom prst="rect">
            <a:avLst/>
          </a:prstGeom>
          <a:solidFill>
            <a:srgbClr val="2B519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 sz="2400">
              <a:solidFill>
                <a:srgbClr val="2B519A"/>
              </a:solidFill>
              <a:latin typeface="Verdana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2B519A"/>
              </a:solidFill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91" y="644531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3" y="66675"/>
            <a:ext cx="6734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3" y="6583369"/>
            <a:ext cx="22383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</a:pPr>
            <a:r>
              <a:rPr lang="en-GB" sz="1200" smtClean="0">
                <a:solidFill>
                  <a:srgbClr val="2B519A"/>
                </a:solidFill>
                <a:ea typeface="ＭＳ Ｐゴシック" charset="-128"/>
              </a:rPr>
              <a:t>EGEE-III INFSO-RI-222667</a:t>
            </a:r>
            <a:endParaRPr lang="en-GB" sz="800" smtClean="0">
              <a:solidFill>
                <a:srgbClr val="2B519A"/>
              </a:solidFill>
              <a:latin typeface="Verdana" charset="0"/>
              <a:ea typeface="ＭＳ Ｐゴシック" charset="-128"/>
            </a:endParaRPr>
          </a:p>
        </p:txBody>
      </p:sp>
      <p:pic>
        <p:nvPicPr>
          <p:cNvPr id="31757" name="Picture 17" descr="eg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3" y="184150"/>
            <a:ext cx="2009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charset="2"/>
        <a:buChar char="§"/>
        <a:defRPr sz="1900">
          <a:solidFill>
            <a:srgbClr val="00338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i="1">
          <a:solidFill>
            <a:srgbClr val="00338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742950"/>
            <a:ext cx="7359650" cy="5360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1135" tIns="0" rIns="4113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halkboard" charset="0"/>
              </a:rPr>
              <a:t>Body Level One</a:t>
            </a:r>
          </a:p>
          <a:p>
            <a:pPr lvl="1"/>
            <a:r>
              <a:rPr lang="en-US" smtClean="0">
                <a:sym typeface="Chalkboard" charset="0"/>
              </a:rPr>
              <a:t>Body Level Two</a:t>
            </a:r>
          </a:p>
          <a:p>
            <a:pPr lvl="2"/>
            <a:r>
              <a:rPr lang="en-US" smtClean="0">
                <a:sym typeface="Chalkboard" charset="0"/>
              </a:rPr>
              <a:t>Body Level Three</a:t>
            </a:r>
          </a:p>
          <a:p>
            <a:pPr lvl="3"/>
            <a:r>
              <a:rPr lang="en-US" smtClean="0">
                <a:sym typeface="Chalkboard" charset="0"/>
              </a:rPr>
              <a:t>Body Level Four</a:t>
            </a:r>
          </a:p>
          <a:p>
            <a:pPr lvl="4"/>
            <a:r>
              <a:rPr lang="en-US" smtClean="0">
                <a:sym typeface="Chalkboard" charset="0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ransition/>
  <p:txStyles>
    <p:titleStyle>
      <a:lvl1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2pPr>
      <a:lvl3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3pPr>
      <a:lvl4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4pPr>
      <a:lvl5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5pPr>
      <a:lvl6pPr marL="4794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6pPr>
      <a:lvl7pPr marL="9366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7pPr>
      <a:lvl8pPr marL="13938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8pPr>
      <a:lvl9pPr marL="18510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9pPr>
    </p:titleStyle>
    <p:bodyStyle>
      <a:lvl1pPr marL="60960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00965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2pPr>
      <a:lvl3pPr marL="140970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3pPr>
      <a:lvl4pPr marL="180975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4pPr>
      <a:lvl5pPr marL="2208213" indent="-420688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5pPr>
      <a:lvl6pPr marL="26654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6pPr>
      <a:lvl7pPr marL="31226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7pPr>
      <a:lvl8pPr marL="35798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8pPr>
      <a:lvl9pPr marL="40370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8127EF6-749E-4A7F-B986-17AE78C0CF68}" type="datetimeFigureOut">
              <a:rPr lang="en-US"/>
              <a:pPr>
                <a:defRPr/>
              </a:pPr>
              <a:t>7/5/2011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E46219A3-60F4-462C-9E2A-DA745C664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2" r:id="rId1"/>
    <p:sldLayoutId id="2147485193" r:id="rId2"/>
    <p:sldLayoutId id="2147485194" r:id="rId3"/>
    <p:sldLayoutId id="2147485195" r:id="rId4"/>
    <p:sldLayoutId id="2147485196" r:id="rId5"/>
    <p:sldLayoutId id="2147485197" r:id="rId6"/>
    <p:sldLayoutId id="2147485198" r:id="rId7"/>
    <p:sldLayoutId id="2147485199" r:id="rId8"/>
    <p:sldLayoutId id="2147485200" r:id="rId9"/>
    <p:sldLayoutId id="2147485201" r:id="rId10"/>
    <p:sldLayoutId id="2147485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44569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1775" y="63579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AFB7B2D-2362-4A7E-AAAC-A37F4D82F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13531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3366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December 2008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4" r:id="rId1"/>
    <p:sldLayoutId id="2147485205" r:id="rId2"/>
    <p:sldLayoutId id="2147485206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Arial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8" y="1295403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4008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pPr>
              <a:defRPr/>
            </a:pPr>
            <a:fld id="{1A970378-39B2-4A1A-8D9F-6CCBF86E4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414" name="Picture 17" descr="CERNlogo-bleu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5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omic Sans MS" pitchFamily="66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Helvetica" pitchFamily="-65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6" r:id="rId1"/>
    <p:sldLayoutId id="2147485407" r:id="rId2"/>
    <p:sldLayoutId id="2147485408" r:id="rId3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5pPr>
      <a:lvl6pPr marL="4570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1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29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398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786" indent="-28568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749" indent="-2285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9848" indent="-2285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0D15D530-431B-43FF-B47D-7F10C2F3A9D0}" type="slidenum">
              <a:rPr lang="en-US" smtClean="0">
                <a:ea typeface="ＭＳ Ｐゴシック" charset="-128"/>
              </a:rPr>
              <a:pPr/>
              <a:t>‹#›</a:t>
            </a:fld>
            <a:endParaRPr lang="en-US" smtClean="0">
              <a:ea typeface="ＭＳ Ｐゴシック" charset="-128"/>
            </a:endParaRPr>
          </a:p>
        </p:txBody>
      </p:sp>
      <p:pic>
        <p:nvPicPr>
          <p:cNvPr id="19462" name="Picture 17" descr="CERNlogo-bleu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Helvetic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endParaRPr kumimoji="1" lang="en-US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0" r:id="rId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382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62000" cy="6876000"/>
          </a:xfrm>
          <a:prstGeom prst="rect">
            <a:avLst/>
          </a:prstGeom>
          <a:gradFill flip="none" rotWithShape="1">
            <a:gsLst>
              <a:gs pos="3000">
                <a:srgbClr val="3861AA"/>
              </a:gs>
              <a:gs pos="4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838200"/>
            <a:ext cx="6934200" cy="1588"/>
          </a:xfrm>
          <a:prstGeom prst="line">
            <a:avLst/>
          </a:prstGeom>
          <a:ln w="28575" cap="flat" cmpd="sng" algn="ctr">
            <a:solidFill>
              <a:srgbClr val="3861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7AA5BF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7855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-128"/>
              </a:rPr>
              <a:t>Felicitas Pauss &amp; Günther Dissertori / ETH Zurich</a:t>
            </a:r>
            <a:endParaRPr lang="de-DE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FF669FCB-D04E-9045-A5CA-F6C304F56A0D}" type="slidenum">
              <a:rPr lang="en-US" smtClean="0">
                <a:ea typeface="ＭＳ Ｐゴシック" charset="-128"/>
              </a:rPr>
              <a:pPr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GB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pic>
        <p:nvPicPr>
          <p:cNvPr id="9" name="Picture 8" descr="IPP_Logo_def.jp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353079"/>
            <a:ext cx="1635211" cy="504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382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62000" cy="6876000"/>
          </a:xfrm>
          <a:prstGeom prst="rect">
            <a:avLst/>
          </a:prstGeom>
          <a:gradFill flip="none" rotWithShape="1">
            <a:gsLst>
              <a:gs pos="3000">
                <a:srgbClr val="3861AA"/>
              </a:gs>
              <a:gs pos="4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838200"/>
            <a:ext cx="6934200" cy="1588"/>
          </a:xfrm>
          <a:prstGeom prst="line">
            <a:avLst/>
          </a:prstGeom>
          <a:ln w="28575" cap="flat" cmpd="sng" algn="ctr">
            <a:solidFill>
              <a:srgbClr val="3861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7AA5BF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7855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450" r:id="rId3"/>
    <p:sldLayoutId id="2147485451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762000"/>
          </a:xfrm>
          <a:prstGeom prst="rect">
            <a:avLst/>
          </a:prstGeom>
          <a:solidFill>
            <a:srgbClr val="00008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14400"/>
            <a:ext cx="899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Forth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baseline="-25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DCCF1D45-6738-404D-8F7B-4D76A745E55C}" type="slidenum">
              <a:rPr lang="en-US" smtClean="0">
                <a:cs typeface="Arial" charset="0"/>
              </a:rPr>
              <a:pPr/>
              <a:t>‹#›</a:t>
            </a:fld>
            <a:endParaRPr lang="en-US" smtClean="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3300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660033"/>
          </a:solidFill>
          <a:latin typeface="Arial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1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99200"/>
            <a:ext cx="852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r>
              <a:rPr lang="en-GB" sz="900" b="1">
                <a:solidFill>
                  <a:srgbClr val="808080"/>
                </a:solidFill>
              </a:rPr>
              <a:t>Joachim Mnich  </a:t>
            </a:r>
            <a:r>
              <a:rPr lang="en-GB" sz="900">
                <a:solidFill>
                  <a:srgbClr val="808080"/>
                </a:solidFill>
              </a:rPr>
              <a:t>|  DESY Particle Physics Programme      		                                              	          Isfahan  April 2009  |  </a:t>
            </a:r>
            <a:r>
              <a:rPr lang="en-GB" sz="900" b="1">
                <a:solidFill>
                  <a:srgbClr val="808080"/>
                </a:solidFill>
              </a:rPr>
              <a:t>Page </a:t>
            </a:r>
            <a:fld id="{168D8DEF-1F5F-4CBB-98C7-BF6DE5CCA3CD}" type="slidenum">
              <a:rPr lang="en-GB" sz="900" b="1">
                <a:solidFill>
                  <a:srgbClr val="808080"/>
                </a:solidFill>
              </a:rPr>
              <a:pPr/>
              <a:t>‹#›</a:t>
            </a:fld>
            <a:endParaRPr lang="en-GB" sz="900" b="1">
              <a:solidFill>
                <a:srgbClr val="808080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7" cstate="print"/>
          <a:srcRect l="-9424" t="-7854" r="-18587" b="-12566"/>
          <a:stretch>
            <a:fillRect/>
          </a:stretch>
        </p:blipFill>
        <p:spPr bwMode="auto">
          <a:xfrm>
            <a:off x="3297238" y="6251575"/>
            <a:ext cx="59213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17" r:id="rId5"/>
    <p:sldLayoutId id="2147485518" r:id="rId6"/>
    <p:sldLayoutId id="2147485519" r:id="rId7"/>
    <p:sldLayoutId id="2147485520" r:id="rId8"/>
    <p:sldLayoutId id="2147485521" r:id="rId9"/>
    <p:sldLayoutId id="2147485522" r:id="rId10"/>
    <p:sldLayoutId id="2147485523" r:id="rId11"/>
    <p:sldLayoutId id="2147485524" r:id="rId12"/>
    <p:sldLayoutId id="2147485525" r:id="rId13"/>
    <p:sldLayoutId id="2147485526" r:id="rId14"/>
    <p:sldLayoutId id="2147485527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99200"/>
            <a:ext cx="852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r>
              <a:rPr lang="en-GB" sz="900" b="1">
                <a:solidFill>
                  <a:srgbClr val="808080"/>
                </a:solidFill>
              </a:rPr>
              <a:t>Joachim Mnich  </a:t>
            </a:r>
            <a:r>
              <a:rPr lang="en-GB" sz="900">
                <a:solidFill>
                  <a:srgbClr val="808080"/>
                </a:solidFill>
              </a:rPr>
              <a:t>|  DESY Particle Physics Programme      		                                              	          Isfahan  April 2009  |  </a:t>
            </a:r>
            <a:r>
              <a:rPr lang="en-GB" sz="900" b="1">
                <a:solidFill>
                  <a:srgbClr val="808080"/>
                </a:solidFill>
              </a:rPr>
              <a:t>Page </a:t>
            </a:r>
            <a:fld id="{168D8DEF-1F5F-4CBB-98C7-BF6DE5CCA3CD}" type="slidenum">
              <a:rPr lang="en-GB" sz="900" b="1">
                <a:solidFill>
                  <a:srgbClr val="808080"/>
                </a:solidFill>
              </a:rPr>
              <a:pPr/>
              <a:t>‹#›</a:t>
            </a:fld>
            <a:endParaRPr lang="en-GB" sz="900" b="1">
              <a:solidFill>
                <a:srgbClr val="808080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7" cstate="print"/>
          <a:srcRect l="-9424" t="-7854" r="-18587" b="-12566"/>
          <a:stretch>
            <a:fillRect/>
          </a:stretch>
        </p:blipFill>
        <p:spPr bwMode="auto">
          <a:xfrm>
            <a:off x="3297238" y="6251575"/>
            <a:ext cx="59213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2" r:id="rId1"/>
    <p:sldLayoutId id="2147485533" r:id="rId2"/>
    <p:sldLayoutId id="2147485534" r:id="rId3"/>
    <p:sldLayoutId id="2147485535" r:id="rId4"/>
    <p:sldLayoutId id="2147485536" r:id="rId5"/>
    <p:sldLayoutId id="2147485537" r:id="rId6"/>
    <p:sldLayoutId id="2147485538" r:id="rId7"/>
    <p:sldLayoutId id="2147485539" r:id="rId8"/>
    <p:sldLayoutId id="2147485540" r:id="rId9"/>
    <p:sldLayoutId id="2147485541" r:id="rId10"/>
    <p:sldLayoutId id="2147485542" r:id="rId11"/>
    <p:sldLayoutId id="2147485543" r:id="rId12"/>
    <p:sldLayoutId id="2147485544" r:id="rId13"/>
    <p:sldLayoutId id="2147485545" r:id="rId14"/>
    <p:sldLayoutId id="2147485546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99200"/>
            <a:ext cx="852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r>
              <a:rPr lang="en-GB" sz="900" b="1">
                <a:solidFill>
                  <a:srgbClr val="808080"/>
                </a:solidFill>
              </a:rPr>
              <a:t>Joachim Mnich  </a:t>
            </a:r>
            <a:r>
              <a:rPr lang="en-GB" sz="900">
                <a:solidFill>
                  <a:srgbClr val="808080"/>
                </a:solidFill>
              </a:rPr>
              <a:t>|  DESY  Scientific Council           		          		                            May 16,  2010  |  </a:t>
            </a:r>
            <a:r>
              <a:rPr lang="en-GB" sz="900" b="1">
                <a:solidFill>
                  <a:srgbClr val="808080"/>
                </a:solidFill>
              </a:rPr>
              <a:t>Seite </a:t>
            </a:r>
            <a:fld id="{800BC2F4-3657-4151-B57E-E23C905F4193}" type="slidenum">
              <a:rPr lang="en-GB" sz="900" b="1">
                <a:solidFill>
                  <a:srgbClr val="808080"/>
                </a:solidFill>
              </a:rPr>
              <a:pPr/>
              <a:t>‹#›</a:t>
            </a:fld>
            <a:endParaRPr lang="en-GB" sz="900" b="1">
              <a:solidFill>
                <a:srgbClr val="808080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/>
          <a:srcRect l="-9424" t="-7854" r="-18587" b="-12566"/>
          <a:stretch>
            <a:fillRect/>
          </a:stretch>
        </p:blipFill>
        <p:spPr bwMode="auto">
          <a:xfrm>
            <a:off x="8035925" y="6127750"/>
            <a:ext cx="7762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550" r:id="rId3"/>
    <p:sldLayoutId id="2147485551" r:id="rId4"/>
    <p:sldLayoutId id="2147485552" r:id="rId5"/>
    <p:sldLayoutId id="2147485553" r:id="rId6"/>
    <p:sldLayoutId id="2147485554" r:id="rId7"/>
    <p:sldLayoutId id="2147485555" r:id="rId8"/>
    <p:sldLayoutId id="2147485556" r:id="rId9"/>
    <p:sldLayoutId id="2147485557" r:id="rId10"/>
    <p:sldLayoutId id="214748555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6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Glion Colloquium /  June 2009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fld id="{C371D010-38B6-4ACB-B1E3-966632915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39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6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  <p:sldLayoutId id="2147485567" r:id="rId6"/>
    <p:sldLayoutId id="2147485568" r:id="rId7"/>
    <p:sldLayoutId id="2147485569" r:id="rId8"/>
    <p:sldLayoutId id="2147485570" r:id="rId9"/>
    <p:sldLayoutId id="2147485571" r:id="rId10"/>
    <p:sldLayoutId id="21474855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31" charset="-128"/>
          <a:cs typeface="ＭＳ Ｐゴシック" pitchFamily="3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pitchFamily="31" charset="-128"/>
          <a:cs typeface="ＭＳ Ｐゴシック" pitchFamily="3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3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3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62708" y="6324600"/>
            <a:ext cx="78779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dirty="0">
              <a:solidFill>
                <a:srgbClr val="000000"/>
              </a:solidFill>
              <a:latin typeface="Helvetica" pitchFamily="-107" charset="0"/>
              <a:ea typeface="ＭＳ Ｐゴシック" pitchFamily="-109" charset="-128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492369" y="6400801"/>
            <a:ext cx="836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200" i="1">
                <a:solidFill>
                  <a:srgbClr val="000000"/>
                </a:solidFill>
                <a:latin typeface="Helvetica" pitchFamily="-109" charset="0"/>
                <a:ea typeface="ＭＳ Ｐゴシック" pitchFamily="-109" charset="-128"/>
              </a:rPr>
              <a:t>G. Tonelli, CERN/INFN/UNIPI                                          SPC_272_CERN                                                                June 20 2011           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192" y="119063"/>
            <a:ext cx="868826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692657" y="6400801"/>
            <a:ext cx="3722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fld id="{01F7553B-57B4-4E54-AD87-38A3D775A418}" type="slidenum">
              <a:rPr lang="en-US" sz="1200" i="1" smtClean="0">
                <a:solidFill>
                  <a:srgbClr val="000000"/>
                </a:solidFill>
                <a:ea typeface="ＭＳ Ｐゴシック" pitchFamily="-109" charset="-128"/>
                <a:cs typeface="Arial" charset="0"/>
              </a:rPr>
              <a:pPr algn="ctr" eaLnBrk="0" hangingPunct="0"/>
              <a:t>‹#›</a:t>
            </a:fld>
            <a:endParaRPr lang="en-US" sz="1200" smtClean="0">
              <a:solidFill>
                <a:srgbClr val="000000"/>
              </a:solidFill>
              <a:latin typeface="Helvetica" pitchFamily="-109" charset="0"/>
              <a:ea typeface="ＭＳ Ｐゴシック" pitchFamily="-109" charset="-128"/>
              <a:cs typeface="Arial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382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62000" cy="6876000"/>
          </a:xfrm>
          <a:prstGeom prst="rect">
            <a:avLst/>
          </a:prstGeom>
          <a:gradFill flip="none" rotWithShape="1">
            <a:gsLst>
              <a:gs pos="3000">
                <a:srgbClr val="3861AA"/>
              </a:gs>
              <a:gs pos="4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838200"/>
            <a:ext cx="6934200" cy="1588"/>
          </a:xfrm>
          <a:prstGeom prst="line">
            <a:avLst/>
          </a:prstGeom>
          <a:ln w="28575" cap="flat" cmpd="sng" algn="ctr">
            <a:solidFill>
              <a:srgbClr val="3861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7AA5BF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7855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86" r:id="rId1"/>
    <p:sldLayoutId id="2147485587" r:id="rId2"/>
    <p:sldLayoutId id="2147485588" r:id="rId3"/>
    <p:sldLayoutId id="2147485589" r:id="rId4"/>
    <p:sldLayoutId id="2147485590" r:id="rId5"/>
    <p:sldLayoutId id="2147485591" r:id="rId6"/>
    <p:sldLayoutId id="2147485592" r:id="rId7"/>
    <p:sldLayoutId id="2147485593" r:id="rId8"/>
    <p:sldLayoutId id="2147485594" r:id="rId9"/>
    <p:sldLayoutId id="2147485595" r:id="rId10"/>
    <p:sldLayoutId id="214748559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hangingPunct="0"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6876" y="6536377"/>
            <a:ext cx="192823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ATLAS, SPC, 20/6/2011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179512" y="6525344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  <p:sldLayoutId id="2147485621" r:id="rId12"/>
    <p:sldLayoutId id="214748562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99200"/>
            <a:ext cx="852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 anchor="ctr"/>
          <a:lstStyle/>
          <a:p>
            <a:r>
              <a:rPr lang="en-GB" sz="900" b="1">
                <a:solidFill>
                  <a:srgbClr val="808080"/>
                </a:solidFill>
              </a:rPr>
              <a:t>Joachim Mnich  </a:t>
            </a:r>
            <a:r>
              <a:rPr lang="en-GB" sz="900">
                <a:solidFill>
                  <a:srgbClr val="808080"/>
                </a:solidFill>
              </a:rPr>
              <a:t>|  DESY  Scientific Council           		          		                            May 16,  2010  |  </a:t>
            </a:r>
            <a:r>
              <a:rPr lang="en-GB" sz="900" b="1">
                <a:solidFill>
                  <a:srgbClr val="808080"/>
                </a:solidFill>
              </a:rPr>
              <a:t>Seite </a:t>
            </a:r>
            <a:fld id="{800BC2F4-3657-4151-B57E-E23C905F4193}" type="slidenum">
              <a:rPr lang="en-GB" sz="900" b="1">
                <a:solidFill>
                  <a:srgbClr val="808080"/>
                </a:solidFill>
              </a:rPr>
              <a:pPr/>
              <a:t>‹#›</a:t>
            </a:fld>
            <a:endParaRPr lang="en-GB" sz="900" b="1">
              <a:solidFill>
                <a:srgbClr val="808080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/>
          <a:srcRect l="-9424" t="-7854" r="-18587" b="-12566"/>
          <a:stretch>
            <a:fillRect/>
          </a:stretch>
        </p:blipFill>
        <p:spPr bwMode="auto">
          <a:xfrm>
            <a:off x="8035925" y="6127750"/>
            <a:ext cx="7762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 smtClean="0"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22-Jan-11                                FALC - SLAC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 smtClean="0">
                <a:solidFill>
                  <a:srgbClr val="23346C"/>
                </a:solidFill>
              </a:defRPr>
            </a:lvl1pPr>
          </a:lstStyle>
          <a:p>
            <a:pPr eaLnBrk="0" hangingPunct="0">
              <a:defRPr/>
            </a:pPr>
            <a:r>
              <a:rPr lang="en-US">
                <a:latin typeface="Arial" pitchFamily="34" charset="0"/>
              </a:rPr>
              <a:t>Global Design Effort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eaLnBrk="0" hangingPunct="0">
              <a:defRPr/>
            </a:pPr>
            <a:fld id="{91E0244E-6AF1-48FE-9F18-929A4C349A12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4" name="Picture 15" descr="ilccolo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1024_greendot_divid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ctr" hangingPunct="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8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9" name="Picture 21" descr="1024_greendot_divid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Placeholder 1"/>
          <p:cNvSpPr>
            <a:spLocks noGrp="1"/>
          </p:cNvSpPr>
          <p:nvPr>
            <p:ph type="title"/>
          </p:nvPr>
        </p:nvSpPr>
        <p:spPr bwMode="auto">
          <a:xfrm>
            <a:off x="1785938" y="142877"/>
            <a:ext cx="62865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44780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" name="Picture 2" descr="\\CERN\dfs\Workspaces\w\Wuensch\Photographs, logo\artwork\CLIC logos\CLIC-Logo-Color-BB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577" t="12706" r="12437" b="14308"/>
          <a:stretch>
            <a:fillRect/>
          </a:stretch>
        </p:blipFill>
        <p:spPr bwMode="auto">
          <a:xfrm>
            <a:off x="0" y="0"/>
            <a:ext cx="908050" cy="9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  <p:sldLayoutId id="2147485659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hf sldNum="0"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rgbClr val="0000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0000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3" y="60960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675" y="65071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fld id="{3B4A6118-6805-4AF9-90A7-1BEFACF92D60}" type="datetime1">
              <a:rPr lang="en-GB" smtClean="0">
                <a:solidFill>
                  <a:srgbClr val="000000"/>
                </a:solidFill>
              </a:rPr>
              <a:pPr/>
              <a:t>05/07/2011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35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60750" y="65087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35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9465" y="65151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fld id="{B28CDE43-F52C-4F83-A5BA-C2A76393B97E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 b="1">
          <a:solidFill>
            <a:srgbClr val="FF0000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0000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21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6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6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r>
              <a:rPr lang="en-US" smtClean="0">
                <a:ea typeface="ＭＳ Ｐゴシック" charset="-128"/>
              </a:rPr>
              <a:t>Tsinghua University Beijing, January 2010</a:t>
            </a:r>
            <a:endParaRPr lang="de-DE" smtClean="0">
              <a:ea typeface="ＭＳ Ｐゴシック" charset="-128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690DEEA9-6AC4-4911-8B0F-F9432C87EF4A}" type="slidenum">
              <a:rPr lang="en-US" smtClean="0">
                <a:ea typeface="ＭＳ Ｐゴシック" charset="-128"/>
              </a:rPr>
              <a:pPr/>
              <a:t>‹#›</a:t>
            </a:fld>
            <a:endParaRPr lang="en-US" smtClean="0">
              <a:ea typeface="ＭＳ Ｐゴシック" charset="-128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6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smtClean="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31" charset="-128"/>
          <a:cs typeface="ＭＳ Ｐゴシック" pitchFamily="3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pitchFamily="31" charset="-128"/>
          <a:cs typeface="ＭＳ Ｐゴシック" pitchFamily="3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3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3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8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81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81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A060976-F45B-43F1-8AC2-B073E65FBD19}" type="slidenum">
              <a:rPr lang="en-US" alt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34403" y="152406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  <p:sldLayoutId id="2147484462" r:id="rId14"/>
    <p:sldLayoutId id="2147484463" r:id="rId15"/>
    <p:sldLayoutId id="2147484464" r:id="rId16"/>
    <p:sldLayoutId id="2147484465" r:id="rId17"/>
    <p:sldLayoutId id="2147484466" r:id="rId18"/>
    <p:sldLayoutId id="2147484467" r:id="rId19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en-US" smtClean="0">
                <a:ea typeface="ＭＳ Ｐゴシック" charset="-128"/>
              </a:rPr>
              <a:t>1 March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732DDEB-F9C1-488C-BA6F-9B2B81DD9C4F}" type="slidenum">
              <a:rPr lang="en-US" smtClean="0">
                <a:ea typeface="ＭＳ Ｐゴシック" charset="-128"/>
              </a:rPr>
              <a:pPr/>
              <a:t>‹#›</a:t>
            </a:fld>
            <a:endParaRPr lang="en-US" smtClean="0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2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29" y="1295403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12" charset="0"/>
              </a:defRPr>
            </a:lvl1pPr>
          </a:lstStyle>
          <a:p>
            <a:r>
              <a:rPr lang="en-US" smtClean="0">
                <a:ea typeface="ＭＳ Ｐゴシック" pitchFamily="-112" charset="-128"/>
              </a:rPr>
              <a:t>Korea and CERN /  July 2009</a:t>
            </a:r>
            <a:endParaRPr lang="en-US">
              <a:ea typeface="ＭＳ Ｐゴシック" pitchFamily="-112" charset="-128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+mn-lt"/>
              </a:defRPr>
            </a:lvl1pPr>
          </a:lstStyle>
          <a:p>
            <a:pPr>
              <a:defRPr/>
            </a:pPr>
            <a:fld id="{DB846EAF-ABA6-F846-B316-71100192A1CD}" type="slidenum">
              <a:rPr lang="en-US">
                <a:ea typeface="ＭＳ Ｐゴシック" pitchFamily="-112" charset="-128"/>
              </a:rPr>
              <a:pPr>
                <a:defRPr/>
              </a:pPr>
              <a:t>‹#›</a:t>
            </a:fld>
            <a:endParaRPr lang="en-US">
              <a:ea typeface="ＭＳ Ｐゴシック" pitchFamily="-112" charset="-128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77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2400" dirty="0">
              <a:solidFill>
                <a:srgbClr val="000000"/>
              </a:solidFill>
              <a:latin typeface="Helvetica" pitchFamily="-112" charset="0"/>
              <a:ea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0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6pPr>
      <a:lvl7pPr marL="9141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7pPr>
      <a:lvl8pPr marL="137129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8pPr>
      <a:lvl9pPr marL="1828398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9pPr>
    </p:titleStyle>
    <p:bodyStyle>
      <a:lvl1pPr marL="342825" indent="-3428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-112" charset="2"/>
        <a:buChar char="n"/>
        <a:defRPr sz="2800">
          <a:solidFill>
            <a:schemeClr val="tx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86" indent="-28568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12" charset="2"/>
        <a:buChar char="n"/>
        <a:defRPr sz="24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2749" indent="-2285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3pPr>
      <a:lvl4pPr marL="1599848" indent="-2285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4pPr>
      <a:lvl5pPr marL="2056948" indent="-228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26" Type="http://schemas.openxmlformats.org/officeDocument/2006/relationships/image" Target="../media/image66.jpe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3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32" Type="http://schemas.openxmlformats.org/officeDocument/2006/relationships/image" Target="../media/image72.jpe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jpeg"/><Relationship Id="rId28" Type="http://schemas.openxmlformats.org/officeDocument/2006/relationships/image" Target="../media/image68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31" Type="http://schemas.openxmlformats.org/officeDocument/2006/relationships/image" Target="../media/image71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Relationship Id="rId27" Type="http://schemas.openxmlformats.org/officeDocument/2006/relationships/image" Target="../media/image67.jpeg"/><Relationship Id="rId30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3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1.gi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2.jpe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gi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4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2.jpeg"/><Relationship Id="rId9" Type="http://schemas.openxmlformats.org/officeDocument/2006/relationships/hyperlink" Target="http://aliceinfo.cern.ch/static/Pictures/pictures_High_Resolution/wwwFirstPbPb/ev4796_RPhi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8.png"/><Relationship Id="rId4" Type="http://schemas.openxmlformats.org/officeDocument/2006/relationships/image" Target="../media/image8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1.gi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03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0.xml"/><Relationship Id="rId1" Type="http://schemas.openxmlformats.org/officeDocument/2006/relationships/tags" Target="../tags/tag1.xml"/><Relationship Id="rId5" Type="http://schemas.openxmlformats.org/officeDocument/2006/relationships/image" Target="../media/image81.gif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23.pn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2.xml"/><Relationship Id="rId6" Type="http://schemas.openxmlformats.org/officeDocument/2006/relationships/image" Target="../media/image97.png"/><Relationship Id="rId5" Type="http://schemas.openxmlformats.org/officeDocument/2006/relationships/image" Target="../media/image124.png"/><Relationship Id="rId4" Type="http://schemas.openxmlformats.org/officeDocument/2006/relationships/image" Target="../media/image8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3.xml"/><Relationship Id="rId6" Type="http://schemas.openxmlformats.org/officeDocument/2006/relationships/image" Target="../media/image130.jpeg"/><Relationship Id="rId5" Type="http://schemas.openxmlformats.org/officeDocument/2006/relationships/image" Target="../media/image124.png"/><Relationship Id="rId4" Type="http://schemas.openxmlformats.org/officeDocument/2006/relationships/image" Target="../media/image8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8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3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ED0D00-34FF-3E42-8C7B-C58827C23128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t="9630" b="25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5715000"/>
            <a:ext cx="9144000" cy="685800"/>
          </a:xfrm>
          <a:prstGeom prst="rect">
            <a:avLst/>
          </a:prstGeom>
          <a:solidFill>
            <a:srgbClr val="A17453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0" y="2209801"/>
            <a:ext cx="9144000" cy="317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 lIns="91420" tIns="45710" rIns="91420" bIns="45710">
            <a:prstTxWarp prst="textNoShape">
              <a:avLst/>
            </a:prstTxWarp>
            <a:spAutoFit/>
          </a:bodyPr>
          <a:lstStyle/>
          <a:p>
            <a:pPr marL="742786" indent="-742786" algn="ctr" eaLnBrk="0" hangingPunct="0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HERA </a:t>
            </a:r>
          </a:p>
          <a:p>
            <a:pPr marL="742786" indent="-742786" algn="ctr" eaLnBrk="0" hangingPunct="0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marL="742786" indent="-742786" algn="ctr" eaLnBrk="0" hangingPunct="0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and the Future of Particle Physics</a:t>
            </a:r>
          </a:p>
          <a:p>
            <a:pPr marL="742786" indent="-742786" eaLnBrk="0" hangingPunct="0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marL="742786" indent="-742786" eaLnBrk="0" hangingPunct="0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      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71489"/>
            <a:ext cx="9144000" cy="98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4000" b="1" i="1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           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en-GB" sz="2800" b="1" i="1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Accelerating Science and Innovation</a:t>
            </a:r>
            <a:endParaRPr lang="en-US" sz="3600" b="1" dirty="0">
              <a:solidFill>
                <a:srgbClr val="FF0A1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algn="ctr">
              <a:defRPr/>
            </a:pPr>
            <a:endParaRPr lang="en-US" b="1" dirty="0">
              <a:solidFill>
                <a:srgbClr val="FFFC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2" charset="0"/>
              <a:ea typeface="ＭＳ Ｐゴシック" pitchFamily="-112" charset="-128"/>
            </a:endParaRPr>
          </a:p>
        </p:txBody>
      </p:sp>
      <p:pic>
        <p:nvPicPr>
          <p:cNvPr id="615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3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6324603"/>
            <a:ext cx="8629680" cy="369312"/>
          </a:xfrm>
          <a:prstGeom prst="rect">
            <a:avLst/>
          </a:prstGeom>
          <a:solidFill>
            <a:srgbClr val="002060"/>
          </a:solidFill>
        </p:spPr>
        <p:txBody>
          <a:bodyPr wrap="square" lIns="91420" tIns="45710" rIns="91420" bIns="45710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R.-D. Heuer, CERN		              HERA Symposium 2011, HH, 5.7.2011</a:t>
            </a:r>
            <a:endParaRPr lang="en-US" dirty="0">
              <a:solidFill>
                <a:srgbClr val="FFFFFF"/>
              </a:solidFill>
              <a:latin typeface="Arial" pitchFamily="-112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Solutions?</a:t>
            </a:r>
            <a:endParaRPr lang="en-US" smtClean="0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52400" y="1371600"/>
            <a:ext cx="7848600" cy="3810000"/>
          </a:xfrm>
          <a:prstGeom prst="ellipse">
            <a:avLst/>
          </a:prstGeom>
          <a:solidFill>
            <a:schemeClr val="folHlink">
              <a:alpha val="25999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414838" y="3354388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Higgs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802063" y="1574800"/>
            <a:ext cx="595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Salam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892675" y="1598613"/>
            <a:ext cx="82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Weinberg</a:t>
            </a:r>
            <a:endParaRPr lang="en-US" sz="1400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264025" y="15748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Glashow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24" name="WordArt 8"/>
          <p:cNvSpPr>
            <a:spLocks noChangeArrowheads="1" noChangeShapeType="1" noTextEdit="1"/>
          </p:cNvSpPr>
          <p:nvPr/>
        </p:nvSpPr>
        <p:spPr bwMode="auto">
          <a:xfrm rot="94861">
            <a:off x="2438400" y="1139825"/>
            <a:ext cx="3505200" cy="546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892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02F2D"/>
                    </a:gs>
                    <a:gs pos="100000">
                      <a:srgbClr val="FFFFFF"/>
                    </a:gs>
                  </a:gsLst>
                  <a:lin ang="5280000" scaled="1"/>
                </a:gradFill>
                <a:latin typeface="Tahoma"/>
                <a:ea typeface="ＭＳ Ｐゴシック" charset="-128"/>
                <a:cs typeface="Tahoma"/>
              </a:rPr>
              <a:t>Standard Model</a:t>
            </a:r>
          </a:p>
        </p:txBody>
      </p:sp>
      <p:sp>
        <p:nvSpPr>
          <p:cNvPr id="60425" name="WordArt 9"/>
          <p:cNvSpPr>
            <a:spLocks noChangeArrowheads="1" noChangeShapeType="1" noTextEdit="1"/>
          </p:cNvSpPr>
          <p:nvPr/>
        </p:nvSpPr>
        <p:spPr bwMode="auto">
          <a:xfrm rot="-81768">
            <a:off x="2743200" y="5038725"/>
            <a:ext cx="3124200" cy="5238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000" b="1" kern="10" smtClean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02F2D"/>
                    </a:gs>
                    <a:gs pos="100000">
                      <a:srgbClr val="FFFFFF"/>
                    </a:gs>
                  </a:gsLst>
                  <a:lin ang="16260000" scaled="1"/>
                </a:gradFill>
                <a:latin typeface="Tahoma"/>
                <a:ea typeface="ＭＳ Ｐゴシック" charset="-128"/>
                <a:cs typeface="Tahoma"/>
              </a:rPr>
              <a:t>successful for ever ??</a:t>
            </a:r>
          </a:p>
        </p:txBody>
      </p:sp>
      <p:pic>
        <p:nvPicPr>
          <p:cNvPr id="6042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8034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641600"/>
            <a:ext cx="604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48400" y="4495800"/>
            <a:ext cx="2657475" cy="1816100"/>
            <a:chOff x="3984" y="2784"/>
            <a:chExt cx="1674" cy="1144"/>
          </a:xfrm>
        </p:grpSpPr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3984" y="3179"/>
              <a:ext cx="1669" cy="740"/>
            </a:xfrm>
            <a:prstGeom prst="rect">
              <a:avLst/>
            </a:prstGeom>
            <a:gradFill rotWithShape="0">
              <a:gsLst>
                <a:gs pos="0">
                  <a:srgbClr val="F4B2A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AA0A4C"/>
              </a:solidFill>
              <a:miter lim="800000"/>
              <a:headEnd/>
              <a:tailEnd/>
            </a:ln>
            <a:effectLst>
              <a:outerShdw blurRad="63500" dist="635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>
              <a:off x="4007" y="3230"/>
              <a:ext cx="1651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mtClean="0">
                  <a:solidFill>
                    <a:srgbClr val="AA0A4C"/>
                  </a:solidFill>
                  <a:ea typeface="ＭＳ Ｐゴシック" charset="-128"/>
                </a:rPr>
                <a:t>Extra Dimensions</a:t>
              </a:r>
            </a:p>
            <a:p>
              <a:pPr algn="ctr" defTabSz="457200"/>
              <a:r>
                <a:rPr lang="en-US" sz="1200" smtClean="0">
                  <a:solidFill>
                    <a:srgbClr val="AA0A4C"/>
                  </a:solidFill>
                  <a:ea typeface="ＭＳ Ｐゴシック" charset="-128"/>
                </a:rPr>
                <a:t>New dimensions introduced</a:t>
              </a:r>
            </a:p>
            <a:p>
              <a:pPr algn="ctr" defTabSz="457200"/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m</a:t>
              </a:r>
              <a:r>
                <a:rPr lang="en-US" sz="1200" baseline="-250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Gravity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 ≈ m</a:t>
              </a:r>
              <a:r>
                <a:rPr lang="en-US" sz="1200" baseline="-250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elw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</a:rPr>
                <a:t> </a:t>
              </a:r>
              <a:r>
                <a:rPr lang="en-US" sz="1200" smtClean="0">
                  <a:solidFill>
                    <a:srgbClr val="AA0A4C"/>
                  </a:solidFill>
                  <a:latin typeface="Tahoma" charset="0"/>
                  <a:ea typeface="ＭＳ Ｐゴシック" charset="-128"/>
                  <a:sym typeface="Monotype Sorts" charset="2"/>
                </a:rPr>
                <a:t> </a:t>
              </a:r>
              <a:r>
                <a:rPr lang="en-US" sz="1200" smtClean="0">
                  <a:solidFill>
                    <a:srgbClr val="000000"/>
                  </a:solidFill>
                  <a:ea typeface="ＭＳ Ｐゴシック" charset="-128"/>
                </a:rPr>
                <a:t>Hierarchy problem</a:t>
              </a:r>
            </a:p>
            <a:p>
              <a:pPr algn="ctr" defTabSz="457200"/>
              <a:r>
                <a:rPr lang="en-US" sz="1200" smtClean="0">
                  <a:solidFill>
                    <a:srgbClr val="000000"/>
                  </a:solidFill>
                  <a:ea typeface="ＭＳ Ｐゴシック" charset="-128"/>
                </a:rPr>
                <a:t>           solved</a:t>
              </a:r>
            </a:p>
            <a:p>
              <a:pPr algn="ctr" defTabSz="457200"/>
              <a:r>
                <a:rPr lang="en-US" sz="1200" b="1" smtClean="0">
                  <a:solidFill>
                    <a:srgbClr val="AA0A4C"/>
                  </a:solidFill>
                  <a:ea typeface="ＭＳ Ｐゴシック" charset="-128"/>
                </a:rPr>
                <a:t>New particles at ≈ TeV scale</a:t>
              </a:r>
              <a:endParaRPr lang="en-US" sz="1200" b="1" smtClean="0">
                <a:solidFill>
                  <a:srgbClr val="AA0A4C"/>
                </a:solidFill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33810" name="AutoShape 18"/>
            <p:cNvSpPr>
              <a:spLocks noChangeArrowheads="1"/>
            </p:cNvSpPr>
            <p:nvPr/>
          </p:nvSpPr>
          <p:spPr bwMode="auto">
            <a:xfrm rot="2390201">
              <a:off x="4368" y="2784"/>
              <a:ext cx="561" cy="306"/>
            </a:xfrm>
            <a:custGeom>
              <a:avLst/>
              <a:gdLst>
                <a:gd name="G0" fmla="+- 15997 0 0"/>
                <a:gd name="G1" fmla="+- 7129 0 0"/>
                <a:gd name="G2" fmla="+- 21600 0 7129"/>
                <a:gd name="G3" fmla="+- 10800 0 7129"/>
                <a:gd name="G4" fmla="+- 21600 0 15997"/>
                <a:gd name="G5" fmla="*/ G4 G3 10800"/>
                <a:gd name="G6" fmla="+- 21600 0 G5"/>
                <a:gd name="T0" fmla="*/ 15997 w 21600"/>
                <a:gd name="T1" fmla="*/ 0 h 21600"/>
                <a:gd name="T2" fmla="*/ 0 w 21600"/>
                <a:gd name="T3" fmla="*/ 10800 h 21600"/>
                <a:gd name="T4" fmla="*/ 1599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AA0A4C"/>
                </a:gs>
              </a:gsLst>
              <a:lin ang="0" scaled="1"/>
            </a:gradFill>
            <a:ln w="9525">
              <a:solidFill>
                <a:srgbClr val="AA0A4C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52400" y="4584700"/>
            <a:ext cx="3048000" cy="1751013"/>
            <a:chOff x="96" y="2832"/>
            <a:chExt cx="1920" cy="1103"/>
          </a:xfrm>
        </p:grpSpPr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96" y="3230"/>
              <a:ext cx="1920" cy="69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63500" dist="508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51" y="2832"/>
              <a:ext cx="1838" cy="1103"/>
              <a:chOff x="151" y="2832"/>
              <a:chExt cx="1838" cy="1103"/>
            </a:xfrm>
          </p:grpSpPr>
          <p:sp>
            <p:nvSpPr>
              <p:cNvPr id="60497" name="Text Box 22"/>
              <p:cNvSpPr txBox="1">
                <a:spLocks noChangeArrowheads="1"/>
              </p:cNvSpPr>
              <p:nvPr/>
            </p:nvSpPr>
            <p:spPr bwMode="auto">
              <a:xfrm>
                <a:off x="151" y="3237"/>
                <a:ext cx="183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n-GB" smtClean="0">
                    <a:solidFill>
                      <a:srgbClr val="FFFFFF"/>
                    </a:solidFill>
                    <a:ea typeface="ＭＳ Ｐゴシック" charset="-128"/>
                  </a:rPr>
                  <a:t>Supersymmetry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New particles at ≈ TeV scale, light Higgs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Unification of forces</a:t>
                </a:r>
              </a:p>
              <a:p>
                <a:pPr algn="ctr" defTabSz="457200"/>
                <a:r>
                  <a:rPr lang="en-GB" sz="1200" smtClean="0">
                    <a:solidFill>
                      <a:srgbClr val="FFFFFF"/>
                    </a:solidFill>
                    <a:ea typeface="ＭＳ Ｐゴシック" charset="-128"/>
                  </a:rPr>
                  <a:t>Higgs mass stabilized</a:t>
                </a:r>
              </a:p>
              <a:p>
                <a:pPr algn="ctr" defTabSz="457200"/>
                <a:r>
                  <a:rPr lang="en-GB" sz="1200" b="1" smtClean="0">
                    <a:solidFill>
                      <a:srgbClr val="FFFFFF"/>
                    </a:solidFill>
                    <a:ea typeface="ＭＳ Ｐゴシック" charset="-128"/>
                  </a:rPr>
                  <a:t>No new interactions</a:t>
                </a:r>
                <a:endParaRPr lang="en-GB" sz="1200" b="1" smtClean="0">
                  <a:solidFill>
                    <a:srgbClr val="2E1694"/>
                  </a:solidFill>
                  <a:ea typeface="ＭＳ Ｐゴシック" charset="-128"/>
                </a:endParaRPr>
              </a:p>
            </p:txBody>
          </p:sp>
          <p:sp>
            <p:nvSpPr>
              <p:cNvPr id="33815" name="AutoShape 23"/>
              <p:cNvSpPr>
                <a:spLocks noChangeArrowheads="1"/>
              </p:cNvSpPr>
              <p:nvPr/>
            </p:nvSpPr>
            <p:spPr bwMode="auto">
              <a:xfrm rot="8995082">
                <a:off x="1008" y="2832"/>
                <a:ext cx="617" cy="306"/>
              </a:xfrm>
              <a:custGeom>
                <a:avLst/>
                <a:gdLst>
                  <a:gd name="G0" fmla="+- 15997 0 0"/>
                  <a:gd name="G1" fmla="+- 7129 0 0"/>
                  <a:gd name="G2" fmla="+- 21600 0 7129"/>
                  <a:gd name="G3" fmla="+- 10800 0 7129"/>
                  <a:gd name="G4" fmla="+- 21600 0 15997"/>
                  <a:gd name="G5" fmla="*/ G4 G3 10800"/>
                  <a:gd name="G6" fmla="+- 21600 0 G5"/>
                  <a:gd name="T0" fmla="*/ 15997 w 21600"/>
                  <a:gd name="T1" fmla="*/ 0 h 21600"/>
                  <a:gd name="T2" fmla="*/ 0 w 21600"/>
                  <a:gd name="T3" fmla="*/ 10800 h 21600"/>
                  <a:gd name="T4" fmla="*/ 15997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5997" y="0"/>
                    </a:moveTo>
                    <a:lnTo>
                      <a:pt x="15997" y="7129"/>
                    </a:lnTo>
                    <a:lnTo>
                      <a:pt x="3375" y="7129"/>
                    </a:lnTo>
                    <a:lnTo>
                      <a:pt x="3375" y="14471"/>
                    </a:lnTo>
                    <a:lnTo>
                      <a:pt x="15997" y="14471"/>
                    </a:lnTo>
                    <a:lnTo>
                      <a:pt x="15997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7129"/>
                    </a:moveTo>
                    <a:lnTo>
                      <a:pt x="1350" y="14471"/>
                    </a:lnTo>
                    <a:lnTo>
                      <a:pt x="2700" y="14471"/>
                    </a:lnTo>
                    <a:lnTo>
                      <a:pt x="2700" y="7129"/>
                    </a:lnTo>
                    <a:close/>
                  </a:path>
                  <a:path w="21600" h="21600">
                    <a:moveTo>
                      <a:pt x="0" y="7129"/>
                    </a:moveTo>
                    <a:lnTo>
                      <a:pt x="0" y="14471"/>
                    </a:lnTo>
                    <a:lnTo>
                      <a:pt x="675" y="14471"/>
                    </a:lnTo>
                    <a:lnTo>
                      <a:pt x="675" y="712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rgbClr val="2E1694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457200">
                  <a:defRPr/>
                </a:pPr>
                <a:endParaRPr lang="en-US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52400" y="1047750"/>
            <a:ext cx="1704975" cy="1162050"/>
            <a:chOff x="558" y="954"/>
            <a:chExt cx="1170" cy="876"/>
          </a:xfrm>
        </p:grpSpPr>
        <p:pic>
          <p:nvPicPr>
            <p:cNvPr id="60493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8" y="954"/>
              <a:ext cx="361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94" name="AutoShape 26"/>
            <p:cNvSpPr>
              <a:spLocks noChangeArrowheads="1"/>
            </p:cNvSpPr>
            <p:nvPr/>
          </p:nvSpPr>
          <p:spPr bwMode="auto">
            <a:xfrm rot="-9610758">
              <a:off x="1111" y="1392"/>
              <a:ext cx="617" cy="3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1 w 21600"/>
                <a:gd name="T13" fmla="*/ 7129 h 21600"/>
                <a:gd name="T14" fmla="*/ 19710 w 21600"/>
                <a:gd name="T15" fmla="*/ 14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GB" smtClean="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6400800" y="762000"/>
            <a:ext cx="2667000" cy="1535113"/>
            <a:chOff x="3984" y="480"/>
            <a:chExt cx="1680" cy="967"/>
          </a:xfrm>
        </p:grpSpPr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3984" y="480"/>
              <a:ext cx="1680" cy="672"/>
            </a:xfrm>
            <a:prstGeom prst="rect">
              <a:avLst/>
            </a:prstGeom>
            <a:solidFill>
              <a:srgbClr val="C0DDFD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491" name="Text Box 29"/>
            <p:cNvSpPr txBox="1">
              <a:spLocks noChangeArrowheads="1"/>
            </p:cNvSpPr>
            <p:nvPr/>
          </p:nvSpPr>
          <p:spPr bwMode="auto">
            <a:xfrm>
              <a:off x="3984" y="488"/>
              <a:ext cx="1657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GB" sz="16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Technicolor</a:t>
              </a:r>
            </a:p>
            <a:p>
              <a:pPr algn="ctr" defTabSz="457200"/>
              <a: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New (strong) interactions produce EWSB</a:t>
              </a:r>
              <a:b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</a:br>
              <a:endParaRPr lang="en-GB" sz="1000" smtClean="0">
                <a:solidFill>
                  <a:srgbClr val="336699"/>
                </a:solidFill>
                <a:latin typeface="Tahoma" charset="0"/>
                <a:ea typeface="ＭＳ Ｐゴシック" charset="-128"/>
              </a:endParaRPr>
            </a:p>
            <a:p>
              <a:pPr algn="ctr" defTabSz="457200"/>
              <a:r>
                <a:rPr lang="en-GB" sz="10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Extensions of the SM gauge group : </a:t>
              </a:r>
            </a:p>
            <a:p>
              <a:pPr algn="ctr" defTabSz="457200"/>
              <a:r>
                <a:rPr lang="en-GB" sz="1600" smtClean="0">
                  <a:solidFill>
                    <a:srgbClr val="336699"/>
                  </a:solidFill>
                  <a:latin typeface="Tahoma" charset="0"/>
                  <a:ea typeface="ＭＳ Ｐゴシック" charset="-128"/>
                </a:rPr>
                <a:t>Little Higgs / GUTs / …</a:t>
              </a:r>
              <a:endParaRPr lang="en-GB" b="1" smtClean="0">
                <a:solidFill>
                  <a:srgbClr val="336699"/>
                </a:solidFill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33822" name="AutoShape 30"/>
            <p:cNvSpPr>
              <a:spLocks noChangeArrowheads="1"/>
            </p:cNvSpPr>
            <p:nvPr/>
          </p:nvSpPr>
          <p:spPr bwMode="auto">
            <a:xfrm rot="-1578945">
              <a:off x="4419" y="1141"/>
              <a:ext cx="522" cy="306"/>
            </a:xfrm>
            <a:custGeom>
              <a:avLst/>
              <a:gdLst>
                <a:gd name="G0" fmla="+- 15997 0 0"/>
                <a:gd name="G1" fmla="+- 7129 0 0"/>
                <a:gd name="G2" fmla="+- 21600 0 7129"/>
                <a:gd name="G3" fmla="+- 10800 0 7129"/>
                <a:gd name="G4" fmla="+- 21600 0 15997"/>
                <a:gd name="G5" fmla="*/ G4 G3 10800"/>
                <a:gd name="G6" fmla="+- 21600 0 G5"/>
                <a:gd name="T0" fmla="*/ 15997 w 21600"/>
                <a:gd name="T1" fmla="*/ 0 h 21600"/>
                <a:gd name="T2" fmla="*/ 0 w 21600"/>
                <a:gd name="T3" fmla="*/ 10800 h 21600"/>
                <a:gd name="T4" fmla="*/ 1599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997" y="0"/>
                  </a:moveTo>
                  <a:lnTo>
                    <a:pt x="15997" y="7129"/>
                  </a:lnTo>
                  <a:lnTo>
                    <a:pt x="3375" y="7129"/>
                  </a:lnTo>
                  <a:lnTo>
                    <a:pt x="3375" y="14471"/>
                  </a:lnTo>
                  <a:lnTo>
                    <a:pt x="15997" y="14471"/>
                  </a:lnTo>
                  <a:lnTo>
                    <a:pt x="159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129"/>
                  </a:moveTo>
                  <a:lnTo>
                    <a:pt x="1350" y="14471"/>
                  </a:lnTo>
                  <a:lnTo>
                    <a:pt x="2700" y="14471"/>
                  </a:lnTo>
                  <a:lnTo>
                    <a:pt x="2700" y="7129"/>
                  </a:lnTo>
                  <a:close/>
                </a:path>
                <a:path w="21600" h="21600">
                  <a:moveTo>
                    <a:pt x="0" y="7129"/>
                  </a:moveTo>
                  <a:lnTo>
                    <a:pt x="0" y="14471"/>
                  </a:lnTo>
                  <a:lnTo>
                    <a:pt x="675" y="14471"/>
                  </a:lnTo>
                  <a:lnTo>
                    <a:pt x="675" y="7129"/>
                  </a:lnTo>
                  <a:close/>
                </a:path>
              </a:pathLst>
            </a:custGeom>
            <a:solidFill>
              <a:srgbClr val="C0DDFD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0434" name="Text Box 31"/>
          <p:cNvSpPr txBox="1">
            <a:spLocks noChangeArrowheads="1"/>
          </p:cNvSpPr>
          <p:nvPr/>
        </p:nvSpPr>
        <p:spPr bwMode="auto">
          <a:xfrm>
            <a:off x="3773488" y="3327400"/>
            <a:ext cx="650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Rubbia</a:t>
            </a:r>
          </a:p>
        </p:txBody>
      </p:sp>
      <p:sp>
        <p:nvSpPr>
          <p:cNvPr id="60435" name="Text Box 32"/>
          <p:cNvSpPr txBox="1">
            <a:spLocks noChangeArrowheads="1"/>
          </p:cNvSpPr>
          <p:nvPr/>
        </p:nvSpPr>
        <p:spPr bwMode="auto">
          <a:xfrm>
            <a:off x="5059363" y="3357563"/>
            <a:ext cx="6953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van der </a:t>
            </a:r>
          </a:p>
          <a:p>
            <a:pPr algn="ctr" defTabSz="457200">
              <a:lnSpc>
                <a:spcPct val="80000"/>
              </a:lnSpc>
            </a:pPr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Meer</a:t>
            </a:r>
            <a:endParaRPr lang="en-US" sz="1600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36" name="Picture 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2641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7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3650" y="2641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8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2032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9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08650" y="1955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0" name="Text Box 37"/>
          <p:cNvSpPr txBox="1">
            <a:spLocks noChangeArrowheads="1"/>
          </p:cNvSpPr>
          <p:nvPr/>
        </p:nvSpPr>
        <p:spPr bwMode="auto">
          <a:xfrm>
            <a:off x="5573713" y="1727200"/>
            <a:ext cx="733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Veltman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41" name="Text Box 38"/>
          <p:cNvSpPr txBox="1">
            <a:spLocks noChangeArrowheads="1"/>
          </p:cNvSpPr>
          <p:nvPr/>
        </p:nvSpPr>
        <p:spPr bwMode="auto">
          <a:xfrm>
            <a:off x="6224588" y="1803400"/>
            <a:ext cx="68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‘t Hooft</a:t>
            </a:r>
          </a:p>
        </p:txBody>
      </p:sp>
      <p:pic>
        <p:nvPicPr>
          <p:cNvPr id="60442" name="Picture 39" descr="gro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4050" y="1879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3" name="Picture 40" descr="politz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81200" y="1955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4" name="Picture 41" descr="wilcze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84450" y="1879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5" name="Text Box 42"/>
          <p:cNvSpPr txBox="1">
            <a:spLocks noChangeArrowheads="1"/>
          </p:cNvSpPr>
          <p:nvPr/>
        </p:nvSpPr>
        <p:spPr bwMode="auto">
          <a:xfrm>
            <a:off x="3195638" y="1651000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Gross</a:t>
            </a:r>
          </a:p>
        </p:txBody>
      </p:sp>
      <p:sp>
        <p:nvSpPr>
          <p:cNvPr id="60446" name="Text Box 43"/>
          <p:cNvSpPr txBox="1">
            <a:spLocks noChangeArrowheads="1"/>
          </p:cNvSpPr>
          <p:nvPr/>
        </p:nvSpPr>
        <p:spPr bwMode="auto">
          <a:xfrm>
            <a:off x="2516188" y="1651000"/>
            <a:ext cx="68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Wilczek</a:t>
            </a:r>
          </a:p>
        </p:txBody>
      </p:sp>
      <p:sp>
        <p:nvSpPr>
          <p:cNvPr id="60447" name="Text Box 44"/>
          <p:cNvSpPr txBox="1">
            <a:spLocks noChangeArrowheads="1"/>
          </p:cNvSpPr>
          <p:nvPr/>
        </p:nvSpPr>
        <p:spPr bwMode="auto">
          <a:xfrm>
            <a:off x="1908175" y="1727200"/>
            <a:ext cx="674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Politzer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48" name="Picture 45" descr="croni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24600" y="2870200"/>
            <a:ext cx="538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9" name="Text Box 46"/>
          <p:cNvSpPr txBox="1">
            <a:spLocks noChangeArrowheads="1"/>
          </p:cNvSpPr>
          <p:nvPr/>
        </p:nvSpPr>
        <p:spPr bwMode="auto">
          <a:xfrm>
            <a:off x="6246813" y="3556000"/>
            <a:ext cx="620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Cronin</a:t>
            </a:r>
          </a:p>
        </p:txBody>
      </p:sp>
      <p:pic>
        <p:nvPicPr>
          <p:cNvPr id="60450" name="Picture 47" descr="fitch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2794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1" name="Text Box 48"/>
          <p:cNvSpPr txBox="1">
            <a:spLocks noChangeArrowheads="1"/>
          </p:cNvSpPr>
          <p:nvPr/>
        </p:nvSpPr>
        <p:spPr bwMode="auto">
          <a:xfrm>
            <a:off x="5737225" y="3479800"/>
            <a:ext cx="50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Fitch</a:t>
            </a:r>
          </a:p>
        </p:txBody>
      </p:sp>
      <p:pic>
        <p:nvPicPr>
          <p:cNvPr id="60452" name="Picture 49" descr="per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0" y="24892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3" name="Picture 50" descr="reine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71600" y="2260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4" name="Text Box 51"/>
          <p:cNvSpPr txBox="1">
            <a:spLocks noChangeArrowheads="1"/>
          </p:cNvSpPr>
          <p:nvPr/>
        </p:nvSpPr>
        <p:spPr bwMode="auto">
          <a:xfrm>
            <a:off x="1320800" y="2032000"/>
            <a:ext cx="630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Reines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0455" name="Text Box 52"/>
          <p:cNvSpPr txBox="1">
            <a:spLocks noChangeArrowheads="1"/>
          </p:cNvSpPr>
          <p:nvPr/>
        </p:nvSpPr>
        <p:spPr bwMode="auto">
          <a:xfrm>
            <a:off x="762000" y="3251200"/>
            <a:ext cx="43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Perl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56" name="Picture 53" descr="friedman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34200" y="2438400"/>
            <a:ext cx="5222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7" name="Text Box 54"/>
          <p:cNvSpPr txBox="1">
            <a:spLocks noChangeArrowheads="1"/>
          </p:cNvSpPr>
          <p:nvPr/>
        </p:nvSpPr>
        <p:spPr bwMode="auto">
          <a:xfrm>
            <a:off x="6777038" y="3098800"/>
            <a:ext cx="817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Friedman</a:t>
            </a:r>
          </a:p>
        </p:txBody>
      </p:sp>
      <p:pic>
        <p:nvPicPr>
          <p:cNvPr id="60458" name="Picture 55" descr="kendall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10400" y="34290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9" name="Text Box 56"/>
          <p:cNvSpPr txBox="1">
            <a:spLocks noChangeArrowheads="1"/>
          </p:cNvSpPr>
          <p:nvPr/>
        </p:nvSpPr>
        <p:spPr bwMode="auto">
          <a:xfrm>
            <a:off x="6877050" y="4038600"/>
            <a:ext cx="673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Kendall</a:t>
            </a:r>
          </a:p>
        </p:txBody>
      </p:sp>
      <p:pic>
        <p:nvPicPr>
          <p:cNvPr id="60460" name="Picture 57" descr="taylo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816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1" name="Text Box 58"/>
          <p:cNvSpPr txBox="1">
            <a:spLocks noChangeArrowheads="1"/>
          </p:cNvSpPr>
          <p:nvPr/>
        </p:nvSpPr>
        <p:spPr bwMode="auto">
          <a:xfrm>
            <a:off x="5113338" y="4419600"/>
            <a:ext cx="588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Taylor</a:t>
            </a:r>
          </a:p>
        </p:txBody>
      </p:sp>
      <p:pic>
        <p:nvPicPr>
          <p:cNvPr id="60462" name="Picture 59" descr="lederman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59050" y="27447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3" name="Text Box 60"/>
          <p:cNvSpPr txBox="1">
            <a:spLocks noChangeArrowheads="1"/>
          </p:cNvSpPr>
          <p:nvPr/>
        </p:nvSpPr>
        <p:spPr bwMode="auto">
          <a:xfrm>
            <a:off x="2520950" y="3430588"/>
            <a:ext cx="858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Lederman</a:t>
            </a:r>
          </a:p>
        </p:txBody>
      </p:sp>
      <p:pic>
        <p:nvPicPr>
          <p:cNvPr id="60464" name="Picture 61" descr="schwartz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49450" y="27447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5" name="Text Box 62"/>
          <p:cNvSpPr txBox="1">
            <a:spLocks noChangeArrowheads="1"/>
          </p:cNvSpPr>
          <p:nvPr/>
        </p:nvSpPr>
        <p:spPr bwMode="auto">
          <a:xfrm>
            <a:off x="1827213" y="3430588"/>
            <a:ext cx="796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Schwartz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66" name="Picture 63" descr="steinberger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39850" y="30495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7" name="Text Box 64"/>
          <p:cNvSpPr txBox="1">
            <a:spLocks noChangeArrowheads="1"/>
          </p:cNvSpPr>
          <p:nvPr/>
        </p:nvSpPr>
        <p:spPr bwMode="auto">
          <a:xfrm>
            <a:off x="1228725" y="3735388"/>
            <a:ext cx="96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Steinberger</a:t>
            </a:r>
            <a:endParaRPr lang="en-US" smtClean="0">
              <a:solidFill>
                <a:srgbClr val="C02F2D"/>
              </a:solidFill>
              <a:latin typeface="Tahoma" charset="0"/>
              <a:ea typeface="ＭＳ Ｐゴシック" charset="-128"/>
            </a:endParaRPr>
          </a:p>
        </p:txBody>
      </p:sp>
      <p:pic>
        <p:nvPicPr>
          <p:cNvPr id="60468" name="Picture 65" descr="richte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76600" y="3657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69" name="Picture 66" descr="ti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200400" y="2717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0" name="Text Box 67"/>
          <p:cNvSpPr txBox="1">
            <a:spLocks noChangeArrowheads="1"/>
          </p:cNvSpPr>
          <p:nvPr/>
        </p:nvSpPr>
        <p:spPr bwMode="auto">
          <a:xfrm>
            <a:off x="3224213" y="4370388"/>
            <a:ext cx="658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Richter</a:t>
            </a:r>
          </a:p>
        </p:txBody>
      </p:sp>
      <p:sp>
        <p:nvSpPr>
          <p:cNvPr id="60471" name="Text Box 68"/>
          <p:cNvSpPr txBox="1">
            <a:spLocks noChangeArrowheads="1"/>
          </p:cNvSpPr>
          <p:nvPr/>
        </p:nvSpPr>
        <p:spPr bwMode="auto">
          <a:xfrm>
            <a:off x="3205163" y="3403600"/>
            <a:ext cx="481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Ting</a:t>
            </a:r>
          </a:p>
        </p:txBody>
      </p:sp>
      <p:pic>
        <p:nvPicPr>
          <p:cNvPr id="60472" name="Picture 69" descr="gell-mann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86200" y="3657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3" name="Text Box 70"/>
          <p:cNvSpPr txBox="1">
            <a:spLocks noChangeArrowheads="1"/>
          </p:cNvSpPr>
          <p:nvPr/>
        </p:nvSpPr>
        <p:spPr bwMode="auto">
          <a:xfrm>
            <a:off x="3794125" y="4370388"/>
            <a:ext cx="865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Gell-Mann</a:t>
            </a:r>
          </a:p>
        </p:txBody>
      </p:sp>
      <p:pic>
        <p:nvPicPr>
          <p:cNvPr id="60474" name="Picture 71" descr="alvarez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5720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5" name="Text Box 72"/>
          <p:cNvSpPr txBox="1">
            <a:spLocks noChangeArrowheads="1"/>
          </p:cNvSpPr>
          <p:nvPr/>
        </p:nvSpPr>
        <p:spPr bwMode="auto">
          <a:xfrm>
            <a:off x="4513263" y="4419600"/>
            <a:ext cx="67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Alvarez</a:t>
            </a:r>
          </a:p>
        </p:txBody>
      </p:sp>
      <p:pic>
        <p:nvPicPr>
          <p:cNvPr id="60476" name="Picture 73" descr="schwinger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447800" y="39624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77" name="Picture 74" descr="feynman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90800" y="37338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78" name="Text Box 75"/>
          <p:cNvSpPr txBox="1">
            <a:spLocks noChangeArrowheads="1"/>
          </p:cNvSpPr>
          <p:nvPr/>
        </p:nvSpPr>
        <p:spPr bwMode="auto">
          <a:xfrm>
            <a:off x="2517775" y="4446588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Feynman</a:t>
            </a:r>
          </a:p>
        </p:txBody>
      </p:sp>
      <p:sp>
        <p:nvSpPr>
          <p:cNvPr id="60479" name="Text Box 76"/>
          <p:cNvSpPr txBox="1">
            <a:spLocks noChangeArrowheads="1"/>
          </p:cNvSpPr>
          <p:nvPr/>
        </p:nvSpPr>
        <p:spPr bwMode="auto">
          <a:xfrm>
            <a:off x="606425" y="3962400"/>
            <a:ext cx="882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Schwinger</a:t>
            </a:r>
          </a:p>
        </p:txBody>
      </p:sp>
      <p:pic>
        <p:nvPicPr>
          <p:cNvPr id="60480" name="Picture 77" descr="hofstadter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04800" y="3048000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1" name="Text Box 78"/>
          <p:cNvSpPr txBox="1">
            <a:spLocks noChangeArrowheads="1"/>
          </p:cNvSpPr>
          <p:nvPr/>
        </p:nvSpPr>
        <p:spPr bwMode="auto">
          <a:xfrm>
            <a:off x="301625" y="3733800"/>
            <a:ext cx="893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Hofstadter</a:t>
            </a:r>
          </a:p>
        </p:txBody>
      </p:sp>
      <p:pic>
        <p:nvPicPr>
          <p:cNvPr id="60482" name="Picture 79" descr="ya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791200" y="3784600"/>
            <a:ext cx="501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3" name="Text Box 80"/>
          <p:cNvSpPr txBox="1">
            <a:spLocks noChangeArrowheads="1"/>
          </p:cNvSpPr>
          <p:nvPr/>
        </p:nvSpPr>
        <p:spPr bwMode="auto">
          <a:xfrm>
            <a:off x="5803900" y="4446588"/>
            <a:ext cx="514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Yang</a:t>
            </a:r>
          </a:p>
        </p:txBody>
      </p:sp>
      <p:pic>
        <p:nvPicPr>
          <p:cNvPr id="60484" name="Picture 81" descr="lee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324600" y="38100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5" name="Text Box 82"/>
          <p:cNvSpPr txBox="1">
            <a:spLocks noChangeArrowheads="1"/>
          </p:cNvSpPr>
          <p:nvPr/>
        </p:nvSpPr>
        <p:spPr bwMode="auto">
          <a:xfrm>
            <a:off x="6408738" y="4495800"/>
            <a:ext cx="423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smtClean="0">
                <a:solidFill>
                  <a:srgbClr val="C02F2D"/>
                </a:solidFill>
                <a:latin typeface="Tahoma" charset="0"/>
                <a:ea typeface="ＭＳ Ｐゴシック" charset="-128"/>
              </a:rPr>
              <a:t>Lee</a:t>
            </a:r>
          </a:p>
        </p:txBody>
      </p:sp>
      <p:sp>
        <p:nvSpPr>
          <p:cNvPr id="60486" name="Rectangle 83"/>
          <p:cNvSpPr>
            <a:spLocks noChangeArrowheads="1"/>
          </p:cNvSpPr>
          <p:nvPr/>
        </p:nvSpPr>
        <p:spPr bwMode="auto">
          <a:xfrm>
            <a:off x="7696200" y="3932238"/>
            <a:ext cx="1262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Selected NP </a:t>
            </a:r>
          </a:p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since 1957 </a:t>
            </a:r>
          </a:p>
          <a:p>
            <a:pPr defTabSz="457200"/>
            <a:r>
              <a:rPr lang="en-GB" sz="1200" smtClean="0">
                <a:solidFill>
                  <a:srgbClr val="9A0000"/>
                </a:solidFill>
                <a:ea typeface="ＭＳ Ｐゴシック" charset="-128"/>
              </a:rPr>
              <a:t>Except P. Higgs</a:t>
            </a:r>
          </a:p>
        </p:txBody>
      </p:sp>
      <p:grpSp>
        <p:nvGrpSpPr>
          <p:cNvPr id="7" name="Group 85"/>
          <p:cNvGrpSpPr>
            <a:grpSpLocks/>
          </p:cNvGrpSpPr>
          <p:nvPr/>
        </p:nvGrpSpPr>
        <p:grpSpPr bwMode="auto">
          <a:xfrm>
            <a:off x="228600" y="2438400"/>
            <a:ext cx="7543800" cy="1447800"/>
            <a:chOff x="144" y="1440"/>
            <a:chExt cx="4752" cy="912"/>
          </a:xfrm>
        </p:grpSpPr>
        <p:sp>
          <p:nvSpPr>
            <p:cNvPr id="3387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489" name="Text Box 10"/>
            <p:cNvSpPr txBox="1">
              <a:spLocks noChangeArrowheads="1"/>
            </p:cNvSpPr>
            <p:nvPr/>
          </p:nvSpPr>
          <p:spPr bwMode="auto">
            <a:xfrm>
              <a:off x="144" y="1536"/>
              <a:ext cx="4752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For all proposed solutions: </a:t>
              </a:r>
            </a:p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new particles should appear </a:t>
              </a:r>
            </a:p>
            <a:p>
              <a:pPr algn="ctr" defTabSz="457200"/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at </a:t>
              </a:r>
              <a:r>
                <a:rPr lang="en-US" b="1" dirty="0" err="1" smtClean="0">
                  <a:solidFill>
                    <a:srgbClr val="003366"/>
                  </a:solidFill>
                  <a:ea typeface="ＭＳ Ｐゴシック" charset="-128"/>
                </a:rPr>
                <a:t>TeV</a:t>
              </a:r>
              <a:r>
                <a:rPr lang="en-US" b="1" dirty="0" smtClean="0">
                  <a:solidFill>
                    <a:srgbClr val="003366"/>
                  </a:solidFill>
                  <a:ea typeface="ＭＳ Ｐゴシック" charset="-128"/>
                </a:rPr>
                <a:t> </a:t>
              </a:r>
              <a:r>
                <a:rPr lang="en-US" dirty="0" smtClean="0">
                  <a:solidFill>
                    <a:srgbClr val="003366"/>
                  </a:solidFill>
                  <a:ea typeface="ＭＳ Ｐゴシック" charset="-128"/>
                </a:rPr>
                <a:t>scale or below</a:t>
              </a:r>
            </a:p>
            <a:p>
              <a:pPr algn="ctr" defTabSz="457200"/>
              <a:r>
                <a:rPr lang="en-US" sz="2000" b="1" dirty="0" smtClean="0">
                  <a:solidFill>
                    <a:srgbClr val="003366"/>
                  </a:solidFill>
                  <a:latin typeface="Tahoma" charset="0"/>
                  <a:ea typeface="ＭＳ Ｐゴシック" charset="-128"/>
                  <a:sym typeface="Wingdings" pitchFamily="2" charset="2"/>
                </a:rPr>
                <a:t> t</a:t>
              </a:r>
              <a:r>
                <a:rPr lang="en-US" sz="2000" b="1" dirty="0" smtClean="0">
                  <a:solidFill>
                    <a:srgbClr val="003366"/>
                  </a:solidFill>
                  <a:latin typeface="Tahoma" charset="0"/>
                  <a:ea typeface="ＭＳ Ｐゴシック" charset="-128"/>
                </a:rPr>
                <a:t>erritory of the LHC</a:t>
              </a:r>
              <a:endParaRPr lang="en-US" sz="2000" b="1" dirty="0" smtClean="0">
                <a:solidFill>
                  <a:srgbClr val="000000"/>
                </a:solidFill>
                <a:latin typeface="Tahoma" charset="0"/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FC8CDF-19C2-184B-AA2D-DC1472109213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253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CF933"/>
                </a:solidFill>
                <a:ea typeface="+mj-ea"/>
                <a:cs typeface="+mj-cs"/>
              </a:rPr>
              <a:t>Enter a New Era in Fundamental Science</a:t>
            </a:r>
            <a:endParaRPr lang="en-GB" dirty="0">
              <a:ea typeface="+mj-ea"/>
              <a:cs typeface="+mj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Start-up of the Large </a:t>
            </a:r>
            <a:r>
              <a:rPr lang="en-GB" sz="2000" dirty="0" err="1">
                <a:solidFill>
                  <a:srgbClr val="FFFFFF"/>
                </a:solidFill>
                <a:ea typeface="+mn-ea"/>
                <a:cs typeface="+mn-cs"/>
              </a:rPr>
              <a:t>Hadron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 Collider (</a:t>
            </a:r>
            <a:r>
              <a:rPr lang="en-GB" sz="2000" dirty="0">
                <a:solidFill>
                  <a:srgbClr val="FCF933"/>
                </a:solidFill>
                <a:ea typeface="+mn-ea"/>
                <a:cs typeface="+mn-cs"/>
              </a:rPr>
              <a:t>LHC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2362200"/>
            <a:ext cx="9144000" cy="11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Exploration of a new energy frontier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Proton-proton and Heavy Ion collisions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at E</a:t>
            </a:r>
            <a:r>
              <a:rPr lang="en-GB" sz="2600" baseline="-250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CM</a:t>
            </a: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 up to 14 </a:t>
            </a:r>
            <a:r>
              <a:rPr lang="en-GB" sz="2600" dirty="0" err="1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TeV</a:t>
            </a:r>
            <a:endParaRPr lang="en-GB" sz="2600" dirty="0" smtClean="0">
              <a:solidFill>
                <a:srgbClr val="FCF933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797402"/>
            <a:ext cx="4662452" cy="306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1695453" y="2"/>
            <a:ext cx="5819053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Times New Roman" pitchFamily="18" charset="0"/>
              </a:rPr>
              <a:t>Proton-Proton Collisions at the LHC</a:t>
            </a:r>
            <a:endParaRPr lang="en-GB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7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41" y="1006475"/>
            <a:ext cx="31511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41" y="2927350"/>
            <a:ext cx="351313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4213" name="Text Box 5"/>
          <p:cNvSpPr txBox="1">
            <a:spLocks noChangeArrowheads="1"/>
          </p:cNvSpPr>
          <p:nvPr/>
        </p:nvSpPr>
        <p:spPr bwMode="auto">
          <a:xfrm>
            <a:off x="4630738" y="896949"/>
            <a:ext cx="274394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pPr>
              <a:buFontTx/>
              <a:buChar char="•"/>
            </a:pPr>
            <a:endParaRPr lang="en-US" sz="20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74214" name="Text Box 6"/>
          <p:cNvSpPr txBox="1">
            <a:spLocks noChangeArrowheads="1"/>
          </p:cNvSpPr>
          <p:nvPr/>
        </p:nvSpPr>
        <p:spPr bwMode="auto">
          <a:xfrm>
            <a:off x="4343407" y="685807"/>
            <a:ext cx="4631549" cy="5632291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</a:rPr>
              <a:t> 2808 + 2808 proton bunches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</a:rPr>
              <a:t>   separated by 7.5 m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 collisions every 25 ns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= 40 MHz crossing rate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de-DE" sz="2000" b="1" baseline="30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protons per bunch</a:t>
            </a:r>
          </a:p>
          <a:p>
            <a:pPr>
              <a:buFont typeface="Wingdings" pitchFamily="2" charset="2"/>
              <a:buChar char="§"/>
            </a:pPr>
            <a:endParaRPr lang="de-DE" sz="20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at 10</a:t>
            </a:r>
            <a:r>
              <a:rPr lang="de-DE" sz="2000" b="1" baseline="30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34/</a:t>
            </a: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de-DE" sz="2000" b="1" baseline="30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≈ 35 pp interactions per crossing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de-DE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pile-up</a:t>
            </a:r>
          </a:p>
          <a:p>
            <a:pPr>
              <a:buFont typeface="Wingdings" pitchFamily="2" charset="2"/>
              <a:buNone/>
            </a:pPr>
            <a:endParaRPr lang="de-DE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≈ 10</a:t>
            </a:r>
            <a:r>
              <a:rPr lang="de-DE" sz="20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pp interactions per second !!!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in each collision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≈ 1600 charged particles produced</a:t>
            </a:r>
          </a:p>
          <a:p>
            <a:pPr>
              <a:buFont typeface="Wingdings" pitchFamily="2" charset="2"/>
              <a:buNone/>
            </a:pPr>
            <a:endParaRPr lang="de-DE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enormous challenge for the detectors</a:t>
            </a:r>
          </a:p>
          <a:p>
            <a:pPr>
              <a:buFont typeface="Wingdings" pitchFamily="2" charset="2"/>
              <a:buNone/>
            </a:pPr>
            <a:r>
              <a:rPr 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and for data collection/storage/analysis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Korea and CERN /  July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FC8CDF-19C2-184B-AA2D-DC147210921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2253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CF933"/>
                </a:solidFill>
                <a:ea typeface="+mj-ea"/>
                <a:cs typeface="+mj-cs"/>
              </a:rPr>
              <a:t>Enter a New Era in Fundamental Science</a:t>
            </a:r>
            <a:endParaRPr lang="en-GB" dirty="0">
              <a:ea typeface="+mj-ea"/>
              <a:cs typeface="+mj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Start-up of the Large </a:t>
            </a:r>
            <a:r>
              <a:rPr lang="en-GB" sz="2000" dirty="0" err="1">
                <a:solidFill>
                  <a:srgbClr val="FFFFFF"/>
                </a:solidFill>
                <a:ea typeface="+mn-ea"/>
                <a:cs typeface="+mn-cs"/>
              </a:rPr>
              <a:t>Hadron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 Collider (</a:t>
            </a:r>
            <a:r>
              <a:rPr lang="en-GB" sz="2000" dirty="0">
                <a:solidFill>
                  <a:srgbClr val="FCF933"/>
                </a:solidFill>
                <a:ea typeface="+mn-ea"/>
                <a:cs typeface="+mn-cs"/>
              </a:rPr>
              <a:t>LHC</a:t>
            </a:r>
            <a:r>
              <a:rPr lang="en-GB" sz="2000" dirty="0">
                <a:solidFill>
                  <a:srgbClr val="FFFFFF"/>
                </a:solidFill>
                <a:ea typeface="+mn-ea"/>
                <a:cs typeface="+mn-cs"/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429000"/>
            <a:ext cx="9144000" cy="11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Exploration of a new energy frontier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Proton-proton and Heavy Ion collisions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at E</a:t>
            </a:r>
            <a:r>
              <a:rPr lang="en-GB" sz="2600" baseline="-250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CM</a:t>
            </a:r>
            <a:r>
              <a:rPr lang="en-GB" sz="2600" dirty="0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 up to 14 </a:t>
            </a:r>
            <a:r>
              <a:rPr lang="en-GB" sz="2600" dirty="0" err="1" smtClean="0">
                <a:solidFill>
                  <a:srgbClr val="FCF933"/>
                </a:solidFill>
                <a:latin typeface="Arial" pitchFamily="-112" charset="0"/>
                <a:ea typeface="ＭＳ Ｐゴシック" pitchFamily="-112" charset="-128"/>
              </a:rPr>
              <a:t>TeV</a:t>
            </a:r>
            <a:endParaRPr lang="en-GB" sz="2600" dirty="0" smtClean="0">
              <a:solidFill>
                <a:srgbClr val="FCF933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54" y="4648275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2965415" y="4648269"/>
            <a:ext cx="2343230" cy="16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27 km </a:t>
            </a:r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circumference</a:t>
            </a:r>
          </a:p>
          <a:p>
            <a:pPr algn="ctr" eaLnBrk="0" hangingPunct="0">
              <a:lnSpc>
                <a:spcPct val="90000"/>
              </a:lnSpc>
            </a:pPr>
            <a:endParaRPr lang="en-GB" sz="2000" dirty="0" smtClean="0">
              <a:solidFill>
                <a:srgbClr val="FFFFFF"/>
              </a:solidFill>
              <a:latin typeface="Arial" pitchFamily="-112" charset="0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Arial" pitchFamily="-112" charset="0"/>
                <a:ea typeface="ＭＳ Ｐゴシック" pitchFamily="-112" charset="-128"/>
              </a:rPr>
              <a:t>TOTEM </a:t>
            </a:r>
          </a:p>
          <a:p>
            <a:pPr eaLnBrk="0" hangingPunct="0">
              <a:lnSpc>
                <a:spcPct val="90000"/>
              </a:lnSpc>
            </a:pPr>
            <a:r>
              <a:rPr lang="en-GB" sz="2000" b="1" dirty="0" err="1" smtClean="0">
                <a:solidFill>
                  <a:srgbClr val="FFFF00"/>
                </a:solidFill>
                <a:latin typeface="Arial" pitchFamily="-112" charset="0"/>
                <a:ea typeface="ＭＳ Ｐゴシック" pitchFamily="-112" charset="-128"/>
              </a:rPr>
              <a:t>LHCf</a:t>
            </a:r>
            <a:endParaRPr lang="en-GB" sz="2000" b="1" dirty="0" smtClean="0">
              <a:solidFill>
                <a:srgbClr val="FFFF00"/>
              </a:solidFill>
              <a:latin typeface="Arial" pitchFamily="-112" charset="0"/>
              <a:ea typeface="ＭＳ Ｐゴシック" pitchFamily="-112" charset="-128"/>
            </a:endParaRPr>
          </a:p>
          <a:p>
            <a:pPr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FF00"/>
                </a:solidFill>
                <a:latin typeface="Arial" pitchFamily="-112" charset="0"/>
                <a:ea typeface="ＭＳ Ｐゴシック" pitchFamily="-112" charset="-128"/>
              </a:rPr>
              <a:t>MOEDAL</a:t>
            </a:r>
            <a:endParaRPr lang="en-GB" sz="2000" b="1" dirty="0">
              <a:solidFill>
                <a:srgbClr val="FFFF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29" y="1701800"/>
            <a:ext cx="3241675" cy="1727200"/>
            <a:chOff x="336" y="1072"/>
            <a:chExt cx="2042" cy="1088"/>
          </a:xfrm>
        </p:grpSpPr>
        <p:sp>
          <p:nvSpPr>
            <p:cNvPr id="22562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2563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2564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pic>
          <p:nvPicPr>
            <p:cNvPr id="22565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4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EAEAEA"/>
                  </a:solidFill>
                  <a:latin typeface="Century Gothic" pitchFamily="-112" charset="0"/>
                  <a:ea typeface="ＭＳ Ｐゴシック" pitchFamily="-112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  <a:ea typeface="ＭＳ Ｐゴシック" pitchFamily="-112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22557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2558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2559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pic>
          <p:nvPicPr>
            <p:cNvPr id="22560" name="Picture 7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1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5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EAEAEA"/>
                  </a:solidFill>
                  <a:latin typeface="Century Gothic" pitchFamily="-112" charset="0"/>
                  <a:ea typeface="ＭＳ Ｐゴシック" pitchFamily="-112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latin typeface="Tahoma" pitchFamily="-112" charset="0"/>
                <a:ea typeface="ＭＳ Ｐゴシック" pitchFamily="-112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1" y="1720861"/>
            <a:ext cx="2317750" cy="1978025"/>
            <a:chOff x="4224" y="1084"/>
            <a:chExt cx="1460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2553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22554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22555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pic>
            <p:nvPicPr>
              <p:cNvPr id="22556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51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50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dirty="0">
                  <a:solidFill>
                    <a:srgbClr val="000000"/>
                  </a:solidFill>
                  <a:latin typeface="Century Gothic" pitchFamily="-112" charset="0"/>
                  <a:ea typeface="ＭＳ Ｐゴシック" pitchFamily="-112" charset="-128"/>
                </a:rPr>
                <a:t>LHCb</a:t>
              </a:r>
              <a:endParaRPr 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  <a:ea typeface="ＭＳ Ｐゴシック" pitchFamily="-112" charset="-128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41" y="4724477"/>
            <a:ext cx="3200403" cy="1728789"/>
            <a:chOff x="3600" y="2976"/>
            <a:chExt cx="2016" cy="1089"/>
          </a:xfrm>
        </p:grpSpPr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22546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22547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22548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pic>
            <p:nvPicPr>
              <p:cNvPr id="22549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44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2545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5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dirty="0">
                  <a:solidFill>
                    <a:srgbClr val="003366"/>
                  </a:solidFill>
                  <a:latin typeface="Century Gothic" pitchFamily="-112" charset="0"/>
                  <a:ea typeface="ＭＳ Ｐゴシック" pitchFamily="-112" charset="-128"/>
                </a:rPr>
                <a:t>ATLAS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LHC Experiments </a:t>
            </a:r>
            <a:r>
              <a:rPr lang="en-US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</a:t>
            </a:r>
            <a:r>
              <a:rPr lang="en-US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 </a:t>
            </a: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complementary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2" name="Group 52"/>
          <p:cNvGrpSpPr/>
          <p:nvPr/>
        </p:nvGrpSpPr>
        <p:grpSpPr>
          <a:xfrm>
            <a:off x="381000" y="2841297"/>
            <a:ext cx="2667000" cy="1919616"/>
            <a:chOff x="457200" y="1676400"/>
            <a:chExt cx="2209800" cy="1473200"/>
          </a:xfrm>
          <a:effectLst/>
        </p:grpSpPr>
        <p:pic>
          <p:nvPicPr>
            <p:cNvPr id="27" name="Picture 73" descr="bul-pho-2007-07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676400"/>
              <a:ext cx="2209800" cy="14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457200" y="1676400"/>
              <a:ext cx="636588" cy="25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53"/>
          <p:cNvGrpSpPr/>
          <p:nvPr/>
        </p:nvGrpSpPr>
        <p:grpSpPr>
          <a:xfrm>
            <a:off x="3276600" y="2841299"/>
            <a:ext cx="2743200" cy="1919614"/>
            <a:chOff x="2895600" y="1676401"/>
            <a:chExt cx="2362200" cy="1538614"/>
          </a:xfrm>
          <a:effectLst/>
        </p:grpSpPr>
        <p:pic>
          <p:nvPicPr>
            <p:cNvPr id="49" name="Picture 94" descr="0511013_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5600" y="1676401"/>
              <a:ext cx="2362200" cy="153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45" name="Text Box 96"/>
            <p:cNvSpPr txBox="1">
              <a:spLocks noChangeArrowheads="1"/>
            </p:cNvSpPr>
            <p:nvPr/>
          </p:nvSpPr>
          <p:spPr bwMode="auto">
            <a:xfrm>
              <a:off x="4343400" y="2819400"/>
              <a:ext cx="819151" cy="271359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227320" y="3436203"/>
            <a:ext cx="268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3366">
                    <a:lumMod val="20000"/>
                    <a:lumOff val="80000"/>
                  </a:srgbClr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General purpose detectors</a:t>
            </a:r>
            <a:endParaRPr lang="en-GB" sz="2400" dirty="0">
              <a:solidFill>
                <a:srgbClr val="003366">
                  <a:lumMod val="20000"/>
                  <a:lumOff val="80000"/>
                </a:srgbClr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4" name="Group 22"/>
          <p:cNvGrpSpPr/>
          <p:nvPr/>
        </p:nvGrpSpPr>
        <p:grpSpPr>
          <a:xfrm>
            <a:off x="1828800" y="914400"/>
            <a:ext cx="6879080" cy="1789113"/>
            <a:chOff x="1828800" y="914400"/>
            <a:chExt cx="6879080" cy="1789113"/>
          </a:xfrm>
        </p:grpSpPr>
        <p:grpSp>
          <p:nvGrpSpPr>
            <p:cNvPr id="5" name="Group 51"/>
            <p:cNvGrpSpPr/>
            <p:nvPr/>
          </p:nvGrpSpPr>
          <p:grpSpPr>
            <a:xfrm>
              <a:off x="1828800" y="914400"/>
              <a:ext cx="2743200" cy="1789113"/>
              <a:chOff x="2438400" y="4387850"/>
              <a:chExt cx="2244725" cy="1408113"/>
            </a:xfrm>
            <a:effectLst/>
          </p:grpSpPr>
          <p:pic>
            <p:nvPicPr>
              <p:cNvPr id="42" name="Picture 86" descr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38400" y="4419600"/>
                <a:ext cx="2165350" cy="1376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37" name="Rectangle 87"/>
              <p:cNvSpPr>
                <a:spLocks noChangeArrowheads="1"/>
              </p:cNvSpPr>
              <p:nvPr/>
            </p:nvSpPr>
            <p:spPr bwMode="auto">
              <a:xfrm>
                <a:off x="3962400" y="4419600"/>
                <a:ext cx="609600" cy="304800"/>
              </a:xfrm>
              <a:prstGeom prst="rect">
                <a:avLst/>
              </a:prstGeom>
              <a:gradFill rotWithShape="0">
                <a:gsLst>
                  <a:gs pos="0">
                    <a:srgbClr val="C89A09"/>
                  </a:gs>
                  <a:gs pos="100000">
                    <a:srgbClr val="D3D90D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8" name="Text Box 88"/>
              <p:cNvSpPr txBox="1">
                <a:spLocks noChangeArrowheads="1"/>
              </p:cNvSpPr>
              <p:nvPr/>
            </p:nvSpPr>
            <p:spPr bwMode="auto">
              <a:xfrm>
                <a:off x="3962400" y="4387850"/>
                <a:ext cx="720725" cy="266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de-CH" sz="1600" dirty="0" err="1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Helvetica"/>
                    <a:ea typeface="ＭＳ Ｐゴシック" pitchFamily="-111" charset="-128"/>
                    <a:cs typeface="ＭＳ Ｐゴシック" pitchFamily="-111" charset="-128"/>
                  </a:rPr>
                  <a:t>LHCb</a:t>
                </a:r>
                <a:endParaRPr lang="de-CH" sz="20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334000" y="1302603"/>
              <a:ext cx="337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Specialised detector to study </a:t>
              </a:r>
              <a:r>
                <a:rPr lang="en-GB" sz="2400" dirty="0" err="1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b</a:t>
              </a:r>
              <a:r>
                <a:rPr lang="en-GB" sz="2400" dirty="0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-quarks </a:t>
              </a:r>
              <a:r>
                <a:rPr lang="en-US" sz="2400" dirty="0" err="1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  <a:sym typeface="Wingdings"/>
                </a:rPr>
                <a:t></a:t>
              </a:r>
              <a:r>
                <a:rPr lang="en-US" sz="2400" dirty="0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  <a:sym typeface="Wingdings"/>
                </a:rPr>
                <a:t> CPV</a:t>
              </a:r>
              <a:endParaRPr lang="en-GB" sz="2400" dirty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1905000" y="4876800"/>
            <a:ext cx="6955280" cy="1828800"/>
            <a:chOff x="1905000" y="4876800"/>
            <a:chExt cx="6955280" cy="1828800"/>
          </a:xfrm>
        </p:grpSpPr>
        <p:grpSp>
          <p:nvGrpSpPr>
            <p:cNvPr id="7" name="Group 54"/>
            <p:cNvGrpSpPr/>
            <p:nvPr/>
          </p:nvGrpSpPr>
          <p:grpSpPr>
            <a:xfrm>
              <a:off x="1905000" y="4876800"/>
              <a:ext cx="2514600" cy="1828800"/>
              <a:chOff x="7035800" y="4114799"/>
              <a:chExt cx="1955800" cy="1449388"/>
            </a:xfrm>
          </p:grpSpPr>
          <p:pic>
            <p:nvPicPr>
              <p:cNvPr id="33" name="Picture 79" descr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035800" y="4114799"/>
                <a:ext cx="1955800" cy="1449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34" name="Text Box 80"/>
              <p:cNvSpPr txBox="1">
                <a:spLocks noChangeArrowheads="1"/>
              </p:cNvSpPr>
              <p:nvPr/>
            </p:nvSpPr>
            <p:spPr bwMode="auto">
              <a:xfrm>
                <a:off x="8077200" y="4157662"/>
                <a:ext cx="777875" cy="268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de-CH" sz="1600" dirty="0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Helvetica"/>
                    <a:ea typeface="ＭＳ Ｐゴシック" charset="-128"/>
                  </a:rPr>
                  <a:t>ALICE</a:t>
                </a:r>
                <a:endParaRPr lang="de-CH" sz="20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81600" y="5341203"/>
              <a:ext cx="3678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FC29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Specialised detector to study heavy ion collisions</a:t>
              </a:r>
              <a:endParaRPr lang="en-GB" sz="2400" dirty="0">
                <a:solidFill>
                  <a:srgbClr val="FFC29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LHC Experiments </a:t>
            </a:r>
            <a:r>
              <a:rPr lang="en-US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</a:t>
            </a:r>
            <a:r>
              <a:rPr lang="en-US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 </a:t>
            </a: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complementary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2" name="Group 52"/>
          <p:cNvGrpSpPr/>
          <p:nvPr/>
        </p:nvGrpSpPr>
        <p:grpSpPr>
          <a:xfrm>
            <a:off x="381000" y="2841297"/>
            <a:ext cx="2667000" cy="1919616"/>
            <a:chOff x="457200" y="1676400"/>
            <a:chExt cx="2209800" cy="1473200"/>
          </a:xfrm>
          <a:effectLst/>
        </p:grpSpPr>
        <p:pic>
          <p:nvPicPr>
            <p:cNvPr id="27" name="Picture 73" descr="bul-pho-2007-07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676400"/>
              <a:ext cx="2209800" cy="14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457200" y="1676400"/>
              <a:ext cx="636588" cy="25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54"/>
          <p:cNvGrpSpPr/>
          <p:nvPr/>
        </p:nvGrpSpPr>
        <p:grpSpPr>
          <a:xfrm>
            <a:off x="1905000" y="4876800"/>
            <a:ext cx="2514600" cy="1828800"/>
            <a:chOff x="7035800" y="4114799"/>
            <a:chExt cx="1955800" cy="1449388"/>
          </a:xfrm>
        </p:grpSpPr>
        <p:pic>
          <p:nvPicPr>
            <p:cNvPr id="33" name="Picture 79" descr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35800" y="4114799"/>
              <a:ext cx="1955800" cy="144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4" name="Text Box 80"/>
            <p:cNvSpPr txBox="1">
              <a:spLocks noChangeArrowheads="1"/>
            </p:cNvSpPr>
            <p:nvPr/>
          </p:nvSpPr>
          <p:spPr bwMode="auto">
            <a:xfrm>
              <a:off x="8077200" y="4157662"/>
              <a:ext cx="777875" cy="268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endParaRP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828800" y="914400"/>
            <a:ext cx="2743200" cy="1789113"/>
            <a:chOff x="2438400" y="4387850"/>
            <a:chExt cx="2244725" cy="1408113"/>
          </a:xfrm>
          <a:effectLst/>
        </p:grpSpPr>
        <p:pic>
          <p:nvPicPr>
            <p:cNvPr id="42" name="Picture 86" descr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38400" y="4419600"/>
              <a:ext cx="2165350" cy="137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7" name="Rectangle 87"/>
            <p:cNvSpPr>
              <a:spLocks noChangeArrowheads="1"/>
            </p:cNvSpPr>
            <p:nvPr/>
          </p:nvSpPr>
          <p:spPr bwMode="auto">
            <a:xfrm>
              <a:off x="3962400" y="4419600"/>
              <a:ext cx="609600" cy="304800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38" name="Text Box 88"/>
            <p:cNvSpPr txBox="1">
              <a:spLocks noChangeArrowheads="1"/>
            </p:cNvSpPr>
            <p:nvPr/>
          </p:nvSpPr>
          <p:spPr bwMode="auto">
            <a:xfrm>
              <a:off x="3962400" y="4387850"/>
              <a:ext cx="720725" cy="26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5" name="Group 53"/>
          <p:cNvGrpSpPr/>
          <p:nvPr/>
        </p:nvGrpSpPr>
        <p:grpSpPr>
          <a:xfrm>
            <a:off x="3276600" y="2841299"/>
            <a:ext cx="2743200" cy="1919614"/>
            <a:chOff x="2895600" y="1676401"/>
            <a:chExt cx="2362200" cy="1538614"/>
          </a:xfrm>
          <a:effectLst/>
        </p:grpSpPr>
        <p:pic>
          <p:nvPicPr>
            <p:cNvPr id="49" name="Picture 94" descr="0511013_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95600" y="1676401"/>
              <a:ext cx="2362200" cy="153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45" name="Text Box 96"/>
            <p:cNvSpPr txBox="1">
              <a:spLocks noChangeArrowheads="1"/>
            </p:cNvSpPr>
            <p:nvPr/>
          </p:nvSpPr>
          <p:spPr bwMode="auto">
            <a:xfrm>
              <a:off x="4343400" y="2819400"/>
              <a:ext cx="819151" cy="271359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2400" y="12954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Overlap in physics reach</a:t>
            </a:r>
            <a:endParaRPr lang="en-GB" sz="2000" dirty="0">
              <a:solidFill>
                <a:srgbClr val="CCFFCC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5867400" y="1371600"/>
            <a:ext cx="3276600" cy="4953000"/>
            <a:chOff x="5867400" y="1371600"/>
            <a:chExt cx="3276600" cy="4953000"/>
          </a:xfrm>
        </p:grpSpPr>
        <p:sp>
          <p:nvSpPr>
            <p:cNvPr id="40" name="TextBox 39"/>
            <p:cNvSpPr txBox="1"/>
            <p:nvPr/>
          </p:nvSpPr>
          <p:spPr>
            <a:xfrm>
              <a:off x="5867400" y="13716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CCFFC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Key feature: reconstruct secondary vertex</a:t>
              </a:r>
              <a:endParaRPr lang="en-GB" sz="2000" dirty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  <p:pic>
          <p:nvPicPr>
            <p:cNvPr id="41" name="Picture 40" descr="B_events_LHCb.jpg"/>
            <p:cNvPicPr>
              <a:picLocks noChangeAspect="1"/>
            </p:cNvPicPr>
            <p:nvPr/>
          </p:nvPicPr>
          <p:blipFill>
            <a:blip r:embed="rId8" cstate="print">
              <a:lum bright="-11000" contrast="38000"/>
            </a:blip>
            <a:stretch>
              <a:fillRect/>
            </a:stretch>
          </p:blipFill>
          <p:spPr>
            <a:xfrm>
              <a:off x="6203175" y="2209801"/>
              <a:ext cx="2788425" cy="2209799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3" name="Picture 42" descr="Screen shot 2011-01-25 at 22.04.2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600" y="4528754"/>
              <a:ext cx="2654300" cy="1795846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6400800" y="4648200"/>
              <a:ext cx="819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ATLAS</a:t>
              </a:r>
              <a:endParaRPr lang="en-GB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53400" y="2286000"/>
              <a:ext cx="709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8000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LHCb</a:t>
              </a:r>
              <a:endParaRPr lang="en-GB" sz="1600" dirty="0">
                <a:solidFill>
                  <a:srgbClr val="8000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1295400" y="1524000"/>
            <a:ext cx="3779520" cy="1676400"/>
            <a:chOff x="1295400" y="1524000"/>
            <a:chExt cx="3779520" cy="1676400"/>
          </a:xfrm>
        </p:grpSpPr>
        <p:sp>
          <p:nvSpPr>
            <p:cNvPr id="47" name="Curved Right Arrow 46"/>
            <p:cNvSpPr/>
            <p:nvPr/>
          </p:nvSpPr>
          <p:spPr bwMode="auto">
            <a:xfrm flipV="1">
              <a:off x="1295400" y="1524000"/>
              <a:ext cx="731520" cy="1676400"/>
            </a:xfrm>
            <a:prstGeom prst="curvedRightArrow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CCFFCC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2400">
                <a:solidFill>
                  <a:srgbClr val="000000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sp>
          <p:nvSpPr>
            <p:cNvPr id="48" name="Curved Left Arrow 47"/>
            <p:cNvSpPr/>
            <p:nvPr/>
          </p:nvSpPr>
          <p:spPr bwMode="auto">
            <a:xfrm flipV="1">
              <a:off x="4343400" y="1600200"/>
              <a:ext cx="731520" cy="1524000"/>
            </a:xfrm>
            <a:prstGeom prst="curvedLeftArrow">
              <a:avLst/>
            </a:prstGeom>
            <a:gradFill flip="none" rotWithShape="1">
              <a:gsLst>
                <a:gs pos="0">
                  <a:srgbClr val="CCFFCC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2400">
                <a:solidFill>
                  <a:srgbClr val="000000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LHC Experiments </a:t>
            </a:r>
            <a:r>
              <a:rPr lang="en-US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</a:t>
            </a:r>
            <a:r>
              <a:rPr lang="en-US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  <a:sym typeface="Wingdings"/>
              </a:rPr>
              <a:t> </a:t>
            </a: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complementary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2" name="Group 52"/>
          <p:cNvGrpSpPr/>
          <p:nvPr/>
        </p:nvGrpSpPr>
        <p:grpSpPr>
          <a:xfrm>
            <a:off x="381000" y="2841297"/>
            <a:ext cx="2667000" cy="1919616"/>
            <a:chOff x="457200" y="1676400"/>
            <a:chExt cx="2209800" cy="1473200"/>
          </a:xfrm>
          <a:effectLst/>
        </p:grpSpPr>
        <p:pic>
          <p:nvPicPr>
            <p:cNvPr id="27" name="Picture 73" descr="bul-pho-2007-07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676400"/>
              <a:ext cx="2209800" cy="14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457200" y="1676400"/>
              <a:ext cx="636588" cy="25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54"/>
          <p:cNvGrpSpPr/>
          <p:nvPr/>
        </p:nvGrpSpPr>
        <p:grpSpPr>
          <a:xfrm>
            <a:off x="1905000" y="4876800"/>
            <a:ext cx="2514600" cy="1828800"/>
            <a:chOff x="7035800" y="4114799"/>
            <a:chExt cx="1955800" cy="1449388"/>
          </a:xfrm>
        </p:grpSpPr>
        <p:pic>
          <p:nvPicPr>
            <p:cNvPr id="33" name="Picture 79" descr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35800" y="4114799"/>
              <a:ext cx="1955800" cy="144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4" name="Text Box 80"/>
            <p:cNvSpPr txBox="1">
              <a:spLocks noChangeArrowheads="1"/>
            </p:cNvSpPr>
            <p:nvPr/>
          </p:nvSpPr>
          <p:spPr bwMode="auto">
            <a:xfrm>
              <a:off x="8077200" y="4157662"/>
              <a:ext cx="777875" cy="268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endParaRP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1828800" y="914400"/>
            <a:ext cx="2743200" cy="1789113"/>
            <a:chOff x="2438400" y="4387850"/>
            <a:chExt cx="2244725" cy="1408113"/>
          </a:xfrm>
          <a:effectLst/>
        </p:grpSpPr>
        <p:pic>
          <p:nvPicPr>
            <p:cNvPr id="42" name="Picture 86" descr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38400" y="4419600"/>
              <a:ext cx="2165350" cy="137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7" name="Rectangle 87"/>
            <p:cNvSpPr>
              <a:spLocks noChangeArrowheads="1"/>
            </p:cNvSpPr>
            <p:nvPr/>
          </p:nvSpPr>
          <p:spPr bwMode="auto">
            <a:xfrm>
              <a:off x="3962400" y="4419600"/>
              <a:ext cx="609600" cy="304800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38" name="Text Box 88"/>
            <p:cNvSpPr txBox="1">
              <a:spLocks noChangeArrowheads="1"/>
            </p:cNvSpPr>
            <p:nvPr/>
          </p:nvSpPr>
          <p:spPr bwMode="auto">
            <a:xfrm>
              <a:off x="3962400" y="4387850"/>
              <a:ext cx="720725" cy="26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5" name="Group 53"/>
          <p:cNvGrpSpPr/>
          <p:nvPr/>
        </p:nvGrpSpPr>
        <p:grpSpPr>
          <a:xfrm>
            <a:off x="3276600" y="2841299"/>
            <a:ext cx="2743200" cy="1919614"/>
            <a:chOff x="2895600" y="1676401"/>
            <a:chExt cx="2362200" cy="1538614"/>
          </a:xfrm>
          <a:effectLst/>
        </p:grpSpPr>
        <p:pic>
          <p:nvPicPr>
            <p:cNvPr id="49" name="Picture 94" descr="0511013_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95600" y="1676401"/>
              <a:ext cx="2362200" cy="153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45" name="Text Box 96"/>
            <p:cNvSpPr txBox="1">
              <a:spLocks noChangeArrowheads="1"/>
            </p:cNvSpPr>
            <p:nvPr/>
          </p:nvSpPr>
          <p:spPr bwMode="auto">
            <a:xfrm>
              <a:off x="4343400" y="2819400"/>
              <a:ext cx="819151" cy="271359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36" name="Curved Right Arrow 35"/>
          <p:cNvSpPr/>
          <p:nvPr/>
        </p:nvSpPr>
        <p:spPr bwMode="auto">
          <a:xfrm flipV="1">
            <a:off x="1295400" y="1524000"/>
            <a:ext cx="731520" cy="1676400"/>
          </a:xfrm>
          <a:prstGeom prst="curvedRightArrow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CCFFCC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9" name="Curved Left Arrow 38"/>
          <p:cNvSpPr/>
          <p:nvPr/>
        </p:nvSpPr>
        <p:spPr bwMode="auto">
          <a:xfrm flipV="1">
            <a:off x="4343400" y="1600200"/>
            <a:ext cx="731520" cy="1524000"/>
          </a:xfrm>
          <a:prstGeom prst="curvedLeftArrow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grpSp>
        <p:nvGrpSpPr>
          <p:cNvPr id="6" name="Group 39"/>
          <p:cNvGrpSpPr/>
          <p:nvPr/>
        </p:nvGrpSpPr>
        <p:grpSpPr>
          <a:xfrm>
            <a:off x="1402080" y="4572000"/>
            <a:ext cx="3520440" cy="1524000"/>
            <a:chOff x="1402080" y="4572000"/>
            <a:chExt cx="3520440" cy="1524000"/>
          </a:xfrm>
        </p:grpSpPr>
        <p:sp>
          <p:nvSpPr>
            <p:cNvPr id="25" name="Curved Right Arrow 24"/>
            <p:cNvSpPr/>
            <p:nvPr/>
          </p:nvSpPr>
          <p:spPr bwMode="auto">
            <a:xfrm>
              <a:off x="1402080" y="4572000"/>
              <a:ext cx="731520" cy="1524000"/>
            </a:xfrm>
            <a:prstGeom prst="curvedRightArrow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99000">
                  <a:srgbClr val="FFC29C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2400">
                <a:solidFill>
                  <a:srgbClr val="000000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sp>
          <p:nvSpPr>
            <p:cNvPr id="26" name="Curved Left Arrow 25"/>
            <p:cNvSpPr/>
            <p:nvPr/>
          </p:nvSpPr>
          <p:spPr bwMode="auto">
            <a:xfrm>
              <a:off x="4191000" y="4575048"/>
              <a:ext cx="731520" cy="1520952"/>
            </a:xfrm>
            <a:prstGeom prst="curvedLeftArrow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99000">
                  <a:srgbClr val="FFC29C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z="2400">
                <a:solidFill>
                  <a:srgbClr val="000000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5080337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29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Overlap in physics reach</a:t>
            </a:r>
            <a:endParaRPr lang="en-GB" sz="2000" dirty="0">
              <a:solidFill>
                <a:srgbClr val="FFC29C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7" name="Group 40"/>
          <p:cNvGrpSpPr/>
          <p:nvPr/>
        </p:nvGrpSpPr>
        <p:grpSpPr>
          <a:xfrm>
            <a:off x="6019800" y="1524000"/>
            <a:ext cx="3124200" cy="5103422"/>
            <a:chOff x="6019800" y="1524000"/>
            <a:chExt cx="3124200" cy="5103422"/>
          </a:xfrm>
        </p:grpSpPr>
        <p:pic>
          <p:nvPicPr>
            <p:cNvPr id="30" name="Picture 29" descr="Screen shot 2010-11-20 at 19.23.07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47558" y="2590800"/>
              <a:ext cx="2691063" cy="1981200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  <p:pic>
          <p:nvPicPr>
            <p:cNvPr id="31" name="Picture 11" descr="ev4796_RPhismall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724400"/>
              <a:ext cx="2693251" cy="1903022"/>
            </a:xfrm>
            <a:prstGeom prst="rect">
              <a:avLst/>
            </a:prstGeom>
            <a:noFill/>
            <a:effectLst>
              <a:outerShdw blurRad="50800" dist="38100" dir="2700000">
                <a:srgbClr val="000000"/>
              </a:outerShdw>
            </a:effectLst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213923" y="4766846"/>
              <a:ext cx="777677" cy="338554"/>
            </a:xfrm>
            <a:prstGeom prst="rect">
              <a:avLst/>
            </a:prstGeom>
            <a:solidFill>
              <a:srgbClr val="7AA5BF">
                <a:alpha val="57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3366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ALICE </a:t>
              </a:r>
              <a:endParaRPr lang="en-GB" sz="1600" dirty="0">
                <a:solidFill>
                  <a:srgbClr val="003366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77200" y="4114800"/>
              <a:ext cx="640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66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CMS </a:t>
              </a:r>
              <a:endParaRPr lang="en-GB" sz="1600" dirty="0">
                <a:solidFill>
                  <a:srgbClr val="FF66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19800" y="1524000"/>
              <a:ext cx="3124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FFC29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Key feature: reconstruct </a:t>
              </a:r>
            </a:p>
            <a:p>
              <a:pPr algn="ctr"/>
              <a:r>
                <a:rPr lang="en-GB" sz="2000" dirty="0" smtClean="0">
                  <a:solidFill>
                    <a:srgbClr val="FFC29C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ea typeface="ＭＳ Ｐゴシック" charset="-128"/>
                </a:rPr>
                <a:t>&gt; 20’000 charged tracks in one event</a:t>
              </a:r>
              <a:endParaRPr lang="en-GB" sz="2000" dirty="0">
                <a:solidFill>
                  <a:srgbClr val="FFC29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2400" y="12954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FFCC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Overlap in physics reach</a:t>
            </a:r>
            <a:endParaRPr lang="en-GB" sz="2000" dirty="0">
              <a:solidFill>
                <a:srgbClr val="CCFFCC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 cstate="print">
            <a:lum bright="-2000" contrast="2000"/>
          </a:blip>
          <a:stretch>
            <a:fillRect/>
          </a:stretch>
        </p:blipFill>
        <p:spPr>
          <a:xfrm>
            <a:off x="0" y="-12958"/>
            <a:ext cx="9161277" cy="6870958"/>
          </a:xfrm>
          <a:prstGeom prst="rect">
            <a:avLst/>
          </a:prstGeom>
        </p:spPr>
      </p:pic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914400" y="3657600"/>
            <a:ext cx="6019800" cy="1570303"/>
          </a:xfrm>
          <a:prstGeom prst="rect">
            <a:avLst/>
          </a:prstGeom>
          <a:solidFill>
            <a:srgbClr val="687B70"/>
          </a:solidFill>
          <a:ln w="28575">
            <a:noFill/>
            <a:miter lim="800000"/>
            <a:headEnd/>
            <a:tailEnd/>
          </a:ln>
          <a:effectLst>
            <a:outerShdw blurRad="38100" dist="38100" dir="2700000">
              <a:srgbClr val="000000"/>
            </a:outerShdw>
          </a:effectLst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Versatility of LHC &amp;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complementarities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of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experiments make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the whole of LHC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a more powerful instrument than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the sum of its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705600" cy="533400"/>
          </a:xfrm>
          <a:effectLst>
            <a:outerShdw dist="12700" dir="81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Basic processes at LHC</a:t>
            </a:r>
          </a:p>
        </p:txBody>
      </p:sp>
      <p:pic>
        <p:nvPicPr>
          <p:cNvPr id="497667" name="Picture 3" descr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371601"/>
            <a:ext cx="7239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914900" y="2514600"/>
            <a:ext cx="3390900" cy="2209800"/>
            <a:chOff x="3120" y="1344"/>
            <a:chExt cx="2136" cy="139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120" y="1344"/>
              <a:ext cx="1872" cy="1344"/>
              <a:chOff x="3120" y="1344"/>
              <a:chExt cx="1872" cy="1344"/>
            </a:xfrm>
          </p:grpSpPr>
          <p:sp>
            <p:nvSpPr>
              <p:cNvPr id="35857" name="Line 9"/>
              <p:cNvSpPr>
                <a:spLocks noChangeShapeType="1"/>
              </p:cNvSpPr>
              <p:nvPr/>
            </p:nvSpPr>
            <p:spPr bwMode="auto">
              <a:xfrm flipV="1">
                <a:off x="4032" y="1518"/>
                <a:ext cx="960" cy="3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5858" name="Line 10"/>
              <p:cNvSpPr>
                <a:spLocks noChangeShapeType="1"/>
              </p:cNvSpPr>
              <p:nvPr/>
            </p:nvSpPr>
            <p:spPr bwMode="auto">
              <a:xfrm>
                <a:off x="4032" y="2064"/>
                <a:ext cx="912" cy="432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5859" name="Line 11"/>
              <p:cNvSpPr>
                <a:spLocks noChangeShapeType="1"/>
              </p:cNvSpPr>
              <p:nvPr/>
            </p:nvSpPr>
            <p:spPr bwMode="auto">
              <a:xfrm rot="9491046" flipH="1">
                <a:off x="4464" y="1715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35860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4416" y="2256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3120" y="1344"/>
                <a:ext cx="432" cy="432"/>
                <a:chOff x="3158" y="1093"/>
                <a:chExt cx="432" cy="432"/>
              </a:xfrm>
            </p:grpSpPr>
            <p:sp>
              <p:nvSpPr>
                <p:cNvPr id="497678" name="Oval 14"/>
                <p:cNvSpPr>
                  <a:spLocks noChangeArrowheads="1"/>
                </p:cNvSpPr>
                <p:nvPr/>
              </p:nvSpPr>
              <p:spPr bwMode="auto">
                <a:xfrm>
                  <a:off x="3158" y="1093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4976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254" y="1158"/>
                  <a:ext cx="24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ea typeface="ＭＳ Ｐゴシック" charset="-128"/>
                    </a:rPr>
                    <a:t>q</a:t>
                  </a:r>
                  <a:endPara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ＭＳ Ｐゴシック" charset="-128"/>
                  </a:endParaRP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120" y="2256"/>
                <a:ext cx="432" cy="432"/>
                <a:chOff x="3158" y="2341"/>
                <a:chExt cx="432" cy="432"/>
              </a:xfrm>
            </p:grpSpPr>
            <p:sp>
              <p:nvSpPr>
                <p:cNvPr id="497681" name="Oval 17"/>
                <p:cNvSpPr>
                  <a:spLocks noChangeArrowheads="1"/>
                </p:cNvSpPr>
                <p:nvPr/>
              </p:nvSpPr>
              <p:spPr bwMode="auto">
                <a:xfrm>
                  <a:off x="3158" y="2341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497682" name="Rectangle 18"/>
                <p:cNvSpPr>
                  <a:spLocks noChangeArrowheads="1"/>
                </p:cNvSpPr>
                <p:nvPr/>
              </p:nvSpPr>
              <p:spPr bwMode="auto">
                <a:xfrm>
                  <a:off x="3254" y="2406"/>
                  <a:ext cx="29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800" i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ea typeface="ＭＳ Ｐゴシック" charset="-128"/>
                    </a:rPr>
                    <a:t>q’</a:t>
                  </a:r>
                  <a:endParaRPr lang="en-US" sz="2400" smtClean="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497685" name="Oval 21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480" cy="528"/>
              </a:xfrm>
              <a:prstGeom prst="ellipse">
                <a:avLst/>
              </a:prstGeom>
              <a:noFill/>
              <a:ln w="9525">
                <a:solidFill>
                  <a:srgbClr val="C70C2C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800" y="1392"/>
              <a:ext cx="456" cy="432"/>
              <a:chOff x="3672" y="3600"/>
              <a:chExt cx="456" cy="432"/>
            </a:xfrm>
          </p:grpSpPr>
          <p:sp>
            <p:nvSpPr>
              <p:cNvPr id="497687" name="Oval 23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497688" name="Rectangle 24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37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ＭＳ Ｐゴシック" charset="-128"/>
                  </a:rPr>
                  <a:t>Jet</a:t>
                </a:r>
                <a:endParaRPr lang="en-US" sz="20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752" y="2304"/>
              <a:ext cx="456" cy="432"/>
              <a:chOff x="3672" y="3600"/>
              <a:chExt cx="456" cy="432"/>
            </a:xfrm>
          </p:grpSpPr>
          <p:sp>
            <p:nvSpPr>
              <p:cNvPr id="497690" name="Oval 26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497691" name="Rectangle 27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37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ＭＳ Ｐゴシック" charset="-128"/>
                  </a:rPr>
                  <a:t>Jet</a:t>
                </a:r>
                <a:endParaRPr lang="en-US" sz="2400" smtClean="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35845" name="Slide Number Placeholder 2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288EB9B-CAA9-43C5-B223-DA950BFA73BB}" type="slidenum">
              <a:rPr lang="en-US"/>
              <a:pPr/>
              <a:t>18</a:t>
            </a:fld>
            <a:endParaRPr lang="en-US"/>
          </a:p>
        </p:txBody>
      </p:sp>
      <p:pic>
        <p:nvPicPr>
          <p:cNvPr id="32" name="Picture 5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"/>
            <a:ext cx="838200" cy="838379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27" name="Picture 7" descr="Snapshot 2010-05-08 12-47-09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14600"/>
            <a:ext cx="358140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HERA: Impact </a:t>
            </a:r>
            <a:r>
              <a:rPr lang="de-DE" dirty="0" smtClean="0"/>
              <a:t>on PDF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7413"/>
            <a:ext cx="9144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Impact" pitchFamily="34" charset="0"/>
              </a:rPr>
              <a:t>“Discovery” of  Standard Model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13" y="3429011"/>
            <a:ext cx="698341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err="1" smtClean="0">
                <a:solidFill>
                  <a:srgbClr val="FFFFFF"/>
                </a:solidFill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</a:rPr>
              <a:t> - </a:t>
            </a:r>
            <a:r>
              <a:rPr lang="en-US" sz="2800" b="1" dirty="0" err="1" smtClean="0">
                <a:solidFill>
                  <a:srgbClr val="FFFFFF"/>
                </a:solidFill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</a:rPr>
              <a:t>   colliders    </a:t>
            </a:r>
            <a:r>
              <a:rPr lang="en-US" sz="2000" dirty="0" smtClean="0">
                <a:solidFill>
                  <a:srgbClr val="FFFFFF"/>
                </a:solidFill>
              </a:rPr>
              <a:t>(e.g. </a:t>
            </a:r>
            <a:r>
              <a:rPr lang="en-US" sz="2000" dirty="0" err="1" smtClean="0">
                <a:solidFill>
                  <a:srgbClr val="FFFFFF"/>
                </a:solidFill>
              </a:rPr>
              <a:t>Tevatron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</a:rPr>
              <a:t>- </a:t>
            </a:r>
            <a:r>
              <a:rPr lang="en-US" sz="2800" b="1" dirty="0" err="1" smtClean="0">
                <a:solidFill>
                  <a:srgbClr val="FFFFFF"/>
                </a:solidFill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</a:rPr>
              <a:t>     colliders   </a:t>
            </a:r>
            <a:r>
              <a:rPr lang="en-US" sz="2000" dirty="0" smtClean="0">
                <a:solidFill>
                  <a:srgbClr val="FFFFFF"/>
                </a:solidFill>
              </a:rPr>
              <a:t>(HERA)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</a:rPr>
              <a:t>     colliders   </a:t>
            </a:r>
            <a:r>
              <a:rPr lang="en-US" sz="2000" dirty="0" smtClean="0">
                <a:solidFill>
                  <a:srgbClr val="FFFFFF"/>
                </a:solidFill>
              </a:rPr>
              <a:t>(e.g. LEP, SLC)</a:t>
            </a:r>
            <a:endParaRPr lang="en-US" sz="2400" b="1" dirty="0" smtClean="0">
              <a:solidFill>
                <a:srgbClr val="000066"/>
              </a:solidFill>
              <a:latin typeface="Lucida Grande" charset="0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33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Past few decades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00806"/>
            <a:ext cx="228600" cy="365125"/>
          </a:xfrm>
        </p:spPr>
        <p:txBody>
          <a:bodyPr/>
          <a:lstStyle/>
          <a:p>
            <a:pPr algn="ctr">
              <a:defRPr/>
            </a:pPr>
            <a:fld id="{8D72BB25-DCA1-47C6-98CD-993C486564CE}" type="slidenum">
              <a:rPr lang="fr-CH">
                <a:solidFill>
                  <a:prstClr val="white">
                    <a:shade val="50000"/>
                  </a:prstClr>
                </a:solidFill>
              </a:rPr>
              <a:pPr algn="ctr">
                <a:defRPr/>
              </a:pPr>
              <a:t>20</a:t>
            </a:fld>
            <a:r>
              <a:rPr lang="fr-CH" dirty="0">
                <a:solidFill>
                  <a:prstClr val="white">
                    <a:shade val="50000"/>
                  </a:prstClr>
                </a:solidFill>
              </a:rPr>
              <a:t> </a:t>
            </a:r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69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Cross sections at the LHC</a:t>
            </a:r>
          </a:p>
        </p:txBody>
      </p:sp>
      <p:pic>
        <p:nvPicPr>
          <p:cNvPr id="63492" name="Picture 3" descr="pic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3"/>
            <a:ext cx="55626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AutoShape 4"/>
          <p:cNvSpPr>
            <a:spLocks/>
          </p:cNvSpPr>
          <p:nvPr/>
        </p:nvSpPr>
        <p:spPr bwMode="auto">
          <a:xfrm>
            <a:off x="6019800" y="1447800"/>
            <a:ext cx="304800" cy="1981200"/>
          </a:xfrm>
          <a:prstGeom prst="rightBrace">
            <a:avLst>
              <a:gd name="adj1" fmla="val 50014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3494" name="AutoShape 5"/>
          <p:cNvSpPr>
            <a:spLocks/>
          </p:cNvSpPr>
          <p:nvPr/>
        </p:nvSpPr>
        <p:spPr bwMode="auto">
          <a:xfrm>
            <a:off x="6019800" y="3657600"/>
            <a:ext cx="304800" cy="2209800"/>
          </a:xfrm>
          <a:prstGeom prst="rightBrace">
            <a:avLst>
              <a:gd name="adj1" fmla="val 55785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3495" name="Text Box 6"/>
          <p:cNvSpPr txBox="1">
            <a:spLocks noChangeArrowheads="1"/>
          </p:cNvSpPr>
          <p:nvPr/>
        </p:nvSpPr>
        <p:spPr bwMode="auto">
          <a:xfrm>
            <a:off x="6400800" y="1905003"/>
            <a:ext cx="2743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prstClr val="white"/>
                </a:solidFill>
                <a:latin typeface="Times New Roman" pitchFamily="18" charset="0"/>
              </a:rPr>
              <a:t>“Well known”  processes. Don’t need to keep all of them</a:t>
            </a:r>
            <a:r>
              <a:rPr lang="en-US">
                <a:solidFill>
                  <a:prstClr val="white"/>
                </a:solidFill>
                <a:latin typeface="Times New Roman" pitchFamily="18" charset="0"/>
              </a:rPr>
              <a:t> …</a:t>
            </a:r>
          </a:p>
        </p:txBody>
      </p:sp>
      <p:sp>
        <p:nvSpPr>
          <p:cNvPr id="63496" name="Text Box 7"/>
          <p:cNvSpPr txBox="1">
            <a:spLocks noChangeArrowheads="1"/>
          </p:cNvSpPr>
          <p:nvPr/>
        </p:nvSpPr>
        <p:spPr bwMode="auto">
          <a:xfrm>
            <a:off x="6324601" y="4343406"/>
            <a:ext cx="2587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en-US" sz="2400">
                <a:solidFill>
                  <a:srgbClr val="FFC000"/>
                </a:solidFill>
                <a:latin typeface="Times New Roman" pitchFamily="18" charset="0"/>
              </a:rPr>
              <a:t>New Physics!!</a:t>
            </a:r>
          </a:p>
          <a:p>
            <a:pPr eaLnBrk="0" hangingPunct="0"/>
            <a:r>
              <a:rPr lang="en-US" sz="2400">
                <a:solidFill>
                  <a:prstClr val="white"/>
                </a:solidFill>
                <a:latin typeface="Times New Roman" pitchFamily="18" charset="0"/>
              </a:rPr>
              <a:t>  We want to keep!!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8BE68B-374A-4FBD-A741-54FBCBA0FCAF}" type="slidenum">
              <a:rPr lang="en-US" smtClean="0">
                <a:solidFill>
                  <a:srgbClr val="898989"/>
                </a:solidFill>
              </a:rPr>
              <a:pPr/>
              <a:t>21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32003" y="177801"/>
            <a:ext cx="5668963" cy="568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/>
                <a:cs typeface="Comic Sans MS"/>
              </a:rPr>
              <a:t>Stored Energy in the LHC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483356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9573E07-6E53-46F9-B9FE-9A3792081132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4997" name="Picture 8" descr="estored_oct08-af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3" y="1057279"/>
            <a:ext cx="8275638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539041" y="1676400"/>
            <a:ext cx="1330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08641" y="1057275"/>
            <a:ext cx="22955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600" y="6613531"/>
            <a:ext cx="2133600" cy="244475"/>
          </a:xfrm>
          <a:noFill/>
        </p:spPr>
        <p:txBody>
          <a:bodyPr/>
          <a:lstStyle/>
          <a:p>
            <a:pPr algn="l"/>
            <a:fld id="{30FD2EC9-D295-4F1D-996B-587089FCB4FA}" type="slidenum">
              <a:rPr lang="en-US" sz="800" smtClean="0">
                <a:solidFill>
                  <a:srgbClr val="3366CC"/>
                </a:solidFill>
                <a:latin typeface="Arial" pitchFamily="34" charset="0"/>
              </a:rPr>
              <a:pPr algn="l"/>
              <a:t>22</a:t>
            </a:fld>
            <a:endParaRPr lang="en-US" sz="800" smtClean="0">
              <a:solidFill>
                <a:srgbClr val="3366CC"/>
              </a:solidFill>
              <a:latin typeface="Arial" pitchFamily="34" charset="0"/>
            </a:endParaRPr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3"/>
            <a:ext cx="8229600" cy="71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Overall LHC efficiency in 2010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3566" y="1008063"/>
          <a:ext cx="5443537" cy="5257800"/>
        </p:xfrm>
        <a:graphic>
          <a:graphicData uri="http://schemas.openxmlformats.org/presentationml/2006/ole">
            <p:oleObj spid="_x0000_s606210" name="Chart" r:id="rId3" imgW="0" imgH="0" progId="MSGraph.Chart.8">
              <p:embed/>
            </p:oleObj>
          </a:graphicData>
        </a:graphic>
      </p:graphicFrame>
      <p:sp>
        <p:nvSpPr>
          <p:cNvPr id="1029" name="Rectangle 3"/>
          <p:cNvSpPr>
            <a:spLocks/>
          </p:cNvSpPr>
          <p:nvPr/>
        </p:nvSpPr>
        <p:spPr bwMode="auto">
          <a:xfrm>
            <a:off x="312736" y="6141019"/>
            <a:ext cx="956480" cy="2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W. Venturini</a:t>
            </a:r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6192838" y="1147765"/>
            <a:ext cx="28749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4400" smtClean="0">
                <a:solidFill>
                  <a:srgbClr val="000000"/>
                </a:solidFill>
                <a:latin typeface="Arial" pitchFamily="34" charset="0"/>
                <a:ea typeface="Gill Sans"/>
                <a:cs typeface="Gill Sans"/>
              </a:rPr>
              <a:t>65%</a:t>
            </a:r>
            <a:br>
              <a:rPr lang="en-US" sz="4400" smtClean="0">
                <a:solidFill>
                  <a:srgbClr val="000000"/>
                </a:solidFill>
                <a:latin typeface="Arial" pitchFamily="34" charset="0"/>
                <a:ea typeface="Gill Sans"/>
                <a:cs typeface="Gill Sans"/>
              </a:rPr>
            </a:br>
            <a:r>
              <a:rPr lang="en-US" sz="4400" smtClean="0">
                <a:solidFill>
                  <a:srgbClr val="000000"/>
                </a:solidFill>
                <a:latin typeface="Arial" pitchFamily="34" charset="0"/>
                <a:ea typeface="Gill Sans"/>
                <a:cs typeface="Gill Sans"/>
              </a:rPr>
              <a:t>availability!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 rot="-2700000">
            <a:off x="5311775" y="4337050"/>
            <a:ext cx="3781425" cy="990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40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Great achievement for the first year of operation!</a:t>
            </a:r>
          </a:p>
        </p:txBody>
      </p:sp>
      <p:sp>
        <p:nvSpPr>
          <p:cNvPr id="1032" name="AutoShape 6"/>
          <p:cNvSpPr>
            <a:spLocks/>
          </p:cNvSpPr>
          <p:nvPr/>
        </p:nvSpPr>
        <p:spPr bwMode="auto">
          <a:xfrm>
            <a:off x="1600200" y="1839913"/>
            <a:ext cx="3951288" cy="3797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2147483647 h 216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600"/>
              <a:gd name="T82" fmla="*/ 0 h 21600"/>
              <a:gd name="T83" fmla="*/ 21600 w 21600"/>
              <a:gd name="T84" fmla="*/ 21600 h 216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600" h="21600">
                <a:moveTo>
                  <a:pt x="10709" y="10405"/>
                </a:moveTo>
                <a:lnTo>
                  <a:pt x="6719" y="0"/>
                </a:lnTo>
                <a:lnTo>
                  <a:pt x="5355" y="631"/>
                </a:lnTo>
                <a:lnTo>
                  <a:pt x="4294" y="1419"/>
                </a:lnTo>
                <a:lnTo>
                  <a:pt x="3166" y="2466"/>
                </a:lnTo>
                <a:lnTo>
                  <a:pt x="2021" y="3941"/>
                </a:lnTo>
                <a:lnTo>
                  <a:pt x="960" y="5781"/>
                </a:lnTo>
                <a:lnTo>
                  <a:pt x="354" y="7515"/>
                </a:lnTo>
                <a:lnTo>
                  <a:pt x="0" y="9722"/>
                </a:lnTo>
                <a:lnTo>
                  <a:pt x="51" y="11351"/>
                </a:lnTo>
                <a:lnTo>
                  <a:pt x="404" y="13558"/>
                </a:lnTo>
                <a:lnTo>
                  <a:pt x="1212" y="15502"/>
                </a:lnTo>
                <a:lnTo>
                  <a:pt x="2273" y="17289"/>
                </a:lnTo>
                <a:lnTo>
                  <a:pt x="3132" y="18393"/>
                </a:lnTo>
                <a:lnTo>
                  <a:pt x="4597" y="19601"/>
                </a:lnTo>
                <a:lnTo>
                  <a:pt x="6011" y="20442"/>
                </a:lnTo>
                <a:lnTo>
                  <a:pt x="8487" y="21335"/>
                </a:lnTo>
                <a:lnTo>
                  <a:pt x="11368" y="21600"/>
                </a:lnTo>
                <a:lnTo>
                  <a:pt x="13589" y="21178"/>
                </a:lnTo>
                <a:lnTo>
                  <a:pt x="15609" y="20337"/>
                </a:lnTo>
                <a:lnTo>
                  <a:pt x="17024" y="19391"/>
                </a:lnTo>
                <a:lnTo>
                  <a:pt x="18388" y="18288"/>
                </a:lnTo>
                <a:lnTo>
                  <a:pt x="19852" y="16651"/>
                </a:lnTo>
                <a:lnTo>
                  <a:pt x="20948" y="14924"/>
                </a:lnTo>
                <a:lnTo>
                  <a:pt x="21600" y="13341"/>
                </a:lnTo>
                <a:lnTo>
                  <a:pt x="10709" y="10405"/>
                </a:lnTo>
                <a:close/>
                <a:moveTo>
                  <a:pt x="10709" y="10405"/>
                </a:moveTo>
              </a:path>
            </a:pathLst>
          </a:custGeom>
          <a:noFill/>
          <a:ln w="762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2743200"/>
            <a:ext cx="1436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~50/</a:t>
            </a:r>
            <a:r>
              <a:rPr lang="en-US" sz="2400" dirty="0" err="1" smtClean="0">
                <a:solidFill>
                  <a:srgbClr val="FF0000"/>
                </a:solidFill>
              </a:rPr>
              <a:t>pb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delivered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Jet production at 7 </a:t>
            </a:r>
            <a:r>
              <a:rPr lang="en-GB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TeV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295400"/>
            <a:ext cx="3733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2514600" y="1600200"/>
            <a:ext cx="381000" cy="1396999"/>
            <a:chOff x="2654041" y="1802884"/>
            <a:chExt cx="381000" cy="1591916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743200" y="3200400"/>
              <a:ext cx="194400" cy="1944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93C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2654041" y="1980823"/>
              <a:ext cx="381000" cy="1220151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alpha val="90000"/>
                  </a:schemeClr>
                </a:gs>
                <a:gs pos="100000">
                  <a:schemeClr val="accent4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2756159" y="18028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pic>
        <p:nvPicPr>
          <p:cNvPr id="12277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143000"/>
            <a:ext cx="4373973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1524000" y="6096000"/>
            <a:ext cx="5105400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CFFB4"/>
              </a:gs>
            </a:gsLst>
            <a:lin ang="1638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ctr" eaLnBrk="0" hangingPunct="0"/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Important tests of </a:t>
            </a:r>
            <a:r>
              <a:rPr lang="en-US" sz="1600" dirty="0" err="1" smtClean="0">
                <a:solidFill>
                  <a:srgbClr val="2E639E"/>
                </a:solidFill>
                <a:ea typeface="Arial" charset="0"/>
                <a:cs typeface="Arial" charset="0"/>
              </a:rPr>
              <a:t>pQCD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and detector performance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7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7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Jet production at 7 </a:t>
            </a:r>
            <a:r>
              <a:rPr lang="en-GB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TeV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228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1009650"/>
            <a:ext cx="85502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19200" y="1074737"/>
            <a:ext cx="13652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>
                <a:solidFill>
                  <a:srgbClr val="000000"/>
                </a:solidFill>
                <a:ea typeface="ＭＳ Ｐゴシック" charset="-128"/>
              </a:rPr>
              <a:t>Tevatron</a:t>
            </a:r>
            <a:endParaRPr lang="en-GB" sz="2000" dirty="0">
              <a:solidFill>
                <a:srgbClr val="000000"/>
              </a:solidFill>
              <a:ea typeface="ＭＳ Ｐゴシック" charset="-128"/>
            </a:endParaRPr>
          </a:p>
          <a:p>
            <a:pPr algn="ctr" eaLnBrk="0" hangingPunct="0"/>
            <a:r>
              <a:rPr lang="en-GB" dirty="0">
                <a:solidFill>
                  <a:srgbClr val="000000"/>
                </a:solidFill>
                <a:ea typeface="ＭＳ Ｐゴシック" charset="-128"/>
              </a:rPr>
              <a:t>E</a:t>
            </a:r>
            <a:r>
              <a:rPr lang="en-GB" baseline="-25000" dirty="0">
                <a:solidFill>
                  <a:srgbClr val="000000"/>
                </a:solidFill>
                <a:ea typeface="ＭＳ Ｐゴシック" charset="-128"/>
              </a:rPr>
              <a:t>CM</a:t>
            </a:r>
            <a:r>
              <a:rPr lang="en-GB" dirty="0">
                <a:solidFill>
                  <a:srgbClr val="000000"/>
                </a:solidFill>
                <a:ea typeface="ＭＳ Ｐゴシック" charset="-128"/>
              </a:rPr>
              <a:t>= 2 </a:t>
            </a:r>
            <a:r>
              <a:rPr lang="en-GB" dirty="0" err="1">
                <a:solidFill>
                  <a:srgbClr val="000000"/>
                </a:solidFill>
                <a:ea typeface="ＭＳ Ｐゴシック" charset="-128"/>
              </a:rPr>
              <a:t>TeV</a:t>
            </a:r>
            <a:endParaRPr lang="en-GB" dirty="0">
              <a:solidFill>
                <a:srgbClr val="000000"/>
              </a:solidFill>
              <a:ea typeface="ＭＳ Ｐゴシック" charset="-128"/>
            </a:endParaRPr>
          </a:p>
        </p:txBody>
      </p:sp>
      <p:grpSp>
        <p:nvGrpSpPr>
          <p:cNvPr id="18" name="Group 26"/>
          <p:cNvGrpSpPr>
            <a:grpSpLocks/>
          </p:cNvGrpSpPr>
          <p:nvPr/>
        </p:nvGrpSpPr>
        <p:grpSpPr bwMode="auto">
          <a:xfrm rot="16200000">
            <a:off x="4179962" y="392043"/>
            <a:ext cx="707886" cy="2209800"/>
            <a:chOff x="7902644" y="2209800"/>
            <a:chExt cx="707628" cy="2209800"/>
          </a:xfrm>
        </p:grpSpPr>
        <p:sp>
          <p:nvSpPr>
            <p:cNvPr id="19" name="Up-Down Arrow 18"/>
            <p:cNvSpPr/>
            <p:nvPr/>
          </p:nvSpPr>
          <p:spPr bwMode="auto">
            <a:xfrm>
              <a:off x="8000889" y="2209800"/>
              <a:ext cx="484011" cy="2209800"/>
            </a:xfrm>
            <a:prstGeom prst="upDownArrow">
              <a:avLst/>
            </a:prstGeom>
            <a:gradFill flip="none" rotWithShape="1">
              <a:gsLst>
                <a:gs pos="0">
                  <a:srgbClr val="FFABA8"/>
                </a:gs>
                <a:gs pos="100000">
                  <a:schemeClr val="accent4">
                    <a:lumMod val="75000"/>
                    <a:lumOff val="25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0">
              <a:off x="7501283" y="3023114"/>
              <a:ext cx="1510350" cy="707628"/>
            </a:xfrm>
            <a:prstGeom prst="rect">
              <a:avLst/>
            </a:prstGeom>
            <a:gradFill flip="none" rotWithShape="1">
              <a:gsLst>
                <a:gs pos="0">
                  <a:srgbClr val="FFF403"/>
                </a:gs>
                <a:gs pos="100000">
                  <a:schemeClr val="accent1"/>
                </a:gs>
              </a:gsLst>
              <a:lin ang="16200000" scaled="0"/>
              <a:tileRect/>
            </a:gra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000" dirty="0">
                  <a:solidFill>
                    <a:srgbClr val="2E639E"/>
                  </a:solidFill>
                  <a:ea typeface="ＭＳ Ｐゴシック" charset="-128"/>
                </a:rPr>
                <a:t>Factor </a:t>
              </a:r>
              <a:r>
                <a:rPr lang="en-GB" sz="2000" dirty="0" smtClean="0">
                  <a:solidFill>
                    <a:srgbClr val="2E639E"/>
                  </a:solidFill>
                  <a:ea typeface="ＭＳ Ｐゴシック" charset="-128"/>
                </a:rPr>
                <a:t>&gt;10</a:t>
              </a:r>
              <a:r>
                <a:rPr lang="en-GB" sz="2000" baseline="30000" dirty="0" smtClean="0">
                  <a:solidFill>
                    <a:srgbClr val="2E639E"/>
                  </a:solidFill>
                  <a:ea typeface="ＭＳ Ｐゴシック" charset="-128"/>
                </a:rPr>
                <a:t>4</a:t>
              </a:r>
            </a:p>
            <a:p>
              <a:pPr eaLnBrk="0" hangingPunct="0">
                <a:defRPr/>
              </a:pPr>
              <a:r>
                <a:rPr lang="en-GB" sz="2000" dirty="0">
                  <a:solidFill>
                    <a:srgbClr val="2E639E"/>
                  </a:solidFill>
                  <a:ea typeface="ＭＳ Ｐゴシック" charset="-128"/>
                </a:rPr>
                <a:t>in </a:t>
              </a:r>
              <a:r>
                <a:rPr lang="en-GB" sz="2000" dirty="0" err="1">
                  <a:solidFill>
                    <a:srgbClr val="2E639E"/>
                  </a:solidFill>
                  <a:ea typeface="ＭＳ Ｐゴシック" charset="-128"/>
                </a:rPr>
                <a:t>integr</a:t>
              </a:r>
              <a:r>
                <a:rPr lang="en-GB" sz="2000" dirty="0">
                  <a:solidFill>
                    <a:srgbClr val="2E639E"/>
                  </a:solidFill>
                  <a:ea typeface="ＭＳ Ｐゴシック" charset="-128"/>
                </a:rPr>
                <a:t>. L</a:t>
              </a:r>
            </a:p>
          </p:txBody>
        </p:sp>
      </p:grpSp>
      <p:sp>
        <p:nvSpPr>
          <p:cNvPr id="21" name="Rectangle 9"/>
          <p:cNvSpPr>
            <a:spLocks/>
          </p:cNvSpPr>
          <p:nvPr/>
        </p:nvSpPr>
        <p:spPr bwMode="auto">
          <a:xfrm>
            <a:off x="1676400" y="6096000"/>
            <a:ext cx="6934200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CFFB4"/>
              </a:gs>
            </a:gsLst>
            <a:lin ang="1638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ctr" eaLnBrk="0" hangingPunct="0"/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Important test of </a:t>
            </a:r>
            <a:r>
              <a:rPr lang="en-US" sz="1600" dirty="0" err="1" smtClean="0">
                <a:solidFill>
                  <a:srgbClr val="2E639E"/>
                </a:solidFill>
                <a:ea typeface="Arial" charset="0"/>
                <a:cs typeface="Arial" charset="0"/>
              </a:rPr>
              <a:t>pQCD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over many orders of magnitude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W and Z production at 7 </a:t>
            </a:r>
            <a:r>
              <a:rPr lang="en-GB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TeV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295400"/>
            <a:ext cx="3733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2514600" y="1524000"/>
            <a:ext cx="381000" cy="1676400"/>
            <a:chOff x="2654041" y="1802884"/>
            <a:chExt cx="381000" cy="1591916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743200" y="3200400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2E639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93C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2654041" y="1980823"/>
              <a:ext cx="381000" cy="1220151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alpha val="90000"/>
                  </a:schemeClr>
                </a:gs>
                <a:gs pos="100000">
                  <a:schemeClr val="accent4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2756159" y="18028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pic>
        <p:nvPicPr>
          <p:cNvPr id="12298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914400"/>
            <a:ext cx="46942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7620000" y="2362200"/>
            <a:ext cx="990368" cy="496193"/>
          </a:xfrm>
          <a:prstGeom prst="line">
            <a:avLst/>
          </a:prstGeom>
          <a:noFill/>
          <a:ln w="19050">
            <a:solidFill>
              <a:srgbClr val="CF042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7620000" y="1828800"/>
            <a:ext cx="990368" cy="431388"/>
          </a:xfrm>
          <a:prstGeom prst="line">
            <a:avLst/>
          </a:prstGeom>
          <a:noFill/>
          <a:ln w="19050">
            <a:solidFill>
              <a:srgbClr val="CF042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8305800" y="2590800"/>
            <a:ext cx="425450" cy="414338"/>
          </a:xfrm>
          <a:prstGeom prst="ellipse">
            <a:avLst/>
          </a:prstGeom>
          <a:gradFill rotWithShape="0">
            <a:gsLst>
              <a:gs pos="0">
                <a:srgbClr val="CF0428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choolHouse Cursive B"/>
                <a:ea typeface="ＭＳ Ｐゴシック" charset="-128"/>
              </a:rPr>
              <a:t>l</a:t>
            </a:r>
            <a:r>
              <a:rPr lang="en-US" sz="20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-</a:t>
            </a:r>
            <a:endParaRPr lang="en-US" sz="2000" baseline="300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239000" y="2286000"/>
            <a:ext cx="184731" cy="2975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000" baseline="30000" dirty="0">
              <a:solidFill>
                <a:srgbClr val="800000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8382000" y="1676400"/>
            <a:ext cx="425450" cy="414338"/>
          </a:xfrm>
          <a:prstGeom prst="ellipse">
            <a:avLst/>
          </a:prstGeom>
          <a:gradFill rotWithShape="0">
            <a:gsLst>
              <a:gs pos="0">
                <a:srgbClr val="CF0428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choolHouse Cursive B"/>
                <a:ea typeface="ＭＳ Ｐゴシック" charset="-128"/>
                <a:cs typeface="SchoolHouse Cursive B"/>
              </a:rPr>
              <a:t>l</a:t>
            </a:r>
            <a:r>
              <a:rPr lang="en-US" sz="20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+</a:t>
            </a:r>
            <a:endParaRPr lang="en-US" sz="2000" baseline="300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6781800" y="2590800"/>
            <a:ext cx="380999" cy="360363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E46D52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239000" y="2057400"/>
            <a:ext cx="431800" cy="4683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C70C2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400" dirty="0" smtClean="0">
                <a:solidFill>
                  <a:srgbClr val="8000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</a:rPr>
              <a:t>Z</a:t>
            </a:r>
            <a:endParaRPr lang="en-US" sz="2000" baseline="30000" dirty="0">
              <a:solidFill>
                <a:srgbClr val="800000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6781800" y="2514600"/>
            <a:ext cx="34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000" i="1" dirty="0" smtClean="0">
                <a:solidFill>
                  <a:srgbClr val="E46D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−</a:t>
            </a:r>
            <a:endParaRPr lang="en-US" sz="20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6781800" y="2590800"/>
            <a:ext cx="352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000" i="1" dirty="0">
                <a:solidFill>
                  <a:srgbClr val="E46D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q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6781800" y="1752600"/>
            <a:ext cx="360363" cy="360364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E46D52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781800" y="1752600"/>
            <a:ext cx="352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000" i="1" dirty="0">
                <a:solidFill>
                  <a:srgbClr val="E46D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q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grpSp>
        <p:nvGrpSpPr>
          <p:cNvPr id="31" name="Group 22"/>
          <p:cNvGrpSpPr/>
          <p:nvPr/>
        </p:nvGrpSpPr>
        <p:grpSpPr>
          <a:xfrm>
            <a:off x="4343400" y="3581400"/>
            <a:ext cx="4495800" cy="3276600"/>
            <a:chOff x="5715000" y="0"/>
            <a:chExt cx="4644013" cy="3581400"/>
          </a:xfrm>
        </p:grpSpPr>
        <p:pic>
          <p:nvPicPr>
            <p:cNvPr id="32" name="Picture 3" descr="zee-133877-28405693-full-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0"/>
              <a:ext cx="4644013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6853813" y="1219200"/>
              <a:ext cx="1427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  <a:ea typeface="ＭＳ Ｐゴシック" charset="-128"/>
                </a:rPr>
                <a:t>Z </a:t>
              </a:r>
              <a:r>
                <a:rPr lang="en-US" sz="2400" dirty="0" err="1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</a:t>
              </a:r>
              <a:r>
                <a:rPr lang="en-US" sz="2400" dirty="0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e</a:t>
              </a:r>
              <a:r>
                <a:rPr lang="en-US" sz="2400" baseline="30000" dirty="0" err="1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+</a:t>
              </a:r>
              <a:r>
                <a:rPr lang="en-US" sz="2400" dirty="0" err="1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e</a:t>
              </a:r>
              <a:r>
                <a:rPr lang="en-US" sz="2400" baseline="30000" dirty="0" smtClean="0">
                  <a:solidFill>
                    <a:srgbClr val="FF0000"/>
                  </a:solidFill>
                  <a:ea typeface="ＭＳ Ｐゴシック" charset="-128"/>
                  <a:sym typeface="Wingdings"/>
                </a:rPr>
                <a:t>−</a:t>
              </a:r>
              <a:endParaRPr lang="en-GB" sz="2400" baseline="30000" dirty="0">
                <a:solidFill>
                  <a:srgbClr val="FF0000"/>
                </a:solidFill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W and Z production at 7 </a:t>
            </a:r>
            <a:r>
              <a:rPr lang="en-GB" dirty="0" err="1" smtClean="0"/>
              <a:t>TeV</a:t>
            </a:r>
            <a:endParaRPr lang="en-GB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9E99012-2B13-DA43-89AC-4BA9B8061802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8"/>
            <a:ext cx="762000" cy="762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2482091" cy="2279789"/>
          </a:xfrm>
          <a:prstGeom prst="rect">
            <a:avLst/>
          </a:prstGeom>
          <a:effectLst>
            <a:outerShdw blurRad="228600" dist="254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30"/>
          <p:cNvGrpSpPr/>
          <p:nvPr/>
        </p:nvGrpSpPr>
        <p:grpSpPr>
          <a:xfrm>
            <a:off x="-76200" y="3581400"/>
            <a:ext cx="3108960" cy="2755900"/>
            <a:chOff x="-76200" y="3581400"/>
            <a:chExt cx="3108960" cy="2755900"/>
          </a:xfrm>
        </p:grpSpPr>
        <p:grpSp>
          <p:nvGrpSpPr>
            <p:cNvPr id="3" name="Group 21"/>
            <p:cNvGrpSpPr/>
            <p:nvPr/>
          </p:nvGrpSpPr>
          <p:grpSpPr>
            <a:xfrm>
              <a:off x="533400" y="3581400"/>
              <a:ext cx="2499360" cy="2755900"/>
              <a:chOff x="685800" y="3733800"/>
              <a:chExt cx="2346960" cy="2603500"/>
            </a:xfrm>
            <a:effectLst>
              <a:outerShdw blurRad="228600" dist="25400" dir="2700000">
                <a:srgbClr val="000000">
                  <a:alpha val="43000"/>
                </a:srgbClr>
              </a:outerShdw>
            </a:effectLst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85800" y="3733800"/>
                <a:ext cx="2341609" cy="26035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40000" y="6019800"/>
                <a:ext cx="492760" cy="304800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-76200" y="4495800"/>
              <a:ext cx="6688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4000" kern="0" dirty="0" smtClean="0">
                  <a:solidFill>
                    <a:srgbClr val="336699"/>
                  </a:solidFill>
                  <a:latin typeface="Helvetica"/>
                  <a:ea typeface="ＭＳ Ｐゴシック" charset="-128"/>
                </a:rPr>
                <a:t>W</a:t>
              </a:r>
              <a:endParaRPr lang="en-US" sz="240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1828800"/>
            <a:ext cx="4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GB" sz="4000" kern="0" dirty="0" smtClean="0">
                <a:solidFill>
                  <a:srgbClr val="336699"/>
                </a:solidFill>
                <a:latin typeface="Helvetica"/>
                <a:ea typeface="ＭＳ Ｐゴシック" charset="-128"/>
              </a:rPr>
              <a:t>Z</a:t>
            </a:r>
            <a:endParaRPr lang="en-US" sz="2400" dirty="0">
              <a:solidFill>
                <a:srgbClr val="000000"/>
              </a:solidFill>
              <a:ea typeface="ＭＳ Ｐゴシック" charset="-128"/>
            </a:endParaRPr>
          </a:p>
        </p:txBody>
      </p:sp>
      <p:grpSp>
        <p:nvGrpSpPr>
          <p:cNvPr id="4" name="Group 29"/>
          <p:cNvGrpSpPr/>
          <p:nvPr/>
        </p:nvGrpSpPr>
        <p:grpSpPr>
          <a:xfrm>
            <a:off x="2819400" y="990600"/>
            <a:ext cx="3962400" cy="3632123"/>
            <a:chOff x="2819400" y="990600"/>
            <a:chExt cx="3962400" cy="363212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0400" y="990600"/>
              <a:ext cx="3581400" cy="3632123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8" name="Right Arrow 27"/>
            <p:cNvSpPr/>
            <p:nvPr/>
          </p:nvSpPr>
          <p:spPr bwMode="auto">
            <a:xfrm>
              <a:off x="2819400" y="1828800"/>
              <a:ext cx="533400" cy="3048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31"/>
          <p:cNvGrpSpPr/>
          <p:nvPr/>
        </p:nvGrpSpPr>
        <p:grpSpPr>
          <a:xfrm>
            <a:off x="3429000" y="3200400"/>
            <a:ext cx="5638800" cy="3498850"/>
            <a:chOff x="3429000" y="3200400"/>
            <a:chExt cx="5638800" cy="34988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7812" y="3200400"/>
              <a:ext cx="3449988" cy="34988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9" name="Right Arrow 28"/>
            <p:cNvSpPr/>
            <p:nvPr/>
          </p:nvSpPr>
          <p:spPr bwMode="auto">
            <a:xfrm>
              <a:off x="3429000" y="5638800"/>
              <a:ext cx="1752600" cy="4572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9300" y="1304925"/>
            <a:ext cx="56959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HERA PDF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4229100" cy="4749800"/>
          </a:xfrm>
        </p:spPr>
        <p:txBody>
          <a:bodyPr/>
          <a:lstStyle/>
          <a:p>
            <a:r>
              <a:rPr lang="de-DE" smtClean="0"/>
              <a:t>Combination of experiments</a:t>
            </a:r>
          </a:p>
          <a:p>
            <a:pPr lvl="1"/>
            <a:r>
              <a:rPr lang="de-DE" sz="1800" smtClean="0">
                <a:solidFill>
                  <a:srgbClr val="FF0000"/>
                </a:solidFill>
              </a:rPr>
              <a:t>e.g. proton structure</a:t>
            </a:r>
          </a:p>
          <a:p>
            <a:r>
              <a:rPr lang="de-DE" smtClean="0"/>
              <a:t>HERA PDF important to describe LHC results</a:t>
            </a:r>
          </a:p>
          <a:p>
            <a:pPr lvl="1"/>
            <a:r>
              <a:rPr lang="de-DE" sz="1800" smtClean="0">
                <a:solidFill>
                  <a:srgbClr val="0070C0"/>
                </a:solidFill>
              </a:rPr>
              <a:t>e.g. W asymmetry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3108325"/>
            <a:ext cx="269398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56138" y="-228600"/>
            <a:ext cx="8208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184B8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Lepton charge asymmetry in inclusive W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70339" y="609602"/>
            <a:ext cx="886264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184B81"/>
                </a:solidFill>
                <a:ea typeface="ＭＳ Ｐゴシック" pitchFamily="-109" charset="-128"/>
                <a:cs typeface="Arial" charset="0"/>
              </a:rPr>
              <a:t>We are able to produce precision EWK measurements good enough  to constrain significantly the PDF global fits.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339" y="1295400"/>
            <a:ext cx="9015046" cy="4703763"/>
            <a:chOff x="76200" y="1295400"/>
            <a:chExt cx="9766300" cy="4703763"/>
          </a:xfrm>
        </p:grpSpPr>
        <p:pic>
          <p:nvPicPr>
            <p:cNvPr id="22533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1295400"/>
              <a:ext cx="9766300" cy="470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TextBox 4"/>
            <p:cNvSpPr txBox="1">
              <a:spLocks noChangeArrowheads="1"/>
            </p:cNvSpPr>
            <p:nvPr/>
          </p:nvSpPr>
          <p:spPr bwMode="auto">
            <a:xfrm>
              <a:off x="8534400" y="2895600"/>
              <a:ext cx="105606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smtClean="0">
                  <a:solidFill>
                    <a:srgbClr val="000000"/>
                  </a:solidFill>
                  <a:latin typeface="Helvetica" pitchFamily="-109" charset="0"/>
                  <a:ea typeface="ＭＳ Ｐゴシック" pitchFamily="-109" charset="-128"/>
                </a:rPr>
                <a:t>April 2011)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Top quark production at 7 </a:t>
            </a:r>
            <a:r>
              <a:rPr lang="en-GB" sz="2800" dirty="0" err="1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TeV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30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4343400" cy="24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629400" y="4191000"/>
            <a:ext cx="2362200" cy="2238375"/>
            <a:chOff x="6566159" y="3657600"/>
            <a:chExt cx="2362200" cy="223760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705859" y="3733774"/>
              <a:ext cx="2209800" cy="17519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14" name="Picture 44" descr="Screen shot 2010-09-09 at 22.53.24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6159" y="3657600"/>
              <a:ext cx="2362200" cy="187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46"/>
            <p:cNvSpPr txBox="1">
              <a:spLocks noChangeArrowheads="1"/>
            </p:cNvSpPr>
            <p:nvPr/>
          </p:nvSpPr>
          <p:spPr bwMode="auto">
            <a:xfrm>
              <a:off x="7086600" y="5525869"/>
              <a:ext cx="13975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>
                  <a:solidFill>
                    <a:srgbClr val="FF0000"/>
                  </a:solidFill>
                  <a:ea typeface="ＭＳ Ｐゴシック" charset="-128"/>
                </a:rPr>
                <a:t>Lepton + jet</a:t>
              </a:r>
            </a:p>
          </p:txBody>
        </p:sp>
      </p:grpSp>
      <p:pic>
        <p:nvPicPr>
          <p:cNvPr id="12308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4343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419600" y="4114800"/>
            <a:ext cx="2335213" cy="2314575"/>
            <a:chOff x="4419600" y="3581400"/>
            <a:chExt cx="2334434" cy="23138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419600" y="3733749"/>
              <a:ext cx="2209063" cy="175201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pic>
          <p:nvPicPr>
            <p:cNvPr id="19" name="Picture 43" descr="Screen shot 2010-09-09 at 22.52.50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19600" y="3581400"/>
              <a:ext cx="2334434" cy="189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45"/>
            <p:cNvSpPr txBox="1">
              <a:spLocks noChangeArrowheads="1"/>
            </p:cNvSpPr>
            <p:nvPr/>
          </p:nvSpPr>
          <p:spPr bwMode="auto">
            <a:xfrm>
              <a:off x="4953198" y="5525869"/>
              <a:ext cx="1185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>
                  <a:solidFill>
                    <a:srgbClr val="FF0000"/>
                  </a:solidFill>
                  <a:ea typeface="ＭＳ Ｐゴシック" charset="-128"/>
                </a:rPr>
                <a:t>di-leptons</a:t>
              </a:r>
            </a:p>
          </p:txBody>
        </p:sp>
      </p:grpSp>
      <p:sp>
        <p:nvSpPr>
          <p:cNvPr id="21" name="Down Arrow 20"/>
          <p:cNvSpPr/>
          <p:nvPr/>
        </p:nvSpPr>
        <p:spPr bwMode="auto">
          <a:xfrm>
            <a:off x="2578100" y="3276600"/>
            <a:ext cx="381000" cy="457200"/>
          </a:xfrm>
          <a:prstGeom prst="downArrow">
            <a:avLst>
              <a:gd name="adj1" fmla="val 36395"/>
              <a:gd name="adj2" fmla="val 60203"/>
            </a:avLst>
          </a:prstGeom>
          <a:gradFill flip="none" rotWithShape="1">
            <a:gsLst>
              <a:gs pos="0">
                <a:srgbClr val="008000">
                  <a:alpha val="9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2679700" y="31242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2590800" y="1905000"/>
            <a:ext cx="381000" cy="381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692400" y="17272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2679700" y="3741738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2577582" y="2362200"/>
            <a:ext cx="381000" cy="762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2679700" y="2244725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5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28" name="Picture 11" descr="top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914400"/>
            <a:ext cx="4711550" cy="2895600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>
            <a:outerShdw blurRad="50800" dist="38100" dir="2700000">
              <a:srgbClr val="000000"/>
            </a:outerShdw>
          </a:effectLst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3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79478" y="85566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400" smtClean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6" y="2276475"/>
            <a:ext cx="3571875" cy="3943350"/>
          </a:xfrm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04800" y="2205038"/>
            <a:ext cx="44958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smtClean="0">
                <a:solidFill>
                  <a:prstClr val="white"/>
                </a:solidFill>
                <a:ea typeface="ＭＳ Ｐゴシック" charset="-128"/>
              </a:rPr>
              <a:t>The physical world is </a:t>
            </a:r>
          </a:p>
          <a:p>
            <a:r>
              <a:rPr lang="en-US" sz="2400" smtClean="0">
                <a:solidFill>
                  <a:prstClr val="white"/>
                </a:solidFill>
                <a:ea typeface="ＭＳ Ｐゴシック" charset="-128"/>
              </a:rPr>
              <a:t>composed of </a:t>
            </a:r>
          </a:p>
          <a:p>
            <a:r>
              <a:rPr lang="en-US" sz="2400" smtClean="0">
                <a:solidFill>
                  <a:prstClr val="white"/>
                </a:solidFill>
                <a:ea typeface="ＭＳ Ｐゴシック" charset="-128"/>
              </a:rPr>
              <a:t>           Quarks and Leptons</a:t>
            </a:r>
          </a:p>
          <a:p>
            <a:r>
              <a:rPr lang="en-US" sz="2400" smtClean="0">
                <a:solidFill>
                  <a:prstClr val="white"/>
                </a:solidFill>
                <a:ea typeface="ＭＳ Ｐゴシック" charset="-128"/>
              </a:rPr>
              <a:t>                 </a:t>
            </a:r>
            <a:r>
              <a:rPr lang="en-US" sz="2400" b="1" smtClean="0">
                <a:solidFill>
                  <a:srgbClr val="000090"/>
                </a:solidFill>
                <a:ea typeface="ＭＳ Ｐゴシック" charset="-128"/>
              </a:rPr>
              <a:t>(Fermions)</a:t>
            </a:r>
          </a:p>
          <a:p>
            <a:endParaRPr lang="en-US" sz="2400" smtClean="0">
              <a:solidFill>
                <a:srgbClr val="000000"/>
              </a:solidFill>
              <a:ea typeface="ＭＳ Ｐゴシック" charset="-128"/>
            </a:endParaRPr>
          </a:p>
          <a:p>
            <a:endParaRPr lang="en-US" sz="2400" smtClean="0">
              <a:solidFill>
                <a:srgbClr val="000000"/>
              </a:solidFill>
              <a:ea typeface="ＭＳ Ｐゴシック" charset="-128"/>
            </a:endParaRPr>
          </a:p>
          <a:p>
            <a:r>
              <a:rPr lang="en-US" sz="2400" smtClean="0">
                <a:solidFill>
                  <a:prstClr val="white"/>
                </a:solidFill>
                <a:ea typeface="ＭＳ Ｐゴシック" charset="-128"/>
              </a:rPr>
              <a:t>interacting via force carriers</a:t>
            </a:r>
          </a:p>
          <a:p>
            <a:r>
              <a:rPr lang="en-US" sz="2400" smtClean="0">
                <a:solidFill>
                  <a:srgbClr val="000090"/>
                </a:solidFill>
                <a:ea typeface="ＭＳ Ｐゴシック" charset="-128"/>
              </a:rPr>
              <a:t>            (</a:t>
            </a:r>
            <a:r>
              <a:rPr lang="en-US" sz="2400" b="1" smtClean="0">
                <a:solidFill>
                  <a:srgbClr val="000090"/>
                </a:solidFill>
                <a:ea typeface="ＭＳ Ｐゴシック" charset="-128"/>
              </a:rPr>
              <a:t>Gauge Bosons</a:t>
            </a:r>
            <a:r>
              <a:rPr lang="en-US" sz="2400" smtClean="0">
                <a:solidFill>
                  <a:srgbClr val="000090"/>
                </a:solidFill>
                <a:ea typeface="ＭＳ Ｐゴシック" charset="-128"/>
              </a:rPr>
              <a:t>)</a:t>
            </a:r>
            <a:endParaRPr lang="en-GB" sz="2400" smtClean="0">
              <a:solidFill>
                <a:srgbClr val="000090"/>
              </a:solidFill>
              <a:ea typeface="ＭＳ Ｐゴシック" charset="-128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63577" y="5824543"/>
            <a:ext cx="3903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ea typeface="ＭＳ Ｐゴシック" charset="-128"/>
              </a:rPr>
              <a:t>Last entries:    top-quark      1995</a:t>
            </a:r>
          </a:p>
          <a:p>
            <a:r>
              <a:rPr lang="en-US" b="1" dirty="0" smtClean="0">
                <a:solidFill>
                  <a:prstClr val="white"/>
                </a:solidFill>
                <a:ea typeface="ＭＳ Ｐゴシック" charset="-128"/>
              </a:rPr>
              <a:t>                         tau-neutrino  2000  </a:t>
            </a:r>
            <a:endParaRPr lang="en-GB" b="1" dirty="0" smtClean="0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42557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bg1"/>
                </a:solidFill>
                <a:ea typeface="ＭＳ Ｐゴシック" charset="-128"/>
              </a:rPr>
              <a:t>What have we learned the last 50 years</a:t>
            </a:r>
            <a:br>
              <a:rPr lang="en-US" sz="280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800" smtClean="0">
                <a:solidFill>
                  <a:schemeClr val="bg1"/>
                </a:solidFill>
                <a:ea typeface="ＭＳ Ｐゴシック" charset="-128"/>
              </a:rPr>
              <a:t>or</a:t>
            </a:r>
            <a:br>
              <a:rPr lang="en-US" sz="280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800" smtClean="0">
                <a:solidFill>
                  <a:schemeClr val="bg1"/>
                </a:solidFill>
                <a:ea typeface="ＭＳ Ｐゴシック" charset="-128"/>
              </a:rPr>
              <a:t>Status of the </a:t>
            </a:r>
            <a:r>
              <a:rPr lang="en-US" sz="2800" b="1" smtClean="0">
                <a:solidFill>
                  <a:schemeClr val="bg1"/>
                </a:solidFill>
                <a:ea typeface="ＭＳ Ｐゴシック" charset="-128"/>
              </a:rPr>
              <a:t>Standard Model</a:t>
            </a:r>
            <a:endParaRPr lang="en-GB" sz="2800" b="1" smtClean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7086600" y="6248401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mtClean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7162800" y="6248400"/>
            <a:ext cx="1981200" cy="369332"/>
          </a:xfrm>
          <a:prstGeom prst="rect">
            <a:avLst/>
          </a:prstGeom>
          <a:solidFill>
            <a:srgbClr val="00002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mtClean="0">
              <a:solidFill>
                <a:prstClr val="black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67544" y="692696"/>
            <a:ext cx="7272808" cy="4968552"/>
            <a:chOff x="467544" y="764704"/>
            <a:chExt cx="7272808" cy="4968552"/>
          </a:xfrm>
        </p:grpSpPr>
        <p:sp>
          <p:nvSpPr>
            <p:cNvPr id="5" name="Rectangle 4"/>
            <p:cNvSpPr/>
            <p:nvPr/>
          </p:nvSpPr>
          <p:spPr bwMode="auto">
            <a:xfrm>
              <a:off x="467544" y="764704"/>
              <a:ext cx="7272808" cy="4968552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</a:endParaRPr>
            </a:p>
          </p:txBody>
        </p:sp>
        <p:pic>
          <p:nvPicPr>
            <p:cNvPr id="3" name="Picture 2"/>
            <p:cNvPicPr preferRelativeResize="0"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503" y="908720"/>
              <a:ext cx="6722817" cy="453995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36892" y="116632"/>
            <a:ext cx="8195548" cy="400110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prstClr val="white"/>
                </a:solidFill>
                <a:latin typeface="Comic Sans MS" charset="0"/>
                <a:ea typeface="ＭＳ Ｐゴシック" charset="0"/>
              </a:rPr>
              <a:t>Summary of main electroweak and top cross-section measurements</a:t>
            </a:r>
            <a:endParaRPr lang="en-US" sz="2000" dirty="0" smtClean="0">
              <a:solidFill>
                <a:srgbClr val="CC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733256"/>
            <a:ext cx="7422024" cy="1077218"/>
          </a:xfrm>
          <a:prstGeom prst="rect">
            <a:avLst/>
          </a:prstGeom>
          <a:solidFill>
            <a:srgbClr val="CCCC66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 eaLnBrk="0" hangingPunct="0">
              <a:buFont typeface="Wingdings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Measuring cross-sections down to ~ 10 </a:t>
            </a:r>
            <a:r>
              <a:rPr lang="en-US" sz="1600" dirty="0" err="1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pb</a:t>
            </a:r>
            <a:endParaRPr lang="en-US" sz="1600" dirty="0">
              <a:solidFill>
                <a:prstClr val="black"/>
              </a:solidFill>
              <a:latin typeface="Comic Sans MS" charset="0"/>
              <a:ea typeface="ＭＳ Ｐゴシック" charset="0"/>
            </a:endParaRPr>
          </a:p>
          <a:p>
            <a:pPr eaLnBrk="0" hangingPunct="0"/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     Uncertainties dominated by systematics in all cases except </a:t>
            </a:r>
            <a:r>
              <a:rPr lang="en-US" sz="1600" dirty="0" err="1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Z</a:t>
            </a:r>
            <a:r>
              <a:rPr lang="en-US" sz="1600" dirty="0" err="1" smtClean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, WW, WZ</a:t>
            </a:r>
          </a:p>
          <a:p>
            <a:pPr marL="285750" indent="-285750" eaLnBrk="0" hangingPunct="0">
              <a:buFont typeface="Wingdings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Good agreement with SM expectations (within present uncertainties)</a:t>
            </a:r>
          </a:p>
          <a:p>
            <a:pPr marL="285750" indent="-285750" eaLnBrk="0" hangingPunct="0"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Experimental </a:t>
            </a:r>
            <a:r>
              <a:rPr lang="en-US" sz="160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precision </a:t>
            </a:r>
            <a:r>
              <a:rPr lang="en-US" sz="160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starts </a:t>
            </a:r>
            <a:r>
              <a:rPr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to challenge theory for W, Z, top-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pairs</a:t>
            </a:r>
            <a:endParaRPr lang="en-US" sz="1600" dirty="0">
              <a:solidFill>
                <a:prstClr val="black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60032" y="1340768"/>
            <a:ext cx="2448272" cy="914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6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2-14 at 21.37.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514600"/>
            <a:ext cx="4876800" cy="3520965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815263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Excellent performances 2010</a:t>
            </a:r>
            <a:endParaRPr lang="en-GB" sz="28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838201" cy="83838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0" y="23622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2"/>
              <a:buChar char="q"/>
              <a:defRPr/>
            </a:pP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Experiments demonstrated readiness in the exploitation of the 7 </a:t>
            </a:r>
            <a:r>
              <a:rPr lang="en-GB" sz="20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TeV</a:t>
            </a: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 </a:t>
            </a:r>
            <a:r>
              <a:rPr lang="en-GB" sz="20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p-p</a:t>
            </a: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  and </a:t>
            </a:r>
            <a:b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</a:b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2.76 </a:t>
            </a:r>
            <a:r>
              <a:rPr lang="en-GB" sz="20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TeV</a:t>
            </a: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 </a:t>
            </a:r>
            <a:r>
              <a:rPr lang="en-GB" sz="20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Pb-Pb</a:t>
            </a: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 data;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2"/>
              <a:buChar char="q"/>
            </a:pP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a</a:t>
            </a:r>
            <a:r>
              <a:rPr lang="en-GB" sz="20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nalyses</a:t>
            </a:r>
            <a:r>
              <a:rPr lang="en-GB" sz="20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 proceeded very rapidly;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34000" y="4495800"/>
            <a:ext cx="381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2"/>
              <a:buChar char="q"/>
            </a:pPr>
            <a:r>
              <a:rPr lang="en-GB" sz="2000" kern="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Experiments have about </a:t>
            </a:r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Helvetica"/>
                <a:ea typeface="ＭＳ Ｐゴシック" charset="-128"/>
              </a:rPr>
              <a:t>completed their journey through the Standard Model  … and  have started to take us into uncharted territories …</a:t>
            </a:r>
            <a:endParaRPr lang="en-US" kern="0" dirty="0" smtClean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Helvetica"/>
              <a:ea typeface="ＭＳ Ｐゴシック" charset="-128"/>
            </a:endParaRPr>
          </a:p>
          <a:p>
            <a:pPr marL="342900" indent="-342900">
              <a:spcBef>
                <a:spcPct val="20000"/>
              </a:spcBef>
              <a:buClr>
                <a:srgbClr val="9A0000"/>
              </a:buClr>
              <a:buSzPct val="75000"/>
              <a:buFont typeface="Wingdings" pitchFamily="-112" charset="2"/>
              <a:buChar char="n"/>
              <a:defRPr/>
            </a:pPr>
            <a:endParaRPr lang="en-US" sz="2400" kern="0" dirty="0" smtClean="0">
              <a:solidFill>
                <a:srgbClr val="003366"/>
              </a:solidFill>
              <a:latin typeface="Helvetica"/>
              <a:ea typeface="ＭＳ Ｐゴシック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" y="990600"/>
            <a:ext cx="8305800" cy="9906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Excellent start-up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in 2011: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                             already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some </a:t>
            </a:r>
            <a:r>
              <a:rPr lang="en-US" sz="2800" kern="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1.3/</a:t>
            </a:r>
            <a:r>
              <a:rPr lang="en-US" sz="2800" kern="0" dirty="0" err="1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fb</a:t>
            </a:r>
            <a:r>
              <a:rPr lang="en-US" sz="2800" kern="0" dirty="0" smtClean="0"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 (!)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delivered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43862" cy="53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Physics beyond the Standard Model ?</a:t>
            </a:r>
            <a:endParaRPr lang="en-GB" sz="2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295400"/>
            <a:ext cx="3733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514600" y="1524000"/>
            <a:ext cx="381000" cy="1590675"/>
            <a:chOff x="2654041" y="1802884"/>
            <a:chExt cx="381000" cy="1591916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743200" y="3200400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2E639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93C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2654041" y="1980823"/>
              <a:ext cx="381000" cy="1220151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alpha val="90000"/>
                  </a:schemeClr>
                </a:gs>
                <a:gs pos="100000">
                  <a:schemeClr val="accent4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2756159" y="18028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514600" y="3124200"/>
            <a:ext cx="381000" cy="660400"/>
            <a:chOff x="2641082" y="3352800"/>
            <a:chExt cx="381000" cy="659884"/>
          </a:xfrm>
        </p:grpSpPr>
        <p:sp>
          <p:nvSpPr>
            <p:cNvPr id="10" name="Down Arrow 9"/>
            <p:cNvSpPr/>
            <p:nvPr/>
          </p:nvSpPr>
          <p:spPr bwMode="auto">
            <a:xfrm>
              <a:off x="2641082" y="3352800"/>
              <a:ext cx="381000" cy="456843"/>
            </a:xfrm>
            <a:prstGeom prst="downArrow">
              <a:avLst>
                <a:gd name="adj1" fmla="val 36395"/>
                <a:gd name="adj2" fmla="val 60203"/>
              </a:avLst>
            </a:prstGeom>
            <a:gradFill flip="none" rotWithShape="1">
              <a:gsLst>
                <a:gs pos="0">
                  <a:srgbClr val="008000">
                    <a:alpha val="90000"/>
                  </a:srgb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2743200" y="38182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514600" y="3733800"/>
            <a:ext cx="381000" cy="868362"/>
            <a:chOff x="2655595" y="4008242"/>
            <a:chExt cx="381000" cy="868558"/>
          </a:xfrm>
        </p:grpSpPr>
        <p:sp>
          <p:nvSpPr>
            <p:cNvPr id="14" name="Down Arrow 13"/>
            <p:cNvSpPr/>
            <p:nvPr/>
          </p:nvSpPr>
          <p:spPr bwMode="auto">
            <a:xfrm>
              <a:off x="2655595" y="4008242"/>
              <a:ext cx="381000" cy="647846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36000">
                  <a:srgbClr val="FF0000">
                    <a:alpha val="90000"/>
                  </a:srgbClr>
                </a:gs>
                <a:gs pos="100000">
                  <a:srgbClr val="008000"/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2756159" y="4682400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pic>
        <p:nvPicPr>
          <p:cNvPr id="22" name="Picture 1" descr="0l.png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905000"/>
            <a:ext cx="4264025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5435600" y="900113"/>
            <a:ext cx="2355850" cy="800100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300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Searches for </a:t>
            </a:r>
          </a:p>
          <a:p>
            <a:pPr eaLnBrk="0" hangingPunct="0"/>
            <a:r>
              <a:rPr lang="en-US" sz="2300" dirty="0" err="1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Supersymmetry</a:t>
            </a:r>
            <a:endParaRPr lang="en-US" sz="2300" dirty="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657600" y="6248400"/>
            <a:ext cx="3116262" cy="3540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Most stringent limits to date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 bwMode="auto">
          <a:xfrm>
            <a:off x="4419600" y="1371600"/>
            <a:ext cx="4648200" cy="2819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26482" y="1384558"/>
            <a:ext cx="4191000" cy="449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838201" cy="83838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29" name="Picture 23" descr="Screen shot 2010-06-18 at 23.17.38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own Arrow 29"/>
          <p:cNvSpPr/>
          <p:nvPr/>
        </p:nvSpPr>
        <p:spPr bwMode="auto">
          <a:xfrm>
            <a:off x="2641600" y="3352800"/>
            <a:ext cx="381000" cy="457200"/>
          </a:xfrm>
          <a:prstGeom prst="downArrow">
            <a:avLst>
              <a:gd name="adj1" fmla="val 36395"/>
              <a:gd name="adj2" fmla="val 60203"/>
            </a:avLst>
          </a:prstGeom>
          <a:gradFill flip="none" rotWithShape="1">
            <a:gsLst>
              <a:gs pos="0">
                <a:srgbClr val="008000">
                  <a:alpha val="9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9" name="Oval 15"/>
          <p:cNvSpPr>
            <a:spLocks noChangeArrowheads="1"/>
          </p:cNvSpPr>
          <p:nvPr/>
        </p:nvSpPr>
        <p:spPr bwMode="auto">
          <a:xfrm>
            <a:off x="2743200" y="32004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2654300" y="1981200"/>
            <a:ext cx="381000" cy="381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6" name="Oval 17"/>
          <p:cNvSpPr>
            <a:spLocks noChangeArrowheads="1"/>
          </p:cNvSpPr>
          <p:nvPr/>
        </p:nvSpPr>
        <p:spPr bwMode="auto">
          <a:xfrm>
            <a:off x="2755900" y="18034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2743200" y="3817938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641082" y="2438400"/>
            <a:ext cx="381000" cy="762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2743200" y="2320925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5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2655888" y="4008438"/>
            <a:ext cx="381000" cy="258762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36000">
                <a:srgbClr val="FF0000">
                  <a:alpha val="90000"/>
                </a:srgbClr>
              </a:gs>
              <a:gs pos="100000">
                <a:srgbClr val="008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57" name="Picture 3" descr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0063" y="1371600"/>
            <a:ext cx="4681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857997" y="2057400"/>
            <a:ext cx="2110591" cy="1404938"/>
            <a:chOff x="6781800" y="1752600"/>
            <a:chExt cx="2111087" cy="1404600"/>
          </a:xfrm>
        </p:grpSpPr>
        <p:sp>
          <p:nvSpPr>
            <p:cNvPr id="59" name="Line 10"/>
            <p:cNvSpPr>
              <a:spLocks noChangeShapeType="1"/>
            </p:cNvSpPr>
            <p:nvPr/>
          </p:nvSpPr>
          <p:spPr bwMode="auto">
            <a:xfrm>
              <a:off x="7696200" y="2551926"/>
              <a:ext cx="990600" cy="496074"/>
            </a:xfrm>
            <a:prstGeom prst="line">
              <a:avLst/>
            </a:prstGeom>
            <a:noFill/>
            <a:ln w="19050">
              <a:solidFill>
                <a:srgbClr val="CF04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 rot="9491046" flipH="1">
              <a:off x="8081126" y="2181187"/>
              <a:ext cx="153988" cy="0"/>
            </a:xfrm>
            <a:prstGeom prst="line">
              <a:avLst/>
            </a:prstGeom>
            <a:noFill/>
            <a:ln w="28575">
              <a:solidFill>
                <a:srgbClr val="CF0428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6781800" y="1752600"/>
              <a:ext cx="2111087" cy="1404600"/>
              <a:chOff x="6781800" y="1752600"/>
              <a:chExt cx="2111087" cy="1404600"/>
            </a:xfrm>
          </p:grpSpPr>
          <p:sp>
            <p:nvSpPr>
              <p:cNvPr id="62" name="Line 9"/>
              <p:cNvSpPr>
                <a:spLocks noChangeShapeType="1"/>
              </p:cNvSpPr>
              <p:nvPr/>
            </p:nvSpPr>
            <p:spPr bwMode="auto">
              <a:xfrm flipV="1">
                <a:off x="7620000" y="1981200"/>
                <a:ext cx="990600" cy="4312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8009126" y="2731679"/>
                <a:ext cx="153988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000000"/>
                  </a:solidFill>
                  <a:ea typeface="ＭＳ Ｐゴシック" charset="-128"/>
                </a:endParaRPr>
              </a:p>
            </p:txBody>
          </p:sp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6781800" y="1785930"/>
                <a:ext cx="362035" cy="423760"/>
                <a:chOff x="4943159" y="4141656"/>
                <a:chExt cx="362035" cy="423760"/>
              </a:xfrm>
            </p:grpSpPr>
            <p:sp>
              <p:nvSpPr>
                <p:cNvPr id="77" name="Oval 14"/>
                <p:cNvSpPr>
                  <a:spLocks noChangeArrowheads="1"/>
                </p:cNvSpPr>
                <p:nvPr/>
              </p:nvSpPr>
              <p:spPr bwMode="auto">
                <a:xfrm>
                  <a:off x="4943159" y="4205141"/>
                  <a:ext cx="360448" cy="36027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8" name="Rectangle 15"/>
                <p:cNvSpPr>
                  <a:spLocks noChangeArrowheads="1"/>
                </p:cNvSpPr>
                <p:nvPr/>
              </p:nvSpPr>
              <p:spPr bwMode="auto">
                <a:xfrm>
                  <a:off x="4952686" y="4141656"/>
                  <a:ext cx="352508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20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ea typeface="ＭＳ Ｐゴシック" charset="-128"/>
                    </a:rPr>
                    <a:t>g</a:t>
                  </a:r>
                  <a:endPara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ＭＳ Ｐゴシック" charset="-128"/>
                  </a:endParaRPr>
                </a:p>
              </p:txBody>
            </p:sp>
          </p:grpSp>
          <p:grpSp>
            <p:nvGrpSpPr>
              <p:cNvPr id="5" name="Group 39"/>
              <p:cNvGrpSpPr>
                <a:grpSpLocks/>
              </p:cNvGrpSpPr>
              <p:nvPr/>
            </p:nvGrpSpPr>
            <p:grpSpPr bwMode="auto">
              <a:xfrm>
                <a:off x="8254313" y="2742962"/>
                <a:ext cx="560802" cy="414238"/>
                <a:chOff x="7339913" y="5653068"/>
                <a:chExt cx="560802" cy="414238"/>
              </a:xfrm>
            </p:grpSpPr>
            <p:sp>
              <p:nvSpPr>
                <p:cNvPr id="75" name="Oval 26"/>
                <p:cNvSpPr>
                  <a:spLocks noChangeArrowheads="1"/>
                </p:cNvSpPr>
                <p:nvPr/>
              </p:nvSpPr>
              <p:spPr bwMode="auto">
                <a:xfrm>
                  <a:off x="7402874" y="5653068"/>
                  <a:ext cx="425550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6" name="Rectangle 27"/>
                <p:cNvSpPr>
                  <a:spLocks noChangeArrowheads="1"/>
                </p:cNvSpPr>
                <p:nvPr/>
              </p:nvSpPr>
              <p:spPr bwMode="auto">
                <a:xfrm>
                  <a:off x="7339913" y="5690088"/>
                  <a:ext cx="560802" cy="338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ea typeface="ＭＳ Ｐゴシック" charset="-128"/>
                      <a:cs typeface="SchoolHouse Cursive B"/>
                    </a:rPr>
                    <a:t>W/Z</a:t>
                  </a:r>
                  <a:endParaRPr lang="en-US" sz="1600" baseline="30000" dirty="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</p:grp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6781800" y="2679477"/>
                <a:ext cx="362035" cy="423761"/>
                <a:chOff x="4572000" y="4757381"/>
                <a:chExt cx="362035" cy="423761"/>
              </a:xfrm>
            </p:grpSpPr>
            <p:sp>
              <p:nvSpPr>
                <p:cNvPr id="73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448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4" name="Rectangle 15"/>
                <p:cNvSpPr>
                  <a:spLocks noChangeArrowheads="1"/>
                </p:cNvSpPr>
                <p:nvPr/>
              </p:nvSpPr>
              <p:spPr bwMode="auto">
                <a:xfrm>
                  <a:off x="4581527" y="4757381"/>
                  <a:ext cx="352508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20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ea typeface="ＭＳ Ｐゴシック" charset="-128"/>
                    </a:rPr>
                    <a:t>g</a:t>
                  </a:r>
                  <a:endPara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ＭＳ Ｐゴシック" charset="-128"/>
                  </a:endParaRPr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7239107" y="2209690"/>
                <a:ext cx="431901" cy="493594"/>
                <a:chOff x="5016348" y="5231774"/>
                <a:chExt cx="431901" cy="493594"/>
              </a:xfrm>
            </p:grpSpPr>
            <p:sp>
              <p:nvSpPr>
                <p:cNvPr id="71" name="Oval 21"/>
                <p:cNvSpPr>
                  <a:spLocks noChangeArrowheads="1"/>
                </p:cNvSpPr>
                <p:nvPr/>
              </p:nvSpPr>
              <p:spPr bwMode="auto">
                <a:xfrm>
                  <a:off x="5016348" y="5257168"/>
                  <a:ext cx="431901" cy="468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036994" y="5231774"/>
                  <a:ext cx="407027" cy="461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 smtClean="0">
                      <a:solidFill>
                        <a:srgbClr val="800000"/>
                      </a:solidFill>
                      <a:effectLst>
                        <a:outerShdw blurRad="50800" dist="38100" dir="2700000" algn="tl">
                          <a:srgbClr val="000000">
                            <a:alpha val="43000"/>
                          </a:srgbClr>
                        </a:outerShdw>
                      </a:effectLst>
                      <a:ea typeface="ＭＳ Ｐゴシック" charset="-128"/>
                    </a:rPr>
                    <a:t>H</a:t>
                  </a:r>
                  <a:endParaRPr lang="en-US" sz="2000" baseline="30000" dirty="0">
                    <a:solidFill>
                      <a:srgbClr val="800000"/>
                    </a:solidFill>
                    <a:effectLst>
                      <a:outerShdw blurRad="50800" dist="38100" dir="2700000" algn="tl">
                        <a:srgbClr val="000000">
                          <a:alpha val="43000"/>
                        </a:srgbClr>
                      </a:outerShdw>
                    </a:effectLst>
                    <a:ea typeface="ＭＳ Ｐゴシック" charset="-128"/>
                  </a:endParaRPr>
                </a:p>
              </p:txBody>
            </p:sp>
          </p:grp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8332085" y="1752600"/>
                <a:ext cx="560802" cy="414238"/>
                <a:chOff x="6350885" y="5105400"/>
                <a:chExt cx="560802" cy="414238"/>
              </a:xfrm>
            </p:grpSpPr>
            <p:sp>
              <p:nvSpPr>
                <p:cNvPr id="69" name="Oval 26"/>
                <p:cNvSpPr>
                  <a:spLocks noChangeArrowheads="1"/>
                </p:cNvSpPr>
                <p:nvPr/>
              </p:nvSpPr>
              <p:spPr bwMode="auto">
                <a:xfrm>
                  <a:off x="6412291" y="5105400"/>
                  <a:ext cx="425550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0" name="Rectangle 27"/>
                <p:cNvSpPr>
                  <a:spLocks noChangeArrowheads="1"/>
                </p:cNvSpPr>
                <p:nvPr/>
              </p:nvSpPr>
              <p:spPr bwMode="auto">
                <a:xfrm>
                  <a:off x="6350885" y="5142420"/>
                  <a:ext cx="560802" cy="338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/>
                      <a:ea typeface="ＭＳ Ｐゴシック" charset="-128"/>
                      <a:cs typeface="SchoolHouse Cursive B"/>
                    </a:rPr>
                    <a:t>W/Z</a:t>
                  </a:r>
                  <a:endParaRPr lang="en-US" sz="1600" baseline="30000" dirty="0">
                    <a:solidFill>
                      <a:srgbClr val="000000"/>
                    </a:solidFill>
                    <a:latin typeface="Helvetica"/>
                    <a:ea typeface="ＭＳ Ｐゴシック" charset="-128"/>
                  </a:endParaRPr>
                </a:p>
              </p:txBody>
            </p:sp>
          </p:grpSp>
        </p:grpSp>
      </p:grpSp>
      <p:pic>
        <p:nvPicPr>
          <p:cNvPr id="7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6323" y="2477274"/>
            <a:ext cx="533400" cy="58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/>
          <p:nvPr/>
        </p:nvSpPr>
        <p:spPr>
          <a:xfrm>
            <a:off x="4572000" y="2438400"/>
            <a:ext cx="3810000" cy="707886"/>
          </a:xfrm>
          <a:prstGeom prst="rect">
            <a:avLst/>
          </a:prstGeom>
          <a:solidFill>
            <a:srgbClr val="FFC2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Not enough data yet 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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 Interesting in 2011 and 2012!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9" name="Group 84"/>
          <p:cNvGrpSpPr/>
          <p:nvPr/>
        </p:nvGrpSpPr>
        <p:grpSpPr>
          <a:xfrm>
            <a:off x="4724400" y="4343400"/>
            <a:ext cx="4264162" cy="2366420"/>
            <a:chOff x="4724400" y="4343400"/>
            <a:chExt cx="4264162" cy="236642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4400" y="4343400"/>
              <a:ext cx="2625318" cy="2366420"/>
            </a:xfrm>
            <a:prstGeom prst="rect">
              <a:avLst/>
            </a:prstGeom>
            <a:effectLst>
              <a:outerShdw blurRad="1905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4724400" y="6324600"/>
              <a:ext cx="69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CMS</a:t>
              </a:r>
              <a:endParaRPr lang="en-GB" dirty="0">
                <a:solidFill>
                  <a:srgbClr val="800000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91400" y="6172200"/>
              <a:ext cx="1597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m</a:t>
              </a:r>
              <a:r>
                <a:rPr lang="en-GB" baseline="-25000" dirty="0" smtClean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4μ</a:t>
              </a:r>
              <a:r>
                <a:rPr lang="en-GB" dirty="0" smtClean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=201 </a:t>
              </a:r>
              <a:r>
                <a:rPr lang="en-GB" dirty="0" err="1" smtClean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GeV</a:t>
              </a:r>
              <a:endParaRPr lang="en-GB" dirty="0">
                <a:solidFill>
                  <a:srgbClr val="000000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066800" y="228600"/>
            <a:ext cx="80438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2800" kern="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cs typeface="Arial"/>
              </a:rPr>
              <a:t>Higgs-Boson at 7 </a:t>
            </a:r>
            <a:r>
              <a:rPr lang="en-GB" sz="2800" kern="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cs typeface="Arial"/>
              </a:rPr>
              <a:t>TeV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667000" y="4038600"/>
            <a:ext cx="381000" cy="868362"/>
            <a:chOff x="2655595" y="4008242"/>
            <a:chExt cx="381000" cy="868558"/>
          </a:xfrm>
        </p:grpSpPr>
        <p:sp>
          <p:nvSpPr>
            <p:cNvPr id="47" name="Down Arrow 46"/>
            <p:cNvSpPr/>
            <p:nvPr/>
          </p:nvSpPr>
          <p:spPr bwMode="auto">
            <a:xfrm>
              <a:off x="2655595" y="4008242"/>
              <a:ext cx="381000" cy="647846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36000">
                  <a:srgbClr val="FF0000">
                    <a:alpha val="90000"/>
                  </a:srgbClr>
                </a:gs>
                <a:gs pos="100000">
                  <a:srgbClr val="008000"/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48" name="Oval 19"/>
            <p:cNvSpPr>
              <a:spLocks noChangeArrowheads="1"/>
            </p:cNvSpPr>
            <p:nvPr/>
          </p:nvSpPr>
          <p:spPr bwMode="auto">
            <a:xfrm>
              <a:off x="2756159" y="4682400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4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991" y="503238"/>
            <a:ext cx="4352925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6"/>
          <p:cNvSpPr>
            <a:spLocks noChangeArrowheads="1"/>
          </p:cNvSpPr>
          <p:nvPr/>
        </p:nvSpPr>
        <p:spPr bwMode="auto">
          <a:xfrm>
            <a:off x="357188" y="0"/>
            <a:ext cx="8286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smtClean="0">
                <a:solidFill>
                  <a:srgbClr val="FF0000"/>
                </a:solidFill>
                <a:latin typeface="Times New Roman" pitchFamily="18" charset="0"/>
              </a:rPr>
              <a:t>Search for the Higgs-Boson at the LHC</a:t>
            </a:r>
            <a:endParaRPr lang="en-GB" sz="28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176132" name="Straight Arrow Connector 11"/>
          <p:cNvCxnSpPr>
            <a:cxnSpLocks noChangeShapeType="1"/>
          </p:cNvCxnSpPr>
          <p:nvPr/>
        </p:nvCxnSpPr>
        <p:spPr bwMode="auto">
          <a:xfrm>
            <a:off x="2484441" y="1412881"/>
            <a:ext cx="4730750" cy="32305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6133" name="TextBox 6"/>
          <p:cNvSpPr txBox="1">
            <a:spLocks noChangeArrowheads="1"/>
          </p:cNvSpPr>
          <p:nvPr/>
        </p:nvSpPr>
        <p:spPr bwMode="auto">
          <a:xfrm>
            <a:off x="611188" y="1196975"/>
            <a:ext cx="23583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Production rate</a:t>
            </a:r>
          </a:p>
          <a:p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of the Higgs-Bosons</a:t>
            </a:r>
          </a:p>
          <a:p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depends on its mass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7191" y="3429006"/>
            <a:ext cx="3786187" cy="3273425"/>
            <a:chOff x="4066" y="335"/>
            <a:chExt cx="1694" cy="1657"/>
          </a:xfrm>
        </p:grpSpPr>
        <p:pic>
          <p:nvPicPr>
            <p:cNvPr id="17613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6" y="335"/>
              <a:ext cx="1694" cy="1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6139" name="Rectangle 10"/>
            <p:cNvSpPr>
              <a:spLocks noChangeArrowheads="1"/>
            </p:cNvSpPr>
            <p:nvPr/>
          </p:nvSpPr>
          <p:spPr bwMode="auto">
            <a:xfrm>
              <a:off x="4422" y="1926"/>
              <a:ext cx="126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76140" name="Rectangle 11"/>
            <p:cNvSpPr>
              <a:spLocks noChangeArrowheads="1"/>
            </p:cNvSpPr>
            <p:nvPr/>
          </p:nvSpPr>
          <p:spPr bwMode="auto">
            <a:xfrm>
              <a:off x="4530" y="1950"/>
              <a:ext cx="192" cy="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76135" name="Straight Arrow Connector 13"/>
          <p:cNvCxnSpPr>
            <a:cxnSpLocks noChangeShapeType="1"/>
          </p:cNvCxnSpPr>
          <p:nvPr/>
        </p:nvCxnSpPr>
        <p:spPr bwMode="auto">
          <a:xfrm rot="5400000">
            <a:off x="214316" y="2643191"/>
            <a:ext cx="1000125" cy="428625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8313" y="2349500"/>
            <a:ext cx="35798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as well as its decay possibilities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(“Signature (or picture)” 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as seen in the detector) 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>
            <a:off x="2542384" y="2866232"/>
            <a:ext cx="1296987" cy="838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31951B-CC9F-46CD-BC0A-95B00665A4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smtClean="0">
                <a:latin typeface="Arial" pitchFamily="34" charset="0"/>
              </a:rPr>
              <a:t>CMS &amp; ATLAS Projections Compared</a:t>
            </a:r>
          </a:p>
        </p:txBody>
      </p:sp>
      <p:sp>
        <p:nvSpPr>
          <p:cNvPr id="1034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B1E81C-B3E6-4DD4-B50D-6F5343567D96}" type="slidenum">
              <a:rPr lang="en-US"/>
              <a:pPr/>
              <a:t>35</a:t>
            </a:fld>
            <a:endParaRPr lang="en-US"/>
          </a:p>
        </p:txBody>
      </p:sp>
      <p:pic>
        <p:nvPicPr>
          <p:cNvPr id="103427" name="Picture 5" descr="cms_and_atla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609600"/>
            <a:ext cx="86947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1200" y="56388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Summary of Prospects</a:t>
            </a:r>
          </a:p>
        </p:txBody>
      </p:sp>
      <p:sp>
        <p:nvSpPr>
          <p:cNvPr id="1146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A716D-FF38-4CFA-BF70-F6FED0BE9B2B}" type="slidenum">
              <a:rPr lang="en-US"/>
              <a:pPr/>
              <a:t>36</a:t>
            </a:fld>
            <a:endParaRPr lang="en-US"/>
          </a:p>
        </p:txBody>
      </p:sp>
      <p:sp>
        <p:nvSpPr>
          <p:cNvPr id="125957" name="TextBox 4"/>
          <p:cNvSpPr txBox="1">
            <a:spLocks noChangeArrowheads="1"/>
          </p:cNvSpPr>
          <p:nvPr/>
        </p:nvSpPr>
        <p:spPr bwMode="auto">
          <a:xfrm>
            <a:off x="822325" y="3776663"/>
            <a:ext cx="10429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 b="1" dirty="0">
                <a:solidFill>
                  <a:srgbClr val="FF0000"/>
                </a:solidFill>
                <a:latin typeface="Times New Roman" charset="0"/>
                <a:cs typeface="Arial" charset="0"/>
              </a:rPr>
              <a:t>Sergio </a:t>
            </a:r>
            <a:r>
              <a:rPr lang="en-US" sz="1050" b="1" dirty="0" err="1">
                <a:solidFill>
                  <a:srgbClr val="FF0000"/>
                </a:solidFill>
                <a:latin typeface="Times New Roman" charset="0"/>
                <a:cs typeface="Arial" charset="0"/>
              </a:rPr>
              <a:t>Cittolin</a:t>
            </a:r>
            <a:endParaRPr lang="en-US" sz="1050" b="1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4693" name="TextBox 8"/>
          <p:cNvSpPr txBox="1">
            <a:spLocks noChangeArrowheads="1"/>
          </p:cNvSpPr>
          <p:nvPr/>
        </p:nvSpPr>
        <p:spPr bwMode="auto">
          <a:xfrm>
            <a:off x="2667000" y="4114800"/>
            <a:ext cx="4648200" cy="163121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Higgs Boson, if it exists between masses of (114 - 600 </a:t>
            </a:r>
            <a:r>
              <a:rPr lang="en-US" sz="2000" dirty="0" err="1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GeV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) will either be discovered or ruled out in  ≈ next two years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charset="0"/>
                <a:sym typeface="Wingdings" pitchFamily="2" charset="2"/>
              </a:rPr>
              <a:t> Decided to run in 2011 and 2012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charset="0"/>
              </a:rPr>
              <a:t> 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762000" y="762000"/>
          <a:ext cx="7467600" cy="2826308"/>
        </p:xfrm>
        <a:graphic>
          <a:graphicData uri="http://schemas.openxmlformats.org/drawingml/2006/table">
            <a:tbl>
              <a:tblPr/>
              <a:tblGrid>
                <a:gridCol w="1866900"/>
                <a:gridCol w="1866900"/>
                <a:gridCol w="1866900"/>
                <a:gridCol w="1866900"/>
              </a:tblGrid>
              <a:tr h="4572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SM Higgs Search Prospects (Mass in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GeV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ATLAS + CMS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≈ 2 x CMS 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95% CL exclusion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3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sensitivity 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5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sensitivity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120 - 530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135 - 475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152 - 175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2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114 - 585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120 - 545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140 - 200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5 fb</a:t>
                      </a:r>
                      <a:r>
                        <a:rPr kumimoji="0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宋体" charset="-122"/>
                        </a:rPr>
                        <a:t>-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 600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128 - 482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10 fb</a:t>
                      </a:r>
                      <a:r>
                        <a:rPr kumimoji="0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-1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ＭＳ Ｐゴシック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114 - 600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ea typeface="ＭＳ Ｐゴシック" charset="-128"/>
                        </a:rPr>
                        <a:t>117 - 535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Striped Right Arrow 9"/>
          <p:cNvSpPr/>
          <p:nvPr/>
        </p:nvSpPr>
        <p:spPr bwMode="auto">
          <a:xfrm>
            <a:off x="914400" y="4419600"/>
            <a:ext cx="1143000" cy="609600"/>
          </a:xfrm>
          <a:prstGeom prst="stripedRightArrow">
            <a:avLst/>
          </a:prstGeom>
          <a:solidFill>
            <a:srgbClr val="000080"/>
          </a:solidFill>
          <a:ln w="635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733800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cccccccccc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26482" y="1384558"/>
            <a:ext cx="4191000" cy="449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815263" cy="762000"/>
          </a:xfrm>
        </p:spPr>
        <p:txBody>
          <a:bodyPr/>
          <a:lstStyle/>
          <a:p>
            <a:r>
              <a:rPr lang="en-GB" sz="3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The 2011 and 2012 run …</a:t>
            </a:r>
            <a:endParaRPr lang="en-GB" sz="38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838201" cy="83838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29" name="Picture 23" descr="Screen shot 2010-06-18 at 23.17.38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own Arrow 29"/>
          <p:cNvSpPr/>
          <p:nvPr/>
        </p:nvSpPr>
        <p:spPr bwMode="auto">
          <a:xfrm>
            <a:off x="2641600" y="3352800"/>
            <a:ext cx="381000" cy="457200"/>
          </a:xfrm>
          <a:prstGeom prst="downArrow">
            <a:avLst>
              <a:gd name="adj1" fmla="val 36395"/>
              <a:gd name="adj2" fmla="val 60203"/>
            </a:avLst>
          </a:prstGeom>
          <a:gradFill flip="none" rotWithShape="1">
            <a:gsLst>
              <a:gs pos="0">
                <a:srgbClr val="008000">
                  <a:alpha val="9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9" name="Oval 15"/>
          <p:cNvSpPr>
            <a:spLocks noChangeArrowheads="1"/>
          </p:cNvSpPr>
          <p:nvPr/>
        </p:nvSpPr>
        <p:spPr bwMode="auto">
          <a:xfrm>
            <a:off x="2743200" y="32004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2654300" y="1981200"/>
            <a:ext cx="381000" cy="381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4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6" name="Oval 17"/>
          <p:cNvSpPr>
            <a:spLocks noChangeArrowheads="1"/>
          </p:cNvSpPr>
          <p:nvPr/>
        </p:nvSpPr>
        <p:spPr bwMode="auto">
          <a:xfrm>
            <a:off x="2755900" y="18034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2743200" y="3817938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641082" y="2438400"/>
            <a:ext cx="381000" cy="762000"/>
          </a:xfrm>
          <a:prstGeom prst="downArrow">
            <a:avLst>
              <a:gd name="adj1" fmla="val 36395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2743200" y="2320925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5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1295400"/>
            <a:ext cx="457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Search for physics beyond SM</a:t>
            </a:r>
          </a:p>
          <a:p>
            <a:pPr>
              <a:buSzPct val="75000"/>
              <a:buFont typeface="Wingdings" charset="2"/>
              <a:buChar char="q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Discovering new particles</a:t>
            </a:r>
          </a:p>
          <a:p>
            <a:pPr>
              <a:buSzPct val="75000"/>
              <a:buFont typeface="Wingdings" charset="2"/>
              <a:buChar char="q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Making precise measurements of</a:t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 properties of known particles/forces:</a:t>
            </a:r>
          </a:p>
          <a:p>
            <a:pPr>
              <a:buSzPct val="75000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 e.g.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LHCb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: B</a:t>
            </a:r>
            <a:r>
              <a:rPr lang="en-US" baseline="-25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s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μ</a:t>
            </a:r>
            <a:r>
              <a:rPr lang="en-US" baseline="300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+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μ</a:t>
            </a:r>
            <a:r>
              <a:rPr lang="en-US" baseline="30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−</a:t>
            </a:r>
            <a:endParaRPr lang="en-US" baseline="30000" dirty="0" smtClean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  <a:p>
            <a:pPr>
              <a:buSzPct val="75000"/>
              <a:buFont typeface="Wingdings" charset="2"/>
              <a:buChar char="q"/>
            </a:pPr>
            <a:endParaRPr lang="en-GB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53000" y="3200400"/>
            <a:ext cx="3140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  <a:sym typeface="Wingdings"/>
              </a:rPr>
              <a:t> will enter new territory !</a:t>
            </a:r>
            <a:endParaRPr lang="en-GB" sz="20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5" name="Down Arrow 54"/>
          <p:cNvSpPr/>
          <p:nvPr/>
        </p:nvSpPr>
        <p:spPr bwMode="auto">
          <a:xfrm>
            <a:off x="2667000" y="4313238"/>
            <a:ext cx="381000" cy="639762"/>
          </a:xfrm>
          <a:prstGeom prst="downArrow">
            <a:avLst>
              <a:gd name="adj1" fmla="val 36395"/>
              <a:gd name="adj2" fmla="val 53401"/>
            </a:avLst>
          </a:prstGeom>
          <a:gradFill flip="none" rotWithShape="1">
            <a:gsLst>
              <a:gs pos="34000">
                <a:srgbClr val="FFFF00">
                  <a:alpha val="90000"/>
                </a:srgbClr>
              </a:gs>
              <a:gs pos="100000">
                <a:srgbClr val="800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6" name="Oval 18"/>
          <p:cNvSpPr>
            <a:spLocks noChangeArrowheads="1"/>
          </p:cNvSpPr>
          <p:nvPr/>
        </p:nvSpPr>
        <p:spPr bwMode="auto">
          <a:xfrm>
            <a:off x="2743200" y="4191000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2655888" y="4008438"/>
            <a:ext cx="381000" cy="258762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36000">
                <a:srgbClr val="FF0000">
                  <a:alpha val="90000"/>
                </a:srgbClr>
              </a:gs>
              <a:gs pos="100000">
                <a:srgbClr val="008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DAEE52-1FD5-0444-B1B0-480D52BAC55E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191000"/>
            <a:ext cx="2362200" cy="245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 smtClean="0">
                <a:solidFill>
                  <a:schemeClr val="bg1"/>
                </a:solidFill>
              </a:rPr>
              <a:t>New </a:t>
            </a:r>
            <a:r>
              <a:rPr lang="en-GB" sz="3200" b="1" i="1" dirty="0" smtClean="0">
                <a:solidFill>
                  <a:schemeClr val="bg1"/>
                </a:solidFill>
              </a:rPr>
              <a:t>Rough Draft </a:t>
            </a:r>
            <a:r>
              <a:rPr lang="en-GB" sz="3200" dirty="0" smtClean="0">
                <a:solidFill>
                  <a:schemeClr val="bg1"/>
                </a:solidFill>
              </a:rPr>
              <a:t>10 year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72399" y="6468851"/>
            <a:ext cx="50387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F3548F-35B1-4809-9DEE-F56A40BB2783}" type="slidenum">
              <a:rPr lang="en-GB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42" y="764704"/>
            <a:ext cx="8352928" cy="57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5334000"/>
            <a:ext cx="1967205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Plan to continue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until around 2030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429000"/>
            <a:ext cx="38096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update of European HEP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3581400" y="2362200"/>
            <a:ext cx="304800" cy="1066800"/>
          </a:xfrm>
          <a:prstGeom prst="up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4876800"/>
            <a:ext cx="154401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Shutdown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2017 or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1905000"/>
            <a:ext cx="165942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Shutdown will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extend far into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2014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Glion Colloquium /  June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ED0D00-34FF-3E42-8C7B-C58827C23128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t="9630" b="25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5715000"/>
            <a:ext cx="9144000" cy="685800"/>
          </a:xfrm>
          <a:prstGeom prst="rect">
            <a:avLst/>
          </a:prstGeom>
          <a:solidFill>
            <a:srgbClr val="A17453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20" tIns="45710" rIns="91420" bIns="45710" anchor="ctr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0" y="2643183"/>
            <a:ext cx="9144000" cy="126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>
            <a:prstTxWarp prst="textNoShape">
              <a:avLst/>
            </a:prstTxWarp>
            <a:spAutoFit/>
          </a:bodyPr>
          <a:lstStyle/>
          <a:p>
            <a:pPr marL="742786" indent="-742786" eaLnBrk="0" hangingPunct="0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                 beyond LHC ?</a:t>
            </a:r>
          </a:p>
          <a:p>
            <a:pPr marL="742786" indent="-742786" eaLnBrk="0" hangingPunct="0"/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Text Box 2"/>
          <p:cNvSpPr txBox="1">
            <a:spLocks noChangeArrowheads="1"/>
          </p:cNvSpPr>
          <p:nvPr/>
        </p:nvSpPr>
        <p:spPr bwMode="auto">
          <a:xfrm>
            <a:off x="5435600" y="4438650"/>
            <a:ext cx="3455988" cy="219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>
                <a:solidFill>
                  <a:srgbClr val="000000"/>
                </a:solidFill>
                <a:latin typeface="Arial" pitchFamily="34" charset="0"/>
              </a:rPr>
              <a:t>possible due to                      </a:t>
            </a:r>
            <a:r>
              <a:rPr 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000000"/>
                </a:solidFill>
                <a:latin typeface="Arial" pitchFamily="34" charset="0"/>
              </a:rPr>
              <a:t>precision measurements    </a:t>
            </a:r>
            <a:r>
              <a:rPr 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FF0000"/>
                </a:solidFill>
                <a:latin typeface="Arial" pitchFamily="34" charset="0"/>
              </a:rPr>
              <a:t>known higher order  electroweak corrections</a:t>
            </a:r>
          </a:p>
          <a:p>
            <a:pPr eaLnBrk="0" hangingPunct="0">
              <a:spcBef>
                <a:spcPct val="50000"/>
              </a:spcBef>
            </a:pPr>
            <a:endParaRPr lang="de-DE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501187" name="Object 3"/>
          <p:cNvGraphicFramePr>
            <a:graphicFrameLocks noChangeAspect="1"/>
          </p:cNvGraphicFramePr>
          <p:nvPr/>
        </p:nvGraphicFramePr>
        <p:xfrm>
          <a:off x="5867400" y="5661025"/>
          <a:ext cx="2330450" cy="858838"/>
        </p:xfrm>
        <a:graphic>
          <a:graphicData uri="http://schemas.openxmlformats.org/presentationml/2006/ole">
            <p:oleObj spid="_x0000_s669698" name="Formel" r:id="rId3" imgW="1168200" imgH="431640" progId="Equation.3">
              <p:embed/>
            </p:oleObj>
          </a:graphicData>
        </a:graphic>
      </p:graphicFrame>
      <p:sp>
        <p:nvSpPr>
          <p:cNvPr id="1501188" name="Rectangle 4"/>
          <p:cNvSpPr>
            <a:spLocks noChangeArrowheads="1"/>
          </p:cNvSpPr>
          <p:nvPr/>
        </p:nvSpPr>
        <p:spPr bwMode="auto">
          <a:xfrm>
            <a:off x="6300788" y="566102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01189" name="Rectangle 5"/>
          <p:cNvSpPr>
            <a:spLocks noChangeArrowheads="1"/>
          </p:cNvSpPr>
          <p:nvPr/>
        </p:nvSpPr>
        <p:spPr bwMode="auto">
          <a:xfrm>
            <a:off x="7524750" y="566102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01190" name="Text Box 6"/>
          <p:cNvSpPr txBox="1">
            <a:spLocks noChangeArrowheads="1"/>
          </p:cNvSpPr>
          <p:nvPr/>
        </p:nvSpPr>
        <p:spPr bwMode="auto">
          <a:xfrm>
            <a:off x="2339975" y="4221163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>
                <a:solidFill>
                  <a:srgbClr val="000000"/>
                </a:solidFill>
              </a:rPr>
              <a:t>LEP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57150"/>
            <a:ext cx="7815262" cy="762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Arial" pitchFamily="34" charset="0"/>
              </a:rPr>
              <a:t/>
            </a:r>
            <a:br>
              <a:rPr lang="en-GB" b="1" dirty="0" smtClean="0">
                <a:latin typeface="Arial" pitchFamily="34" charset="0"/>
              </a:rPr>
            </a:br>
            <a:r>
              <a:rPr lang="de-DE" sz="2700" b="1" dirty="0" smtClean="0">
                <a:latin typeface="Arial" pitchFamily="34" charset="0"/>
              </a:rPr>
              <a:t>Test of the SM at the Level of Quantum Fluctuations</a:t>
            </a:r>
            <a:endParaRPr lang="en-US" dirty="0"/>
          </a:p>
        </p:txBody>
      </p:sp>
      <p:pic>
        <p:nvPicPr>
          <p:cNvPr id="1501194" name="Picture 10" descr="mhiggs_2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914400"/>
            <a:ext cx="3429000" cy="3429000"/>
          </a:xfrm>
        </p:spPr>
      </p:pic>
      <p:pic>
        <p:nvPicPr>
          <p:cNvPr id="1501192" name="Picture 8" descr="seite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2514600"/>
            <a:ext cx="3670069" cy="3744884"/>
          </a:xfrm>
        </p:spPr>
      </p:pic>
      <p:sp>
        <p:nvSpPr>
          <p:cNvPr id="1501193" name="Text Box 9"/>
          <p:cNvSpPr txBox="1">
            <a:spLocks noChangeArrowheads="1"/>
          </p:cNvSpPr>
          <p:nvPr/>
        </p:nvSpPr>
        <p:spPr bwMode="auto">
          <a:xfrm>
            <a:off x="381000" y="2209800"/>
            <a:ext cx="441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>
                <a:solidFill>
                  <a:srgbClr val="0070C0"/>
                </a:solidFill>
                <a:latin typeface="Arial" pitchFamily="34" charset="0"/>
              </a:rPr>
              <a:t>indirect determination of the top mass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501195" name="Text Box 11"/>
          <p:cNvSpPr txBox="1">
            <a:spLocks noChangeArrowheads="1"/>
          </p:cNvSpPr>
          <p:nvPr/>
        </p:nvSpPr>
        <p:spPr bwMode="auto">
          <a:xfrm>
            <a:off x="5757863" y="1125538"/>
            <a:ext cx="2928937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Arial" pitchFamily="34" charset="0"/>
              </a:rPr>
              <a:t>prediction of the range</a:t>
            </a:r>
          </a:p>
          <a:p>
            <a:r>
              <a:rPr lang="de-DE" sz="2000" dirty="0">
                <a:solidFill>
                  <a:srgbClr val="0070C0"/>
                </a:solidFill>
                <a:latin typeface="Arial" pitchFamily="34" charset="0"/>
              </a:rPr>
              <a:t>        for </a:t>
            </a:r>
            <a:r>
              <a:rPr lang="de-DE" sz="2000" dirty="0" smtClean="0">
                <a:solidFill>
                  <a:srgbClr val="0070C0"/>
                </a:solidFill>
                <a:latin typeface="Arial" pitchFamily="34" charset="0"/>
              </a:rPr>
              <a:t>the Higgs </a:t>
            </a:r>
            <a:r>
              <a:rPr lang="de-DE" sz="2000" dirty="0">
                <a:solidFill>
                  <a:srgbClr val="0070C0"/>
                </a:solidFill>
                <a:latin typeface="Arial" pitchFamily="34" charset="0"/>
              </a:rPr>
              <a:t>mass</a:t>
            </a:r>
            <a:endParaRPr lang="en-GB" sz="2000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50119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895350"/>
            <a:ext cx="4333875" cy="1085850"/>
          </a:xfrm>
          <a:prstGeom prst="rect">
            <a:avLst/>
          </a:prstGeom>
          <a:noFill/>
        </p:spPr>
      </p:pic>
      <p:sp>
        <p:nvSpPr>
          <p:cNvPr id="1501197" name="Line 13"/>
          <p:cNvSpPr>
            <a:spLocks noChangeShapeType="1"/>
          </p:cNvSpPr>
          <p:nvPr/>
        </p:nvSpPr>
        <p:spPr bwMode="auto">
          <a:xfrm>
            <a:off x="2484438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01198" name="Line 14"/>
          <p:cNvSpPr>
            <a:spLocks noChangeShapeType="1"/>
          </p:cNvSpPr>
          <p:nvPr/>
        </p:nvSpPr>
        <p:spPr bwMode="auto">
          <a:xfrm>
            <a:off x="4419600" y="1917700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noFill/>
        </p:spPr>
        <p:txBody>
          <a:bodyPr/>
          <a:lstStyle/>
          <a:p>
            <a:fld id="{5A5F2842-EF30-4C6C-8991-8233461BD29A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Impact" pitchFamily="34" charset="0"/>
              </a:rPr>
              <a:t>Road beyond Standard </a:t>
            </a:r>
            <a:r>
              <a:rPr lang="en-US" dirty="0">
                <a:solidFill>
                  <a:schemeClr val="tx1"/>
                </a:solidFill>
                <a:latin typeface="Impact" pitchFamily="34" charset="0"/>
              </a:rPr>
              <a:t>Model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15" y="3429011"/>
            <a:ext cx="71516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(LHC, HL/HE-LHC?)</a:t>
            </a:r>
            <a:endParaRPr lang="en-US" sz="20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LHeC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 ??)</a:t>
            </a: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(LC 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(ILC or CLIC)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?)</a:t>
            </a:r>
            <a:endParaRPr lang="en-US" sz="2400" b="1" dirty="0" smtClean="0">
              <a:solidFill>
                <a:srgbClr val="000066"/>
              </a:solidFill>
              <a:latin typeface="Lucida Grande" charset="0"/>
              <a:ea typeface="ＭＳ Ｐゴシック" pitchFamily="-112" charset="-128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33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Next decades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machine which will complement and extend the LHC best, and is closest to be realized, is a  Linear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with a collision energy of at least 500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  <a:p>
            <a:endParaRPr lang="en-US" dirty="0" smtClean="0">
              <a:solidFill>
                <a:srgbClr val="000099"/>
              </a:solidFill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28600" y="3581400"/>
            <a:ext cx="8763000" cy="2163763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                             </a:t>
            </a:r>
            <a:r>
              <a:rPr lang="en-US" sz="2400" dirty="0">
                <a:solidFill>
                  <a:srgbClr val="CC0000"/>
                </a:solidFill>
                <a:latin typeface="Comic Sans MS" pitchFamily="66" charset="0"/>
              </a:rPr>
              <a:t>             </a:t>
            </a:r>
            <a:r>
              <a:rPr lang="en-US" sz="2400" dirty="0">
                <a:solidFill>
                  <a:srgbClr val="003366"/>
                </a:solidFill>
                <a:latin typeface="Comic Sans MS" pitchFamily="66" charset="0"/>
              </a:rPr>
              <a:t>PROJECTS</a:t>
            </a:r>
            <a:r>
              <a:rPr lang="en-US" sz="2200" dirty="0">
                <a:solidFill>
                  <a:srgbClr val="003366"/>
                </a:solidFill>
                <a:latin typeface="Comic Sans MS" pitchFamily="66" charset="0"/>
              </a:rPr>
              <a:t>:</a:t>
            </a:r>
          </a:p>
          <a:p>
            <a:r>
              <a:rPr lang="en-US" sz="2200" dirty="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</a:rPr>
              <a:t>eV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 Colliders (CMS energy up to 1 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</a:rPr>
              <a:t>TeV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) 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 Technology ~ready</a:t>
            </a:r>
          </a:p>
          <a:p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     </a:t>
            </a:r>
            <a:r>
              <a:rPr lang="en-US" sz="2200" dirty="0" smtClean="0">
                <a:solidFill>
                  <a:srgbClr val="0000CC"/>
                </a:solidFill>
                <a:latin typeface="Comic Sans MS" pitchFamily="66" charset="0"/>
              </a:rPr>
              <a:t>ILC </a:t>
            </a:r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with superconducting cavities</a:t>
            </a:r>
          </a:p>
          <a:p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        </a:t>
            </a:r>
          </a:p>
          <a:p>
            <a:r>
              <a:rPr lang="en-US" sz="2200" dirty="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Multi-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</a:rPr>
              <a:t>TeV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 Collider (CMS energies in multi-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</a:rPr>
              <a:t>TeV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 range) </a:t>
            </a:r>
            <a:r>
              <a:rPr lang="en-US" sz="2000" dirty="0">
                <a:solidFill>
                  <a:srgbClr val="CC0000"/>
                </a:solidFill>
                <a:latin typeface="Comic Sans MS" pitchFamily="66" charset="0"/>
                <a:sym typeface="Symbol" pitchFamily="18" charset="2"/>
              </a:rPr>
              <a:t> R&amp;D</a:t>
            </a:r>
            <a:endParaRPr lang="en-US" sz="2200" dirty="0">
              <a:solidFill>
                <a:srgbClr val="CC0000"/>
              </a:solidFill>
              <a:latin typeface="Comic Sans MS" pitchFamily="66" charset="0"/>
            </a:endParaRPr>
          </a:p>
          <a:p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     CLIC </a:t>
            </a:r>
            <a:r>
              <a:rPr lang="en-US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sz="2200" dirty="0">
                <a:solidFill>
                  <a:srgbClr val="0000CC"/>
                </a:solidFill>
                <a:latin typeface="Comic Sans MS" pitchFamily="66" charset="0"/>
              </a:rPr>
              <a:t> Two Beam Acceleration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629400" y="6172200"/>
            <a:ext cx="1905000" cy="457200"/>
          </a:xfrm>
          <a:noFill/>
        </p:spPr>
        <p:txBody>
          <a:bodyPr/>
          <a:lstStyle/>
          <a:p>
            <a:fld id="{DB65DD95-E09D-42BA-A2CF-294E76A5FA8C}" type="slidenum">
              <a:rPr lang="en-US" smtClean="0"/>
              <a:pPr/>
              <a:t>41</a:t>
            </a:fld>
            <a:endParaRPr lang="en-US" dirty="0" smtClean="0"/>
          </a:p>
        </p:txBody>
      </p:sp>
      <p:sp>
        <p:nvSpPr>
          <p:cNvPr id="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Colliders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22-Jan-11                                FALC - SLAC</a:t>
            </a: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Global Design Effort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D375D0-4455-4BA0-8642-15007BFD3DB2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3" name="Picture 5" descr="A superconducting TESLA cavit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0"/>
            <a:ext cx="49291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371600" y="152400"/>
            <a:ext cx="7467600" cy="5794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ctr" hangingPunct="0"/>
            <a:r>
              <a:rPr lang="en-US" sz="3200" b="1" smtClean="0">
                <a:solidFill>
                  <a:srgbClr val="000000"/>
                </a:solidFill>
                <a:latin typeface="Arial" pitchFamily="34" charset="0"/>
              </a:rPr>
              <a:t>Cavity Gradient Milestone Achieved</a:t>
            </a:r>
          </a:p>
        </p:txBody>
      </p:sp>
      <p:pic>
        <p:nvPicPr>
          <p:cNvPr id="1229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6934200" cy="437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33010" name="AutoShape 18"/>
          <p:cNvSpPr>
            <a:spLocks noChangeArrowheads="1"/>
          </p:cNvSpPr>
          <p:nvPr/>
        </p:nvSpPr>
        <p:spPr bwMode="auto">
          <a:xfrm>
            <a:off x="6400800" y="2743200"/>
            <a:ext cx="2514600" cy="762000"/>
          </a:xfrm>
          <a:prstGeom prst="leftArrowCallout">
            <a:avLst>
              <a:gd name="adj1" fmla="val 25000"/>
              <a:gd name="adj2" fmla="val 25000"/>
              <a:gd name="adj3" fmla="val 55000"/>
              <a:gd name="adj4" fmla="val 66667"/>
            </a:avLst>
          </a:prstGeom>
          <a:solidFill>
            <a:srgbClr val="FFFFCC"/>
          </a:solidFill>
          <a:ln w="38100">
            <a:solidFill>
              <a:srgbClr val="FF0D0D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ctr" hangingPunct="0"/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33012" name="Text Box 20"/>
          <p:cNvSpPr txBox="1">
            <a:spLocks noChangeArrowheads="1"/>
          </p:cNvSpPr>
          <p:nvPr/>
        </p:nvSpPr>
        <p:spPr bwMode="auto">
          <a:xfrm>
            <a:off x="7543800" y="2743200"/>
            <a:ext cx="1271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ctr" hangingPunct="0"/>
            <a:r>
              <a:rPr lang="en-US" sz="2000" smtClean="0">
                <a:solidFill>
                  <a:srgbClr val="000000"/>
                </a:solidFill>
                <a:latin typeface="Arial" pitchFamily="34" charset="0"/>
              </a:rPr>
              <a:t>2010</a:t>
            </a:r>
          </a:p>
          <a:p>
            <a:pPr algn="ctr" eaLnBrk="0" fontAlgn="ctr" hangingPunct="0"/>
            <a:r>
              <a:rPr lang="en-US" sz="2000" smtClean="0">
                <a:solidFill>
                  <a:srgbClr val="000000"/>
                </a:solidFill>
                <a:latin typeface="Arial" pitchFamily="34" charset="0"/>
              </a:rPr>
              <a:t>Milestone</a:t>
            </a:r>
          </a:p>
        </p:txBody>
      </p:sp>
      <p:sp>
        <p:nvSpPr>
          <p:cNvPr id="2133013" name="AutoShape 21"/>
          <p:cNvSpPr>
            <a:spLocks noChangeArrowheads="1"/>
          </p:cNvSpPr>
          <p:nvPr/>
        </p:nvSpPr>
        <p:spPr bwMode="auto">
          <a:xfrm>
            <a:off x="6477000" y="1524000"/>
            <a:ext cx="2514600" cy="762000"/>
          </a:xfrm>
          <a:prstGeom prst="leftArrowCallout">
            <a:avLst>
              <a:gd name="adj1" fmla="val 25000"/>
              <a:gd name="adj2" fmla="val 25000"/>
              <a:gd name="adj3" fmla="val 55000"/>
              <a:gd name="adj4" fmla="val 66667"/>
            </a:avLst>
          </a:prstGeom>
          <a:solidFill>
            <a:srgbClr val="FFFFCC"/>
          </a:solidFill>
          <a:ln w="38100">
            <a:solidFill>
              <a:srgbClr val="FF0D0D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ctr" hangingPunct="0"/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33014" name="Text Box 22"/>
          <p:cNvSpPr txBox="1">
            <a:spLocks noChangeArrowheads="1"/>
          </p:cNvSpPr>
          <p:nvPr/>
        </p:nvSpPr>
        <p:spPr bwMode="auto">
          <a:xfrm>
            <a:off x="7848600" y="1524000"/>
            <a:ext cx="720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ctr" hangingPunct="0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TDR</a:t>
            </a:r>
          </a:p>
          <a:p>
            <a:pPr algn="ctr" eaLnBrk="0" fontAlgn="ctr" hangingPunct="0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Goal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3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3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3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3010" grpId="0" animBg="1"/>
      <p:bldP spid="2133012" grpId="0"/>
      <p:bldP spid="2133013" grpId="0" animBg="1"/>
      <p:bldP spid="21330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6" y="188642"/>
            <a:ext cx="689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Gradient at CLIC 4*10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 pitchFamily="18" charset="0"/>
              </a:rPr>
              <a:t>-7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BDR and 180 ns pulse length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998" y="4910585"/>
            <a:ext cx="3124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6198" y="4910587"/>
            <a:ext cx="33528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58217" y="4732788"/>
            <a:ext cx="25708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T18 and TD18 built and tested at SLAC and KEK</a:t>
            </a:r>
            <a:endParaRPr lang="en-US" sz="16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177800" indent="-17780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real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prototypes with improved design are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T24 and TD24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measurements in plot on the right for TD18 at KEK 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8" name="Picture 3" descr="C:\Higo\2010\X-band\Nextef\TD18_#2\101018 Summary (14)\Evolution of BDR at 100MVm and 250nse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6480" y="600043"/>
            <a:ext cx="2577520" cy="1946489"/>
          </a:xfrm>
          <a:prstGeom prst="rect">
            <a:avLst/>
          </a:prstGeom>
          <a:noFill/>
        </p:spPr>
      </p:pic>
      <p:pic>
        <p:nvPicPr>
          <p:cNvPr id="37" name="Picture 36" descr="C:\Higo\2010\Reports_Papers_Conferences_Talks\101011-15 IWLC10 CERN\Higo presentation\101017 BDR vs Eacc aselected poi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6480" y="2558861"/>
            <a:ext cx="2577520" cy="22479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9476" y="651473"/>
            <a:ext cx="5529523" cy="4081314"/>
          </a:xfrm>
          <a:prstGeom prst="rect">
            <a:avLst/>
          </a:prstGeom>
        </p:spPr>
      </p:pic>
      <p:pic>
        <p:nvPicPr>
          <p:cNvPr id="12" name="Picture 11" descr="C:\Higo\2010\X-band\Nextef\TD18_#2\101016 Summary (14)\101017 BDR vs Width 100 at 2800hr and 90 at 3500h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6480" y="4751582"/>
            <a:ext cx="2577520" cy="210641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19486692">
            <a:off x="3203430" y="3608303"/>
            <a:ext cx="4519186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b-NO" b="1" i="1" dirty="0" smtClean="0">
                <a:solidFill>
                  <a:srgbClr val="000000"/>
                </a:solidFill>
              </a:rPr>
              <a:t>Today:</a:t>
            </a:r>
          </a:p>
          <a:p>
            <a:endParaRPr lang="nb-NO" dirty="0" smtClean="0">
              <a:solidFill>
                <a:srgbClr val="000000"/>
              </a:solidFill>
            </a:endParaRPr>
          </a:p>
          <a:p>
            <a:r>
              <a:rPr lang="nb-NO" dirty="0" smtClean="0">
                <a:solidFill>
                  <a:srgbClr val="000000"/>
                </a:solidFill>
              </a:rPr>
              <a:t>CTF3 running with accelerating structures </a:t>
            </a:r>
          </a:p>
          <a:p>
            <a:r>
              <a:rPr lang="nb-NO" smtClean="0">
                <a:solidFill>
                  <a:srgbClr val="000000"/>
                </a:solidFill>
              </a:rPr>
              <a:t>reaching design value </a:t>
            </a:r>
            <a:r>
              <a:rPr lang="nb-NO" dirty="0" smtClean="0">
                <a:solidFill>
                  <a:srgbClr val="000000"/>
                </a:solidFill>
              </a:rPr>
              <a:t>(100 MV/m).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Impact" pitchFamily="34" charset="0"/>
              </a:rPr>
              <a:t>Road beyond Standard </a:t>
            </a:r>
            <a:r>
              <a:rPr lang="en-US" dirty="0">
                <a:solidFill>
                  <a:schemeClr val="tx1"/>
                </a:solidFill>
                <a:latin typeface="Impact" pitchFamily="34" charset="0"/>
              </a:rPr>
              <a:t>Model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15" y="3429011"/>
            <a:ext cx="71516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(LHC, HL/HE-LHC?)</a:t>
            </a:r>
            <a:endParaRPr lang="en-US" sz="20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LHeC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 ??)</a:t>
            </a: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(LC 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(ILC or CLIC)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?)</a:t>
            </a:r>
            <a:endParaRPr lang="en-US" sz="2400" b="1" dirty="0" smtClean="0">
              <a:solidFill>
                <a:srgbClr val="000066"/>
              </a:solidFill>
              <a:latin typeface="Lucida Grande" charset="0"/>
              <a:ea typeface="ＭＳ Ｐゴシック" pitchFamily="-112" charset="-128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33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Next decades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818902">
            <a:off x="560565" y="4825765"/>
            <a:ext cx="8401659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LHC results will guide the way at the energy frontier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4392612"/>
          </a:xfrm>
          <a:noFill/>
        </p:spPr>
        <p:txBody>
          <a:bodyPr/>
          <a:lstStyle/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Past decades saw precision studies of 5 % of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our Universe </a:t>
            </a:r>
            <a:r>
              <a:rPr lang="en-US" sz="2800" smtClean="0">
                <a:solidFill>
                  <a:srgbClr val="FFFF00"/>
                </a:solidFill>
                <a:sym typeface="Wingdings" pitchFamily="2" charset="2"/>
              </a:rPr>
              <a:t> Discovery of the Standard Model</a:t>
            </a: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The LHC is delivering data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We are just at the beginning of exploring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95 % of the Universe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4824412"/>
          </a:xfrm>
          <a:solidFill>
            <a:schemeClr val="tx1"/>
          </a:solidFill>
        </p:spPr>
        <p:txBody>
          <a:bodyPr/>
          <a:lstStyle/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Past decades saw precision studies of 5 % of 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our Universe </a:t>
            </a:r>
            <a:r>
              <a:rPr lang="en-US" sz="2800" dirty="0" smtClean="0">
                <a:solidFill>
                  <a:srgbClr val="000099"/>
                </a:solidFill>
                <a:sym typeface="Wingdings" pitchFamily="2" charset="2"/>
              </a:rPr>
              <a:t> Discovery of the Standard Model</a:t>
            </a:r>
            <a:endParaRPr lang="en-US" sz="2800" dirty="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dirty="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The LHC </a:t>
            </a:r>
            <a:r>
              <a:rPr lang="en-US" sz="2800" dirty="0" smtClean="0">
                <a:solidFill>
                  <a:srgbClr val="000099"/>
                </a:solidFill>
              </a:rPr>
              <a:t>is </a:t>
            </a:r>
            <a:r>
              <a:rPr lang="en-US" sz="2800" dirty="0" smtClean="0">
                <a:solidFill>
                  <a:srgbClr val="000099"/>
                </a:solidFill>
              </a:rPr>
              <a:t>delivering </a:t>
            </a:r>
            <a:r>
              <a:rPr lang="en-US" sz="2800" dirty="0" smtClean="0">
                <a:solidFill>
                  <a:srgbClr val="000099"/>
                </a:solidFill>
              </a:rPr>
              <a:t>data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dirty="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We are just at the beginning of exploring 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95 % of the Universe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dirty="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dirty="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dirty="0" smtClean="0">
                <a:solidFill>
                  <a:srgbClr val="000099"/>
                </a:solidFill>
              </a:rPr>
              <a:t>                                     exciting prospects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HERA: Tests </a:t>
            </a:r>
            <a:r>
              <a:rPr lang="de-DE" dirty="0" smtClean="0"/>
              <a:t>of QCD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2575" y="977900"/>
            <a:ext cx="2533650" cy="657225"/>
          </a:xfrm>
        </p:spPr>
        <p:txBody>
          <a:bodyPr/>
          <a:lstStyle/>
          <a:p>
            <a:pPr eaLnBrk="1" hangingPunct="1"/>
            <a:r>
              <a:rPr lang="de-DE" sz="1800" smtClean="0"/>
              <a:t>Running of </a:t>
            </a:r>
            <a:r>
              <a:rPr lang="el-GR" sz="1800" smtClean="0">
                <a:cs typeface="Arial" charset="0"/>
              </a:rPr>
              <a:t>α</a:t>
            </a:r>
            <a:r>
              <a:rPr lang="de-DE" sz="1800" baseline="-25000" smtClean="0">
                <a:cs typeface="Arial" charset="0"/>
              </a:rPr>
              <a:t>s</a:t>
            </a:r>
            <a:endParaRPr lang="el-GR" sz="1800" baseline="-25000" smtClean="0">
              <a:cs typeface="Arial" charset="0"/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2575" y="1787525"/>
            <a:ext cx="8520113" cy="4071938"/>
          </a:xfrm>
          <a:noFill/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650" y="860425"/>
            <a:ext cx="1600200" cy="109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1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238" y="5888038"/>
            <a:ext cx="64135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HERA: Tests </a:t>
            </a:r>
            <a:r>
              <a:rPr lang="de-DE" dirty="0" smtClean="0"/>
              <a:t>of Electroweak Interactions</a:t>
            </a:r>
          </a:p>
        </p:txBody>
      </p:sp>
      <p:pic>
        <p:nvPicPr>
          <p:cNvPr id="22531" name="Pictur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4325"/>
            <a:ext cx="5441950" cy="4818063"/>
          </a:xfrm>
          <a:noFill/>
        </p:spPr>
      </p:pic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0" y="785813"/>
            <a:ext cx="88519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r>
              <a:rPr lang="de-DE" sz="2000" b="1" dirty="0">
                <a:solidFill>
                  <a:srgbClr val="000000"/>
                </a:solidFill>
              </a:rPr>
              <a:t>Textbook example: </a:t>
            </a:r>
            <a:r>
              <a:rPr lang="de-DE" sz="2000" b="1" dirty="0">
                <a:solidFill>
                  <a:srgbClr val="FF0000"/>
                </a:solidFill>
              </a:rPr>
              <a:t>electromagnetic and </a:t>
            </a:r>
            <a:r>
              <a:rPr lang="de-DE" sz="2000" b="1" dirty="0" smtClean="0">
                <a:solidFill>
                  <a:srgbClr val="FF0000"/>
                </a:solidFill>
              </a:rPr>
              <a:t>weak </a:t>
            </a:r>
            <a:r>
              <a:rPr lang="de-DE" sz="2000" b="1" dirty="0">
                <a:solidFill>
                  <a:srgbClr val="FF0000"/>
                </a:solidFill>
              </a:rPr>
              <a:t>interactions become </a:t>
            </a:r>
            <a:r>
              <a:rPr lang="de-DE" sz="2000" b="1" dirty="0" smtClean="0">
                <a:solidFill>
                  <a:srgbClr val="FF0000"/>
                </a:solidFill>
              </a:rPr>
              <a:t>  equally </a:t>
            </a:r>
            <a:r>
              <a:rPr lang="de-DE" sz="2000" b="1" dirty="0">
                <a:solidFill>
                  <a:srgbClr val="FF0000"/>
                </a:solidFill>
              </a:rPr>
              <a:t>strong at high energies</a:t>
            </a:r>
          </a:p>
        </p:txBody>
      </p:sp>
      <p:pic>
        <p:nvPicPr>
          <p:cNvPr id="2253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050" y="1863725"/>
            <a:ext cx="2270125" cy="2255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4050" y="4194175"/>
            <a:ext cx="2270125" cy="202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7623175" y="2533650"/>
            <a:ext cx="1189038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>
                <a:solidFill>
                  <a:srgbClr val="000000"/>
                </a:solidFill>
              </a:rPr>
              <a:t>NC: neutral </a:t>
            </a:r>
          </a:p>
          <a:p>
            <a:pPr eaLnBrk="0" hangingPunct="0"/>
            <a:r>
              <a:rPr lang="de-DE" sz="1400" b="1">
                <a:solidFill>
                  <a:srgbClr val="000000"/>
                </a:solidFill>
              </a:rPr>
              <a:t>current</a:t>
            </a:r>
          </a:p>
        </p:txBody>
      </p:sp>
      <p:sp>
        <p:nvSpPr>
          <p:cNvPr id="22536" name="Text Box 18"/>
          <p:cNvSpPr txBox="1">
            <a:spLocks noChangeArrowheads="1"/>
          </p:cNvSpPr>
          <p:nvPr/>
        </p:nvSpPr>
        <p:spPr bwMode="auto">
          <a:xfrm>
            <a:off x="7623175" y="4776788"/>
            <a:ext cx="1287463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>
                <a:solidFill>
                  <a:srgbClr val="000000"/>
                </a:solidFill>
              </a:rPr>
              <a:t>CC: charged </a:t>
            </a:r>
          </a:p>
          <a:p>
            <a:pPr eaLnBrk="0" hangingPunct="0"/>
            <a:r>
              <a:rPr lang="de-DE" sz="1400" b="1">
                <a:solidFill>
                  <a:srgbClr val="000000"/>
                </a:solidFill>
              </a:rPr>
              <a:t>current</a:t>
            </a:r>
          </a:p>
        </p:txBody>
      </p:sp>
      <p:pic>
        <p:nvPicPr>
          <p:cNvPr id="65332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67363" y="1778000"/>
            <a:ext cx="3244850" cy="4445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HERA: Tests </a:t>
            </a:r>
            <a:r>
              <a:rPr lang="de-DE" dirty="0" smtClean="0"/>
              <a:t>of Electroweak Interactions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de-DE" sz="1800" smtClean="0"/>
              <a:t>Polarised CC cross section</a:t>
            </a:r>
          </a:p>
          <a:p>
            <a:pPr eaLnBrk="1" hangingPunct="1"/>
            <a:endParaRPr lang="de-DE" sz="1800" smtClean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68425"/>
            <a:ext cx="5219700" cy="4953000"/>
          </a:xfrm>
          <a:noFill/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138" y="1203325"/>
            <a:ext cx="1677987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4" cstate="print"/>
          <a:srcRect t="5441" r="55525" b="4761"/>
          <a:stretch>
            <a:fillRect/>
          </a:stretch>
        </p:blipFill>
        <p:spPr bwMode="auto">
          <a:xfrm>
            <a:off x="5500688" y="2620963"/>
            <a:ext cx="1398587" cy="146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4" cstate="print"/>
          <a:srcRect l="43063" t="10732" b="2385"/>
          <a:stretch>
            <a:fillRect/>
          </a:stretch>
        </p:blipFill>
        <p:spPr bwMode="auto">
          <a:xfrm>
            <a:off x="5500688" y="4086225"/>
            <a:ext cx="1812925" cy="143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0" name="Rectangle 13"/>
          <p:cNvSpPr>
            <a:spLocks noChangeArrowheads="1"/>
          </p:cNvSpPr>
          <p:nvPr/>
        </p:nvSpPr>
        <p:spPr bwMode="auto">
          <a:xfrm>
            <a:off x="5219700" y="5476875"/>
            <a:ext cx="4183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5113" indent="-265113"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r>
              <a:rPr lang="de-DE" b="1">
                <a:solidFill>
                  <a:srgbClr val="000000"/>
                </a:solidFill>
              </a:rPr>
              <a:t>No right-handed </a:t>
            </a:r>
            <a:br>
              <a:rPr lang="de-DE" b="1">
                <a:solidFill>
                  <a:srgbClr val="000000"/>
                </a:solidFill>
              </a:rPr>
            </a:br>
            <a:r>
              <a:rPr lang="de-DE" b="1">
                <a:solidFill>
                  <a:srgbClr val="000000"/>
                </a:solidFill>
              </a:rPr>
              <a:t>charged currents</a:t>
            </a:r>
          </a:p>
          <a:p>
            <a:pPr marL="265113" indent="-265113">
              <a:spcAft>
                <a:spcPct val="50000"/>
              </a:spcAft>
              <a:buClr>
                <a:srgbClr val="F28E00"/>
              </a:buClr>
              <a:buFont typeface="Arial" charset="0"/>
              <a:buChar char="&gt;"/>
            </a:pPr>
            <a:endParaRPr lang="de-DE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26" name="Picture 2"/>
          <p:cNvPicPr>
            <a:picLocks noChangeAspect="1" noChangeArrowheads="1"/>
          </p:cNvPicPr>
          <p:nvPr/>
        </p:nvPicPr>
        <p:blipFill>
          <a:blip r:embed="rId2" cstate="print"/>
          <a:srcRect t="4616"/>
          <a:stretch>
            <a:fillRect/>
          </a:stretch>
        </p:blipFill>
        <p:spPr bwMode="auto">
          <a:xfrm>
            <a:off x="1331917" y="809630"/>
            <a:ext cx="7272337" cy="6048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01827" name="Text Box 3"/>
          <p:cNvSpPr txBox="1">
            <a:spLocks noChangeArrowheads="1"/>
          </p:cNvSpPr>
          <p:nvPr/>
        </p:nvSpPr>
        <p:spPr bwMode="auto">
          <a:xfrm>
            <a:off x="663584" y="209557"/>
            <a:ext cx="4496703" cy="46164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Status recent Summer Conferences</a:t>
            </a:r>
            <a:endParaRPr lang="en-GB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01828" name="AutoShape 4"/>
          <p:cNvSpPr>
            <a:spLocks noChangeArrowheads="1"/>
          </p:cNvSpPr>
          <p:nvPr/>
        </p:nvSpPr>
        <p:spPr bwMode="auto">
          <a:xfrm>
            <a:off x="5219708" y="3716341"/>
            <a:ext cx="2665413" cy="863600"/>
          </a:xfrm>
          <a:prstGeom prst="leftArrowCallout">
            <a:avLst>
              <a:gd name="adj1" fmla="val 25000"/>
              <a:gd name="adj2" fmla="val 25000"/>
              <a:gd name="adj3" fmla="val 51440"/>
              <a:gd name="adj4" fmla="val 66667"/>
            </a:avLst>
          </a:prstGeom>
          <a:solidFill>
            <a:srgbClr val="FFFF00">
              <a:alpha val="85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 eaLnBrk="0" hangingPunct="0"/>
            <a:r>
              <a:rPr lang="en-GB" sz="1400" b="1" dirty="0" smtClean="0">
                <a:solidFill>
                  <a:srgbClr val="000000"/>
                </a:solidFill>
              </a:rPr>
              <a:t>Without this point,</a:t>
            </a:r>
          </a:p>
          <a:p>
            <a:pPr algn="ctr" eaLnBrk="0" hangingPunct="0"/>
            <a:r>
              <a:rPr lang="en-GB" sz="1400" b="1" dirty="0" smtClean="0">
                <a:solidFill>
                  <a:srgbClr val="000000"/>
                </a:solidFill>
              </a:rPr>
              <a:t>the fit is </a:t>
            </a:r>
            <a:r>
              <a:rPr lang="en-GB" sz="1400" b="1" i="1" dirty="0" smtClean="0">
                <a:solidFill>
                  <a:srgbClr val="000000"/>
                </a:solidFill>
              </a:rPr>
              <a:t>too</a:t>
            </a:r>
            <a:r>
              <a:rPr lang="en-GB" sz="1400" b="1" dirty="0" smtClean="0">
                <a:solidFill>
                  <a:srgbClr val="000000"/>
                </a:solidFill>
              </a:rPr>
              <a:t> good!</a:t>
            </a:r>
          </a:p>
        </p:txBody>
      </p:sp>
      <p:sp>
        <p:nvSpPr>
          <p:cNvPr id="1101829" name="Text Box 5"/>
          <p:cNvSpPr txBox="1">
            <a:spLocks noChangeArrowheads="1"/>
          </p:cNvSpPr>
          <p:nvPr/>
        </p:nvSpPr>
        <p:spPr bwMode="auto">
          <a:xfrm>
            <a:off x="5364166" y="5300665"/>
            <a:ext cx="3801000" cy="92330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Comic Sans MS" pitchFamily="66" charset="0"/>
              </a:rPr>
              <a:t>however . . .</a:t>
            </a:r>
          </a:p>
          <a:p>
            <a:endParaRPr lang="de-DE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Comic Sans MS" pitchFamily="66" charset="0"/>
              </a:rPr>
              <a:t>       . . . many key questions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 open</a:t>
            </a:r>
            <a:endParaRPr lang="de-DE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1828" grpId="0" animBg="1"/>
      <p:bldP spid="11018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48641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origin of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</a:rPr>
              <a:t>mass/matter or                     origin </a:t>
            </a:r>
            <a:r>
              <a:rPr lang="en-GB" sz="2000" dirty="0">
                <a:solidFill>
                  <a:srgbClr val="000000"/>
                </a:solidFill>
                <a:latin typeface="Helvetica"/>
              </a:rPr>
              <a:t>of electroweak symmetry breaking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70C0"/>
                </a:solidFill>
                <a:latin typeface="Helvetica"/>
              </a:rPr>
              <a:t>unification of forces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fundamental symmetry of forces and matter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70C0"/>
                </a:solidFill>
                <a:latin typeface="Helvetica"/>
              </a:rPr>
              <a:t>unification of quantum physics and general relativity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Helvetica"/>
              </a:rPr>
              <a:t>number of space/time dimensions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FF0000"/>
                </a:solidFill>
                <a:latin typeface="Helvetica"/>
              </a:rPr>
              <a:t>what is dark matter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FF0000"/>
                </a:solidFill>
                <a:latin typeface="Helvetica"/>
              </a:rPr>
              <a:t>what is dark energy</a:t>
            </a:r>
            <a:endParaRPr lang="de-DE" sz="20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1504259" name="Picture 3" descr="Abb_2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62000"/>
            <a:ext cx="2667000" cy="3133803"/>
          </a:xfrm>
          <a:prstGeom prst="rect">
            <a:avLst/>
          </a:prstGeom>
          <a:noFill/>
        </p:spPr>
      </p:pic>
      <p:sp>
        <p:nvSpPr>
          <p:cNvPr id="1504261" name="Line 5"/>
          <p:cNvSpPr>
            <a:spLocks noChangeShapeType="1"/>
          </p:cNvSpPr>
          <p:nvPr/>
        </p:nvSpPr>
        <p:spPr bwMode="auto">
          <a:xfrm>
            <a:off x="3048000" y="2362200"/>
            <a:ext cx="302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5042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733800" cy="20227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504263" name="Line 7"/>
          <p:cNvSpPr>
            <a:spLocks noChangeShapeType="1"/>
          </p:cNvSpPr>
          <p:nvPr/>
        </p:nvSpPr>
        <p:spPr bwMode="auto">
          <a:xfrm>
            <a:off x="3200400" y="5105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04264" name="AutoShape 8"/>
          <p:cNvSpPr>
            <a:spLocks/>
          </p:cNvSpPr>
          <p:nvPr/>
        </p:nvSpPr>
        <p:spPr bwMode="auto">
          <a:xfrm>
            <a:off x="2895600" y="4648200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Key Questions of Particle Physics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Cockpit Project for CFO">
  <a:themeElements>
    <a:clrScheme name="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ockpit Project for CFO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635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635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template">
  <a:themeElements>
    <a:clrScheme name="template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TemplatePresCERN</Template>
  <TotalTime>3034</TotalTime>
  <Words>1562</Words>
  <Application>Microsoft Office PowerPoint</Application>
  <PresentationFormat>On-screen Show (4:3)</PresentationFormat>
  <Paragraphs>415</Paragraphs>
  <Slides>46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77" baseType="lpstr">
      <vt:lpstr>1_Default Design</vt:lpstr>
      <vt:lpstr>2_Default Design</vt:lpstr>
      <vt:lpstr>Standarddesign</vt:lpstr>
      <vt:lpstr>15_Default Design</vt:lpstr>
      <vt:lpstr>4_Default Design</vt:lpstr>
      <vt:lpstr>6_Bold Stripes</vt:lpstr>
      <vt:lpstr>2_Apex</vt:lpstr>
      <vt:lpstr>Office Theme</vt:lpstr>
      <vt:lpstr>14_Bold Stripes</vt:lpstr>
      <vt:lpstr>3_EGEE_template</vt:lpstr>
      <vt:lpstr>1_Bullets</vt:lpstr>
      <vt:lpstr>5_Office Theme</vt:lpstr>
      <vt:lpstr>9_Cockpit Project for CFO</vt:lpstr>
      <vt:lpstr>8_Bold Stripes</vt:lpstr>
      <vt:lpstr>9_Bold Stripes</vt:lpstr>
      <vt:lpstr>1_Bold Stripes</vt:lpstr>
      <vt:lpstr>2_Bold Stripes</vt:lpstr>
      <vt:lpstr>7_Bold Stripes</vt:lpstr>
      <vt:lpstr>7_Default Design</vt:lpstr>
      <vt:lpstr>2_DESY_Vortrag_3-1</vt:lpstr>
      <vt:lpstr>3_DESY_Vortrag_3-1</vt:lpstr>
      <vt:lpstr>4_DESY_Vortrag_3-1</vt:lpstr>
      <vt:lpstr>16_Bold Stripes</vt:lpstr>
      <vt:lpstr>4_Blank Presentation</vt:lpstr>
      <vt:lpstr>3_Bold Stripes</vt:lpstr>
      <vt:lpstr>Default Design</vt:lpstr>
      <vt:lpstr>5_DESY_Vortrag_3-1</vt:lpstr>
      <vt:lpstr>12_Blank Presentation</vt:lpstr>
      <vt:lpstr>template</vt:lpstr>
      <vt:lpstr>Formel</vt:lpstr>
      <vt:lpstr>Chart</vt:lpstr>
      <vt:lpstr>Slide 1</vt:lpstr>
      <vt:lpstr>“Discovery” of  Standard Model</vt:lpstr>
      <vt:lpstr>What have we learned the last 50 years or Status of the Standard Model</vt:lpstr>
      <vt:lpstr> Test of the SM at the Level of Quantum Fluctuations</vt:lpstr>
      <vt:lpstr>HERA: Tests of QCD</vt:lpstr>
      <vt:lpstr>HERA: Tests of Electroweak Interactions</vt:lpstr>
      <vt:lpstr>HERA: Tests of Electroweak Interactions</vt:lpstr>
      <vt:lpstr>Slide 8</vt:lpstr>
      <vt:lpstr>Key Questions of Particle Physics</vt:lpstr>
      <vt:lpstr>Solutions?</vt:lpstr>
      <vt:lpstr>Enter a New Era in Fundamental Science</vt:lpstr>
      <vt:lpstr>Slide 12</vt:lpstr>
      <vt:lpstr>Enter a New Era in Fundamental Science</vt:lpstr>
      <vt:lpstr>LHC Experiments  complementary</vt:lpstr>
      <vt:lpstr>LHC Experiments  complementary</vt:lpstr>
      <vt:lpstr>LHC Experiments  complementary</vt:lpstr>
      <vt:lpstr>Slide 17</vt:lpstr>
      <vt:lpstr>Basic processes at LHC</vt:lpstr>
      <vt:lpstr>HERA: Impact on PDF</vt:lpstr>
      <vt:lpstr>Cross sections at the LHC</vt:lpstr>
      <vt:lpstr>Slide 21</vt:lpstr>
      <vt:lpstr>Overall LHC efficiency in 2010</vt:lpstr>
      <vt:lpstr>Jet production at 7 TeV</vt:lpstr>
      <vt:lpstr>Jet production at 7 TeV</vt:lpstr>
      <vt:lpstr>W and Z production at 7 TeV</vt:lpstr>
      <vt:lpstr>  W and Z production at 7 TeV</vt:lpstr>
      <vt:lpstr>HERA PDF</vt:lpstr>
      <vt:lpstr>Slide 28</vt:lpstr>
      <vt:lpstr>Top quark production at 7 TeV</vt:lpstr>
      <vt:lpstr>Slide 30</vt:lpstr>
      <vt:lpstr>Excellent performances 2010</vt:lpstr>
      <vt:lpstr>Physics beyond the Standard Model ?</vt:lpstr>
      <vt:lpstr>Slide 33</vt:lpstr>
      <vt:lpstr>Slide 34</vt:lpstr>
      <vt:lpstr>CMS &amp; ATLAS Projections Compared</vt:lpstr>
      <vt:lpstr>Summary of Prospects</vt:lpstr>
      <vt:lpstr>The 2011 and 2012 run …</vt:lpstr>
      <vt:lpstr>New Rough Draft 10 year plan</vt:lpstr>
      <vt:lpstr>Slide 39</vt:lpstr>
      <vt:lpstr>Road beyond Standard Model</vt:lpstr>
      <vt:lpstr>Linear e+e-Colliders</vt:lpstr>
      <vt:lpstr>Slide 42</vt:lpstr>
      <vt:lpstr>Slide 43</vt:lpstr>
      <vt:lpstr>Road beyond Standard Model</vt:lpstr>
      <vt:lpstr>Slide 45</vt:lpstr>
      <vt:lpstr>Slide 46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Infrastructure Services</dc:title>
  <dc:creator>duke</dc:creator>
  <cp:lastModifiedBy>heuer</cp:lastModifiedBy>
  <cp:revision>176</cp:revision>
  <dcterms:created xsi:type="dcterms:W3CDTF">2008-11-20T16:07:12Z</dcterms:created>
  <dcterms:modified xsi:type="dcterms:W3CDTF">2011-07-05T11:44:12Z</dcterms:modified>
</cp:coreProperties>
</file>