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5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71" r:id="rId9"/>
    <p:sldId id="272" r:id="rId10"/>
    <p:sldId id="273" r:id="rId11"/>
    <p:sldId id="275" r:id="rId12"/>
    <p:sldId id="276" r:id="rId13"/>
    <p:sldId id="279" r:id="rId14"/>
    <p:sldId id="280" r:id="rId15"/>
    <p:sldId id="261" r:id="rId16"/>
    <p:sldId id="282" r:id="rId17"/>
    <p:sldId id="283" r:id="rId18"/>
    <p:sldId id="284" r:id="rId19"/>
    <p:sldId id="285" r:id="rId20"/>
    <p:sldId id="286" r:id="rId21"/>
    <p:sldId id="290" r:id="rId22"/>
    <p:sldId id="287" r:id="rId23"/>
    <p:sldId id="288" r:id="rId24"/>
    <p:sldId id="293" r:id="rId25"/>
    <p:sldId id="304" r:id="rId26"/>
    <p:sldId id="302" r:id="rId27"/>
    <p:sldId id="297" r:id="rId28"/>
    <p:sldId id="298" r:id="rId29"/>
    <p:sldId id="294" r:id="rId30"/>
    <p:sldId id="289" r:id="rId31"/>
    <p:sldId id="291" r:id="rId32"/>
    <p:sldId id="295" r:id="rId33"/>
    <p:sldId id="296" r:id="rId34"/>
    <p:sldId id="299" r:id="rId35"/>
    <p:sldId id="300" r:id="rId36"/>
    <p:sldId id="301" r:id="rId37"/>
    <p:sldId id="292" r:id="rId38"/>
  </p:sldIdLst>
  <p:sldSz cx="9144000" cy="6858000" type="screen4x3"/>
  <p:notesSz cx="6858000" cy="9144000"/>
  <p:embeddedFontLst>
    <p:embeddedFont>
      <p:font typeface="Palatino Linotype" pitchFamily="18" charset="0"/>
      <p:regular r:id="rId40"/>
      <p:bold r:id="rId41"/>
      <p:italic r:id="rId42"/>
      <p:boldItalic r:id="rId43"/>
    </p:embeddedFont>
    <p:embeddedFont>
      <p:font typeface="Monotype Corsiva" pitchFamily="66" charset="0"/>
      <p:italic r:id="rId44"/>
    </p:embeddedFont>
    <p:embeddedFont>
      <p:font typeface="French Script MT" pitchFamily="66" charset="0"/>
      <p:regular r:id="rId45"/>
    </p:embeddedFont>
    <p:embeddedFont>
      <p:font typeface="Garamond" pitchFamily="18" charset="0"/>
      <p:regular r:id="rId46"/>
      <p:bold r:id="rId47"/>
      <p:italic r:id="rId48"/>
    </p:embeddedFont>
    <p:embeddedFont>
      <p:font typeface="Calibri" pitchFamily="34" charset="0"/>
      <p:regular r:id="rId49"/>
      <p:bold r:id="rId50"/>
      <p:italic r:id="rId51"/>
      <p:boldItalic r:id="rId52"/>
    </p:embeddedFont>
  </p:embeddedFontLst>
  <p:custDataLst>
    <p:tags r:id="rId5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B700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8" autoAdjust="0"/>
    <p:restoredTop sz="94660"/>
  </p:normalViewPr>
  <p:slideViewPr>
    <p:cSldViewPr>
      <p:cViewPr varScale="1">
        <p:scale>
          <a:sx n="82" d="100"/>
          <a:sy n="82" d="100"/>
        </p:scale>
        <p:origin x="-259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E7BDB-8085-40BF-BB3A-43BCDC17DBC5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E5F41-D193-45FC-8274-01B633CB0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0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9DB64-0787-4EDE-B3A8-86E9266CE4E5}" type="slidenum">
              <a:rPr lang="en-US"/>
              <a:pPr/>
              <a:t>3</a:t>
            </a:fld>
            <a:endParaRPr lang="en-US"/>
          </a:p>
        </p:txBody>
      </p:sp>
      <p:sp>
        <p:nvSpPr>
          <p:cNvPr id="86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E5F41-D193-45FC-8274-01B633CB0A8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139B7A-637C-47AF-940C-8156063E2B5C}" type="slidenum">
              <a:rPr lang="en-US"/>
              <a:pPr/>
              <a:t>15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B6B32A-B98F-409F-89C1-F8D8DE32EA30}" type="slidenum">
              <a:rPr lang="en-US"/>
              <a:pPr/>
              <a:t>16</a:t>
            </a:fld>
            <a:endParaRPr lang="en-US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ECD2CB-54FC-443B-B995-A3C4576F7F5E}" type="slidenum">
              <a:rPr lang="en-US"/>
              <a:pPr/>
              <a:t>17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Palatino Linotype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Palatino Linotype" pitchFamily="18" charset="0"/>
              </a:defRPr>
            </a:lvl1pPr>
            <a:lvl2pPr>
              <a:defRPr sz="2000">
                <a:latin typeface="Palatino Linotype" pitchFamily="18" charset="0"/>
              </a:defRPr>
            </a:lvl2pPr>
            <a:lvl3pPr>
              <a:defRPr sz="1800">
                <a:latin typeface="Palatino Linotype" pitchFamily="18" charset="0"/>
              </a:defRPr>
            </a:lvl3pPr>
            <a:lvl4pPr>
              <a:defRPr sz="1600">
                <a:latin typeface="Palatino Linotype" pitchFamily="18" charset="0"/>
              </a:defRPr>
            </a:lvl4pPr>
            <a:lvl5pPr>
              <a:defRPr sz="1400">
                <a:latin typeface="Palatino Linotype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i="1" dirty="0" smtClean="0">
                <a:solidFill>
                  <a:srgbClr val="C00000"/>
                </a:solidFill>
                <a:latin typeface="Palatino Linotype" pitchFamily="18" charset="0"/>
              </a:rPr>
              <a:t>Maximal </a:t>
            </a:r>
            <a:r>
              <a:rPr lang="en-US" i="1" dirty="0" err="1" smtClean="0">
                <a:solidFill>
                  <a:srgbClr val="C00000"/>
                </a:solidFill>
                <a:latin typeface="Palatino Linotype" pitchFamily="18" charset="0"/>
              </a:rPr>
              <a:t>Unitarity</a:t>
            </a:r>
            <a:r>
              <a:rPr lang="en-US" i="1" dirty="0" smtClean="0">
                <a:solidFill>
                  <a:srgbClr val="C00000"/>
                </a:solidFill>
                <a:latin typeface="Palatino Linotype" pitchFamily="18" charset="0"/>
              </a:rPr>
              <a:t> at Two Loops</a:t>
            </a:r>
            <a:r>
              <a:rPr lang="en-US" dirty="0" smtClean="0">
                <a:solidFill>
                  <a:srgbClr val="C00000"/>
                </a:solidFill>
                <a:latin typeface="Palatino Linotype" pitchFamily="18" charset="0"/>
              </a:rPr>
              <a:t>, Amplitudes 2011, Univ. of Michigan, Ann Arbor, November 12, 2011</a:t>
            </a:r>
            <a:r>
              <a:rPr lang="en-US" dirty="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739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i="1" dirty="0" smtClean="0">
                <a:solidFill>
                  <a:srgbClr val="C00000"/>
                </a:solidFill>
                <a:latin typeface="Palatino Linotype" pitchFamily="18" charset="0"/>
              </a:rPr>
              <a:t>Maximal </a:t>
            </a:r>
            <a:r>
              <a:rPr lang="en-US" i="1" dirty="0" err="1" smtClean="0">
                <a:solidFill>
                  <a:srgbClr val="C00000"/>
                </a:solidFill>
                <a:latin typeface="Palatino Linotype" pitchFamily="18" charset="0"/>
              </a:rPr>
              <a:t>Unitarity</a:t>
            </a:r>
            <a:r>
              <a:rPr lang="en-US" i="1" dirty="0" smtClean="0">
                <a:solidFill>
                  <a:srgbClr val="C00000"/>
                </a:solidFill>
                <a:latin typeface="Palatino Linotype" pitchFamily="18" charset="0"/>
              </a:rPr>
              <a:t> at Two Loops</a:t>
            </a:r>
            <a:r>
              <a:rPr lang="en-US" dirty="0" smtClean="0">
                <a:solidFill>
                  <a:srgbClr val="C00000"/>
                </a:solidFill>
                <a:latin typeface="Palatino Linotype" pitchFamily="18" charset="0"/>
              </a:rPr>
              <a:t>, Amplitudes 2011, Univ. of Michigan, Ann Arbor, November 12, 2011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aramond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7.png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26.png"/><Relationship Id="rId2" Type="http://schemas.openxmlformats.org/officeDocument/2006/relationships/tags" Target="../tags/tag17.xml"/><Relationship Id="rId16" Type="http://schemas.openxmlformats.org/officeDocument/2006/relationships/image" Target="../media/image30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25.png"/><Relationship Id="rId5" Type="http://schemas.openxmlformats.org/officeDocument/2006/relationships/tags" Target="../tags/tag20.xml"/><Relationship Id="rId15" Type="http://schemas.openxmlformats.org/officeDocument/2006/relationships/image" Target="../media/image29.png"/><Relationship Id="rId10" Type="http://schemas.openxmlformats.org/officeDocument/2006/relationships/image" Target="../media/image19.png"/><Relationship Id="rId4" Type="http://schemas.openxmlformats.org/officeDocument/2006/relationships/tags" Target="../tags/tag19.xml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25.xml"/><Relationship Id="rId7" Type="http://schemas.openxmlformats.org/officeDocument/2006/relationships/image" Target="../media/image32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31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35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32.xml"/><Relationship Id="rId7" Type="http://schemas.openxmlformats.org/officeDocument/2006/relationships/image" Target="../media/image37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8.png"/><Relationship Id="rId4" Type="http://schemas.openxmlformats.org/officeDocument/2006/relationships/tags" Target="../tags/tag33.xml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tags" Target="../tags/tag3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1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50.png"/><Relationship Id="rId5" Type="http://schemas.openxmlformats.org/officeDocument/2006/relationships/tags" Target="../tags/tag41.xml"/><Relationship Id="rId10" Type="http://schemas.openxmlformats.org/officeDocument/2006/relationships/image" Target="../media/image49.png"/><Relationship Id="rId4" Type="http://schemas.openxmlformats.org/officeDocument/2006/relationships/tags" Target="../tags/tag40.xml"/><Relationship Id="rId9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45.xml"/><Relationship Id="rId7" Type="http://schemas.openxmlformats.org/officeDocument/2006/relationships/image" Target="../media/image55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tags" Target="../tags/tag51.xml"/><Relationship Id="rId7" Type="http://schemas.openxmlformats.org/officeDocument/2006/relationships/image" Target="../media/image61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44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image" Target="../media/image69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tags" Target="../tags/tag60.xml"/><Relationship Id="rId16" Type="http://schemas.openxmlformats.org/officeDocument/2006/relationships/image" Target="../media/image75.png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image" Target="../media/image70.png"/><Relationship Id="rId5" Type="http://schemas.openxmlformats.org/officeDocument/2006/relationships/tags" Target="../tags/tag63.xml"/><Relationship Id="rId15" Type="http://schemas.openxmlformats.org/officeDocument/2006/relationships/image" Target="../media/image74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78.png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image" Target="../media/image7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81.png"/><Relationship Id="rId5" Type="http://schemas.openxmlformats.org/officeDocument/2006/relationships/image" Target="../media/image36.png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Relationship Id="rId4" Type="http://schemas.openxmlformats.org/officeDocument/2006/relationships/image" Target="../media/image8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tags" Target="../tags/tag4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8.png"/><Relationship Id="rId5" Type="http://schemas.openxmlformats.org/officeDocument/2006/relationships/tags" Target="../tags/tag7.xml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tags" Target="../tags/tag6.xm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20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Maximal </a:t>
            </a:r>
            <a:r>
              <a:rPr lang="en-US" b="1" dirty="0" err="1" smtClean="0"/>
              <a:t>Unitarity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at Two Loops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581400"/>
            <a:ext cx="8382000" cy="320040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David A. Kosower</a:t>
            </a:r>
            <a:br>
              <a:rPr kumimoji="1"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</a:br>
            <a:r>
              <a:rPr kumimoji="1"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Institut</a:t>
            </a:r>
            <a:r>
              <a:rPr kumimoji="1"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de Physique </a:t>
            </a:r>
            <a:r>
              <a:rPr kumimoji="1"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Th</a:t>
            </a:r>
            <a:r>
              <a:rPr kumimoji="1"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é</a:t>
            </a:r>
            <a:r>
              <a:rPr kumimoji="1" lang="fr-F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orique</a:t>
            </a:r>
            <a:r>
              <a:rPr kumimoji="1"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, CEA–</a:t>
            </a:r>
            <a:r>
              <a:rPr kumimoji="1"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Saclay</a:t>
            </a:r>
            <a:endParaRPr kumimoji="1"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  <a:p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work with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Kasper Larsen; &amp;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with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Krzysztof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Kajda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&amp;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Janusz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Gluza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/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</a:br>
            <a:r>
              <a:rPr lang="en-US" sz="2400" b="1" dirty="0" smtClean="0"/>
              <a:t>1009.0472 &amp; </a:t>
            </a:r>
            <a:r>
              <a:rPr lang="en-US" sz="2400" b="1" dirty="0" smtClean="0"/>
              <a:t>1108.1180 &amp; in progress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&amp; work of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Simon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Caron-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Huot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&amp; Kasper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Larsen (to appear)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Amplitudes 2012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DESY, Hamburg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March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6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, 2012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4" name="Picture 3" descr="DSC_5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52400"/>
            <a:ext cx="3151632" cy="20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Honing Our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Standard IBP </a:t>
            </a:r>
            <a:r>
              <a:rPr lang="en-US" dirty="0" smtClean="0">
                <a:sym typeface="Symbol"/>
              </a:rPr>
              <a:t> </a:t>
            </a:r>
            <a:r>
              <a:rPr lang="en-US" dirty="0" smtClean="0"/>
              <a:t>lots of unwanted integrals, huge systems of equations</a:t>
            </a:r>
          </a:p>
          <a:p>
            <a:r>
              <a:rPr lang="en-US" dirty="0" smtClean="0"/>
              <a:t>Doubled propagators </a:t>
            </a:r>
          </a:p>
          <a:p>
            <a:endParaRPr lang="en-US" dirty="0" smtClean="0"/>
          </a:p>
          <a:p>
            <a:r>
              <a:rPr lang="en-US" dirty="0" smtClean="0"/>
              <a:t>Can we avoid them?</a:t>
            </a:r>
          </a:p>
          <a:p>
            <a:endParaRPr lang="en-US" dirty="0" smtClean="0"/>
          </a:p>
          <a:p>
            <a:r>
              <a:rPr lang="en-US" dirty="0" smtClean="0"/>
              <a:t>First idea: choose </a:t>
            </a:r>
            <a:r>
              <a:rPr lang="en-US" sz="2200" i="1" dirty="0" smtClean="0">
                <a:latin typeface="Palatino Linotype" pitchFamily="18" charset="0"/>
              </a:rPr>
              <a:t>v</a:t>
            </a:r>
            <a:r>
              <a:rPr lang="en-US" dirty="0" smtClean="0"/>
              <a:t> such that</a:t>
            </a:r>
          </a:p>
          <a:p>
            <a:r>
              <a:rPr lang="en-US" dirty="0" smtClean="0"/>
              <a:t>But this is too constraining</a:t>
            </a:r>
          </a:p>
          <a:p>
            <a:r>
              <a:rPr lang="en-US" dirty="0" smtClean="0"/>
              <a:t>Sufficient to require</a:t>
            </a:r>
            <a:br>
              <a:rPr lang="en-US" dirty="0" smtClean="0"/>
            </a:br>
            <a:r>
              <a:rPr lang="en-US" sz="2000" dirty="0" smtClean="0"/>
              <a:t>for all propagators simultaneously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>
              <a:buNone/>
            </a:pPr>
            <a:r>
              <a:rPr lang="en-US" sz="2000" dirty="0" smtClean="0"/>
              <a:t>(</a:t>
            </a:r>
            <a:r>
              <a:rPr lang="el-GR" sz="2000" dirty="0" smtClean="0"/>
              <a:t>σ</a:t>
            </a:r>
            <a:r>
              <a:rPr lang="en-US" sz="2000" dirty="0" smtClean="0"/>
              <a:t> = 0,1; </a:t>
            </a:r>
            <a:r>
              <a:rPr lang="en-US" sz="2000" i="1" dirty="0" err="1" smtClean="0"/>
              <a:t>u</a:t>
            </a:r>
            <a:r>
              <a:rPr lang="en-US" sz="2000" i="1" baseline="-25000" dirty="0" err="1" smtClean="0"/>
              <a:t>j</a:t>
            </a:r>
            <a:r>
              <a:rPr lang="en-US" sz="2000" dirty="0" smtClean="0"/>
              <a:t> arbitrary polynomial in the symbols                                                  with ratios of external invariants treated as parameters)</a:t>
            </a:r>
          </a:p>
          <a:p>
            <a:endParaRPr lang="en-US" dirty="0" smtClean="0"/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4851457" y="4027842"/>
            <a:ext cx="1898069" cy="320726"/>
          </a:xfrm>
          <a:prstGeom prst="rect">
            <a:avLst/>
          </a:prstGeom>
          <a:noFill/>
        </p:spPr>
      </p:pic>
      <p:pic>
        <p:nvPicPr>
          <p:cNvPr id="8" name="Picture 7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4334098" y="2971800"/>
            <a:ext cx="4419608" cy="685802"/>
          </a:xfrm>
          <a:prstGeom prst="rect">
            <a:avLst/>
          </a:prstGeom>
          <a:noFill/>
        </p:spPr>
      </p:pic>
      <p:pic>
        <p:nvPicPr>
          <p:cNvPr id="10" name="Picture 9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984810" y="2133600"/>
            <a:ext cx="3224790" cy="710186"/>
          </a:xfrm>
          <a:prstGeom prst="rect">
            <a:avLst/>
          </a:prstGeom>
          <a:noFill/>
        </p:spPr>
      </p:pic>
      <p:pic>
        <p:nvPicPr>
          <p:cNvPr id="11" name="Picture 10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644794" y="4858617"/>
            <a:ext cx="2832206" cy="378561"/>
          </a:xfrm>
          <a:prstGeom prst="rect">
            <a:avLst/>
          </a:prstGeom>
          <a:noFill/>
        </p:spPr>
      </p:pic>
      <p:pic>
        <p:nvPicPr>
          <p:cNvPr id="12" name="Picture 11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31953" y="5574252"/>
            <a:ext cx="8733215" cy="408355"/>
          </a:xfrm>
          <a:prstGeom prst="rect">
            <a:avLst/>
          </a:prstGeom>
          <a:noFill/>
        </p:spPr>
      </p:pic>
      <p:pic>
        <p:nvPicPr>
          <p:cNvPr id="13" name="Picture 12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798141" y="6065915"/>
            <a:ext cx="3280417" cy="345643"/>
          </a:xfrm>
          <a:prstGeom prst="rect">
            <a:avLst/>
          </a:prstGeom>
          <a:noFill/>
        </p:spPr>
      </p:pic>
      <p:pic>
        <p:nvPicPr>
          <p:cNvPr id="14" name="Picture 13" descr="honingpng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086600" y="0"/>
            <a:ext cx="2057400" cy="1371600"/>
          </a:xfrm>
          <a:prstGeom prst="rect">
            <a:avLst/>
          </a:prstGeom>
        </p:spPr>
      </p:pic>
      <p:pic>
        <p:nvPicPr>
          <p:cNvPr id="15" name="Picture 14" descr="txp_fig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7031908" y="3913448"/>
            <a:ext cx="2057405" cy="475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for IBP-Generating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Write a general form for the vectors </a:t>
            </a:r>
            <a:r>
              <a:rPr lang="en-US" sz="2200" i="1" dirty="0" smtClean="0">
                <a:latin typeface="Palatino Linotype" pitchFamily="18" charset="0"/>
              </a:rPr>
              <a:t>v</a:t>
            </a:r>
            <a:r>
              <a:rPr lang="en-US" sz="2200" baseline="-25000" dirty="0" smtClean="0">
                <a:latin typeface="Palatino Linotype" pitchFamily="18" charset="0"/>
              </a:rPr>
              <a:t>1,2</a:t>
            </a:r>
            <a:endParaRPr lang="en-US" dirty="0" smtClean="0"/>
          </a:p>
          <a:p>
            <a:endParaRPr lang="en-US" dirty="0" smtClean="0"/>
          </a:p>
          <a:p>
            <a:r>
              <a:rPr lang="en-US" i="1" dirty="0" err="1" smtClean="0">
                <a:latin typeface="Palatino Linotype" pitchFamily="18" charset="0"/>
              </a:rPr>
              <a:t>c</a:t>
            </a:r>
            <a:r>
              <a:rPr lang="en-US" i="1" baseline="-25000" dirty="0" err="1" smtClean="0">
                <a:latin typeface="Palatino Linotype" pitchFamily="18" charset="0"/>
              </a:rPr>
              <a:t>i</a:t>
            </a:r>
            <a:r>
              <a:rPr lang="en-US" dirty="0" smtClean="0"/>
              <a:t> are </a:t>
            </a:r>
            <a:r>
              <a:rPr lang="en-US" i="1" dirty="0" smtClean="0"/>
              <a:t>f</a:t>
            </a:r>
            <a:r>
              <a:rPr lang="en-US" dirty="0" smtClean="0"/>
              <a:t>(independent invariants)</a:t>
            </a:r>
          </a:p>
          <a:p>
            <a:pPr>
              <a:buNone/>
            </a:pPr>
            <a:r>
              <a:rPr lang="en-US" dirty="0" smtClean="0"/>
              <a:t>	Organize equations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Use </a:t>
            </a:r>
            <a:r>
              <a:rPr lang="en-US" dirty="0" err="1" smtClean="0"/>
              <a:t>Grobner</a:t>
            </a:r>
            <a:r>
              <a:rPr lang="en-US" dirty="0" smtClean="0"/>
              <a:t> bases to solve these 	      </a:t>
            </a:r>
            <a:r>
              <a:rPr lang="en-US" sz="2000" dirty="0" err="1" smtClean="0">
                <a:solidFill>
                  <a:srgbClr val="C00000"/>
                </a:solidFill>
              </a:rPr>
              <a:t>Buchberger</a:t>
            </a:r>
            <a:r>
              <a:rPr lang="en-US" sz="2000" dirty="0" smtClean="0">
                <a:solidFill>
                  <a:srgbClr val="C00000"/>
                </a:solidFill>
              </a:rPr>
              <a:t> (1965)</a:t>
            </a:r>
          </a:p>
          <a:p>
            <a:pPr>
              <a:buNone/>
            </a:pPr>
            <a:r>
              <a:rPr lang="en-US" sz="2000" dirty="0" smtClean="0"/>
              <a:t>		“textbook” material,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appropriate choice of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textbook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Recent enhancements by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Schabinger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(2011)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514600" y="1644126"/>
            <a:ext cx="4234288" cy="701042"/>
          </a:xfrm>
          <a:prstGeom prst="rect">
            <a:avLst/>
          </a:prstGeom>
          <a:noFill/>
        </p:spPr>
      </p:pic>
      <p:pic>
        <p:nvPicPr>
          <p:cNvPr id="8" name="Picture 7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896257" y="4343400"/>
            <a:ext cx="904343" cy="233096"/>
          </a:xfrm>
          <a:prstGeom prst="rect">
            <a:avLst/>
          </a:prstGeom>
          <a:noFill/>
        </p:spPr>
      </p:pic>
      <p:pic>
        <p:nvPicPr>
          <p:cNvPr id="12" name="Picture 11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381905" y="3355848"/>
            <a:ext cx="4847695" cy="438149"/>
          </a:xfrm>
          <a:prstGeom prst="rect">
            <a:avLst/>
          </a:prstGeom>
          <a:noFill/>
        </p:spPr>
      </p:pic>
      <p:cxnSp>
        <p:nvCxnSpPr>
          <p:cNvPr id="16" name="Straight Arrow Connector 15"/>
          <p:cNvCxnSpPr/>
          <p:nvPr/>
        </p:nvCxnSpPr>
        <p:spPr>
          <a:xfrm flipV="1">
            <a:off x="4191000" y="4059936"/>
            <a:ext cx="1066800" cy="228600"/>
          </a:xfrm>
          <a:prstGeom prst="straightConnector1">
            <a:avLst/>
          </a:prstGeom>
          <a:ln w="31750" cap="sq">
            <a:solidFill>
              <a:srgbClr val="C0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191000" y="4645152"/>
            <a:ext cx="914400" cy="381000"/>
          </a:xfrm>
          <a:prstGeom prst="straightConnector1">
            <a:avLst/>
          </a:prstGeom>
          <a:ln w="31750" cap="sq">
            <a:solidFill>
              <a:srgbClr val="C0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257800" y="4873752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alatino Linotype" pitchFamily="18" charset="0"/>
              </a:rPr>
              <a:t>columns correspond to propagators</a:t>
            </a:r>
            <a:endParaRPr lang="en-US" sz="1600" dirty="0">
              <a:latin typeface="Palatino Linotype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16244" y="3877056"/>
            <a:ext cx="2837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alatino Linotype" pitchFamily="18" charset="0"/>
              </a:rPr>
              <a:t>rows correspond to </a:t>
            </a:r>
            <a:r>
              <a:rPr lang="en-US" dirty="0" err="1" smtClean="0">
                <a:latin typeface="Palatino Linotype" pitchFamily="18" charset="0"/>
              </a:rPr>
              <a:t>coeffs</a:t>
            </a:r>
            <a:endParaRPr lang="en-US" sz="1600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ym typeface="Symbol"/>
              </a:rPr>
              <a:t>Double box         example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08502" y="2209800"/>
            <a:ext cx="8542037" cy="674677"/>
          </a:xfrm>
          <a:prstGeom prst="rect">
            <a:avLst/>
          </a:prstGeom>
          <a:noFill/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548641" y="1696122"/>
            <a:ext cx="466191" cy="350520"/>
          </a:xfrm>
          <a:prstGeom prst="rect">
            <a:avLst/>
          </a:prstGeom>
          <a:noFill/>
        </p:spPr>
      </p:pic>
      <p:pic>
        <p:nvPicPr>
          <p:cNvPr id="7" name="Picture 6" descr="Double Box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</a:blip>
          <a:stretch>
            <a:fillRect/>
          </a:stretch>
        </p:blipFill>
        <p:spPr>
          <a:xfrm>
            <a:off x="2996403" y="3645516"/>
            <a:ext cx="2642397" cy="1307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4830763"/>
          </a:xfrm>
        </p:spPr>
        <p:txBody>
          <a:bodyPr/>
          <a:lstStyle/>
          <a:p>
            <a:r>
              <a:rPr lang="en-US" dirty="0" err="1" smtClean="0"/>
              <a:t>Massless</a:t>
            </a:r>
            <a:r>
              <a:rPr lang="en-US" dirty="0" smtClean="0"/>
              <a:t>, one-mass, diagonal two-mass, long-side two-mass double boxes        : two integrals</a:t>
            </a:r>
          </a:p>
          <a:p>
            <a:r>
              <a:rPr lang="en-US" dirty="0" smtClean="0"/>
              <a:t>Short-side two-mass, three-mass double </a:t>
            </a:r>
            <a:br>
              <a:rPr lang="en-US" dirty="0" smtClean="0"/>
            </a:br>
            <a:r>
              <a:rPr lang="en-US" dirty="0" smtClean="0"/>
              <a:t>boxes: three integrals</a:t>
            </a:r>
          </a:p>
          <a:p>
            <a:r>
              <a:rPr lang="en-US" dirty="0" smtClean="0"/>
              <a:t>Four-mass double box: four integrals </a:t>
            </a:r>
          </a:p>
          <a:p>
            <a:r>
              <a:rPr lang="en-US" dirty="0" err="1" smtClean="0"/>
              <a:t>Massless</a:t>
            </a:r>
            <a:r>
              <a:rPr lang="en-US" dirty="0" smtClean="0"/>
              <a:t> </a:t>
            </a:r>
            <a:r>
              <a:rPr lang="en-US" dirty="0" err="1" smtClean="0"/>
              <a:t>pentabox</a:t>
            </a:r>
            <a:r>
              <a:rPr lang="en-US" dirty="0" smtClean="0"/>
              <a:t> </a:t>
            </a:r>
            <a:r>
              <a:rPr lang="en-US" i="1" dirty="0" smtClean="0">
                <a:latin typeface="Palatino Linotype" pitchFamily="18" charset="0"/>
              </a:rPr>
              <a:t>        </a:t>
            </a:r>
            <a:r>
              <a:rPr lang="en-US" dirty="0" smtClean="0"/>
              <a:t>: three integrals</a:t>
            </a:r>
          </a:p>
          <a:p>
            <a:pPr>
              <a:buNone/>
            </a:pPr>
            <a:endParaRPr lang="en-US" dirty="0" smtClean="0">
              <a:sym typeface="Symbol"/>
            </a:endParaRPr>
          </a:p>
          <a:p>
            <a:pPr>
              <a:buNone/>
            </a:pPr>
            <a:endParaRPr lang="en-US" dirty="0" smtClean="0">
              <a:sym typeface="Symbol"/>
            </a:endParaRPr>
          </a:p>
          <a:p>
            <a:pPr>
              <a:buNone/>
            </a:pPr>
            <a:r>
              <a:rPr lang="en-US" dirty="0" smtClean="0">
                <a:sym typeface="Symbol"/>
              </a:rPr>
              <a:t>All integrals with </a:t>
            </a:r>
            <a:r>
              <a:rPr lang="en-US" sz="2200" i="1" dirty="0" smtClean="0">
                <a:latin typeface="Palatino Linotype" pitchFamily="18" charset="0"/>
                <a:sym typeface="Symbol"/>
              </a:rPr>
              <a:t>n</a:t>
            </a:r>
            <a:r>
              <a:rPr lang="en-US" sz="2200" baseline="-25000" dirty="0" smtClean="0">
                <a:latin typeface="Palatino Linotype" pitchFamily="18" charset="0"/>
                <a:sym typeface="Symbol"/>
              </a:rPr>
              <a:t>2</a:t>
            </a:r>
            <a:r>
              <a:rPr lang="en-US" dirty="0" smtClean="0">
                <a:sym typeface="Symbol"/>
              </a:rPr>
              <a:t> ≤ </a:t>
            </a:r>
            <a:r>
              <a:rPr lang="en-US" sz="2200" i="1" dirty="0" smtClean="0">
                <a:latin typeface="Palatino Linotype" pitchFamily="18" charset="0"/>
                <a:sym typeface="Symbol"/>
              </a:rPr>
              <a:t>n</a:t>
            </a:r>
            <a:r>
              <a:rPr lang="en-US" sz="2200" baseline="-25000" dirty="0" smtClean="0">
                <a:latin typeface="Palatino Linotype" pitchFamily="18" charset="0"/>
                <a:sym typeface="Symbol"/>
              </a:rPr>
              <a:t>1</a:t>
            </a:r>
            <a:r>
              <a:rPr lang="en-US" dirty="0" smtClean="0">
                <a:sym typeface="Symbol"/>
              </a:rPr>
              <a:t> ≤ 4, that is with up to 11 propagators</a:t>
            </a:r>
          </a:p>
          <a:p>
            <a:pPr>
              <a:buNone/>
            </a:pPr>
            <a:endParaRPr lang="en-US" dirty="0" smtClean="0">
              <a:sym typeface="Symbol"/>
            </a:endParaRPr>
          </a:p>
          <a:p>
            <a:pPr>
              <a:buNone/>
            </a:pPr>
            <a:r>
              <a:rPr lang="en-US" dirty="0" smtClean="0">
                <a:sym typeface="Symbol"/>
              </a:rPr>
              <a:t> This is the </a:t>
            </a:r>
            <a:r>
              <a:rPr lang="en-US" sz="2200" i="1" dirty="0" smtClean="0">
                <a:latin typeface="Palatino Linotype" pitchFamily="18" charset="0"/>
                <a:sym typeface="Symbol"/>
              </a:rPr>
              <a:t>D</a:t>
            </a:r>
            <a:r>
              <a:rPr lang="en-US" dirty="0" smtClean="0">
                <a:sym typeface="Symbol"/>
              </a:rPr>
              <a:t>-dimensional basis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Double Box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</a:blip>
          <a:stretch>
            <a:fillRect/>
          </a:stretch>
        </p:blipFill>
        <p:spPr>
          <a:xfrm>
            <a:off x="6620402" y="1676400"/>
            <a:ext cx="1761598" cy="871656"/>
          </a:xfrm>
          <a:prstGeom prst="rect">
            <a:avLst/>
          </a:prstGeom>
        </p:spPr>
      </p:pic>
      <p:pic>
        <p:nvPicPr>
          <p:cNvPr id="5" name="Picture 4" descr="pentabox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</a:blip>
          <a:stretch>
            <a:fillRect/>
          </a:stretch>
        </p:blipFill>
        <p:spPr>
          <a:xfrm>
            <a:off x="6362390" y="2819400"/>
            <a:ext cx="2324410" cy="1516078"/>
          </a:xfrm>
          <a:prstGeom prst="rect">
            <a:avLst/>
          </a:prstGeom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725944" y="1743547"/>
            <a:ext cx="506730" cy="381000"/>
          </a:xfrm>
          <a:prstGeom prst="rect">
            <a:avLst/>
          </a:prstGeom>
          <a:noFill/>
        </p:spPr>
      </p:pic>
      <p:pic>
        <p:nvPicPr>
          <p:cNvPr id="8" name="Picture 7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530623" y="3447106"/>
            <a:ext cx="486461" cy="365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r>
              <a:rPr lang="en-US" i="1" dirty="0" smtClean="0">
                <a:latin typeface="French Script MT" pitchFamily="66" charset="0"/>
                <a:cs typeface="Times New Roman" pitchFamily="18" charset="0"/>
              </a:rPr>
              <a:t>O </a:t>
            </a:r>
            <a:r>
              <a:rPr lang="en-US" dirty="0" smtClean="0">
                <a:cs typeface="Times New Roman" pitchFamily="18" charset="0"/>
              </a:rPr>
              <a:t>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dirty="0" smtClean="0">
                <a:cs typeface="Times New Roman" pitchFamily="18" charset="0"/>
              </a:rPr>
              <a:t>) Gram </a:t>
            </a:r>
            <a:r>
              <a:rPr lang="en-US" dirty="0" err="1" smtClean="0">
                <a:cs typeface="Times New Roman" pitchFamily="18" charset="0"/>
              </a:rPr>
              <a:t>dets</a:t>
            </a:r>
            <a:r>
              <a:rPr lang="en-US" dirty="0" smtClean="0">
                <a:cs typeface="Times New Roman" pitchFamily="18" charset="0"/>
              </a:rPr>
              <a:t> give no new equations</a:t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 for double boxes</a:t>
            </a:r>
          </a:p>
          <a:p>
            <a:r>
              <a:rPr lang="en-US" dirty="0" smtClean="0">
                <a:cs typeface="Times New Roman" pitchFamily="18" charset="0"/>
              </a:rPr>
              <a:t>Reduce three integrals for the</a:t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pentabox</a:t>
            </a:r>
            <a:r>
              <a:rPr lang="en-US" dirty="0" smtClean="0">
                <a:cs typeface="Times New Roman" pitchFamily="18" charset="0"/>
              </a:rPr>
              <a:t>         to one </a:t>
            </a: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Reduce </a:t>
            </a:r>
            <a:r>
              <a:rPr lang="en-US" dirty="0" smtClean="0">
                <a:solidFill>
                  <a:srgbClr val="C00000"/>
                </a:solidFill>
                <a:cs typeface="Times New Roman" pitchFamily="18" charset="0"/>
              </a:rPr>
              <a:t>all</a:t>
            </a:r>
            <a:r>
              <a:rPr lang="en-US" dirty="0" smtClean="0">
                <a:cs typeface="Times New Roman" pitchFamily="18" charset="0"/>
              </a:rPr>
              <a:t> double pentagons</a:t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         to simpler integrals</a:t>
            </a:r>
          </a:p>
          <a:p>
            <a:endParaRPr lang="en-US" dirty="0" smtClean="0">
              <a:cs typeface="Times New Roman" pitchFamily="18" charset="0"/>
            </a:endParaRP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/>
              <a:t>Eliminate all integrals beyond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err="1" smtClean="0"/>
              <a:t>pentabox</a:t>
            </a:r>
            <a:r>
              <a:rPr lang="en-US" dirty="0" smtClean="0"/>
              <a:t>       , that is all integrals with more than eight propagators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 Regulated four-dimensional basis, dropping terms which are ultimately of </a:t>
            </a:r>
            <a:r>
              <a:rPr lang="en-US" dirty="0" smtClean="0">
                <a:latin typeface="French Script MT" pitchFamily="66" charset="0"/>
                <a:cs typeface="Times New Roman" pitchFamily="18" charset="0"/>
              </a:rPr>
              <a:t>O</a:t>
            </a:r>
            <a:r>
              <a:rPr lang="en-US" dirty="0" smtClean="0">
                <a:cs typeface="Times New Roman" pitchFamily="18" charset="0"/>
              </a:rPr>
              <a:t>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dirty="0" smtClean="0">
                <a:cs typeface="Times New Roman" pitchFamily="18" charset="0"/>
              </a:rPr>
              <a:t>) in amplitudes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 descr="Double Box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50000"/>
          </a:blip>
          <a:stretch>
            <a:fillRect/>
          </a:stretch>
        </p:blipFill>
        <p:spPr>
          <a:xfrm>
            <a:off x="6315602" y="261768"/>
            <a:ext cx="1761598" cy="871656"/>
          </a:xfrm>
          <a:prstGeom prst="rect">
            <a:avLst/>
          </a:prstGeom>
        </p:spPr>
      </p:pic>
      <p:pic>
        <p:nvPicPr>
          <p:cNvPr id="5" name="Picture 4" descr="pentabox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50000"/>
          </a:blip>
          <a:stretch>
            <a:fillRect/>
          </a:stretch>
        </p:blipFill>
        <p:spPr>
          <a:xfrm>
            <a:off x="4876800" y="990600"/>
            <a:ext cx="2324410" cy="1516078"/>
          </a:xfrm>
          <a:prstGeom prst="rect">
            <a:avLst/>
          </a:prstGeom>
        </p:spPr>
      </p:pic>
      <p:pic>
        <p:nvPicPr>
          <p:cNvPr id="6" name="Picture 5" descr="doublepentagon.png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50000"/>
          </a:blip>
          <a:stretch>
            <a:fillRect/>
          </a:stretch>
        </p:blipFill>
        <p:spPr>
          <a:xfrm>
            <a:off x="4572000" y="2514600"/>
            <a:ext cx="2809957" cy="1937313"/>
          </a:xfrm>
          <a:prstGeom prst="rect">
            <a:avLst/>
          </a:prstGeom>
        </p:spPr>
      </p:pic>
      <p:pic>
        <p:nvPicPr>
          <p:cNvPr id="10" name="Picture 9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276600" y="772758"/>
            <a:ext cx="466191" cy="350520"/>
          </a:xfrm>
          <a:prstGeom prst="rect">
            <a:avLst/>
          </a:prstGeom>
          <a:noFill/>
        </p:spPr>
      </p:pic>
      <p:pic>
        <p:nvPicPr>
          <p:cNvPr id="12" name="Picture 11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286000" y="1578684"/>
            <a:ext cx="466191" cy="350520"/>
          </a:xfrm>
          <a:prstGeom prst="rect">
            <a:avLst/>
          </a:prstGeom>
          <a:noFill/>
        </p:spPr>
      </p:pic>
      <p:pic>
        <p:nvPicPr>
          <p:cNvPr id="14" name="Picture 13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914400" y="2819400"/>
            <a:ext cx="495985" cy="350519"/>
          </a:xfrm>
          <a:prstGeom prst="rect">
            <a:avLst/>
          </a:prstGeom>
          <a:noFill/>
        </p:spPr>
      </p:pic>
      <p:pic>
        <p:nvPicPr>
          <p:cNvPr id="11" name="Picture 10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669298" y="4492581"/>
            <a:ext cx="466191" cy="35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Palatino Linotype" pitchFamily="18" charset="0"/>
              </a:rPr>
              <a:t>Unitarity</a:t>
            </a:r>
            <a:r>
              <a:rPr lang="en-US" sz="3600" dirty="0">
                <a:latin typeface="Palatino Linotype" pitchFamily="18" charset="0"/>
              </a:rPr>
              <a:t>-Based Calculations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2378"/>
            <a:ext cx="8686800" cy="5486400"/>
          </a:xfrm>
        </p:spPr>
        <p:txBody>
          <a:bodyPr>
            <a:normAutofit/>
          </a:bodyPr>
          <a:lstStyle/>
          <a:p>
            <a:pPr lvl="1" algn="r"/>
            <a:endParaRPr lang="en-US" sz="1600" dirty="0">
              <a:solidFill>
                <a:srgbClr val="FF9933"/>
              </a:solidFill>
            </a:endParaRPr>
          </a:p>
          <a:p>
            <a:pPr lvl="1" algn="r">
              <a:buFontTx/>
              <a:buNone/>
            </a:pPr>
            <a:r>
              <a:rPr lang="en-US" sz="1600" dirty="0">
                <a:solidFill>
                  <a:srgbClr val="C00000"/>
                </a:solidFill>
              </a:rPr>
              <a:t>Bern, Dixon, Dunbar, &amp; DAK,</a:t>
            </a:r>
            <a:br>
              <a:rPr lang="en-US" sz="1600" dirty="0">
                <a:solidFill>
                  <a:srgbClr val="C00000"/>
                </a:solidFill>
              </a:rPr>
            </a:br>
            <a:r>
              <a:rPr lang="en-US" sz="1600" dirty="0">
                <a:solidFill>
                  <a:srgbClr val="C00000"/>
                </a:solidFill>
              </a:rPr>
              <a:t>ph/9403226, ph/9409265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pPr>
              <a:buNone/>
            </a:pPr>
            <a:r>
              <a:rPr lang="en-US" dirty="0" smtClean="0">
                <a:sym typeface="Symbol" pitchFamily="18" charset="2"/>
              </a:rPr>
              <a:t>Replace two propagators by on-shell delta functions</a:t>
            </a:r>
          </a:p>
          <a:p>
            <a:pPr>
              <a:buNone/>
            </a:pPr>
            <a:endParaRPr lang="en-US" dirty="0" smtClean="0">
              <a:sym typeface="Symbol" pitchFamily="18" charset="2"/>
            </a:endParaRPr>
          </a:p>
          <a:p>
            <a:pPr>
              <a:buNone/>
            </a:pPr>
            <a:endParaRPr lang="en-US" dirty="0" smtClean="0">
              <a:sym typeface="Symbol" pitchFamily="18" charset="2"/>
            </a:endParaRPr>
          </a:p>
          <a:p>
            <a:pPr>
              <a:buNone/>
            </a:pPr>
            <a:r>
              <a:rPr lang="en-US" dirty="0" smtClean="0">
                <a:sym typeface="Symbol"/>
              </a:rPr>
              <a:t> </a:t>
            </a:r>
            <a:r>
              <a:rPr lang="en-US" dirty="0" smtClean="0">
                <a:sym typeface="Symbol" pitchFamily="18" charset="2"/>
              </a:rPr>
              <a:t>Sum of integrals with coefficients; separate them by algebra </a:t>
            </a:r>
          </a:p>
          <a:p>
            <a:pPr>
              <a:buNone/>
            </a:pPr>
            <a:endParaRPr lang="en-US" dirty="0" smtClean="0">
              <a:sym typeface="Symbol" pitchFamily="18" charset="2"/>
            </a:endParaRPr>
          </a:p>
          <a:p>
            <a:pPr>
              <a:buNone/>
            </a:pPr>
            <a:endParaRPr lang="en-US" dirty="0">
              <a:sym typeface="Symbol" pitchFamily="18" charset="2"/>
            </a:endParaRPr>
          </a:p>
        </p:txBody>
      </p:sp>
      <p:pic>
        <p:nvPicPr>
          <p:cNvPr id="367620" name="Picture 4" descr="unitarity-01"/>
          <p:cNvPicPr>
            <a:picLocks noChangeAspect="1" noChangeArrowheads="1"/>
          </p:cNvPicPr>
          <p:nvPr/>
        </p:nvPicPr>
        <p:blipFill>
          <a:blip r:embed="rId4" cstate="print">
            <a:lum bright="-60000"/>
          </a:blip>
          <a:srcRect/>
          <a:stretch>
            <a:fillRect/>
          </a:stretch>
        </p:blipFill>
        <p:spPr bwMode="auto">
          <a:xfrm>
            <a:off x="1447801" y="1143001"/>
            <a:ext cx="3027521" cy="2495074"/>
          </a:xfrm>
          <a:prstGeom prst="rect">
            <a:avLst/>
          </a:prstGeom>
          <a:noFill/>
        </p:spPr>
      </p:pic>
      <p:pic>
        <p:nvPicPr>
          <p:cNvPr id="367621" name="Picture 5" descr="unitarity-01"/>
          <p:cNvPicPr>
            <a:picLocks noChangeAspect="1" noChangeArrowheads="1"/>
          </p:cNvPicPr>
          <p:nvPr/>
        </p:nvPicPr>
        <p:blipFill>
          <a:blip r:embed="rId5" cstate="print">
            <a:lum bright="-100000"/>
          </a:blip>
          <a:srcRect/>
          <a:stretch>
            <a:fillRect/>
          </a:stretch>
        </p:blipFill>
        <p:spPr bwMode="auto">
          <a:xfrm>
            <a:off x="685800" y="3733800"/>
            <a:ext cx="6067425" cy="781050"/>
          </a:xfrm>
          <a:prstGeom prst="rect">
            <a:avLst/>
          </a:prstGeom>
          <a:noFill/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0000"/>
          </a:blip>
          <a:stretch>
            <a:fillRect/>
          </a:stretch>
        </p:blipFill>
        <p:spPr>
          <a:xfrm>
            <a:off x="1219201" y="4995334"/>
            <a:ext cx="5448311" cy="1032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Maximal Generalized </a:t>
            </a:r>
            <a:r>
              <a:rPr lang="en-US" dirty="0" err="1" smtClean="0"/>
              <a:t>Unitarity</a:t>
            </a:r>
            <a:endParaRPr lang="en-US" dirty="0"/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Isolate </a:t>
            </a:r>
            <a:r>
              <a:rPr lang="en-US" dirty="0"/>
              <a:t>a</a:t>
            </a:r>
            <a:r>
              <a:rPr lang="en-US" dirty="0">
                <a:solidFill>
                  <a:srgbClr val="C00000"/>
                </a:solidFill>
              </a:rPr>
              <a:t> single </a:t>
            </a:r>
            <a:r>
              <a:rPr lang="en-US" dirty="0" smtClean="0"/>
              <a:t>integral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D = 4 </a:t>
            </a:r>
            <a:r>
              <a:rPr lang="en-US" dirty="0" smtClean="0">
                <a:sym typeface="Symbol"/>
              </a:rPr>
              <a:t> loop momentum has four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components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Cut four specified propagators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(q</a:t>
            </a:r>
            <a:r>
              <a:rPr lang="en-US" dirty="0" smtClean="0"/>
              <a:t>uadruple cut) would </a:t>
            </a:r>
            <a:r>
              <a:rPr lang="en-US" dirty="0"/>
              <a:t>isolate a single </a:t>
            </a:r>
            <a:r>
              <a:rPr lang="en-US" dirty="0" smtClean="0"/>
              <a:t>box</a:t>
            </a:r>
          </a:p>
          <a:p>
            <a:pPr algn="r">
              <a:buNone/>
            </a:pPr>
            <a:r>
              <a:rPr lang="en-US" sz="2000" dirty="0" err="1" smtClean="0">
                <a:solidFill>
                  <a:srgbClr val="C00000"/>
                </a:solidFill>
              </a:rPr>
              <a:t>Britto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Cachazo</a:t>
            </a:r>
            <a:r>
              <a:rPr lang="en-US" sz="2000" dirty="0" smtClean="0">
                <a:solidFill>
                  <a:srgbClr val="C00000"/>
                </a:solidFill>
              </a:rPr>
              <a:t> &amp; </a:t>
            </a:r>
            <a:r>
              <a:rPr lang="en-US" sz="2000" dirty="0" err="1" smtClean="0">
                <a:solidFill>
                  <a:srgbClr val="C00000"/>
                </a:solidFill>
              </a:rPr>
              <a:t>Feng</a:t>
            </a:r>
            <a:r>
              <a:rPr lang="en-US" sz="2000" dirty="0" smtClean="0">
                <a:solidFill>
                  <a:srgbClr val="C00000"/>
                </a:solidFill>
              </a:rPr>
              <a:t> (2004)</a:t>
            </a:r>
            <a:endParaRPr lang="en-US" sz="2000" dirty="0"/>
          </a:p>
          <a:p>
            <a:endParaRPr lang="en-US" dirty="0" smtClean="0">
              <a:solidFill>
                <a:srgbClr val="C00000"/>
              </a:solidFill>
            </a:endParaRPr>
          </a:p>
        </p:txBody>
      </p:sp>
      <p:pic>
        <p:nvPicPr>
          <p:cNvPr id="410628" name="Picture 4" descr="quadcut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83325" y="1236663"/>
            <a:ext cx="2632075" cy="2632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Quadruple Cuts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Work in D=4 for the algebra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Four degrees of freedom &amp; four delta </a:t>
            </a:r>
            <a:r>
              <a:rPr lang="en-US" dirty="0" smtClean="0"/>
              <a:t>functions</a:t>
            </a:r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… but are there any solutions?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sym typeface="Symbol" pitchFamily="18" charset="2"/>
            </a:endParaRPr>
          </a:p>
        </p:txBody>
      </p:sp>
      <p:pic>
        <p:nvPicPr>
          <p:cNvPr id="356359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100000"/>
          </a:blip>
          <a:srcRect/>
          <a:stretch>
            <a:fillRect/>
          </a:stretch>
        </p:blipFill>
        <p:spPr bwMode="auto">
          <a:xfrm>
            <a:off x="622300" y="2225675"/>
            <a:ext cx="8097838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6360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100000"/>
          </a:blip>
          <a:srcRect/>
          <a:stretch>
            <a:fillRect/>
          </a:stretch>
        </p:blipFill>
        <p:spPr bwMode="auto">
          <a:xfrm>
            <a:off x="2098675" y="2239963"/>
            <a:ext cx="514508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6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6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56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6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Subtlety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delta functions instruct us to solve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 quadratic, 3 linear equations </a:t>
            </a:r>
            <a:r>
              <a:rPr lang="en-US" dirty="0" smtClean="0">
                <a:sym typeface="Symbol"/>
              </a:rPr>
              <a:t> 2 solutions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i="1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 and </a:t>
            </a:r>
            <a:r>
              <a:rPr lang="en-US" i="1" dirty="0" smtClean="0"/>
              <a:t>k</a:t>
            </a:r>
            <a:r>
              <a:rPr lang="en-US" baseline="-25000" dirty="0" smtClean="0"/>
              <a:t>4</a:t>
            </a:r>
            <a:r>
              <a:rPr lang="en-US" dirty="0" smtClean="0"/>
              <a:t> are </a:t>
            </a:r>
            <a:r>
              <a:rPr lang="en-US" dirty="0" err="1" smtClean="0"/>
              <a:t>massless</a:t>
            </a:r>
            <a:r>
              <a:rPr lang="en-US" dirty="0" smtClean="0"/>
              <a:t>, we can write down the solutions explicitly</a:t>
            </a:r>
          </a:p>
          <a:p>
            <a:pPr marL="0" indent="0">
              <a:buNone/>
            </a:pPr>
            <a:r>
              <a:rPr lang="en-US" dirty="0" smtClean="0"/>
              <a:t>				solves </a:t>
            </a:r>
            <a:r>
              <a:rPr lang="en-US" dirty="0" err="1" smtClean="0"/>
              <a:t>eqs</a:t>
            </a:r>
            <a:r>
              <a:rPr lang="en-US" dirty="0" smtClean="0"/>
              <a:t> 1,2,4;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Impose 3</a:t>
            </a:r>
            <a:r>
              <a:rPr lang="en-US" baseline="30000" dirty="0" smtClean="0"/>
              <a:t>rd</a:t>
            </a:r>
            <a:r>
              <a:rPr lang="en-US" dirty="0" smtClean="0"/>
              <a:t> to find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or</a:t>
            </a:r>
            <a:endParaRPr lang="en-US" dirty="0"/>
          </a:p>
        </p:txBody>
      </p:sp>
      <p:pic>
        <p:nvPicPr>
          <p:cNvPr id="7" name="Picture 6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52400" y="2209800"/>
            <a:ext cx="9024079" cy="362102"/>
          </a:xfrm>
          <a:prstGeom prst="rect">
            <a:avLst/>
          </a:prstGeom>
          <a:noFill/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635627" y="2176780"/>
            <a:ext cx="8126745" cy="411480"/>
          </a:xfrm>
          <a:prstGeom prst="rect">
            <a:avLst/>
          </a:prstGeom>
          <a:noFill/>
        </p:spPr>
      </p:pic>
      <p:pic>
        <p:nvPicPr>
          <p:cNvPr id="10" name="Picture 9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426720" y="4028872"/>
            <a:ext cx="2640943" cy="725121"/>
          </a:xfrm>
          <a:prstGeom prst="rect">
            <a:avLst/>
          </a:prstGeom>
          <a:noFill/>
        </p:spPr>
      </p:pic>
      <p:pic>
        <p:nvPicPr>
          <p:cNvPr id="12" name="Picture 11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203594" y="4886119"/>
            <a:ext cx="4721206" cy="725121"/>
          </a:xfrm>
          <a:prstGeom prst="rect">
            <a:avLst/>
          </a:prstGeom>
          <a:noFill/>
        </p:spPr>
      </p:pic>
      <p:pic>
        <p:nvPicPr>
          <p:cNvPr id="14" name="Picture 13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039516" y="5753756"/>
            <a:ext cx="3532484" cy="824181"/>
          </a:xfrm>
          <a:prstGeom prst="rect">
            <a:avLst/>
          </a:prstGeom>
          <a:noFill/>
        </p:spPr>
      </p:pic>
      <p:pic>
        <p:nvPicPr>
          <p:cNvPr id="11" name="Picture 10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615656" y="5708039"/>
            <a:ext cx="2740002" cy="725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Solutions are complex</a:t>
            </a:r>
          </a:p>
          <a:p>
            <a:r>
              <a:rPr lang="en-US" dirty="0" smtClean="0"/>
              <a:t>The delta functions would actually give zero!</a:t>
            </a:r>
          </a:p>
          <a:p>
            <a:pPr>
              <a:buNone/>
            </a:pPr>
            <a:r>
              <a:rPr lang="en-US" dirty="0" smtClean="0"/>
              <a:t>	Need to reinterpret delta functions as contour integrals around a global pole</a:t>
            </a:r>
          </a:p>
          <a:p>
            <a:r>
              <a:rPr lang="en-US" dirty="0" smtClean="0"/>
              <a:t>Reinterpret cutting as contour </a:t>
            </a:r>
            <a:r>
              <a:rPr lang="en-US" dirty="0" smtClean="0"/>
              <a:t>replacement</a:t>
            </a:r>
            <a:endParaRPr lang="en-US" dirty="0"/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6438895" y="2590800"/>
            <a:ext cx="2095505" cy="348615"/>
          </a:xfrm>
          <a:prstGeom prst="rect">
            <a:avLst/>
          </a:prstGeom>
          <a:noFill/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915030" y="2362200"/>
            <a:ext cx="4697740" cy="824868"/>
          </a:xfrm>
          <a:prstGeom prst="rect">
            <a:avLst/>
          </a:prstGeom>
          <a:noFill/>
        </p:spPr>
      </p:pic>
      <p:pic>
        <p:nvPicPr>
          <p:cNvPr id="8" name="Picture 7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832471" y="3276600"/>
            <a:ext cx="7397129" cy="824867"/>
          </a:xfrm>
          <a:prstGeom prst="rect">
            <a:avLst/>
          </a:prstGeom>
          <a:noFill/>
        </p:spPr>
      </p:pic>
      <p:pic>
        <p:nvPicPr>
          <p:cNvPr id="9" name="Picture 8" descr="Complex Plane  contour 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8533" y="3954200"/>
            <a:ext cx="3086667" cy="29800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3927564" y="5286108"/>
            <a:ext cx="1295400" cy="274320"/>
          </a:xfrm>
          <a:prstGeom prst="rightArrow">
            <a:avLst/>
          </a:prstGeom>
          <a:solidFill>
            <a:srgbClr val="C00000">
              <a:alpha val="67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omplex Plane  contour 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6800" y="3997236"/>
            <a:ext cx="2960000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Amplitudes in Gauge Theories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Explicit calculations in </a:t>
            </a:r>
            <a:r>
              <a:rPr lang="en-US" sz="2600" dirty="0" smtClean="0">
                <a:latin typeface="Monotype Corsiva" pitchFamily="66" charset="0"/>
              </a:rPr>
              <a:t>N</a:t>
            </a:r>
            <a:r>
              <a:rPr lang="en-US" dirty="0" smtClean="0"/>
              <a:t>=4 SUSY have lead to a lot of progress in discovering new symmetries (dual conformal symmetry) and new structures not manifest in the </a:t>
            </a:r>
            <a:r>
              <a:rPr lang="en-US" dirty="0" err="1" smtClean="0"/>
              <a:t>Lagrangian</a:t>
            </a:r>
            <a:r>
              <a:rPr lang="en-US" dirty="0" smtClean="0"/>
              <a:t> or on general grounds</a:t>
            </a:r>
          </a:p>
          <a:p>
            <a:endParaRPr lang="en-US" dirty="0" smtClean="0"/>
          </a:p>
          <a:p>
            <a:r>
              <a:rPr lang="en-US" dirty="0" smtClean="0"/>
              <a:t>Basic building block for physics predictions in QCD</a:t>
            </a:r>
          </a:p>
          <a:p>
            <a:endParaRPr lang="en-US" dirty="0" smtClean="0"/>
          </a:p>
          <a:p>
            <a:r>
              <a:rPr lang="en-US" dirty="0" smtClean="0"/>
              <a:t>NLO calculations give the first quantitative predictions for LHC physics, and are essential to controlling backgrounds: require one-loop amplitudes</a:t>
            </a:r>
          </a:p>
          <a:p>
            <a:r>
              <a:rPr lang="en-US" dirty="0" smtClean="0"/>
              <a:t>For some processes (</a:t>
            </a:r>
            <a:r>
              <a:rPr lang="en-US" i="1" dirty="0" err="1" smtClean="0"/>
              <a:t>gg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 </a:t>
            </a:r>
            <a:r>
              <a:rPr lang="en-US" i="1" dirty="0" smtClean="0">
                <a:sym typeface="Symbol"/>
              </a:rPr>
              <a:t>W</a:t>
            </a:r>
            <a:r>
              <a:rPr lang="en-US" baseline="30000" dirty="0" smtClean="0">
                <a:sym typeface="Symbol"/>
              </a:rPr>
              <a:t>+</a:t>
            </a:r>
            <a:r>
              <a:rPr lang="en-US" i="1" dirty="0" smtClean="0">
                <a:sym typeface="Symbol"/>
              </a:rPr>
              <a:t>W</a:t>
            </a:r>
            <a:r>
              <a:rPr lang="en-US" baseline="30000" dirty="0" smtClean="0">
                <a:sym typeface="Symbol"/>
              </a:rPr>
              <a:t>−</a:t>
            </a:r>
            <a:r>
              <a:rPr lang="en-US" dirty="0" smtClean="0">
                <a:sym typeface="Symbol"/>
              </a:rPr>
              <a:t>, </a:t>
            </a:r>
            <a:r>
              <a:rPr lang="en-US" i="1" dirty="0" err="1" smtClean="0"/>
              <a:t>gg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 </a:t>
            </a:r>
            <a:r>
              <a:rPr lang="en-US" i="1" dirty="0" smtClean="0">
                <a:sym typeface="Symbol"/>
              </a:rPr>
              <a:t>ZZ</a:t>
            </a:r>
            <a:r>
              <a:rPr lang="en-US" dirty="0" smtClean="0">
                <a:sym typeface="Symbol"/>
              </a:rPr>
              <a:t>) two-loop amplitudes are needed </a:t>
            </a:r>
          </a:p>
          <a:p>
            <a:r>
              <a:rPr lang="en-US" dirty="0" smtClean="0">
                <a:sym typeface="Symbol"/>
              </a:rPr>
              <a:t>For NNLO &amp; precision physics, we also need to go beyond one loop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don’t know how to choose the contour</a:t>
            </a:r>
          </a:p>
          <a:p>
            <a:endParaRPr lang="en-US" dirty="0" smtClean="0"/>
          </a:p>
          <a:p>
            <a:r>
              <a:rPr lang="en-US" dirty="0" smtClean="0"/>
              <a:t>Deforming the contour can break equations: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is no longer true if we deform the real contour to circle one of the poles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Remarkably, these two problems cancel each other out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124200" y="3352800"/>
            <a:ext cx="2887985" cy="348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 vanishing Feynman integrals to continue vanishing on cuts</a:t>
            </a:r>
          </a:p>
          <a:p>
            <a:endParaRPr lang="en-US" dirty="0" smtClean="0"/>
          </a:p>
          <a:p>
            <a:r>
              <a:rPr lang="en-US" dirty="0" smtClean="0"/>
              <a:t>General contour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sym typeface="Symbol"/>
              </a:rPr>
              <a:t> </a:t>
            </a:r>
            <a:r>
              <a:rPr lang="en-US" i="1" dirty="0" smtClean="0">
                <a:sym typeface="Symbol"/>
              </a:rPr>
              <a:t>a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 = </a:t>
            </a:r>
            <a:r>
              <a:rPr lang="en-US" i="1" dirty="0" smtClean="0">
                <a:sym typeface="Symbol"/>
              </a:rPr>
              <a:t>a</a:t>
            </a:r>
            <a:r>
              <a:rPr lang="en-US" baseline="-25000" dirty="0" smtClean="0">
                <a:sym typeface="Symbol"/>
              </a:rPr>
              <a:t>2</a:t>
            </a:r>
            <a:endParaRPr lang="en-US" baseline="-25000" dirty="0"/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265165" y="2918178"/>
            <a:ext cx="2221235" cy="316230"/>
          </a:xfrm>
          <a:prstGeom prst="rect">
            <a:avLst/>
          </a:prstGeom>
          <a:noFill/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02903" y="4011929"/>
            <a:ext cx="8412497" cy="792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Coefficient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Go back to master equation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Deform to quadruple-cut contour </a:t>
            </a:r>
            <a:r>
              <a:rPr lang="en-US" sz="2800" dirty="0" smtClean="0">
                <a:latin typeface="Monotype Corsiva" pitchFamily="66" charset="0"/>
              </a:rPr>
              <a:t>C</a:t>
            </a:r>
            <a:r>
              <a:rPr lang="en-US" dirty="0" smtClean="0"/>
              <a:t> on both sides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Solve: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No algebraic reductions needed: suitable for pure </a:t>
            </a:r>
            <a:r>
              <a:rPr lang="en-US" dirty="0" err="1" smtClean="0"/>
              <a:t>numerics</a:t>
            </a:r>
            <a:endParaRPr lang="en-US" dirty="0" smtClean="0"/>
          </a:p>
          <a:p>
            <a:pPr algn="r">
              <a:buNone/>
            </a:pPr>
            <a:r>
              <a:rPr lang="en-US" sz="2000" dirty="0" err="1" smtClean="0">
                <a:solidFill>
                  <a:srgbClr val="C00000"/>
                </a:solidFill>
              </a:rPr>
              <a:t>Britto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Cachazo</a:t>
            </a:r>
            <a:r>
              <a:rPr lang="en-US" sz="2000" dirty="0" smtClean="0">
                <a:solidFill>
                  <a:srgbClr val="C00000"/>
                </a:solidFill>
              </a:rPr>
              <a:t> &amp; </a:t>
            </a:r>
            <a:r>
              <a:rPr lang="en-US" sz="2000" dirty="0" err="1" smtClean="0">
                <a:solidFill>
                  <a:srgbClr val="C00000"/>
                </a:solidFill>
              </a:rPr>
              <a:t>Feng</a:t>
            </a:r>
            <a:r>
              <a:rPr lang="en-US" sz="2000" dirty="0" smtClean="0">
                <a:solidFill>
                  <a:srgbClr val="C00000"/>
                </a:solidFill>
              </a:rPr>
              <a:t> (2004)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/>
          </a:blip>
          <a:srcRect/>
          <a:stretch>
            <a:fillRect/>
          </a:stretch>
        </p:blipFill>
        <p:spPr bwMode="auto">
          <a:xfrm>
            <a:off x="1936750" y="2133600"/>
            <a:ext cx="4540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/>
          <p:nvPr/>
        </p:nvGrpSpPr>
        <p:grpSpPr>
          <a:xfrm>
            <a:off x="6819172" y="76200"/>
            <a:ext cx="2248628" cy="2248628"/>
            <a:chOff x="6819172" y="76200"/>
            <a:chExt cx="2248628" cy="2248628"/>
          </a:xfrm>
        </p:grpSpPr>
        <p:pic>
          <p:nvPicPr>
            <p:cNvPr id="5" name="Picture 4" descr="quadcut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6819172" y="76200"/>
              <a:ext cx="2248628" cy="2248628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7221168" y="449096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A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352816" y="447472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B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19544" y="1563624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D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52816" y="1563624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C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6" name="Picture 1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990600" y="3548375"/>
            <a:ext cx="7873374" cy="1238252"/>
          </a:xfrm>
          <a:prstGeom prst="rect">
            <a:avLst/>
          </a:prstGeom>
          <a:noFill/>
        </p:spPr>
      </p:pic>
      <p:pic>
        <p:nvPicPr>
          <p:cNvPr id="18" name="Picture 17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585767" y="5074145"/>
            <a:ext cx="5364489" cy="982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Massless</a:t>
            </a:r>
            <a:r>
              <a:rPr lang="en-US" dirty="0" smtClean="0"/>
              <a:t> Planar Double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9069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dirty="0" smtClean="0"/>
              <a:t>[Generalization of OPP: </a:t>
            </a:r>
            <a:r>
              <a:rPr lang="en-US" dirty="0" err="1" smtClean="0">
                <a:solidFill>
                  <a:srgbClr val="C00000"/>
                </a:solidFill>
              </a:rPr>
              <a:t>Ossola</a:t>
            </a:r>
            <a:r>
              <a:rPr lang="en-US" dirty="0" smtClean="0">
                <a:solidFill>
                  <a:srgbClr val="C00000"/>
                </a:solidFill>
              </a:rPr>
              <a:t> &amp; </a:t>
            </a:r>
            <a:r>
              <a:rPr lang="en-US" dirty="0" err="1" smtClean="0">
                <a:solidFill>
                  <a:srgbClr val="C00000"/>
                </a:solidFill>
              </a:rPr>
              <a:t>Mastrolia</a:t>
            </a:r>
            <a:r>
              <a:rPr lang="en-US" dirty="0" smtClean="0">
                <a:solidFill>
                  <a:srgbClr val="C00000"/>
                </a:solidFill>
              </a:rPr>
              <a:t> (2011)</a:t>
            </a:r>
            <a:r>
              <a:rPr lang="en-US" dirty="0" smtClean="0"/>
              <a:t>]</a:t>
            </a:r>
          </a:p>
          <a:p>
            <a:r>
              <a:rPr lang="en-US" dirty="0" smtClean="0"/>
              <a:t>Here, generalize work of </a:t>
            </a:r>
            <a:r>
              <a:rPr lang="en-US" dirty="0" err="1" smtClean="0"/>
              <a:t>Britto</a:t>
            </a:r>
            <a:r>
              <a:rPr lang="en-US" dirty="0" smtClean="0"/>
              <a:t>, </a:t>
            </a:r>
            <a:r>
              <a:rPr lang="en-US" dirty="0" err="1" smtClean="0"/>
              <a:t>Cachazo</a:t>
            </a:r>
            <a:r>
              <a:rPr lang="en-US" dirty="0" smtClean="0"/>
              <a:t> &amp; </a:t>
            </a:r>
            <a:r>
              <a:rPr lang="en-US" dirty="0" err="1" smtClean="0"/>
              <a:t>Feng</a:t>
            </a:r>
            <a:r>
              <a:rPr lang="en-US" dirty="0" smtClean="0"/>
              <a:t>, and Forde</a:t>
            </a:r>
          </a:p>
          <a:p>
            <a:r>
              <a:rPr lang="en-US" dirty="0" smtClean="0"/>
              <a:t>Take a </a:t>
            </a:r>
            <a:r>
              <a:rPr lang="en-US" dirty="0" err="1" smtClean="0"/>
              <a:t>heptacut</a:t>
            </a:r>
            <a:r>
              <a:rPr lang="en-US" dirty="0" smtClean="0"/>
              <a:t> — freeze seven of eight degrees of freedom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One remaining integration variable </a:t>
            </a:r>
            <a:r>
              <a:rPr lang="en-US" i="1" dirty="0" smtClean="0"/>
              <a:t>z </a:t>
            </a:r>
          </a:p>
          <a:p>
            <a:r>
              <a:rPr lang="en-US" dirty="0" smtClean="0"/>
              <a:t>Six solutions, for example</a:t>
            </a:r>
            <a:endParaRPr lang="en-US" baseline="-25000" dirty="0" smtClean="0"/>
          </a:p>
          <a:p>
            <a:endParaRPr lang="en-US" dirty="0"/>
          </a:p>
        </p:txBody>
      </p:sp>
      <p:pic>
        <p:nvPicPr>
          <p:cNvPr id="4" name="Picture 3" descr="Double Box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</a:blip>
          <a:stretch>
            <a:fillRect/>
          </a:stretch>
        </p:blipFill>
        <p:spPr>
          <a:xfrm>
            <a:off x="3124200" y="2742306"/>
            <a:ext cx="2642397" cy="130748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3180645" y="3351906"/>
            <a:ext cx="548640" cy="0"/>
          </a:xfrm>
          <a:prstGeom prst="line">
            <a:avLst/>
          </a:prstGeom>
          <a:ln w="44450">
            <a:solidFill>
              <a:srgbClr val="F5B7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175760" y="3351906"/>
            <a:ext cx="548640" cy="0"/>
          </a:xfrm>
          <a:prstGeom prst="line">
            <a:avLst/>
          </a:prstGeom>
          <a:ln w="44450">
            <a:solidFill>
              <a:srgbClr val="F5B7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208693" y="3351906"/>
            <a:ext cx="548640" cy="0"/>
          </a:xfrm>
          <a:prstGeom prst="line">
            <a:avLst/>
          </a:prstGeom>
          <a:ln w="44450">
            <a:solidFill>
              <a:srgbClr val="F5B7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V="1">
            <a:off x="3654212" y="3915786"/>
            <a:ext cx="548640" cy="0"/>
          </a:xfrm>
          <a:prstGeom prst="line">
            <a:avLst/>
          </a:prstGeom>
          <a:ln w="44450">
            <a:solidFill>
              <a:srgbClr val="F5B7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V="1">
            <a:off x="4678680" y="3908448"/>
            <a:ext cx="548640" cy="0"/>
          </a:xfrm>
          <a:prstGeom prst="line">
            <a:avLst/>
          </a:prstGeom>
          <a:ln w="44450">
            <a:solidFill>
              <a:srgbClr val="F5B7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V="1">
            <a:off x="3657036" y="2929137"/>
            <a:ext cx="548640" cy="0"/>
          </a:xfrm>
          <a:prstGeom prst="line">
            <a:avLst/>
          </a:prstGeom>
          <a:ln w="44450">
            <a:solidFill>
              <a:srgbClr val="F5B7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V="1">
            <a:off x="4678680" y="2940426"/>
            <a:ext cx="548640" cy="0"/>
          </a:xfrm>
          <a:prstGeom prst="line">
            <a:avLst/>
          </a:prstGeom>
          <a:ln w="44450">
            <a:solidFill>
              <a:srgbClr val="F5B7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805975" y="5181600"/>
            <a:ext cx="5579068" cy="1616661"/>
          </a:xfrm>
          <a:prstGeom prst="rect">
            <a:avLst/>
          </a:prstGeom>
          <a:noFill/>
        </p:spPr>
      </p:pic>
      <p:pic>
        <p:nvPicPr>
          <p:cNvPr id="18" name="Picture 17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4430889" y="4808559"/>
            <a:ext cx="348615" cy="316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dirty="0" smtClean="0"/>
              <a:t>Need to choose contour for </a:t>
            </a:r>
            <a:r>
              <a:rPr lang="en-US" i="1" dirty="0" smtClean="0"/>
              <a:t>z </a:t>
            </a:r>
            <a:r>
              <a:rPr lang="en-US" dirty="0" smtClean="0"/>
              <a:t>within each solution</a:t>
            </a:r>
          </a:p>
          <a:p>
            <a:r>
              <a:rPr lang="en-US" dirty="0" err="1" smtClean="0"/>
              <a:t>Jacobian</a:t>
            </a:r>
            <a:r>
              <a:rPr lang="en-US" dirty="0" smtClean="0"/>
              <a:t> from other degrees of freedom has poles in </a:t>
            </a:r>
            <a:r>
              <a:rPr lang="en-US" i="1" dirty="0" smtClean="0"/>
              <a:t>z</a:t>
            </a:r>
            <a:r>
              <a:rPr lang="en-US" dirty="0" smtClean="0"/>
              <a:t>: </a:t>
            </a:r>
            <a:r>
              <a:rPr lang="en-US" dirty="0" smtClean="0"/>
              <a:t>naively, </a:t>
            </a:r>
            <a:r>
              <a:rPr lang="en-US" dirty="0" smtClean="0"/>
              <a:t>14 solutions </a:t>
            </a:r>
            <a:r>
              <a:rPr lang="en-US" i="1" dirty="0" smtClean="0"/>
              <a:t>aka</a:t>
            </a:r>
            <a:r>
              <a:rPr lang="en-US" dirty="0" smtClean="0"/>
              <a:t> global poles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 that the </a:t>
            </a:r>
            <a:r>
              <a:rPr lang="en-US" dirty="0" err="1" smtClean="0"/>
              <a:t>Jacobian</a:t>
            </a:r>
            <a:r>
              <a:rPr lang="en-US" dirty="0" smtClean="0"/>
              <a:t> from contour integration is 1/</a:t>
            </a:r>
            <a:r>
              <a:rPr lang="en-US" i="1" dirty="0" smtClean="0"/>
              <a:t>J</a:t>
            </a:r>
            <a:r>
              <a:rPr lang="en-US" dirty="0" smtClean="0"/>
              <a:t>, not 1/|</a:t>
            </a:r>
            <a:r>
              <a:rPr lang="en-US" i="1" dirty="0" smtClean="0"/>
              <a:t>J</a:t>
            </a:r>
            <a:r>
              <a:rPr lang="en-US" dirty="0" smtClean="0"/>
              <a:t>|</a:t>
            </a:r>
          </a:p>
          <a:p>
            <a:endParaRPr lang="en-US" dirty="0"/>
          </a:p>
          <a:p>
            <a:r>
              <a:rPr lang="en-US" dirty="0" smtClean="0"/>
              <a:t>Different from leading singularities</a:t>
            </a:r>
          </a:p>
          <a:p>
            <a:pPr marL="0" indent="0" algn="r">
              <a:buNone/>
            </a:pPr>
            <a:r>
              <a:rPr lang="en-US" sz="2000" dirty="0" err="1" smtClean="0">
                <a:solidFill>
                  <a:srgbClr val="C00000"/>
                </a:solidFill>
              </a:rPr>
              <a:t>Cachazo</a:t>
            </a:r>
            <a:r>
              <a:rPr lang="en-US" sz="2000" dirty="0" smtClean="0">
                <a:solidFill>
                  <a:srgbClr val="C00000"/>
                </a:solidFill>
              </a:rPr>
              <a:t> &amp; </a:t>
            </a:r>
            <a:r>
              <a:rPr lang="en-US" sz="2000" dirty="0" err="1" smtClean="0">
                <a:solidFill>
                  <a:srgbClr val="C00000"/>
                </a:solidFill>
              </a:rPr>
              <a:t>Buchbinder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smtClean="0">
                <a:solidFill>
                  <a:srgbClr val="C00000"/>
                </a:solidFill>
              </a:rPr>
              <a:t>(2005)</a:t>
            </a:r>
            <a:endParaRPr lang="en-US" sz="2000" dirty="0" smtClean="0">
              <a:solidFill>
                <a:srgbClr val="C0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4310" y="3047996"/>
            <a:ext cx="5142238" cy="76181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Parametrize</a:t>
            </a:r>
            <a:r>
              <a:rPr lang="en-US" dirty="0" smtClean="0"/>
              <a:t> momenta</a:t>
            </a:r>
            <a:endParaRPr lang="en-US" dirty="0"/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685" y="2667000"/>
            <a:ext cx="7962915" cy="134112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897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0488"/>
            <a:ext cx="4410075" cy="667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1600200"/>
            <a:ext cx="53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Palatino Linotype" pitchFamily="18" charset="0"/>
              </a:rPr>
              <a:t>Solutions</a:t>
            </a:r>
            <a:endParaRPr lang="en-US" sz="3600" dirty="0">
              <a:latin typeface="Palatino Linotype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609600"/>
            <a:ext cx="1600204" cy="63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126" y="2869690"/>
            <a:ext cx="1600204" cy="63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5283" y="4819438"/>
            <a:ext cx="2083317" cy="94031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980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Many Solutions Do We </a:t>
            </a:r>
            <a:r>
              <a:rPr lang="en-US" smtClean="0"/>
              <a:t>Really Have?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 algn="r">
              <a:buNone/>
            </a:pPr>
            <a:r>
              <a:rPr lang="en-US" sz="2000" dirty="0">
                <a:solidFill>
                  <a:srgbClr val="C00000"/>
                </a:solidFill>
              </a:rPr>
              <a:t>Caron-</a:t>
            </a:r>
            <a:r>
              <a:rPr lang="en-US" sz="2000" dirty="0" err="1">
                <a:solidFill>
                  <a:srgbClr val="C00000"/>
                </a:solidFill>
              </a:rPr>
              <a:t>Huot</a:t>
            </a:r>
            <a:r>
              <a:rPr lang="en-US" sz="2000" dirty="0">
                <a:solidFill>
                  <a:srgbClr val="C00000"/>
                </a:solidFill>
              </a:rPr>
              <a:t> &amp; </a:t>
            </a:r>
            <a:r>
              <a:rPr lang="en-US" sz="2000" dirty="0" smtClean="0">
                <a:solidFill>
                  <a:srgbClr val="C00000"/>
                </a:solidFill>
              </a:rPr>
              <a:t>Larsen </a:t>
            </a:r>
            <a:r>
              <a:rPr lang="en-US" sz="2000" dirty="0">
                <a:solidFill>
                  <a:srgbClr val="C00000"/>
                </a:solidFill>
              </a:rPr>
              <a:t>(2012)</a:t>
            </a:r>
          </a:p>
          <a:p>
            <a:r>
              <a:rPr lang="en-US" dirty="0" err="1" smtClean="0"/>
              <a:t>Parametrization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All </a:t>
            </a:r>
            <a:r>
              <a:rPr lang="en-US" dirty="0" err="1" smtClean="0"/>
              <a:t>heptacut</a:t>
            </a:r>
            <a:r>
              <a:rPr lang="en-US" dirty="0" smtClean="0"/>
              <a:t> solutions have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Here, naively two global poles each at </a:t>
            </a:r>
            <a:r>
              <a:rPr lang="en-US" i="1" dirty="0" smtClean="0"/>
              <a:t>z</a:t>
            </a:r>
            <a:r>
              <a:rPr lang="en-US" dirty="0" smtClean="0"/>
              <a:t> = 0, </a:t>
            </a:r>
            <a:r>
              <a:rPr lang="en-US" dirty="0" smtClean="0"/>
              <a:t>−</a:t>
            </a:r>
            <a:r>
              <a:rPr lang="el-GR" i="1" dirty="0" smtClean="0"/>
              <a:t>χ</a:t>
            </a:r>
            <a:endParaRPr lang="en-US" i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75" y="2286000"/>
            <a:ext cx="8049851" cy="121898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100" y="3631692"/>
            <a:ext cx="4012700" cy="25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524" y="4069842"/>
            <a:ext cx="1980459" cy="27878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2327" y="4555617"/>
            <a:ext cx="2564648" cy="25448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2603" y="4555617"/>
            <a:ext cx="2564146" cy="25443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899" y="5359990"/>
            <a:ext cx="2716501" cy="27881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0025" y="5362575"/>
            <a:ext cx="2920632" cy="27880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5150" y="5893390"/>
            <a:ext cx="2715999" cy="27875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5968" y="5893392"/>
            <a:ext cx="2921146" cy="27885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Up-Down Arrow 29"/>
          <p:cNvSpPr/>
          <p:nvPr/>
        </p:nvSpPr>
        <p:spPr>
          <a:xfrm>
            <a:off x="5410200" y="5638800"/>
            <a:ext cx="140141" cy="254592"/>
          </a:xfrm>
          <a:prstGeom prst="up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715000" y="5572125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Palatino Linotype" pitchFamily="18" charset="0"/>
              </a:rPr>
              <a:t>s</a:t>
            </a:r>
            <a:r>
              <a:rPr lang="en-US" dirty="0" smtClean="0">
                <a:solidFill>
                  <a:srgbClr val="C00000"/>
                </a:solidFill>
                <a:latin typeface="Palatino Linotype" pitchFamily="18" charset="0"/>
              </a:rPr>
              <a:t>ame!</a:t>
            </a:r>
            <a:endParaRPr lang="en-US" dirty="0">
              <a:solidFill>
                <a:srgbClr val="C0000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6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Similarly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o we are left with 8 distinct global poles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007104"/>
            <a:ext cx="1600204" cy="218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32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basis or ‘master’ integrals: </a:t>
            </a:r>
            <a:r>
              <a:rPr lang="en-US" i="1" dirty="0" smtClean="0"/>
              <a:t>I</a:t>
            </a:r>
            <a:r>
              <a:rPr lang="en-US" baseline="-25000" dirty="0" smtClean="0"/>
              <a:t>4</a:t>
            </a:r>
            <a:r>
              <a:rPr lang="en-US" dirty="0" smtClean="0"/>
              <a:t>[1] and </a:t>
            </a:r>
            <a:r>
              <a:rPr lang="en-US" i="1" dirty="0" smtClean="0"/>
              <a:t>I</a:t>
            </a:r>
            <a:r>
              <a:rPr lang="en-US" baseline="-25000" dirty="0" smtClean="0"/>
              <a:t>4</a:t>
            </a:r>
            <a:r>
              <a:rPr lang="en-US" dirty="0" smtClean="0"/>
              <a:t>[</a:t>
            </a:r>
            <a:r>
              <a:rPr lang="en-US" i="1" dirty="0" smtClean="0">
                <a:latin typeface="Times New Roman"/>
                <a:cs typeface="Times New Roman"/>
              </a:rPr>
              <a:t>ℓ</a:t>
            </a:r>
            <a:r>
              <a:rPr lang="en-US" baseline="-25000" dirty="0" smtClean="0"/>
              <a:t>1</a:t>
            </a:r>
            <a:r>
              <a:rPr lang="en-US" dirty="0" smtClean="0">
                <a:latin typeface="Times New Roman"/>
                <a:cs typeface="Times New Roman"/>
              </a:rPr>
              <a:t>∙</a:t>
            </a:r>
            <a:r>
              <a:rPr lang="en-US" i="1" dirty="0" smtClean="0"/>
              <a:t>k</a:t>
            </a:r>
            <a:r>
              <a:rPr lang="en-US" baseline="-25000" dirty="0" smtClean="0"/>
              <a:t>4</a:t>
            </a:r>
            <a:r>
              <a:rPr lang="en-US" dirty="0" smtClean="0"/>
              <a:t>]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Want their coefficients</a:t>
            </a:r>
            <a:endParaRPr lang="en-US" dirty="0"/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/>
          </a:blip>
          <a:stretch>
            <a:fillRect/>
          </a:stretch>
        </p:blipFill>
        <p:spPr>
          <a:xfrm>
            <a:off x="1828794" y="4854892"/>
            <a:ext cx="4762510" cy="348615"/>
          </a:xfrm>
          <a:prstGeom prst="rect">
            <a:avLst/>
          </a:prstGeom>
          <a:noFill/>
        </p:spPr>
      </p:pic>
      <p:pic>
        <p:nvPicPr>
          <p:cNvPr id="6" name="Picture 5" descr="Double Box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</a:blip>
          <a:stretch>
            <a:fillRect/>
          </a:stretch>
        </p:blipFill>
        <p:spPr>
          <a:xfrm>
            <a:off x="1447800" y="2209005"/>
            <a:ext cx="2642397" cy="1307484"/>
          </a:xfrm>
          <a:prstGeom prst="rect">
            <a:avLst/>
          </a:prstGeom>
        </p:spPr>
      </p:pic>
      <p:pic>
        <p:nvPicPr>
          <p:cNvPr id="7" name="Picture 6" descr="Double Box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</a:blip>
          <a:stretch>
            <a:fillRect/>
          </a:stretch>
        </p:blipFill>
        <p:spPr>
          <a:xfrm>
            <a:off x="5130003" y="2209800"/>
            <a:ext cx="2642397" cy="1307484"/>
          </a:xfrm>
          <a:prstGeom prst="rect">
            <a:avLst/>
          </a:prstGeom>
        </p:spPr>
      </p:pic>
      <p:pic>
        <p:nvPicPr>
          <p:cNvPr id="9" name="Picture 8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/>
          </a:blip>
          <a:stretch>
            <a:fillRect/>
          </a:stretch>
        </p:blipFill>
        <p:spPr>
          <a:xfrm>
            <a:off x="5522311" y="2750185"/>
            <a:ext cx="824867" cy="316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On-Shell </a:t>
            </a:r>
            <a:r>
              <a:rPr lang="en-US" dirty="0"/>
              <a:t>Methods</a:t>
            </a:r>
          </a:p>
        </p:txBody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34400" cy="5105400"/>
          </a:xfrm>
        </p:spPr>
        <p:txBody>
          <a:bodyPr/>
          <a:lstStyle/>
          <a:p>
            <a:r>
              <a:rPr lang="en-US" dirty="0"/>
              <a:t>Use only information from physical states</a:t>
            </a:r>
          </a:p>
          <a:p>
            <a:r>
              <a:rPr lang="en-US" dirty="0"/>
              <a:t>Use properties of amplitudes as </a:t>
            </a:r>
            <a:r>
              <a:rPr lang="en-US" dirty="0" err="1"/>
              <a:t>calculational</a:t>
            </a:r>
            <a:r>
              <a:rPr lang="en-US" dirty="0"/>
              <a:t> tools</a:t>
            </a:r>
          </a:p>
          <a:p>
            <a:pPr lvl="1"/>
            <a:r>
              <a:rPr lang="en-US" dirty="0"/>
              <a:t>Factorization</a:t>
            </a:r>
            <a:r>
              <a:rPr lang="en-US" dirty="0">
                <a:solidFill>
                  <a:srgbClr val="C00000"/>
                </a:solidFill>
              </a:rPr>
              <a:t> → on-shell </a:t>
            </a:r>
            <a:r>
              <a:rPr lang="en-US" dirty="0" smtClean="0">
                <a:solidFill>
                  <a:srgbClr val="C00000"/>
                </a:solidFill>
              </a:rPr>
              <a:t>recursion   (</a:t>
            </a:r>
            <a:r>
              <a:rPr lang="en-US" sz="1800" dirty="0" err="1" smtClean="0">
                <a:solidFill>
                  <a:srgbClr val="C00000"/>
                </a:solidFill>
              </a:rPr>
              <a:t>Britto</a:t>
            </a:r>
            <a:r>
              <a:rPr lang="en-US" sz="1800" dirty="0" smtClean="0">
                <a:solidFill>
                  <a:srgbClr val="C00000"/>
                </a:solidFill>
              </a:rPr>
              <a:t>, </a:t>
            </a:r>
            <a:r>
              <a:rPr lang="en-US" sz="1800" dirty="0" err="1" smtClean="0">
                <a:solidFill>
                  <a:srgbClr val="C00000"/>
                </a:solidFill>
              </a:rPr>
              <a:t>Cachazo</a:t>
            </a:r>
            <a:r>
              <a:rPr lang="en-US" sz="1800" dirty="0" smtClean="0">
                <a:solidFill>
                  <a:srgbClr val="C00000"/>
                </a:solidFill>
              </a:rPr>
              <a:t>, </a:t>
            </a:r>
            <a:r>
              <a:rPr lang="en-US" sz="1800" dirty="0" err="1" smtClean="0">
                <a:solidFill>
                  <a:srgbClr val="C00000"/>
                </a:solidFill>
              </a:rPr>
              <a:t>Feng</a:t>
            </a:r>
            <a:r>
              <a:rPr lang="en-US" sz="1800" dirty="0" smtClean="0">
                <a:solidFill>
                  <a:srgbClr val="C00000"/>
                </a:solidFill>
              </a:rPr>
              <a:t>, Witten,…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 err="1"/>
              <a:t>Unitarity</a:t>
            </a:r>
            <a:r>
              <a:rPr lang="en-US" dirty="0">
                <a:solidFill>
                  <a:srgbClr val="C00000"/>
                </a:solidFill>
              </a:rPr>
              <a:t> → </a:t>
            </a:r>
            <a:r>
              <a:rPr lang="en-US" dirty="0" err="1">
                <a:solidFill>
                  <a:srgbClr val="C00000"/>
                </a:solidFill>
              </a:rPr>
              <a:t>unitarity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method (</a:t>
            </a:r>
            <a:r>
              <a:rPr lang="en-US" sz="1800" dirty="0" smtClean="0">
                <a:solidFill>
                  <a:srgbClr val="C00000"/>
                </a:solidFill>
              </a:rPr>
              <a:t>Bern, Dixon, Dunbar, DAK,…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Underlying field theory </a:t>
            </a:r>
            <a:r>
              <a:rPr lang="en-US" dirty="0">
                <a:solidFill>
                  <a:srgbClr val="FFFF99"/>
                </a:solidFill>
              </a:rPr>
              <a:t>→ integral basis</a:t>
            </a:r>
          </a:p>
          <a:p>
            <a:endParaRPr lang="en-US" dirty="0"/>
          </a:p>
          <a:p>
            <a:r>
              <a:rPr lang="en-US" dirty="0"/>
              <a:t>Formalism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6016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1641475" y="4724400"/>
            <a:ext cx="4540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0165" name="Oval 5"/>
          <p:cNvSpPr>
            <a:spLocks noChangeArrowheads="1"/>
          </p:cNvSpPr>
          <p:nvPr/>
        </p:nvSpPr>
        <p:spPr bwMode="auto">
          <a:xfrm>
            <a:off x="3998913" y="4664075"/>
            <a:ext cx="609600" cy="533400"/>
          </a:xfrm>
          <a:prstGeom prst="ellips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166" name="Line 6"/>
          <p:cNvSpPr>
            <a:spLocks noChangeShapeType="1"/>
          </p:cNvSpPr>
          <p:nvPr/>
        </p:nvSpPr>
        <p:spPr bwMode="auto">
          <a:xfrm flipV="1">
            <a:off x="4495800" y="4017963"/>
            <a:ext cx="1219200" cy="685800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0167" name="Text Box 7"/>
          <p:cNvSpPr txBox="1">
            <a:spLocks noChangeArrowheads="1"/>
          </p:cNvSpPr>
          <p:nvPr/>
        </p:nvSpPr>
        <p:spPr bwMode="auto">
          <a:xfrm>
            <a:off x="5638800" y="3671888"/>
            <a:ext cx="243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C00000"/>
                </a:solidFill>
                <a:latin typeface="Palatino Linotype" pitchFamily="18" charset="0"/>
              </a:rPr>
              <a:t>Known integral basis: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023225" y="2895600"/>
            <a:ext cx="739775" cy="1828800"/>
            <a:chOff x="4977" y="1440"/>
            <a:chExt cx="466" cy="1152"/>
          </a:xfrm>
        </p:grpSpPr>
        <p:pic>
          <p:nvPicPr>
            <p:cNvPr id="860169" name="Picture 9" descr="Box 3m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50000" contrast="43000"/>
            </a:blip>
            <a:srcRect/>
            <a:stretch>
              <a:fillRect/>
            </a:stretch>
          </p:blipFill>
          <p:spPr bwMode="auto">
            <a:xfrm>
              <a:off x="4977" y="1440"/>
              <a:ext cx="466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0170" name="Picture 10" descr="Tri 2m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50000" contrast="43000"/>
            </a:blip>
            <a:srcRect/>
            <a:stretch>
              <a:fillRect/>
            </a:stretch>
          </p:blipFill>
          <p:spPr bwMode="auto">
            <a:xfrm>
              <a:off x="5015" y="1888"/>
              <a:ext cx="357" cy="321"/>
            </a:xfrm>
            <a:prstGeom prst="rect">
              <a:avLst/>
            </a:prstGeom>
            <a:noFill/>
          </p:spPr>
        </p:pic>
        <p:pic>
          <p:nvPicPr>
            <p:cNvPr id="860171" name="Picture 11" descr="Bubble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50000" contrast="43000"/>
            </a:blip>
            <a:srcRect/>
            <a:stretch>
              <a:fillRect/>
            </a:stretch>
          </p:blipFill>
          <p:spPr bwMode="auto">
            <a:xfrm>
              <a:off x="5012" y="2413"/>
              <a:ext cx="357" cy="179"/>
            </a:xfrm>
            <a:prstGeom prst="rect">
              <a:avLst/>
            </a:prstGeom>
            <a:noFill/>
          </p:spPr>
        </p:pic>
      </p:grpSp>
      <p:sp>
        <p:nvSpPr>
          <p:cNvPr id="860172" name="Oval 12"/>
          <p:cNvSpPr>
            <a:spLocks noChangeArrowheads="1"/>
          </p:cNvSpPr>
          <p:nvPr/>
        </p:nvSpPr>
        <p:spPr bwMode="auto">
          <a:xfrm>
            <a:off x="3717925" y="4700588"/>
            <a:ext cx="304800" cy="533400"/>
          </a:xfrm>
          <a:prstGeom prst="ellips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173" name="Line 13"/>
          <p:cNvSpPr>
            <a:spLocks noChangeShapeType="1"/>
          </p:cNvSpPr>
          <p:nvPr/>
        </p:nvSpPr>
        <p:spPr bwMode="auto">
          <a:xfrm>
            <a:off x="3886200" y="5241925"/>
            <a:ext cx="533400" cy="381000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0174" name="Text Box 14"/>
          <p:cNvSpPr txBox="1">
            <a:spLocks noChangeArrowheads="1"/>
          </p:cNvSpPr>
          <p:nvPr/>
        </p:nvSpPr>
        <p:spPr bwMode="auto">
          <a:xfrm>
            <a:off x="4391025" y="5424488"/>
            <a:ext cx="243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err="1">
                <a:solidFill>
                  <a:srgbClr val="C00000"/>
                </a:solidFill>
                <a:latin typeface="Palatino Linotype" pitchFamily="18" charset="0"/>
              </a:rPr>
              <a:t>Unitarity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860175" name="Text Box 15"/>
          <p:cNvSpPr txBox="1">
            <a:spLocks noChangeArrowheads="1"/>
          </p:cNvSpPr>
          <p:nvPr/>
        </p:nvSpPr>
        <p:spPr bwMode="auto">
          <a:xfrm>
            <a:off x="6361113" y="5164138"/>
            <a:ext cx="27828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C00000"/>
                </a:solidFill>
                <a:latin typeface="Palatino Linotype" pitchFamily="18" charset="0"/>
              </a:rPr>
              <a:t>On-shell Recursion;</a:t>
            </a:r>
            <a:r>
              <a:rPr lang="en-US" dirty="0">
                <a:solidFill>
                  <a:srgbClr val="C00000"/>
                </a:solidFill>
              </a:rPr>
              <a:t>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i="1" dirty="0">
                <a:solidFill>
                  <a:srgbClr val="C00000"/>
                </a:solidFill>
                <a:latin typeface="Palatino Linotype" pitchFamily="18" charset="0"/>
              </a:rPr>
              <a:t>D</a:t>
            </a:r>
            <a:r>
              <a:rPr lang="en-US" dirty="0">
                <a:solidFill>
                  <a:srgbClr val="C00000"/>
                </a:solidFill>
                <a:latin typeface="Palatino Linotype" pitchFamily="18" charset="0"/>
              </a:rPr>
              <a:t>-dimensional </a:t>
            </a:r>
            <a:r>
              <a:rPr lang="en-US" dirty="0" err="1">
                <a:solidFill>
                  <a:srgbClr val="C00000"/>
                </a:solidFill>
                <a:latin typeface="Palatino Linotype" pitchFamily="18" charset="0"/>
              </a:rPr>
              <a:t>unitarity</a:t>
            </a:r>
            <a:r>
              <a:rPr lang="en-US" dirty="0">
                <a:solidFill>
                  <a:srgbClr val="C00000"/>
                </a:solidFill>
                <a:latin typeface="Palatino Linotype" pitchFamily="18" charset="0"/>
              </a:rPr>
              <a:t/>
            </a:r>
            <a:br>
              <a:rPr lang="en-US" dirty="0">
                <a:solidFill>
                  <a:srgbClr val="C00000"/>
                </a:solidFill>
                <a:latin typeface="Palatino Linotype" pitchFamily="18" charset="0"/>
              </a:rPr>
            </a:br>
            <a:r>
              <a:rPr lang="en-US" dirty="0">
                <a:solidFill>
                  <a:srgbClr val="C00000"/>
                </a:solidFill>
                <a:latin typeface="Palatino Linotype" pitchFamily="18" charset="0"/>
              </a:rPr>
              <a:t>    via ∫ mass</a:t>
            </a:r>
          </a:p>
        </p:txBody>
      </p:sp>
      <p:sp>
        <p:nvSpPr>
          <p:cNvPr id="860176" name="Oval 16"/>
          <p:cNvSpPr>
            <a:spLocks noChangeArrowheads="1"/>
          </p:cNvSpPr>
          <p:nvPr/>
        </p:nvSpPr>
        <p:spPr bwMode="auto">
          <a:xfrm>
            <a:off x="4905375" y="4660900"/>
            <a:ext cx="1371600" cy="533400"/>
          </a:xfrm>
          <a:prstGeom prst="ellips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177" name="Line 17"/>
          <p:cNvSpPr>
            <a:spLocks noChangeShapeType="1"/>
          </p:cNvSpPr>
          <p:nvPr/>
        </p:nvSpPr>
        <p:spPr bwMode="auto">
          <a:xfrm>
            <a:off x="6072188" y="5113338"/>
            <a:ext cx="304800" cy="228600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6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6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60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8601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601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8601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601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860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860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60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60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8601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601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8601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601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860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860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6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60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65" grpId="0" animBg="1"/>
      <p:bldP spid="860166" grpId="0" animBg="1"/>
      <p:bldP spid="860167" grpId="0"/>
      <p:bldP spid="860167" grpId="1"/>
      <p:bldP spid="860172" grpId="0" animBg="1"/>
      <p:bldP spid="860173" grpId="0" animBg="1"/>
      <p:bldP spid="860174" grpId="0"/>
      <p:bldP spid="860174" grpId="1"/>
      <p:bldP spid="860175" grpId="0"/>
      <p:bldP spid="860176" grpId="0" animBg="1"/>
      <p:bldP spid="86017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Contours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priori, we can deform the integration contour to any linear combination </a:t>
            </a:r>
            <a:r>
              <a:rPr lang="en-US" dirty="0" smtClean="0"/>
              <a:t>of </a:t>
            </a:r>
            <a:r>
              <a:rPr lang="en-US" dirty="0" smtClean="0"/>
              <a:t>the 8; which one should we pick?</a:t>
            </a:r>
          </a:p>
          <a:p>
            <a:endParaRPr lang="en-US" dirty="0" smtClean="0"/>
          </a:p>
          <a:p>
            <a:r>
              <a:rPr lang="en-US" dirty="0" smtClean="0"/>
              <a:t>Need to enforce vanishing of all total derivatives:</a:t>
            </a:r>
          </a:p>
          <a:p>
            <a:pPr lvl="1"/>
            <a:r>
              <a:rPr lang="en-US" dirty="0" smtClean="0"/>
              <a:t>5 insertions of </a:t>
            </a:r>
            <a:r>
              <a:rPr lang="el-GR" dirty="0" smtClean="0"/>
              <a:t>ε</a:t>
            </a:r>
            <a:r>
              <a:rPr lang="en-US" dirty="0" smtClean="0"/>
              <a:t> tensors </a:t>
            </a:r>
          </a:p>
          <a:p>
            <a:pPr lvl="1">
              <a:buNone/>
            </a:pPr>
            <a:r>
              <a:rPr lang="en-US" dirty="0" smtClean="0">
                <a:sym typeface="Symbol"/>
              </a:rPr>
              <a:t> 4 independent constraints</a:t>
            </a:r>
            <a:endParaRPr lang="en-US" dirty="0" smtClean="0"/>
          </a:p>
          <a:p>
            <a:pPr lvl="1"/>
            <a:r>
              <a:rPr lang="en-US" dirty="0" smtClean="0"/>
              <a:t>20 insertions of IBP equations</a:t>
            </a:r>
          </a:p>
          <a:p>
            <a:pPr lvl="1">
              <a:buNone/>
            </a:pPr>
            <a:r>
              <a:rPr lang="en-US" dirty="0" smtClean="0">
                <a:sym typeface="Symbol"/>
              </a:rPr>
              <a:t> 2 additional independent constraints</a:t>
            </a:r>
            <a:endParaRPr lang="en-US" dirty="0" smtClean="0"/>
          </a:p>
          <a:p>
            <a:r>
              <a:rPr lang="en-US" dirty="0" smtClean="0"/>
              <a:t>Seek two independent “projectors”, giving </a:t>
            </a:r>
            <a:r>
              <a:rPr lang="en-US" dirty="0" err="1" smtClean="0"/>
              <a:t>formulæ</a:t>
            </a:r>
            <a:r>
              <a:rPr lang="en-US" dirty="0" smtClean="0"/>
              <a:t> for the coefficients of each master integral</a:t>
            </a:r>
          </a:p>
          <a:p>
            <a:pPr lvl="1"/>
            <a:r>
              <a:rPr lang="en-US" dirty="0" smtClean="0"/>
              <a:t>In each projector, require that other basis integral vanish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formulæ</a:t>
            </a:r>
            <a:r>
              <a:rPr lang="en-US" dirty="0" smtClean="0"/>
              <a:t> for basis integrals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</a:t>
            </a:r>
            <a:r>
              <a:rPr lang="en-US" i="1" dirty="0" smtClean="0">
                <a:latin typeface="French Script MT" pitchFamily="66" charset="0"/>
                <a:cs typeface="Times New Roman" pitchFamily="18" charset="0"/>
              </a:rPr>
              <a:t>O </a:t>
            </a:r>
            <a:r>
              <a:rPr lang="en-US" dirty="0" smtClean="0">
                <a:cs typeface="Times New Roman" pitchFamily="18" charset="0"/>
              </a:rPr>
              <a:t>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cs typeface="Times New Roman" pitchFamily="18" charset="0"/>
              </a:rPr>
              <a:t>); higher order terms require going beyond four-dimensional cuts</a:t>
            </a:r>
            <a:endParaRPr lang="en-US" dirty="0"/>
          </a:p>
        </p:txBody>
      </p:sp>
      <p:pic>
        <p:nvPicPr>
          <p:cNvPr id="6" name="Picture 5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994080" y="2048507"/>
            <a:ext cx="5715012" cy="2125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 smtClean="0"/>
              <a:t>Contours</a:t>
            </a:r>
            <a:endParaRPr lang="en-US" dirty="0"/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873" y="1347717"/>
            <a:ext cx="1988099" cy="234442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3433" y="1347717"/>
            <a:ext cx="2141034" cy="234443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explicit form</a:t>
            </a:r>
            <a:endParaRPr lang="en-US" dirty="0"/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9603" y="2133588"/>
            <a:ext cx="7179583" cy="311264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 to an irrelevant overall normalization, the projectors are unique, just as at one loop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0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One-mass Double Box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Take leg 1 massive</a:t>
            </a:r>
          </a:p>
          <a:p>
            <a:endParaRPr lang="en-US" dirty="0"/>
          </a:p>
          <a:p>
            <a:r>
              <a:rPr lang="en-US" dirty="0" smtClean="0"/>
              <a:t>Again, two master integrals</a:t>
            </a:r>
          </a:p>
          <a:p>
            <a:r>
              <a:rPr lang="en-US" dirty="0" smtClean="0"/>
              <a:t>Choose numerators to be the same as for massless double box: 1 and</a:t>
            </a:r>
          </a:p>
          <a:p>
            <a:endParaRPr lang="en-US" dirty="0"/>
          </a:p>
          <a:p>
            <a:r>
              <a:rPr lang="en-US" dirty="0" smtClean="0"/>
              <a:t>Structure of </a:t>
            </a:r>
            <a:r>
              <a:rPr lang="en-US" dirty="0" err="1" smtClean="0"/>
              <a:t>heptacuts</a:t>
            </a:r>
            <a:r>
              <a:rPr lang="en-US" dirty="0" smtClean="0"/>
              <a:t> similar</a:t>
            </a:r>
          </a:p>
          <a:p>
            <a:r>
              <a:rPr lang="en-US" dirty="0" smtClean="0"/>
              <a:t>Again 8 true global poles </a:t>
            </a:r>
          </a:p>
          <a:p>
            <a:r>
              <a:rPr lang="en-US" dirty="0" smtClean="0"/>
              <a:t>6 constraint equations from epsilon tensors and IBP relations</a:t>
            </a:r>
          </a:p>
          <a:p>
            <a:r>
              <a:rPr lang="en-US" dirty="0" smtClean="0"/>
              <a:t>Unique projectors — same coefficients as for massless DB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211" y="1066800"/>
            <a:ext cx="2691389" cy="1816612"/>
          </a:xfrm>
          <a:prstGeom prst="rect">
            <a:avLst/>
          </a:prstGeom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/>
          </a:blip>
          <a:stretch>
            <a:fillRect/>
          </a:stretch>
        </p:blipFill>
        <p:spPr>
          <a:xfrm>
            <a:off x="2417852" y="3369945"/>
            <a:ext cx="824867" cy="3162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143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Short-side Two-Mass Double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Take legs 1 &amp; 2 to be massive</a:t>
            </a:r>
          </a:p>
          <a:p>
            <a:r>
              <a:rPr lang="en-US" dirty="0" smtClean="0"/>
              <a:t>Three master integrals:</a:t>
            </a:r>
            <a:br>
              <a:rPr lang="en-US" dirty="0" smtClean="0"/>
            </a:br>
            <a:r>
              <a:rPr lang="en-US" i="1" dirty="0"/>
              <a:t>I</a:t>
            </a:r>
            <a:r>
              <a:rPr lang="en-US" baseline="-25000" dirty="0"/>
              <a:t>4</a:t>
            </a:r>
            <a:r>
              <a:rPr lang="en-US" dirty="0"/>
              <a:t>[1</a:t>
            </a:r>
            <a:r>
              <a:rPr lang="en-US" dirty="0" smtClean="0"/>
              <a:t>], </a:t>
            </a:r>
            <a:r>
              <a:rPr lang="en-US" i="1" dirty="0"/>
              <a:t>I</a:t>
            </a:r>
            <a:r>
              <a:rPr lang="en-US" baseline="-25000" dirty="0"/>
              <a:t>4</a:t>
            </a:r>
            <a:r>
              <a:rPr lang="en-US" dirty="0"/>
              <a:t>[</a:t>
            </a:r>
            <a:r>
              <a:rPr lang="en-US" i="1" dirty="0">
                <a:latin typeface="Times New Roman"/>
                <a:cs typeface="Times New Roman"/>
              </a:rPr>
              <a:t>ℓ</a:t>
            </a:r>
            <a:r>
              <a:rPr lang="en-US" baseline="-25000" dirty="0"/>
              <a:t>1</a:t>
            </a:r>
            <a:r>
              <a:rPr lang="en-US" dirty="0">
                <a:latin typeface="Times New Roman"/>
                <a:cs typeface="Times New Roman"/>
              </a:rPr>
              <a:t>∙</a:t>
            </a:r>
            <a:r>
              <a:rPr lang="en-US" i="1" dirty="0"/>
              <a:t>k</a:t>
            </a:r>
            <a:r>
              <a:rPr lang="en-US" baseline="-25000" dirty="0"/>
              <a:t>4</a:t>
            </a:r>
            <a:r>
              <a:rPr lang="en-US" dirty="0" smtClean="0"/>
              <a:t>] </a:t>
            </a:r>
            <a:r>
              <a:rPr lang="en-US" dirty="0"/>
              <a:t>and </a:t>
            </a:r>
            <a:r>
              <a:rPr lang="en-US" i="1" dirty="0" smtClean="0"/>
              <a:t>I</a:t>
            </a:r>
            <a:r>
              <a:rPr lang="en-US" baseline="-25000" dirty="0" smtClean="0"/>
              <a:t>4</a:t>
            </a:r>
            <a:r>
              <a:rPr lang="en-US" dirty="0" smtClean="0"/>
              <a:t>[</a:t>
            </a:r>
            <a:r>
              <a:rPr lang="en-US" i="1" dirty="0" smtClean="0">
                <a:latin typeface="Times New Roman"/>
                <a:cs typeface="Times New Roman"/>
              </a:rPr>
              <a:t>ℓ</a:t>
            </a:r>
            <a:r>
              <a:rPr lang="en-US" baseline="-25000" dirty="0" smtClean="0"/>
              <a:t>2</a:t>
            </a:r>
            <a:r>
              <a:rPr lang="en-US" dirty="0" smtClean="0">
                <a:latin typeface="Times New Roman"/>
                <a:cs typeface="Times New Roman"/>
              </a:rPr>
              <a:t>∙</a:t>
            </a:r>
            <a:r>
              <a:rPr lang="en-US" i="1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]</a:t>
            </a:r>
          </a:p>
          <a:p>
            <a:endParaRPr lang="en-US" dirty="0"/>
          </a:p>
          <a:p>
            <a:r>
              <a:rPr lang="en-US" dirty="0" smtClean="0"/>
              <a:t>Structure of </a:t>
            </a:r>
            <a:r>
              <a:rPr lang="en-US" dirty="0" err="1" smtClean="0"/>
              <a:t>heptacut</a:t>
            </a:r>
            <a:r>
              <a:rPr lang="en-US" dirty="0" smtClean="0"/>
              <a:t> equations is different: 12 naïve poles</a:t>
            </a:r>
          </a:p>
          <a:p>
            <a:r>
              <a:rPr lang="en-US" dirty="0" smtClean="0"/>
              <a:t>…again 8 global poles</a:t>
            </a:r>
          </a:p>
          <a:p>
            <a:r>
              <a:rPr lang="en-US" dirty="0" smtClean="0"/>
              <a:t>Only 5 constraint equations</a:t>
            </a:r>
          </a:p>
          <a:p>
            <a:r>
              <a:rPr lang="en-US" dirty="0" smtClean="0"/>
              <a:t>Three independent projectors</a:t>
            </a:r>
          </a:p>
          <a:p>
            <a:r>
              <a:rPr lang="en-US" dirty="0" smtClean="0"/>
              <a:t>Projectors again unique (but different from massless or one-mass case)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172866"/>
            <a:ext cx="3229667" cy="217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6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steps towards a numerical </a:t>
            </a:r>
            <a:r>
              <a:rPr lang="en-US" dirty="0" err="1" smtClean="0"/>
              <a:t>unitarity</a:t>
            </a:r>
            <a:r>
              <a:rPr lang="en-US" dirty="0" smtClean="0"/>
              <a:t> formalism at two loops</a:t>
            </a:r>
          </a:p>
          <a:p>
            <a:endParaRPr lang="en-US" dirty="0" smtClean="0"/>
          </a:p>
          <a:p>
            <a:r>
              <a:rPr lang="en-US" dirty="0" smtClean="0"/>
              <a:t>Knowledge of an independent integral basis</a:t>
            </a:r>
          </a:p>
          <a:p>
            <a:endParaRPr lang="en-US" dirty="0" smtClean="0"/>
          </a:p>
          <a:p>
            <a:r>
              <a:rPr lang="en-US" dirty="0" smtClean="0"/>
              <a:t>Criterion for constructing explicit </a:t>
            </a:r>
            <a:r>
              <a:rPr lang="en-US" dirty="0" err="1" smtClean="0"/>
              <a:t>formulæ</a:t>
            </a:r>
            <a:r>
              <a:rPr lang="en-US" dirty="0" smtClean="0"/>
              <a:t> for coefficients of basis integrals</a:t>
            </a:r>
          </a:p>
          <a:p>
            <a:endParaRPr lang="en-US" dirty="0" smtClean="0"/>
          </a:p>
          <a:p>
            <a:r>
              <a:rPr lang="en-US" dirty="0" smtClean="0"/>
              <a:t>Four-point </a:t>
            </a:r>
            <a:r>
              <a:rPr lang="en-US" dirty="0" smtClean="0"/>
              <a:t>examples: massless, one-mass, and short-side two-mass double boxes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of Integrals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Master Integrals for Feynman-diagram based calculations</a:t>
            </a:r>
          </a:p>
          <a:p>
            <a:pPr lvl="1"/>
            <a:r>
              <a:rPr lang="en-US" sz="1800" dirty="0" smtClean="0"/>
              <a:t>Not essential in principle</a:t>
            </a:r>
          </a:p>
          <a:p>
            <a:pPr lvl="1"/>
            <a:r>
              <a:rPr lang="en-US" sz="1800" dirty="0" smtClean="0"/>
              <a:t>Don’t have to be algebraically independent</a:t>
            </a:r>
          </a:p>
          <a:p>
            <a:pPr lvl="1"/>
            <a:r>
              <a:rPr lang="en-US" sz="1800" dirty="0" smtClean="0"/>
              <a:t>Required only to streamline calculations</a:t>
            </a:r>
          </a:p>
          <a:p>
            <a:r>
              <a:rPr lang="en-US" sz="2000" dirty="0" smtClean="0"/>
              <a:t>Process-dependent basis integrals</a:t>
            </a:r>
          </a:p>
          <a:p>
            <a:pPr lvl="1"/>
            <a:r>
              <a:rPr lang="en-US" sz="1800" dirty="0" smtClean="0"/>
              <a:t>Needed for ‘minimal generalized </a:t>
            </a:r>
            <a:r>
              <a:rPr lang="en-US" sz="1800" dirty="0" err="1" smtClean="0"/>
              <a:t>unitarity</a:t>
            </a:r>
            <a:r>
              <a:rPr lang="en-US" sz="1800" dirty="0" smtClean="0"/>
              <a:t>’ calculations (just enough cuts to break apart process into trees)</a:t>
            </a:r>
          </a:p>
          <a:p>
            <a:pPr lvl="1"/>
            <a:r>
              <a:rPr lang="en-US" sz="1800" dirty="0" smtClean="0"/>
              <a:t>Can be deduced as part of the </a:t>
            </a:r>
            <a:r>
              <a:rPr lang="en-US" sz="1800" dirty="0" err="1" smtClean="0"/>
              <a:t>unitarity</a:t>
            </a:r>
            <a:r>
              <a:rPr lang="en-US" sz="1800" dirty="0" smtClean="0"/>
              <a:t> calculation, on a process-by-process basis</a:t>
            </a:r>
          </a:p>
          <a:p>
            <a:r>
              <a:rPr lang="en-US" sz="2000" dirty="0" smtClean="0"/>
              <a:t>All-multiplicity results &amp; Numerical applications of </a:t>
            </a:r>
            <a:r>
              <a:rPr lang="en-US" sz="2000" dirty="0" err="1" smtClean="0"/>
              <a:t>unitarity</a:t>
            </a:r>
            <a:endParaRPr lang="en-US" sz="2000" dirty="0" smtClean="0"/>
          </a:p>
          <a:p>
            <a:pPr lvl="1"/>
            <a:r>
              <a:rPr lang="en-US" sz="1800" dirty="0" smtClean="0"/>
              <a:t>Require a priori knowledge of algebraically independent integral basis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kinds of integral bases</a:t>
            </a:r>
          </a:p>
          <a:p>
            <a:pPr lvl="1"/>
            <a:r>
              <a:rPr lang="en-US" dirty="0" smtClean="0"/>
              <a:t>To all orders in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(“</a:t>
            </a:r>
            <a:r>
              <a:rPr lang="en-US" i="1" dirty="0" smtClean="0">
                <a:latin typeface="Palatino Linotype" pitchFamily="18" charset="0"/>
                <a:ea typeface="+mn-ea"/>
                <a:sym typeface="Symbol"/>
              </a:rPr>
              <a:t>D</a:t>
            </a:r>
            <a:r>
              <a:rPr lang="en-US" dirty="0" smtClean="0">
                <a:cs typeface="Times New Roman" pitchFamily="18" charset="0"/>
              </a:rPr>
              <a:t>-dimensional basis”)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Ignoring terms of </a:t>
            </a:r>
            <a:r>
              <a:rPr lang="en-US" sz="2200" dirty="0" smtClean="0">
                <a:latin typeface="French Script MT" pitchFamily="66" charset="0"/>
                <a:cs typeface="Times New Roman" pitchFamily="18" charset="0"/>
              </a:rPr>
              <a:t>O</a:t>
            </a:r>
            <a:r>
              <a:rPr lang="en-US" dirty="0" smtClean="0">
                <a:cs typeface="Times New Roman" pitchFamily="18" charset="0"/>
              </a:rPr>
              <a:t>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dirty="0" smtClean="0">
                <a:cs typeface="Times New Roman" pitchFamily="18" charset="0"/>
              </a:rPr>
              <a:t>) (“Regulated four-dimensional basis”)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Loop </a:t>
            </a:r>
            <a:r>
              <a:rPr lang="en-US" dirty="0" err="1" smtClean="0"/>
              <a:t>momenta</a:t>
            </a:r>
            <a:r>
              <a:rPr lang="en-US" dirty="0" smtClean="0"/>
              <a:t> </a:t>
            </a:r>
            <a:r>
              <a:rPr lang="en-US" i="1" dirty="0" smtClean="0"/>
              <a:t>D</a:t>
            </a:r>
            <a:r>
              <a:rPr lang="en-US" dirty="0" smtClean="0"/>
              <a:t>-dimensional</a:t>
            </a:r>
          </a:p>
          <a:p>
            <a:pPr lvl="1"/>
            <a:r>
              <a:rPr lang="en-US" dirty="0" smtClean="0"/>
              <a:t>External </a:t>
            </a:r>
            <a:r>
              <a:rPr lang="en-US" dirty="0" err="1" smtClean="0"/>
              <a:t>momenta</a:t>
            </a:r>
            <a:r>
              <a:rPr lang="en-US" dirty="0" smtClean="0"/>
              <a:t>, polarization vectors, and </a:t>
            </a:r>
            <a:r>
              <a:rPr lang="en-US" dirty="0" err="1" smtClean="0"/>
              <a:t>spinors</a:t>
            </a:r>
            <a:r>
              <a:rPr lang="en-US" dirty="0" smtClean="0"/>
              <a:t> are strictly four-dimensional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Basis is finite</a:t>
            </a:r>
          </a:p>
          <a:p>
            <a:pPr lvl="1"/>
            <a:r>
              <a:rPr lang="en-US" dirty="0" smtClean="0"/>
              <a:t>Abstract proof by </a:t>
            </a:r>
            <a:r>
              <a:rPr lang="en-US" dirty="0" smtClean="0">
                <a:solidFill>
                  <a:srgbClr val="C00000"/>
                </a:solidFill>
              </a:rPr>
              <a:t>A. Smirnov and </a:t>
            </a:r>
            <a:r>
              <a:rPr lang="en-US" dirty="0" err="1" smtClean="0">
                <a:solidFill>
                  <a:srgbClr val="C00000"/>
                </a:solidFill>
              </a:rPr>
              <a:t>Petuchov</a:t>
            </a:r>
            <a:r>
              <a:rPr lang="en-US" dirty="0" smtClean="0">
                <a:solidFill>
                  <a:srgbClr val="C00000"/>
                </a:solidFill>
              </a:rPr>
              <a:t> (2010)</a:t>
            </a:r>
          </a:p>
          <a:p>
            <a:endParaRPr lang="en-US" dirty="0" smtClean="0"/>
          </a:p>
          <a:p>
            <a:pPr lvl="1"/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Planar Two-Loop Integrals</a:t>
            </a:r>
            <a:endParaRPr lang="en-US" sz="3600" dirty="0"/>
          </a:p>
        </p:txBody>
      </p:sp>
      <p:pic>
        <p:nvPicPr>
          <p:cNvPr id="4" name="Content Placeholder 3" descr="twoloop-general-P.png"/>
          <p:cNvPicPr>
            <a:picLocks noGrp="1" noChangeAspect="1"/>
          </p:cNvPicPr>
          <p:nvPr>
            <p:ph idx="1"/>
          </p:nvPr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</a:blip>
          <a:stretch>
            <a:fillRect/>
          </a:stretch>
        </p:blipFill>
        <p:spPr>
          <a:xfrm>
            <a:off x="384343" y="2057400"/>
            <a:ext cx="2566299" cy="1921890"/>
          </a:xfrm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252484" y="4023360"/>
            <a:ext cx="824867" cy="348615"/>
          </a:xfrm>
          <a:prstGeom prst="rect">
            <a:avLst/>
          </a:prstGeom>
          <a:noFill/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90830" y="2971800"/>
            <a:ext cx="348614" cy="220979"/>
          </a:xfrm>
          <a:prstGeom prst="rect">
            <a:avLst/>
          </a:prstGeom>
          <a:noFill/>
        </p:spPr>
      </p:pic>
      <p:pic>
        <p:nvPicPr>
          <p:cNvPr id="9" name="Picture 8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058352" y="2971800"/>
            <a:ext cx="348613" cy="220979"/>
          </a:xfrm>
          <a:prstGeom prst="rect">
            <a:avLst/>
          </a:prstGeom>
          <a:noFill/>
        </p:spPr>
      </p:pic>
      <p:pic>
        <p:nvPicPr>
          <p:cNvPr id="10" name="Picture 9" descr="twoloop-general-Ps.png"/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</a:blip>
          <a:stretch>
            <a:fillRect/>
          </a:stretch>
        </p:blipFill>
        <p:spPr>
          <a:xfrm>
            <a:off x="3581400" y="2057400"/>
            <a:ext cx="2566299" cy="1630866"/>
          </a:xfrm>
          <a:prstGeom prst="rect">
            <a:avLst/>
          </a:prstGeom>
        </p:spPr>
      </p:pic>
      <p:pic>
        <p:nvPicPr>
          <p:cNvPr id="12" name="Picture 11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4509134" y="4023360"/>
            <a:ext cx="824866" cy="380999"/>
          </a:xfrm>
          <a:prstGeom prst="rect">
            <a:avLst/>
          </a:prstGeom>
          <a:noFill/>
        </p:spPr>
      </p:pic>
      <p:pic>
        <p:nvPicPr>
          <p:cNvPr id="13" name="Picture 12" descr="twoloop-general-Pss.png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</a:blip>
          <a:stretch>
            <a:fillRect/>
          </a:stretch>
        </p:blipFill>
        <p:spPr>
          <a:xfrm>
            <a:off x="6395081" y="2350008"/>
            <a:ext cx="2566299" cy="1337953"/>
          </a:xfrm>
          <a:prstGeom prst="rect">
            <a:avLst/>
          </a:prstGeom>
        </p:spPr>
      </p:pic>
      <p:pic>
        <p:nvPicPr>
          <p:cNvPr id="15" name="Picture 14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7264057" y="4023360"/>
            <a:ext cx="824866" cy="380999"/>
          </a:xfrm>
          <a:prstGeom prst="rect">
            <a:avLst/>
          </a:prstGeom>
          <a:noFill/>
        </p:spPr>
      </p:pic>
      <p:pic>
        <p:nvPicPr>
          <p:cNvPr id="16" name="Picture 15" descr="twoloop-product-A.png"/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</a:blip>
          <a:stretch>
            <a:fillRect/>
          </a:stretch>
        </p:blipFill>
        <p:spPr>
          <a:xfrm>
            <a:off x="1524000" y="4937760"/>
            <a:ext cx="2740158" cy="1354960"/>
          </a:xfrm>
          <a:prstGeom prst="rect">
            <a:avLst/>
          </a:prstGeom>
        </p:spPr>
      </p:pic>
      <p:pic>
        <p:nvPicPr>
          <p:cNvPr id="17" name="Picture 16" descr="twoloop-product-As.png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</a:blip>
          <a:stretch>
            <a:fillRect/>
          </a:stretch>
        </p:blipFill>
        <p:spPr>
          <a:xfrm>
            <a:off x="4956042" y="4937760"/>
            <a:ext cx="2740158" cy="1315275"/>
          </a:xfrm>
          <a:prstGeom prst="rect">
            <a:avLst/>
          </a:prstGeom>
        </p:spPr>
      </p:pic>
      <p:pic>
        <p:nvPicPr>
          <p:cNvPr id="20" name="Picture 19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922702" y="6345936"/>
            <a:ext cx="792482" cy="381000"/>
          </a:xfrm>
          <a:prstGeom prst="rect">
            <a:avLst/>
          </a:prstGeom>
          <a:noFill/>
        </p:spPr>
      </p:pic>
      <p:pic>
        <p:nvPicPr>
          <p:cNvPr id="21" name="Picture 20" descr="txp_fig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484071" y="6345936"/>
            <a:ext cx="792482" cy="348615"/>
          </a:xfrm>
          <a:prstGeom prst="rect">
            <a:avLst/>
          </a:prstGeom>
          <a:noFill/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457200" y="1295400"/>
            <a:ext cx="85344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Massless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 internal lines;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massless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 or massive external lines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Tool</a:t>
            </a:r>
            <a:r>
              <a:rPr lang="en-US" sz="3600" dirty="0" smtClean="0"/>
              <a:t>s &amp; Methods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Tensor reduction 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 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D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-dimensional basis</a:t>
            </a:r>
            <a:endParaRPr lang="en-US" dirty="0" smtClean="0">
              <a:solidFill>
                <a:srgbClr val="0070C0"/>
              </a:solidFill>
            </a:endParaRPr>
          </a:p>
          <a:p>
            <a:pPr algn="r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Brown and Feynman (1952); </a:t>
            </a:r>
            <a:r>
              <a:rPr lang="en-US" sz="2000" dirty="0" err="1" smtClean="0">
                <a:solidFill>
                  <a:srgbClr val="C00000"/>
                </a:solidFill>
              </a:rPr>
              <a:t>Passarino</a:t>
            </a:r>
            <a:r>
              <a:rPr lang="en-US" sz="2000" dirty="0" smtClean="0">
                <a:solidFill>
                  <a:srgbClr val="C00000"/>
                </a:solidFill>
              </a:rPr>
              <a:t> and </a:t>
            </a:r>
            <a:r>
              <a:rPr lang="en-US" sz="2000" dirty="0" err="1" smtClean="0">
                <a:solidFill>
                  <a:srgbClr val="C00000"/>
                </a:solidFill>
              </a:rPr>
              <a:t>Veltman</a:t>
            </a:r>
            <a:r>
              <a:rPr lang="en-US" sz="2000" dirty="0" smtClean="0">
                <a:solidFill>
                  <a:srgbClr val="C00000"/>
                </a:solidFill>
              </a:rPr>
              <a:t> (1979)</a:t>
            </a:r>
          </a:p>
          <a:p>
            <a:endParaRPr lang="en-US" dirty="0" smtClean="0"/>
          </a:p>
          <a:p>
            <a:r>
              <a:rPr lang="en-US" dirty="0" smtClean="0"/>
              <a:t>Integration by parts (IBP) 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 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D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-dimensional basis</a:t>
            </a:r>
            <a:endParaRPr lang="en-US" dirty="0" smtClean="0"/>
          </a:p>
          <a:p>
            <a:pPr algn="r">
              <a:buNone/>
            </a:pPr>
            <a:r>
              <a:rPr lang="en-US" sz="2000" dirty="0" err="1" smtClean="0">
                <a:solidFill>
                  <a:srgbClr val="C00000"/>
                </a:solidFill>
              </a:rPr>
              <a:t>Tkachov</a:t>
            </a:r>
            <a:r>
              <a:rPr lang="en-US" sz="2000" dirty="0" smtClean="0">
                <a:solidFill>
                  <a:srgbClr val="C00000"/>
                </a:solidFill>
              </a:rPr>
              <a:t> and </a:t>
            </a:r>
            <a:r>
              <a:rPr lang="en-US" sz="2000" dirty="0" err="1" smtClean="0">
                <a:solidFill>
                  <a:srgbClr val="C00000"/>
                </a:solidFill>
              </a:rPr>
              <a:t>Chetyrkin</a:t>
            </a:r>
            <a:r>
              <a:rPr lang="en-US" sz="2000" dirty="0" smtClean="0">
                <a:solidFill>
                  <a:srgbClr val="C00000"/>
                </a:solidFill>
              </a:rPr>
              <a:t> (1981); </a:t>
            </a:r>
            <a:r>
              <a:rPr lang="en-US" sz="2000" dirty="0" err="1" smtClean="0">
                <a:solidFill>
                  <a:srgbClr val="C00000"/>
                </a:solidFill>
              </a:rPr>
              <a:t>Laporta</a:t>
            </a:r>
            <a:r>
              <a:rPr lang="en-US" sz="2000" dirty="0" smtClean="0">
                <a:solidFill>
                  <a:srgbClr val="C00000"/>
                </a:solidFill>
              </a:rPr>
              <a:t> (2001); </a:t>
            </a:r>
            <a:r>
              <a:rPr lang="en-US" sz="2000" dirty="0" err="1" smtClean="0">
                <a:solidFill>
                  <a:srgbClr val="C00000"/>
                </a:solidFill>
              </a:rPr>
              <a:t>Anastasiou</a:t>
            </a:r>
            <a:r>
              <a:rPr lang="en-US" sz="2000" dirty="0" smtClean="0">
                <a:solidFill>
                  <a:srgbClr val="C00000"/>
                </a:solidFill>
              </a:rPr>
              <a:t> and </a:t>
            </a:r>
            <a:r>
              <a:rPr lang="en-US" sz="2000" dirty="0" err="1" smtClean="0">
                <a:solidFill>
                  <a:srgbClr val="C00000"/>
                </a:solidFill>
              </a:rPr>
              <a:t>Lazopoulos</a:t>
            </a:r>
            <a:r>
              <a:rPr lang="en-US" sz="2000" dirty="0" smtClean="0">
                <a:solidFill>
                  <a:srgbClr val="C00000"/>
                </a:solidFill>
              </a:rPr>
              <a:t> (2004); A. Smirnov (2008)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Gram determinants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vanish when </a:t>
            </a:r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dirty="0" smtClean="0"/>
              <a:t> or 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i</a:t>
            </a:r>
            <a:r>
              <a:rPr lang="en-US" dirty="0" smtClean="0"/>
              <a:t> are linearly dependent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sym typeface="Symbol"/>
              </a:rPr>
              <a:t> 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D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- &amp; four-dimensional 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bases</a:t>
            </a:r>
            <a:endParaRPr lang="en-US" dirty="0" smtClean="0"/>
          </a:p>
          <a:p>
            <a:pPr algn="r">
              <a:buNone/>
            </a:pP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709025" y="4541517"/>
            <a:ext cx="4444375" cy="792483"/>
          </a:xfrm>
          <a:prstGeom prst="rect">
            <a:avLst/>
          </a:prstGeom>
          <a:noFill/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838200" y="3581400"/>
            <a:ext cx="5524509" cy="857252"/>
          </a:xfrm>
          <a:prstGeom prst="rect">
            <a:avLst/>
          </a:prstGeom>
          <a:noFill/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6928483" y="3831516"/>
            <a:ext cx="1682117" cy="316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Two-Loop Integrals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Part A: Reduce to a finite basis</a:t>
            </a:r>
          </a:p>
          <a:p>
            <a:pPr>
              <a:buNone/>
            </a:pPr>
            <a:r>
              <a:rPr lang="en-US" dirty="0" smtClean="0"/>
              <a:t>	Step 1. Tensor reduction: consider </a:t>
            </a:r>
            <a:r>
              <a:rPr lang="en-US" sz="2200" i="1" dirty="0" smtClean="0">
                <a:latin typeface="Palatino Linotype" pitchFamily="18" charset="0"/>
              </a:rPr>
              <a:t>P</a:t>
            </a:r>
            <a:r>
              <a:rPr lang="en-US" sz="2200" i="1" baseline="-25000" dirty="0" smtClean="0">
                <a:latin typeface="Palatino Linotype" pitchFamily="18" charset="0"/>
              </a:rPr>
              <a:t>n</a:t>
            </a:r>
            <a:r>
              <a:rPr lang="en-US" sz="1800" baseline="-50000" dirty="0" smtClean="0">
                <a:latin typeface="Palatino Linotype" pitchFamily="18" charset="0"/>
              </a:rPr>
              <a:t>1</a:t>
            </a:r>
            <a:r>
              <a:rPr lang="en-US" sz="2200" baseline="-25000" dirty="0" smtClean="0">
                <a:latin typeface="Palatino Linotype" pitchFamily="18" charset="0"/>
              </a:rPr>
              <a:t>,</a:t>
            </a:r>
            <a:r>
              <a:rPr lang="en-US" sz="2200" i="1" baseline="-25000" dirty="0" smtClean="0">
                <a:latin typeface="Palatino Linotype" pitchFamily="18" charset="0"/>
              </a:rPr>
              <a:t>n</a:t>
            </a:r>
            <a:r>
              <a:rPr lang="en-US" sz="1800" baseline="-50000" dirty="0" smtClean="0">
                <a:latin typeface="Palatino Linotype" pitchFamily="18" charset="0"/>
              </a:rPr>
              <a:t>2</a:t>
            </a:r>
            <a:r>
              <a:rPr lang="en-US" sz="2200" dirty="0" smtClean="0">
                <a:latin typeface="Palatino Linotype" pitchFamily="18" charset="0"/>
              </a:rPr>
              <a:t>[</a:t>
            </a:r>
            <a:r>
              <a:rPr lang="en-US" sz="2200" i="1" dirty="0" smtClean="0">
                <a:latin typeface="Palatino Linotype" pitchFamily="18" charset="0"/>
              </a:rPr>
              <a:t>ℓ</a:t>
            </a:r>
            <a:r>
              <a:rPr lang="en-US" sz="2200" baseline="-25000" dirty="0" smtClean="0">
                <a:latin typeface="Palatino Linotype" pitchFamily="18" charset="0"/>
              </a:rPr>
              <a:t>1</a:t>
            </a:r>
            <a:r>
              <a:rPr lang="en-US" sz="2200" i="1" dirty="0" smtClean="0">
                <a:latin typeface="Palatino Linotype" pitchFamily="18" charset="0"/>
              </a:rPr>
              <a:t>∙ v</a:t>
            </a:r>
            <a:r>
              <a:rPr lang="en-US" sz="2200" baseline="-25000" dirty="0" smtClean="0">
                <a:latin typeface="Palatino Linotype" pitchFamily="18" charset="0"/>
              </a:rPr>
              <a:t>1</a:t>
            </a:r>
            <a:r>
              <a:rPr lang="en-US" sz="2200" dirty="0" smtClean="0">
                <a:latin typeface="Palatino Linotype" pitchFamily="18" charset="0"/>
              </a:rPr>
              <a:t> </a:t>
            </a:r>
            <a:r>
              <a:rPr lang="en-US" sz="2200" i="1" dirty="0" smtClean="0">
                <a:latin typeface="Palatino Linotype" pitchFamily="18" charset="0"/>
              </a:rPr>
              <a:t>ℓ</a:t>
            </a:r>
            <a:r>
              <a:rPr lang="en-US" sz="2200" baseline="-25000" dirty="0" smtClean="0">
                <a:latin typeface="Palatino Linotype" pitchFamily="18" charset="0"/>
              </a:rPr>
              <a:t>1</a:t>
            </a:r>
            <a:r>
              <a:rPr lang="en-US" sz="2200" i="1" dirty="0" smtClean="0">
                <a:latin typeface="Palatino Linotype" pitchFamily="18" charset="0"/>
              </a:rPr>
              <a:t>∙ v</a:t>
            </a:r>
            <a:r>
              <a:rPr lang="en-US" sz="2200" baseline="-25000" dirty="0" smtClean="0">
                <a:latin typeface="Palatino Linotype" pitchFamily="18" charset="0"/>
              </a:rPr>
              <a:t>2</a:t>
            </a:r>
            <a:r>
              <a:rPr lang="en-US" sz="2200" i="1" dirty="0" smtClean="0">
                <a:latin typeface="Palatino Linotype" pitchFamily="18" charset="0"/>
              </a:rPr>
              <a:t>… ℓ</a:t>
            </a:r>
            <a:r>
              <a:rPr lang="en-US" sz="2200" baseline="-25000" dirty="0" smtClean="0">
                <a:latin typeface="Palatino Linotype" pitchFamily="18" charset="0"/>
              </a:rPr>
              <a:t>1</a:t>
            </a:r>
            <a:r>
              <a:rPr lang="en-US" sz="2200" i="1" dirty="0" smtClean="0">
                <a:latin typeface="Palatino Linotype" pitchFamily="18" charset="0"/>
              </a:rPr>
              <a:t>∙ </a:t>
            </a:r>
            <a:r>
              <a:rPr lang="en-US" sz="2200" i="1" dirty="0" err="1" smtClean="0">
                <a:latin typeface="Palatino Linotype" pitchFamily="18" charset="0"/>
              </a:rPr>
              <a:t>v</a:t>
            </a:r>
            <a:r>
              <a:rPr lang="en-US" sz="2200" i="1" baseline="-25000" dirty="0" err="1" smtClean="0">
                <a:latin typeface="Palatino Linotype" pitchFamily="18" charset="0"/>
              </a:rPr>
              <a:t>n</a:t>
            </a:r>
            <a:r>
              <a:rPr lang="en-US" sz="2200" dirty="0" smtClean="0">
                <a:latin typeface="Palatino Linotype" pitchFamily="18" charset="0"/>
              </a:rPr>
              <a:t>]</a:t>
            </a:r>
            <a:r>
              <a:rPr lang="en-US" sz="2200" dirty="0" smtClean="0"/>
              <a:t> </a:t>
            </a:r>
            <a:r>
              <a:rPr lang="en-US" dirty="0" smtClean="0"/>
              <a:t>(</a:t>
            </a:r>
            <a:r>
              <a:rPr lang="en-US" sz="2200" i="1" dirty="0" smtClean="0">
                <a:latin typeface="Palatino Linotype" pitchFamily="18" charset="0"/>
              </a:rPr>
              <a:t>n</a:t>
            </a:r>
            <a:r>
              <a:rPr lang="en-US" sz="2200" baseline="-25000" dirty="0" smtClean="0">
                <a:latin typeface="Palatino Linotype" pitchFamily="18" charset="0"/>
              </a:rPr>
              <a:t>1</a:t>
            </a:r>
            <a:r>
              <a:rPr lang="en-US" dirty="0" smtClean="0"/>
              <a:t>≥4); re-express </a:t>
            </a:r>
            <a:r>
              <a:rPr lang="en-US" i="1" dirty="0" smtClean="0">
                <a:latin typeface="Palatino Linotype" pitchFamily="18" charset="0"/>
              </a:rPr>
              <a:t>v</a:t>
            </a:r>
            <a:r>
              <a:rPr lang="en-US" baseline="-25000" dirty="0" smtClean="0">
                <a:latin typeface="Palatino Linotype" pitchFamily="18" charset="0"/>
              </a:rPr>
              <a:t>1 </a:t>
            </a:r>
            <a:r>
              <a:rPr lang="en-US" dirty="0" smtClean="0"/>
              <a:t>in terms of first four </a:t>
            </a:r>
            <a:r>
              <a:rPr lang="en-US" dirty="0" err="1" smtClean="0"/>
              <a:t>momenta</a:t>
            </a:r>
            <a:r>
              <a:rPr lang="en-US" dirty="0" smtClean="0"/>
              <a:t> (on </a:t>
            </a:r>
            <a:r>
              <a:rPr lang="en-US" i="1" dirty="0" smtClean="0">
                <a:latin typeface="Palatino Linotype" pitchFamily="18" charset="0"/>
              </a:rPr>
              <a:t>ℓ</a:t>
            </a:r>
            <a:r>
              <a:rPr lang="en-US" baseline="-25000" dirty="0" smtClean="0">
                <a:latin typeface="Palatino Linotype" pitchFamily="18" charset="0"/>
              </a:rPr>
              <a:t>1</a:t>
            </a:r>
            <a:r>
              <a:rPr lang="en-US" dirty="0" smtClean="0"/>
              <a:t> loop); reduce as at one loop</a:t>
            </a:r>
          </a:p>
          <a:p>
            <a:pPr>
              <a:buNone/>
            </a:pPr>
            <a:r>
              <a:rPr lang="en-US" dirty="0" smtClean="0"/>
              <a:t>	Step 2. Reduce scalar integrals with (</a:t>
            </a:r>
            <a:r>
              <a:rPr lang="en-US" sz="2200" i="1" dirty="0" smtClean="0">
                <a:latin typeface="Palatino Linotype" pitchFamily="18" charset="0"/>
              </a:rPr>
              <a:t>n</a:t>
            </a:r>
            <a:r>
              <a:rPr lang="en-US" sz="2200" baseline="-25000" dirty="0" smtClean="0">
                <a:latin typeface="Palatino Linotype" pitchFamily="18" charset="0"/>
              </a:rPr>
              <a:t>1</a:t>
            </a:r>
            <a:r>
              <a:rPr lang="en-US" dirty="0" smtClean="0"/>
              <a:t>&gt;4) as at one loop,</a:t>
            </a:r>
          </a:p>
          <a:p>
            <a:pPr>
              <a:buNone/>
            </a:pPr>
            <a:r>
              <a:rPr lang="en-US" dirty="0" smtClean="0"/>
              <a:t>	using </a:t>
            </a:r>
          </a:p>
          <a:p>
            <a:endParaRPr lang="en-US" dirty="0" smtClean="0"/>
          </a:p>
          <a:p>
            <a:r>
              <a:rPr lang="en-US" dirty="0" smtClean="0"/>
              <a:t>Basis contains integrals</a:t>
            </a:r>
          </a:p>
          <a:p>
            <a:pPr>
              <a:buNone/>
            </a:pPr>
            <a:r>
              <a:rPr lang="en-US" dirty="0" smtClean="0"/>
              <a:t>	with scalar numerators, reducible or </a:t>
            </a:r>
            <a:r>
              <a:rPr lang="en-US" dirty="0" smtClean="0">
                <a:solidFill>
                  <a:srgbClr val="C00000"/>
                </a:solidFill>
              </a:rPr>
              <a:t>irreducible</a:t>
            </a:r>
            <a:r>
              <a:rPr lang="en-US" dirty="0" smtClean="0"/>
              <a:t> numerators — new feature at two loops, (</a:t>
            </a:r>
            <a:r>
              <a:rPr lang="en-US" sz="2000" dirty="0" smtClean="0"/>
              <a:t>example: </a:t>
            </a:r>
            <a:r>
              <a:rPr lang="en-US" sz="2000" i="1" dirty="0" smtClean="0"/>
              <a:t>ℓ</a:t>
            </a:r>
            <a:r>
              <a:rPr lang="en-US" sz="2000" baseline="-25000" dirty="0" smtClean="0"/>
              <a:t>1</a:t>
            </a:r>
            <a:r>
              <a:rPr lang="en-US" sz="2000" i="1" dirty="0" smtClean="0"/>
              <a:t>∙ k</a:t>
            </a:r>
            <a:r>
              <a:rPr lang="en-US" sz="2000" baseline="-25000" dirty="0" smtClean="0"/>
              <a:t>4 </a:t>
            </a:r>
            <a:r>
              <a:rPr lang="en-US" sz="2000" dirty="0" smtClean="0"/>
              <a:t>in double box</a:t>
            </a:r>
            <a:r>
              <a:rPr lang="en-US" dirty="0" smtClean="0"/>
              <a:t>) 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 Explicit finite basis</a:t>
            </a:r>
            <a:endParaRPr lang="en-US" dirty="0" smtClean="0"/>
          </a:p>
        </p:txBody>
      </p:sp>
      <p:pic>
        <p:nvPicPr>
          <p:cNvPr id="7" name="Picture 6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4114800" y="4509024"/>
            <a:ext cx="1649733" cy="476250"/>
          </a:xfrm>
          <a:prstGeom prst="rect">
            <a:avLst/>
          </a:prstGeom>
          <a:noFill/>
        </p:spPr>
      </p:pic>
      <p:pic>
        <p:nvPicPr>
          <p:cNvPr id="8" name="Picture 7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560943" y="3630304"/>
            <a:ext cx="2481684" cy="553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Part B: Reduce to independent basis</a:t>
            </a:r>
          </a:p>
          <a:p>
            <a:r>
              <a:rPr lang="en-US" dirty="0" smtClean="0"/>
              <a:t>Step 3. Tensor reductions: remove reducible numerators as at one loop</a:t>
            </a:r>
          </a:p>
          <a:p>
            <a:endParaRPr lang="en-US" dirty="0" smtClean="0"/>
          </a:p>
          <a:p>
            <a:r>
              <a:rPr lang="en-US" dirty="0" smtClean="0"/>
              <a:t>Step 4. Use integration by parts to arrive at a set of master integrals: generically, (</a:t>
            </a:r>
            <a:r>
              <a:rPr lang="en-US" i="1" dirty="0" smtClean="0">
                <a:latin typeface="Palatino Linotype" pitchFamily="18" charset="0"/>
              </a:rPr>
              <a:t>ℓ</a:t>
            </a:r>
            <a:r>
              <a:rPr lang="en-US" baseline="-25000" dirty="0" smtClean="0">
                <a:latin typeface="Palatino Linotype" pitchFamily="18" charset="0"/>
              </a:rPr>
              <a:t>1</a:t>
            </a:r>
            <a:r>
              <a:rPr lang="en-US" i="1" dirty="0" smtClean="0">
                <a:latin typeface="Palatino Linotype" pitchFamily="18" charset="0"/>
              </a:rPr>
              <a:t>∙ k</a:t>
            </a:r>
            <a:r>
              <a:rPr lang="en-US" baseline="-25000" dirty="0" smtClean="0">
                <a:latin typeface="Palatino Linotype" pitchFamily="18" charset="0"/>
              </a:rPr>
              <a:t>4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 is reducible by IBP even when </a:t>
            </a:r>
            <a:r>
              <a:rPr lang="en-US" i="1" dirty="0" smtClean="0">
                <a:latin typeface="Palatino Linotype" pitchFamily="18" charset="0"/>
              </a:rPr>
              <a:t>ℓ</a:t>
            </a:r>
            <a:r>
              <a:rPr lang="en-US" baseline="-25000" dirty="0" smtClean="0">
                <a:latin typeface="Palatino Linotype" pitchFamily="18" charset="0"/>
              </a:rPr>
              <a:t>1</a:t>
            </a:r>
            <a:r>
              <a:rPr lang="en-US" i="1" dirty="0" smtClean="0">
                <a:latin typeface="Palatino Linotype" pitchFamily="18" charset="0"/>
              </a:rPr>
              <a:t>∙ k</a:t>
            </a:r>
            <a:r>
              <a:rPr lang="en-US" baseline="-25000" dirty="0" smtClean="0">
                <a:latin typeface="Palatino Linotype" pitchFamily="18" charset="0"/>
              </a:rPr>
              <a:t>4</a:t>
            </a:r>
            <a:r>
              <a:rPr lang="en-US" dirty="0" smtClean="0">
                <a:latin typeface="Palatino Linotype" pitchFamily="18" charset="0"/>
              </a:rPr>
              <a:t> </a:t>
            </a:r>
            <a:r>
              <a:rPr lang="en-US" dirty="0" smtClean="0"/>
              <a:t>isn’t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This is the </a:t>
            </a:r>
            <a:r>
              <a:rPr lang="en-US" sz="2200" i="1" dirty="0" smtClean="0">
                <a:sym typeface="Symbol"/>
              </a:rPr>
              <a:t>D</a:t>
            </a:r>
            <a:r>
              <a:rPr lang="en-US" dirty="0" smtClean="0">
                <a:sym typeface="Symbol"/>
              </a:rPr>
              <a:t>-dimensional basis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As at one loop, Gram determinant identities give additional equations to </a:t>
            </a:r>
            <a:r>
              <a:rPr lang="en-US" i="1" dirty="0" smtClean="0">
                <a:latin typeface="French Script MT" pitchFamily="66" charset="0"/>
                <a:cs typeface="Times New Roman" pitchFamily="18" charset="0"/>
              </a:rPr>
              <a:t>O </a:t>
            </a:r>
            <a:r>
              <a:rPr lang="en-US" dirty="0" smtClean="0">
                <a:cs typeface="Times New Roman" pitchFamily="18" charset="0"/>
              </a:rPr>
              <a:t>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dirty="0" smtClean="0">
                <a:cs typeface="Times New Roman" pitchFamily="18" charset="0"/>
              </a:rPr>
              <a:t>)</a:t>
            </a:r>
            <a:r>
              <a:rPr lang="en-US" dirty="0" smtClean="0"/>
              <a:t>, and thence the regulated four-dimensional basis</a:t>
            </a:r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914386" y="5234260"/>
            <a:ext cx="7086614" cy="1345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article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True"/>
  <p:tag name="DEFAULTWORKAROUNDTRANSPARENCYBUG" val="False"/>
  <p:tag name="DEFAULTRESOLUTION" val="1200"/>
  <p:tag name="DEFAULTMAGNIFICATION" val="2"/>
  <p:tag name="DEFAULTFONTSIZE" val="10"/>
  <p:tag name="DEFAULTWIDTH" val="427"/>
  <p:tag name="DEFAULTHEIGHT" val="357"/>
  <p:tag name="FIRSTKOSOWER@WPGROONFUVWZY5H8" val="444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Gram#1#2{G\biggl({#1\atop#2}\biggr)}&#10;$$&#10;\Gram{p_1,\cdots,p_l}{q_1,\cdots,q_l} \equiv \det_{i,j\in l\times l}(2 p_i\cdot q_j)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139.9803"/>
  <p:tag name="PICTUREFILESIZE" val="1415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$$&#10;\int {d^D\ell_1\over (2\pi)^D} {d^D\ell_2\over (2\pi)^D}\;&#10;{\partial\over \partial\ell_j^\mu} {v^\mu\over D(\ell_1,\ell_2,\{K_i\})} = 0&#10;$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174.0003"/>
  <p:tag name="PICTUREFILESIZE" val="1855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&#10;$$&#10;v = \ell_1, \ell_2, k_i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52.98008"/>
  <p:tag name="PICTUREFILESIZE" val="394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Gram#1#2{G\biggl({#1\atop#2}\biggr)}&#10;&#10;$$&#10;P^{\natural,*,**}_{n_1\leq 4,n_2\leq n_1}&#10;$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51.96008"/>
  <p:tag name="PICTUREFILESIZE" val="458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Gram#1#2{G\Bigl({#1\atop#2}\Bigr)}&#10;&#10;$$&#10;I\Bigl[{\textstyle\Gram{\ell_1,1,2,3,4}&#10;{5,1,2,3,4}}\Bigl] = 0&#10;$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84.96016"/>
  <p:tag name="PICTUREFILESIZE" val="903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Gram#1#2{G\biggl({#1\atop#2}\biggr)}&#10;&#10;\begin{eqnarray}&#10;&amp;&amp;\Gram{\ell_1,b_1,b_2,b_3,b_4}{\ell_1,b_1,b_2,b_3,b_4}&#10;\Gram{\ell_2,b'_1,b'_2,b'_3,b'_4}{\ell_2,b'_1,b'_2,b'_3,b'_4}\,;\quad&#10;\Gram{\ell_1,b_1,b_2,b_3,b_4}{\ell_2,b'_1,b'_2,b'_3,b'_4}\,;\nonumber\\&#10;&amp;&amp;\Gram{\ell_1,\ell_2,b_1,b_2,b_3}{\ell_1,\ell_2,b''_1,b''_2,b''_3}\,;\quad&#10;\Gram{\ell_1,\ell_2,b_1,b_2,b_3,b_4}{\ell_1,\ell_2,b'_1,b'_2,b'_3,b'_4}\nonumber&#10;\label{EpsGramDets}&#10;\end{eqnarray}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279.0005"/>
  <p:tag name="PICTUREFILESIZE" val="5533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Gram#1#2{G\biggl({#1\atop#2}\biggr)}&#10;&#10;$$&#10;v \cdot (\ell-K) = 0&#10;$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64.98016"/>
  <p:tag name="PICTUREFILESIZE" val="428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$$&#10;\int {d^D\ell_1\over (2\pi)^D} {d^D\ell_2\over (2\pi)^D}\;&#10;{\partial\over \partial\ell_j^\mu} {v^\mu\over D(\ell_1,\ell_2,\{K_i\})} = 0&#10;$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174.0003"/>
  <p:tag name="PICTUREFILESIZE" val="1855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Gram#1#2{G\biggl({#1\atop#2}\biggr)}&#10;&#10;$$&#10;{\partial\over\partial\ell_\mu} {1\over (\ell-K)^2} &#10;= 2 {(\ell-K)^\mu\over \bigl[(\ell-K)^2\bigr]^2}&#10;$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126.9602"/>
  <p:tag name="PICTUREFILESIZE" val="1427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Gram#1#2{G\biggl({#1\atop#2}\biggr)}&#10;&#10;$$&#10;v \cdot (\ell-K) \propto (\ell-K)^2&#10;$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96.96024"/>
  <p:tag name="PICTUREFILESIZE" val="60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[usenames]{color}\pagestyle{empty}&#10;\begin{document}&#10;&#10;$$&#10;{\rm Ampl} = \sum_{j\in{\rm Basis}} c_j\, {\rm Int}_j + {\rm Rational}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64"/>
  <p:tag name="BOXHEIGHT" val="532"/>
  <p:tag name="BOXFONT" val="10"/>
  <p:tag name="BOXWRAP" val="False"/>
  <p:tag name="WORKAROUNDTRANSPARENCYBUG" val="False"/>
  <p:tag name="ALLOWFONTSUBSTITUTION" val="False"/>
  <p:tag name="BITMAPFORMAT" val="png256"/>
  <p:tag name="ORIGWIDTH" val="143"/>
  <p:tag name="PICTUREFILESIZE" val="1179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Gram#1#2{G\biggl({#1\atop#2}\biggr)}&#10;\def\sig{\sigma}&#10;$$&#10;\bigl[\sig_{j1} v_1+\sig_{j2} v_2\bigr]&#10;  \cdot (\sig_{j1}\ell_1+\sig_{j2}\ell_2-K_j)&#10;+ u_j \,(\sig_{j1}\ell_1+\sig_{j2}\ell_2-K_j)^2 = 0&#10;$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298.9806"/>
  <p:tag name="PICTUREFILESIZE" val="1663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Gram#1#2{G\biggl({#1\atop#2}\biggr)}&#10;\def\sig{\sigma}&#10;$$&#10;\{\ell_1^2, \ell_2^2, \ell_1\!\cdot\!\ell_2,&#10;\ell_1\!\cdot\! b_i,\ell_2\!\cdot\! b_i, s_{12}\}&#10;$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123.0002"/>
  <p:tag name="PICTUREFILESIZE" val="825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Gram#1#2{G\biggl({#1\atop#2}\biggr)}&#10;&#10;$$&#10;v^\mu = \Gram{\mu,\ell_1,\ell_2,5,6,7}{\ell_2,\ell_1,1,2,3,4}&#10;$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108.0002"/>
  <p:tag name="PICTUREFILESIZE" val="130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Gram#1#2{G\biggl({#1\atop#2}\biggr)}&#10;&#10;\def\coeffA#1{c^{(#1)}}&#10;$$&#10;v_i^\mu = \coeffA{\ell_1}_i \ell_1^\mu&#10;+\coeffA{\ell_2}_i \ell_2^\mu +\sum_{b\in B} \coeffA{b}_i b^\mu\nonumber&#10;$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144.9603"/>
  <p:tag name="PICTUREFILESIZE" val="1266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Gram#1#2{G\biggl({#1\atop#2}\biggr)}&#10;&#10;\def\coeffA#1{c^{(#1)}}&#10;$$&#10;\tilde c E = 0&#10;$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30.96008"/>
  <p:tag name="PICTUREFILESIZE" val="240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Gram#1#2{G\biggl({#1\atop#2}\biggr)}&#10;&#10;\def\coeffA#1{c^{(#1)}}&#10;$$&#10;\tilde c = \bigl( \coeffA{\ell_1}_1 \cdots \coeffA{b_4}_1&#10;\coeffA{\ell_1}_2 \cdots \coeffA{b_4}_2 u_1 \cdots u_n\bigr)&#10;$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165.9603"/>
  <p:tag name="PICTUREFILESIZE" val="944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Gram#1#2{G\biggl({#1\atop#2}\biggr)}&#10;&#10;\def\coeffA#1{c^{(#1)}}&#10;\def\tcdot{\!\cdot\!}&#10;\begin{eqnarray}&#10;v_{1;1} &amp;=&amp;&#10; -2 ( k_{4}\tcdot \ell_{1}+\ell_{1}^2)k_{1}^\mu- \ell_{1}^2 k_{2}^\mu&#10; +(2 k_{1}\tcdot \ell_{1}- \ell_{1}^2)k_{4}^\mu+(2 k_{1}\tcdot \ell_{1}&#10;-2 k_{3}\tcdot \ell_{1}- s_{12})\ell_{1}^\mu\,,\nonumber\\&#10;v_{1;2} &amp;=&amp;&#10;2 (\ell_{2}^2- k_{4}\tcdot \ell_{2})k_{1}^\mu+\ell_{2}^2k_{2}^\mu&#10;+(2 k_{1}\tcdot \ell_{2}+\ell_{2}^2)k_{4}^\mu&#10;+(2 k_{3}\tcdot \ell_{2}-2 k_{1}\tcdot \ell_{2}- s_{12})\ell_{2}^\mu\nonumber&#10;\end{eqnarray}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354.0007"/>
  <p:tag name="PICTUREFILESIZE" val="3882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Gram#1#2{G\biggl({#1\atop#2}\biggr)}&#10;&#10;$P^{**}_{2,2}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15.96"/>
  <p:tag name="PICTUREFILESIZE" val="228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Gram#1#2{G\biggl({#1\atop#2}\biggr)}&#10;&#10;$P^{**}_{2,2}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15.96"/>
  <p:tag name="PICTUREFILESIZE" val="228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Gram#1#2{G\biggl({#1\atop#2}\biggr)}&#10;&#10;$P^{**}_{3,2}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15.96"/>
  <p:tag name="PICTUREFILESIZE" val="23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&#10;$P_{n_1,n_2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25.98008"/>
  <p:tag name="PICTUREFILESIZE" val="244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Gram#1#2{G\biggl({#1\atop#2}\biggr)}&#10;&#10;$P^{**}_{2,2}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15.96"/>
  <p:tag name="PICTUREFILESIZE" val="228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Gram#1#2{G\biggl({#1\atop#2}\biggr)}&#10;&#10;$P^{**}_{3,2}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15.96"/>
  <p:tag name="PICTUREFILESIZE" val="238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Gram#1#2{G\biggl({#1\atop#2}\biggr)}&#10;&#10;$P^{**}_{3,3}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16.98"/>
  <p:tag name="PICTUREFILESIZE" val="241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Gram#1#2{G\biggl({#1\atop#2}\biggr)}&#10;&#10;$P^{**}_{3,2}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15.96"/>
  <p:tag name="PICTUREFILESIZE" val="238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begin{eqnarray*}&#10;\frac{1}{\ell^2-m^2+i\delta} &amp;\longrightarrow&amp; -2\pi i\delta^{(+)}(\ell^2-m^2)\\&#10;&amp;&amp;=-2\pi i \delta(\ell^2-m^2) \Theta(\ell^0)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95.0004"/>
  <p:tag name="PICTUREFILESIZE" val="1303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&#10;\begin{eqnarray}&#10;\int {d^4\ell\over (2\pi)^4}\;&#10;{\delta^{(+)}\bigl(\ell^2\bigr)\delta^{(+)}\bigl((\ell-k_1)^2\bigr)&#10; \delta^{(+)}\bigl((\ell-K_{12})^2\bigr)&#10;\delta^{(+)}\bigl((\ell-K_{123})^2\bigr)}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25"/>
  <p:tag name="BOXHEIGHT" val="409"/>
  <p:tag name="BOXFONT" val="10"/>
  <p:tag name="BOXWRAP" val="False"/>
  <p:tag name="WORKAROUNDTRANSPARENCYBUG" val="False"/>
  <p:tag name="ALLOWFONTSUBSTITUTION" val="False"/>
  <p:tag name="BITMAPFORMAT" val="png256"/>
  <p:tag name="ORIGWIDTH" val="288"/>
  <p:tag name="PICTUREFILESIZE" val="2125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&#10;\begin{eqnarray}&#10;\int {d^4\ell\over (2\pi)^4}\;&#10;{1&#10;\over \ell^2 (\ell-k_1)^2 (\ell-K_{12})^2 (\ell-K_{123})^2}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25"/>
  <p:tag name="BOXHEIGHT" val="409"/>
  <p:tag name="BOXFONT" val="10"/>
  <p:tag name="BOXWRAP" val="False"/>
  <p:tag name="WORKAROUNDTRANSPARENCYBUG" val="False"/>
  <p:tag name="ALLOWFONTSUBSTITUTION" val="False"/>
  <p:tag name="BITMAPFORMAT" val="png256"/>
  <p:tag name="ORIGWIDTH" val="183"/>
  <p:tag name="PICTUREFILESIZE" val="1456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\ell^2 = 0\,,\quad&#10;-2\ell\cdot k_1+k_1^2 = 0\,,\quad&#10;-2\ell\cdot k_{2}+K_{12}^2-k_1^2 = 0\,,\quad&#10;2\ell\cdot k_4+k_4^2 = 0\,.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322.9806"/>
  <p:tag name="PICTUREFILESIZE" val="1102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\ell^2 = 0\,,\quad&#10;(\ell-k_1)^2 = 0\,,\quad&#10;(\ell-K_{12})^2 = 0\,,\quad&#10;(\ell+k_4)^2 = 0\,.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255.9606"/>
  <p:tag name="PICTUREFILESIZE" val="858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$$ \ell^\mu = \frac{\xi}2 \sand1.{\mu}.4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79.98016"/>
  <p:tag name="PICTUREFILESIZE" val="383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$n_1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51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$$ s_{12} = \frac{\xi}2 \sand1.2.4&#10; = \frac{\xi}2 \spa1.2\spb2.4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42.9803"/>
  <p:tag name="PICTUREFILESIZE" val="652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$$ \ell^\mu = -\frac{\spb1.2}{2\spb2.4} \sand1.{\mu}.4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06.9802"/>
  <p:tag name="PICTUREFILESIZE" val="491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$$ \ell^\mu = \frac{\xi'}2 \sand4.{\mu}.1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82.98016"/>
  <p:tag name="PICTUREFILESIZE" val="398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(${\rm Poly_2}(z_0) = a$)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66.00016"/>
  <p:tag name="PICTUREFILESIZE" val="306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&#10;$$&#10;\oint_{C(z_0)} \hskip -2mm dz\; \frac{{\rm Poly}_1(z)}{{\rm Poly}_2(z)-a}&#10;= \frac{{\rm Poly}_1(z_0)}{{\rm Poly}_2'(z_0)}&#10;$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47.9603"/>
  <p:tag name="PICTUREFILESIZE" val="1271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\int dz\; {\rm Poly_1}(z)\delta({\rm Poly}_2(z)-a)&#10;\equiv \oint_{C(z_0)} \hskip -2mm dz\;&#10;\frac{{\rm Poly}_1(z)}{{\rm Poly}_2(z)-a}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232.9805"/>
  <p:tag name="PICTUREFILESIZE" val="1502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&#10;$$&#10;0 = I_4[\varepsilon(\ell,k_1,k_2,k_4)]&#10;$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mono"/>
  <p:tag name="ORIGWIDTH" val="90.96016"/>
  <p:tag name="PICTUREFILESIZE" val="406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&#10;\def\Cont{{\cal C}}&#10;$$&#10;\Cont = a_1 \Cont_1 + a_2 \Cont_2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mono"/>
  <p:tag name="ORIGWIDTH" val="69.96016"/>
  <p:tag name="PICTUREFILESIZE" val="251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&#10;\def\Cont{{\cal C}}&#10;$$&#10;\int_{\Cont} d^4\ell\; \frac{\varepsilon(\ell,k_1,k_2,k_4)}&#10;                            {\ell^2 (\ell-k_1)^2 (\ell-K_{12})^2&#10;                             (\ell+k_4)^2}&#10;= (a_1 - a_2) {f(k_1,k_2,k_4)}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mono"/>
  <p:tag name="ORIGWIDTH" val="264.9605"/>
  <p:tag name="PICTUREFILESIZE" val="1777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[usenames]{color}\pagestyle{empty}&#10;\begin{document}&#10;&#10;$$&#10;{\rm Ampl} = \sum_{j\in{\rm Basis}} c_j\, {\rm Int}_j + {\rm Rational}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64"/>
  <p:tag name="BOXHEIGHT" val="532"/>
  <p:tag name="BOXFONT" val="10"/>
  <p:tag name="BOXWRAP" val="False"/>
  <p:tag name="WORKAROUNDTRANSPARENCYBUG" val="False"/>
  <p:tag name="ALLOWFONTSUBSTITUTION" val="False"/>
  <p:tag name="BITMAPFORMAT" val="png256"/>
  <p:tag name="ORIGWIDTH" val="143"/>
  <p:tag name="PICTUREFILESIZE" val="1179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$n_2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60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begin{eqnarray*}&#10;\mbox{\rm LHS} &amp;=&amp; a\times\mbox{\rm Jacobian}\times\sum_{\mbox{\tiny\rm poles}}&#10;\sum_{{\mbox{\tiny\rm species}\atop\mbox{\tiny\rm helicities}}}&#10;A_A^{\rm tree}&#10;A_B^{\rm tree}&#10;A_C^{\rm tree}&#10;A_D^{\rm tree}\\&#10;\mbox{\rm RHS} &amp;=&amp; \mbox{coefficient} \times a\times\mbox{\rm Jacobian}&#10;\times 2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247.9805"/>
  <p:tag name="PICTUREFILESIZE" val="1896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 \mbox{\rm Box\ coefficient} =&#10;\frac12&#10;\sum_{\mbox{\tiny\rm poles}}&#10;\sum_{{\mbox{\tiny\rm species}\atop\mbox{\tiny\rm helicities}}}&#10;\prod_J A^{\rm tree}_J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68.9603"/>
  <p:tag name="PICTUREFILESIZE" val="913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%&#10;\def\ketp#1{%&#10;\left|\smash{#1^{+}}{\vphantom{1^{+}}}\right\rangle}&#10;\def\ketm#1{%&#10;\left|\smash{#1^{-}}{\vphantom{1^{-}}}\right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\begin{eqnarray*}&#10;\ell_1^\mu &amp;=&amp; k_1^\mu + \frac{s_{12} z}{2\spa1.4\spb4.2}&#10;\sand1.{\sigma^\mu}.2\,,\\&#10;\ell_2^\mu &amp;=&amp; \frac{\spa3.4}{2\spa3.1}\sand1.{\sigma^\mu}.4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68.9603"/>
  <p:tag name="PICTUREFILESIZE" val="1481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{\cal S}_2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0.98"/>
  <p:tag name="PICTUREFILESIZE" val="78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{\cal S}_2:\qquad \frac1{16 s_{12}^3\,z (z+\chi)}&#10;\qquad (\chi \equiv t/s)&#10;$$&#10;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162"/>
  <p:tag name="PICTUREFILESIZE" val="748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%&#10;\def\ketp#1{%&#10;\left|\smash{#1^{+}}{\vphantom{1^{+}}}\right\rangle}&#10;\def\ketm#1{%&#10;\left|\smash{#1^{-}}{\vphantom{1^{-}}}\right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\begin{eqnarray*}&#10;\ell_1^\mu &amp;=&amp; k_1^\mu &#10;+ \frac{s_{12} \alpha_3}{2\spa1.4\spb4.2}\sand1.{\sigma^\mu}.2&#10;+ \frac{s_{12} \alpha_4}{2\spa2.4\spb4.1}\sand2.{\sigma^\mu}.1\,,\\&#10;\ell_2^\mu &amp;=&amp; k_4^\mu&#10;+ \frac{s_{12} \beta_3}{2\spa3.1\spb1.4}\sand3.{\sigma^\mu}.4&#10;+ \frac{s_{12} \beta_4}{2\spa4.1\spb1.3}\sand4.{\sigma^\mu}.3&#10;\end{eqnarray*}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85"/>
  <p:tag name="PICTUREFILESIZE" val="2774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Longrightarrow \left\{\begin{array}{l} z = 0\\ z = -\chi\end{array}\right.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63"/>
  <p:tag name="PICTUREFILESIZE" val="802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Longrightarrow \left\{\begin{array}{l} z = 0\\ z = -\chi\end{array}\right.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63"/>
  <p:tag name="PICTUREFILESIZE" val="802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Longrightarrow \left\{\begin{array}{l} z = 0\\ z = -\chi\\&#10;z = -\chi-1\end{array}\right.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82"/>
  <p:tag name="PICTUREFILESIZE" val="1145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def\spa#1.#2{\left\langle#1\,#2\right\rangle}&#10;\def\spb#1.#2{\left[#1\,#2\right]}&#10;\def\spash#1.#2{\spa{\smash{#1}}.{\smash{#2}}}&#10;\def\spbsh#1.#2{\spb{\smash{#1}}.{\smash{#2}}}&#10;\def\sand#1.#2.#3{%&#10;\left\langle\smash{#1^{-}}{\vphantom1}\right|{#2}%&#10;\left|\smash{#3^{-}}{\vphantom1}\right\rangle}&#10;&#10;\begin{eqnarray*}&#10;\ell_1^\mu &amp;=&amp; \alpha_1 k_1^\mu + \alpha_2 k_2^\mu + \frac{s_{12}&#10;\alpha_3}{2\spa1.4\spb4.2} \sand1.{\sigma^\mu}.2&#10;+ \frac{s_{12} \alpha_4}{2\spa2.4 \spb4.1}\sand2.{\sigma^\mu}.1&#10;\,\\&#10;\ell_2^\mu &amp;=&amp; \beta_1 k_3^\mu + \beta_2 k_4^\mu + \frac{s_{12}&#10;\beta_3}{2\spa3.1\spb1.4} \sand3.{\sigma^\mu}.4&#10; + \frac{s_{12} \beta_4}{2\spa4.1\spb1.3}&#10;\sand4.{\sigma^\mu}.3&#10;\end{eqnarray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17"/>
  <p:tag name="PICTUREFILESIZE" val="4759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&#10;$P^*_{n_1,n_2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25.98008"/>
  <p:tag name="PICTUREFILESIZE" val="270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alpha_1 = 1,\quad&#10;\alpha_2 = 0,\quad&#10;\beta_1 = 0,\quad&#10;\beta_2 = 1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58"/>
  <p:tag name="PICTUREFILESIZE" val="820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{\cal S}_{1,2}: \alpha_4 = 0 = \beta_4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8"/>
  <p:tag name="PICTUREFILESIZE" val="719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{\cal S}_1: \alpha_3 = -\chi, \quad \beta_3 = z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1"/>
  <p:tag name="PICTUREFILESIZE" val="799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{\cal S}_2: \alpha_3 = z, \quad \beta_3 = -\chi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1"/>
  <p:tag name="PICTUREFILESIZE" val="827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T_{1,1}: \alpha_3 = -\chi, \quad \beta_3 = 0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7"/>
  <p:tag name="PICTUREFILESIZE" val="784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T_{1,2}: \alpha_3 = -\chi, \quad \beta_3 = -\chi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5"/>
  <p:tag name="PICTUREFILESIZE" val="820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T_{2,1}: \alpha_3 = 0, \quad \beta_3 = -\chi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7"/>
  <p:tag name="PICTUREFILESIZE" val="820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T_{2,2}: \alpha_3 = -\chi, \quad \beta_3 = -\chi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5"/>
  <p:tag name="PICTUREFILESIZE" val="832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begin{eqnarray*}&#10;T_{1,2} &amp;\Leftrightarrow&amp; T_{2,2}\\&#10;T_{3,2} &amp;\Leftrightarrow&amp; T_{4,2}\\&#10;T_{5,1} &amp;\Leftrightarrow&amp; T_{2,1}\\&#10;T_{5,2} &amp;\Leftrightarrow&amp; T_{3,1}\\&#10;T_{6,1} &amp;\Leftrightarrow&amp; T_{4,1}\\&#10;T_{6,2} &amp;\Leftrightarrow&amp; T_{1,1}&#10;\end{eqnarray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63"/>
  <p:tag name="PICTUREFILESIZE" val="2439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[usenames]{color}\pagestyle{empty}&#10;\begin{document}&#10;&#10;$$&#10;{\rm Ampl} = c_1 I_4[1] + c_2 I_4[\ell_1\cdot k_4] + \cdots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64"/>
  <p:tag name="BOXHEIGHT" val="532"/>
  <p:tag name="BOXFONT" val="10"/>
  <p:tag name="BOXWRAP" val="False"/>
  <p:tag name="WORKAROUNDTRANSPARENCYBUG" val="False"/>
  <p:tag name="ALLOWFONTSUBSTITUTION" val="False"/>
  <p:tag name="BITMAPFORMAT" val="png256"/>
  <p:tag name="ORIGWIDTH" val="150.0003"/>
  <p:tag name="PICTUREFILESIZE" val="897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&#10;$P^{**}_{n_1,n_2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25.98008"/>
  <p:tag name="PICTUREFILESIZE" val="279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[usenames]{color}\pagestyle{empty}&#10;\begin{document}&#10;&#10;$$&#10;\ell_1\cdot k_4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64"/>
  <p:tag name="BOXHEIGHT" val="532"/>
  <p:tag name="BOXFONT" val="10"/>
  <p:tag name="BOXWRAP" val="False"/>
  <p:tag name="WORKAROUNDTRANSPARENCYBUG" val="False"/>
  <p:tag name="ALLOWFONTSUBSTITUTION" val="False"/>
  <p:tag name="BITMAPFORMAT" val="png256"/>
  <p:tag name="ORIGWIDTH" val="25.98008"/>
  <p:tag name="PICTUREFILESIZE" val="244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&#10;\begin{eqnarray*}&#10;c_1 &amp;=&amp;&#10;  \frac{i\chi}{8 w}  \oint_{P_1} \frac{dz}{z (z+\chi)}&#10;      \prod_{j=1}^6 A_j^\mathrm{tree}(z)\,,&#10;\\&#10;c_2 &amp;=&amp;&#10;  - \frac{i}{4 s_{12} w}  \oint_{P_2} \frac{dz}{z(z+\chi)}&#10;            \prod_{j=1}^6 A_j^\mathrm{tree}(z)&#10;\end{eqnarray*}&#10;&#10;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64"/>
  <p:tag name="BOXHEIGHT" val="532"/>
  <p:tag name="BOXFONT" val="10"/>
  <p:tag name="BOXWRAP" val="False"/>
  <p:tag name="WORKAROUNDTRANSPARENCYBUG" val="False"/>
  <p:tag name="ALLOWFONTSUBSTITUTION" val="False"/>
  <p:tag name="BITMAPFORMAT" val="pngmono"/>
  <p:tag name="ORIGWIDTH" val="180.0004"/>
  <p:tag name="PICTUREFILESIZE" val="2163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begin{eqnarray*}&#10;P_1: \begin{array}{l}&#10; a_{1,1} \hspace{1mm}=\hspace{1mm} w\,,\\&#10; a_{2,1} \hspace{1mm}=\hspace{1mm} -w\,,\\&#10; a_{1,2} \hspace{1mm}=\hspace{1mm} 0\,,\\&#10; a_{1,3} \hspace{1mm}=\hspace{1mm} w\,,\\&#10; a_{2,3}\hspace{1mm}=\hspace{1mm} -w\,, \\&#10; a_{1,4} \hspace{1mm}=\hspace{1mm} 0\,, \\&#10; a_{3,5} \hspace{1mm}=\hspace{1mm} -w\,, \\&#10; a_{3,6} \hspace{1mm}=\hspace{1mm} -w\,.&#10;\end{array}&#10;\end{eqnarray*}&#10;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78"/>
  <p:tag name="PICTUREFILESIZE" val="1366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begin{eqnarray*}&#10;P_2: \begin{array}{l}&#10; a_{1,1} \hspace{1mm}=\hspace{1mm} w\,,\\&#10; a_{2,1} \hspace{1mm}=\hspace{1mm} -w\,,\\&#10; a_{1,2} \hspace{1mm}=\hspace{1mm} -2w\,,\\&#10; a_{1,3} \hspace{1mm}=\hspace{1mm} w\,,\\&#10; a_{2,3}\hspace{1mm}=\hspace{1mm} -w\,, \\&#10; a_{1,4} \hspace{1mm}=\hspace{1mm} -2w\,, \\&#10; a_{3,5} \hspace{1mm}=\hspace{1mm} -3w\,, \\&#10; a_{3,6} \hspace{1mm}=\hspace{1mm} -3w\,.&#10;\end{array}&#10;\end{eqnarray*}&#10;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84"/>
  <p:tag name="PICTUREFILESIZE" val="1584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def\Sol{{\cal S}}&#10;\def\Res{\mathop{\rm Res}}&#10;&#10;\begin{eqnarray*}&#10;c_1 &amp;=&amp; \frac{i}{8}&#10; \Res_{z=0} \frac1{z} \left.\prod_{j=1}^6 A_j^\mathrm{tree}(z)&#10;   \right|_{\Sol_1+\Sol_3}&#10;  +\frac{i}{8} \Res_{z=-\chi}&#10;    \frac1{z+\chi} \left.\prod_{j=1}^6 A_j^\mathrm{tree}(z)&#10;   \right|_{\Sol_1+\Sol_3}&#10;\\ &amp;&amp;\hskip 5mm&#10;  -\frac{i\chi}{8(1+\chi)} \Res_{z=-\chi-1}&#10;    \left.\prod_{j=1}^6 A_j^\mathrm{tree}(z)&#10;   \right|_{\Sol_5+\Sol_6}\,,&#10;\\&#10;c_2 &amp;=&amp; \frac{i}{4 s_{12}\chi}&#10; \Res_{z=0} \frac1{z} \left.\prod_{j=1}^6 A_j^\mathrm{tree}(z)&#10;   \right|_{\Sol_1-2\Sol_2+\Sol_3-2\Sol_4}&#10;  +\frac{i}{4 s_{12}\chi} \Res_{z=-\chi}&#10;    \frac1{z+\chi} \left.\prod_{j=1}^6 A_j^\mathrm{tree}(z)&#10;   \right|_{\Sol_1+\Sol_3}&#10;\\ &amp;&amp;\hskip 5mm&#10;  -\frac{3 i}{4 s_{12} (1+\chi)} \Res_{z=-\chi-1}&#10;    \left.\prod_{j=1}^6 A_j^\mathrm{tree}(z)&#10;   \right|_{\Sol_5+\Sol_6}\,.&#10;\end{eqnarray*}&#10;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376"/>
  <p:tag name="PICTUREFILESIZE" val="6600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[usenames]{color}\pagestyle{empty}&#10;\begin{document}&#10;&#10;$$&#10;\ell_1\cdot k_4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64"/>
  <p:tag name="BOXHEIGHT" val="532"/>
  <p:tag name="BOXFONT" val="10"/>
  <p:tag name="BOXWRAP" val="False"/>
  <p:tag name="WORKAROUNDTRANSPARENCYBUG" val="False"/>
  <p:tag name="ALLOWFONTSUBSTITUTION" val="False"/>
  <p:tag name="BITMAPFORMAT" val="png256"/>
  <p:tag name="ORIGWIDTH" val="25.98008"/>
  <p:tag name="PICTUREFILESIZE" val="244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&#10;$I^*_{n_1,n_2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24.96008"/>
  <p:tag name="PICTUREFILESIZE" val="253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&#10;$I_{n_1,n_2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24.96008"/>
  <p:tag name="PICTUREFILESIZE" val="226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6343</TotalTime>
  <Words>1080</Words>
  <Application>Microsoft Office PowerPoint</Application>
  <PresentationFormat>On-screen Show (4:3)</PresentationFormat>
  <Paragraphs>300</Paragraphs>
  <Slides>37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Palatino Linotype</vt:lpstr>
      <vt:lpstr>Times New Roman</vt:lpstr>
      <vt:lpstr>Monotype Corsiva</vt:lpstr>
      <vt:lpstr>Symbol</vt:lpstr>
      <vt:lpstr>French Script MT</vt:lpstr>
      <vt:lpstr>Garamond</vt:lpstr>
      <vt:lpstr>Calibri</vt:lpstr>
      <vt:lpstr>Office Theme</vt:lpstr>
      <vt:lpstr>Maximal Unitarity  at Two Loops</vt:lpstr>
      <vt:lpstr>Amplitudes in Gauge Theories</vt:lpstr>
      <vt:lpstr>On-Shell Methods</vt:lpstr>
      <vt:lpstr>Knowledge of Integrals</vt:lpstr>
      <vt:lpstr>Higher Loops</vt:lpstr>
      <vt:lpstr>Planar Two-Loop Integrals</vt:lpstr>
      <vt:lpstr>Tools &amp; Methods</vt:lpstr>
      <vt:lpstr>Planar Two-Loop Integrals</vt:lpstr>
      <vt:lpstr>PowerPoint Presentation</vt:lpstr>
      <vt:lpstr>Honing Our Tools</vt:lpstr>
      <vt:lpstr>Solving for IBP-Generating Vectors</vt:lpstr>
      <vt:lpstr>PowerPoint Presentation</vt:lpstr>
      <vt:lpstr>Examples</vt:lpstr>
      <vt:lpstr>PowerPoint Presentation</vt:lpstr>
      <vt:lpstr>Unitarity-Based Calculations</vt:lpstr>
      <vt:lpstr>Maximal Generalized Unitarity</vt:lpstr>
      <vt:lpstr>Quadruple Cuts</vt:lpstr>
      <vt:lpstr>A Subtlety</vt:lpstr>
      <vt:lpstr>PowerPoint Presentation</vt:lpstr>
      <vt:lpstr>Two Problems</vt:lpstr>
      <vt:lpstr>PowerPoint Presentation</vt:lpstr>
      <vt:lpstr>Box Coefficient</vt:lpstr>
      <vt:lpstr>Massless Planar Double Box</vt:lpstr>
      <vt:lpstr>PowerPoint Presentation</vt:lpstr>
      <vt:lpstr>PowerPoint Presentation</vt:lpstr>
      <vt:lpstr>Solut</vt:lpstr>
      <vt:lpstr>How Many Solutions Do We Really Have?</vt:lpstr>
      <vt:lpstr>PowerPoint Presentation</vt:lpstr>
      <vt:lpstr>PowerPoint Presentation</vt:lpstr>
      <vt:lpstr>Picking Contours</vt:lpstr>
      <vt:lpstr>PowerPoint Presentation</vt:lpstr>
      <vt:lpstr>PowerPoint Presentation</vt:lpstr>
      <vt:lpstr>PowerPoint Presentation</vt:lpstr>
      <vt:lpstr>PowerPoint Presentation</vt:lpstr>
      <vt:lpstr>One-mass Double Box</vt:lpstr>
      <vt:lpstr>Short-side Two-Mass Double Box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A. Kosower</dc:creator>
  <cp:lastModifiedBy>David A. Kosower</cp:lastModifiedBy>
  <cp:revision>155</cp:revision>
  <dcterms:created xsi:type="dcterms:W3CDTF">2011-08-09T19:59:47Z</dcterms:created>
  <dcterms:modified xsi:type="dcterms:W3CDTF">2012-03-06T10:43:04Z</dcterms:modified>
</cp:coreProperties>
</file>