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8" r:id="rId2"/>
    <p:sldId id="310" r:id="rId3"/>
    <p:sldId id="311" r:id="rId4"/>
    <p:sldId id="328" r:id="rId5"/>
    <p:sldId id="329" r:id="rId6"/>
    <p:sldId id="330" r:id="rId7"/>
    <p:sldId id="332" r:id="rId8"/>
    <p:sldId id="333" r:id="rId9"/>
    <p:sldId id="331" r:id="rId10"/>
    <p:sldId id="261" r:id="rId11"/>
    <p:sldId id="336" r:id="rId12"/>
    <p:sldId id="337" r:id="rId13"/>
    <p:sldId id="338" r:id="rId14"/>
    <p:sldId id="293" r:id="rId15"/>
    <p:sldId id="319" r:id="rId16"/>
    <p:sldId id="259" r:id="rId17"/>
    <p:sldId id="297" r:id="rId18"/>
    <p:sldId id="340" r:id="rId19"/>
    <p:sldId id="298" r:id="rId20"/>
    <p:sldId id="257" r:id="rId21"/>
    <p:sldId id="268" r:id="rId22"/>
    <p:sldId id="267" r:id="rId23"/>
    <p:sldId id="264" r:id="rId24"/>
    <p:sldId id="265" r:id="rId25"/>
    <p:sldId id="279" r:id="rId26"/>
    <p:sldId id="280" r:id="rId27"/>
    <p:sldId id="305" r:id="rId28"/>
    <p:sldId id="276" r:id="rId29"/>
    <p:sldId id="313" r:id="rId30"/>
    <p:sldId id="277" r:id="rId31"/>
    <p:sldId id="291" r:id="rId32"/>
    <p:sldId id="282" r:id="rId33"/>
    <p:sldId id="321" r:id="rId34"/>
    <p:sldId id="318" r:id="rId35"/>
    <p:sldId id="315" r:id="rId36"/>
    <p:sldId id="316" r:id="rId37"/>
    <p:sldId id="317" r:id="rId38"/>
    <p:sldId id="339" r:id="rId39"/>
    <p:sldId id="314" r:id="rId40"/>
    <p:sldId id="341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7" autoAdjust="0"/>
    <p:restoredTop sz="98814" autoAdjust="0"/>
  </p:normalViewPr>
  <p:slideViewPr>
    <p:cSldViewPr snapToGrid="0" snapToObjects="1">
      <p:cViewPr varScale="1">
        <p:scale>
          <a:sx n="179" d="100"/>
          <a:sy n="179" d="100"/>
        </p:scale>
        <p:origin x="-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ichela:Documents:Documenti%20lavoro:Backup%20Bassanese:HAL9000:%20Michela_old:ARCHIVIO%20MICHELA:INDO-ITALIA%20COLLABORATION:Trasferta%20India:TORRIproposals_I_SEM20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Backup%20Bassanese:HAL9000:%20Michela_old:ARCHIVIO%20MICHELA:CONVEGNI:Users_Office_Berlin_26.03.14:TORRIproposals_20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michela:Desktop:Elettra_proposals_date_01_01_2016_31_12_2016-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michela:Library:Containers:com.apple.mail:Data:Library:Mail%20Downloads:5CC4C12F-0E1C-4348-8EDD-2D0209697819:users%20at%20Elett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Proposals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submitted by semester</a:t>
            </a:r>
          </a:p>
        </c:rich>
      </c:tx>
      <c:layout>
        <c:manualLayout>
          <c:xMode val="edge"/>
          <c:yMode val="edge"/>
          <c:x val="0.397111306208675"/>
          <c:y val="0.020717739694302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67745489934289"/>
          <c:y val="0.128780685502547"/>
          <c:w val="0.941067053799072"/>
          <c:h val="0.7237472981318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3AAFE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Sheet1!$F$2:$F$28</c:f>
              <c:strCache>
                <c:ptCount val="27"/>
                <c:pt idx="0">
                  <c:v>SEM 19</c:v>
                </c:pt>
                <c:pt idx="1">
                  <c:v>SEM 20</c:v>
                </c:pt>
                <c:pt idx="2">
                  <c:v>SEM 21</c:v>
                </c:pt>
                <c:pt idx="3">
                  <c:v>SEM 22</c:v>
                </c:pt>
                <c:pt idx="4">
                  <c:v>SEM 23</c:v>
                </c:pt>
                <c:pt idx="5">
                  <c:v>SEM 24</c:v>
                </c:pt>
                <c:pt idx="6">
                  <c:v>SEM 25</c:v>
                </c:pt>
                <c:pt idx="7">
                  <c:v>SEM 26</c:v>
                </c:pt>
                <c:pt idx="8">
                  <c:v>SEM 27</c:v>
                </c:pt>
                <c:pt idx="9">
                  <c:v>SEM 28</c:v>
                </c:pt>
                <c:pt idx="10">
                  <c:v>SEM 29</c:v>
                </c:pt>
                <c:pt idx="11">
                  <c:v>SEM 30</c:v>
                </c:pt>
                <c:pt idx="12">
                  <c:v>SEM 31</c:v>
                </c:pt>
                <c:pt idx="13">
                  <c:v>SEM 32</c:v>
                </c:pt>
                <c:pt idx="14">
                  <c:v>SEM 33</c:v>
                </c:pt>
                <c:pt idx="15">
                  <c:v>SEM 34</c:v>
                </c:pt>
                <c:pt idx="16">
                  <c:v>SEM 35</c:v>
                </c:pt>
                <c:pt idx="17">
                  <c:v>SEM 36</c:v>
                </c:pt>
                <c:pt idx="18">
                  <c:v>SEM 37</c:v>
                </c:pt>
                <c:pt idx="19">
                  <c:v>SEM 38</c:v>
                </c:pt>
                <c:pt idx="20">
                  <c:v>SEM 39</c:v>
                </c:pt>
                <c:pt idx="21">
                  <c:v>SEM 40</c:v>
                </c:pt>
                <c:pt idx="22">
                  <c:v>SEM 41</c:v>
                </c:pt>
                <c:pt idx="23">
                  <c:v>SEM 42</c:v>
                </c:pt>
                <c:pt idx="24">
                  <c:v>SEM 43</c:v>
                </c:pt>
                <c:pt idx="25">
                  <c:v>SEM 44</c:v>
                </c:pt>
                <c:pt idx="26">
                  <c:v>SEM 45</c:v>
                </c:pt>
              </c:strCache>
            </c:strRef>
          </c:cat>
          <c:val>
            <c:numRef>
              <c:f>Sheet1!$G$2:$G$28</c:f>
              <c:numCache>
                <c:formatCode>General</c:formatCode>
                <c:ptCount val="27"/>
                <c:pt idx="0">
                  <c:v>350.0</c:v>
                </c:pt>
                <c:pt idx="1">
                  <c:v>330.0</c:v>
                </c:pt>
                <c:pt idx="2">
                  <c:v>332.0</c:v>
                </c:pt>
                <c:pt idx="3">
                  <c:v>293.0</c:v>
                </c:pt>
                <c:pt idx="4">
                  <c:v>343.0</c:v>
                </c:pt>
                <c:pt idx="5">
                  <c:v>323.0</c:v>
                </c:pt>
                <c:pt idx="6">
                  <c:v>283.0</c:v>
                </c:pt>
                <c:pt idx="7">
                  <c:v>367.0</c:v>
                </c:pt>
                <c:pt idx="8">
                  <c:v>445.0</c:v>
                </c:pt>
                <c:pt idx="9">
                  <c:v>382.0</c:v>
                </c:pt>
                <c:pt idx="10">
                  <c:v>410.0</c:v>
                </c:pt>
                <c:pt idx="11">
                  <c:v>385.0</c:v>
                </c:pt>
                <c:pt idx="12">
                  <c:v>394.0</c:v>
                </c:pt>
                <c:pt idx="13">
                  <c:v>401.0</c:v>
                </c:pt>
                <c:pt idx="14">
                  <c:v>379.0</c:v>
                </c:pt>
                <c:pt idx="15">
                  <c:v>386.0</c:v>
                </c:pt>
                <c:pt idx="16">
                  <c:v>387.0</c:v>
                </c:pt>
                <c:pt idx="17">
                  <c:v>359.0</c:v>
                </c:pt>
                <c:pt idx="18">
                  <c:v>458.0</c:v>
                </c:pt>
                <c:pt idx="19">
                  <c:v>402.0</c:v>
                </c:pt>
                <c:pt idx="20">
                  <c:v>438.0</c:v>
                </c:pt>
                <c:pt idx="21">
                  <c:v>394.0</c:v>
                </c:pt>
                <c:pt idx="22">
                  <c:v>441.0</c:v>
                </c:pt>
                <c:pt idx="23">
                  <c:v>395.0</c:v>
                </c:pt>
                <c:pt idx="24">
                  <c:v>437.0</c:v>
                </c:pt>
                <c:pt idx="25">
                  <c:v>429.0</c:v>
                </c:pt>
                <c:pt idx="26">
                  <c:v>460.0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481304"/>
        <c:axId val="2124450728"/>
      </c:barChart>
      <c:catAx>
        <c:axId val="2126481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24450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44507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26481304"/>
        <c:crosses val="autoZero"/>
        <c:crossBetween val="between"/>
      </c:valAx>
      <c:spPr>
        <a:solidFill>
          <a:srgbClr val="CDCDCD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 dirty="0" smtClean="0"/>
              <a:t>Proposals </a:t>
            </a:r>
            <a:r>
              <a:rPr lang="en-US" dirty="0"/>
              <a:t>submitted/allocated by semester</a:t>
            </a:r>
          </a:p>
        </c:rich>
      </c:tx>
      <c:layout>
        <c:manualLayout>
          <c:xMode val="edge"/>
          <c:yMode val="edge"/>
          <c:x val="0.242735177333603"/>
          <c:y val="0.025423728813559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CDCDCD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DCDCD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457177674219294"/>
          <c:y val="0.158192480038356"/>
          <c:w val="0.909402088926486"/>
          <c:h val="0.70904150402074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63AAFE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Sheet1!$F$2:$F$22</c:f>
              <c:strCache>
                <c:ptCount val="21"/>
                <c:pt idx="0">
                  <c:v>SEM 19</c:v>
                </c:pt>
                <c:pt idx="1">
                  <c:v>SEM 20</c:v>
                </c:pt>
                <c:pt idx="2">
                  <c:v>SEM 21</c:v>
                </c:pt>
                <c:pt idx="3">
                  <c:v>SEM 22</c:v>
                </c:pt>
                <c:pt idx="4">
                  <c:v>SEM 23</c:v>
                </c:pt>
                <c:pt idx="5">
                  <c:v>SEM 24</c:v>
                </c:pt>
                <c:pt idx="6">
                  <c:v>SEM 25</c:v>
                </c:pt>
                <c:pt idx="7">
                  <c:v>SEM 26</c:v>
                </c:pt>
                <c:pt idx="8">
                  <c:v>SEM 27</c:v>
                </c:pt>
                <c:pt idx="9">
                  <c:v>SEM 28</c:v>
                </c:pt>
                <c:pt idx="10">
                  <c:v>SEM 29</c:v>
                </c:pt>
                <c:pt idx="11">
                  <c:v>SEM 30</c:v>
                </c:pt>
                <c:pt idx="12">
                  <c:v>SEM 31</c:v>
                </c:pt>
                <c:pt idx="13">
                  <c:v>SEM 32</c:v>
                </c:pt>
                <c:pt idx="14">
                  <c:v>SEM 33</c:v>
                </c:pt>
                <c:pt idx="15">
                  <c:v>SEM 34</c:v>
                </c:pt>
                <c:pt idx="16">
                  <c:v>SEM 35</c:v>
                </c:pt>
                <c:pt idx="17">
                  <c:v>SEM 36</c:v>
                </c:pt>
                <c:pt idx="18">
                  <c:v>SEM 37</c:v>
                </c:pt>
                <c:pt idx="19">
                  <c:v>SEM 38</c:v>
                </c:pt>
                <c:pt idx="20">
                  <c:v>sem 39</c:v>
                </c:pt>
              </c:strCache>
            </c:strRef>
          </c:cat>
          <c:val>
            <c:numRef>
              <c:f>Sheet1!$G$2:$G$22</c:f>
              <c:numCache>
                <c:formatCode>General</c:formatCode>
                <c:ptCount val="21"/>
                <c:pt idx="0">
                  <c:v>350.0</c:v>
                </c:pt>
                <c:pt idx="1">
                  <c:v>330.0</c:v>
                </c:pt>
                <c:pt idx="2">
                  <c:v>332.0</c:v>
                </c:pt>
                <c:pt idx="3">
                  <c:v>293.0</c:v>
                </c:pt>
                <c:pt idx="4">
                  <c:v>343.0</c:v>
                </c:pt>
                <c:pt idx="5">
                  <c:v>323.0</c:v>
                </c:pt>
                <c:pt idx="6">
                  <c:v>283.0</c:v>
                </c:pt>
                <c:pt idx="7">
                  <c:v>367.0</c:v>
                </c:pt>
                <c:pt idx="8">
                  <c:v>445.0</c:v>
                </c:pt>
                <c:pt idx="9">
                  <c:v>382.0</c:v>
                </c:pt>
                <c:pt idx="10">
                  <c:v>410.0</c:v>
                </c:pt>
                <c:pt idx="11">
                  <c:v>385.0</c:v>
                </c:pt>
                <c:pt idx="12">
                  <c:v>394.0</c:v>
                </c:pt>
                <c:pt idx="13">
                  <c:v>401.0</c:v>
                </c:pt>
                <c:pt idx="14">
                  <c:v>379.0</c:v>
                </c:pt>
                <c:pt idx="15">
                  <c:v>386.0</c:v>
                </c:pt>
                <c:pt idx="16">
                  <c:v>387.0</c:v>
                </c:pt>
                <c:pt idx="17">
                  <c:v>359.0</c:v>
                </c:pt>
                <c:pt idx="18">
                  <c:v>458.0</c:v>
                </c:pt>
                <c:pt idx="19">
                  <c:v>402.0</c:v>
                </c:pt>
                <c:pt idx="20">
                  <c:v>438.0</c:v>
                </c:pt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Sheet1!$F$2:$F$22</c:f>
              <c:strCache>
                <c:ptCount val="21"/>
                <c:pt idx="0">
                  <c:v>SEM 19</c:v>
                </c:pt>
                <c:pt idx="1">
                  <c:v>SEM 20</c:v>
                </c:pt>
                <c:pt idx="2">
                  <c:v>SEM 21</c:v>
                </c:pt>
                <c:pt idx="3">
                  <c:v>SEM 22</c:v>
                </c:pt>
                <c:pt idx="4">
                  <c:v>SEM 23</c:v>
                </c:pt>
                <c:pt idx="5">
                  <c:v>SEM 24</c:v>
                </c:pt>
                <c:pt idx="6">
                  <c:v>SEM 25</c:v>
                </c:pt>
                <c:pt idx="7">
                  <c:v>SEM 26</c:v>
                </c:pt>
                <c:pt idx="8">
                  <c:v>SEM 27</c:v>
                </c:pt>
                <c:pt idx="9">
                  <c:v>SEM 28</c:v>
                </c:pt>
                <c:pt idx="10">
                  <c:v>SEM 29</c:v>
                </c:pt>
                <c:pt idx="11">
                  <c:v>SEM 30</c:v>
                </c:pt>
                <c:pt idx="12">
                  <c:v>SEM 31</c:v>
                </c:pt>
                <c:pt idx="13">
                  <c:v>SEM 32</c:v>
                </c:pt>
                <c:pt idx="14">
                  <c:v>SEM 33</c:v>
                </c:pt>
                <c:pt idx="15">
                  <c:v>SEM 34</c:v>
                </c:pt>
                <c:pt idx="16">
                  <c:v>SEM 35</c:v>
                </c:pt>
                <c:pt idx="17">
                  <c:v>SEM 36</c:v>
                </c:pt>
                <c:pt idx="18">
                  <c:v>SEM 37</c:v>
                </c:pt>
                <c:pt idx="19">
                  <c:v>SEM 38</c:v>
                </c:pt>
                <c:pt idx="20">
                  <c:v>sem 39</c:v>
                </c:pt>
              </c:strCache>
            </c:strRef>
          </c:cat>
          <c:val>
            <c:numRef>
              <c:f>Sheet1!$H$2:$H$22</c:f>
              <c:numCache>
                <c:formatCode>General</c:formatCode>
                <c:ptCount val="21"/>
                <c:pt idx="0">
                  <c:v>173.0</c:v>
                </c:pt>
                <c:pt idx="1">
                  <c:v>202.0</c:v>
                </c:pt>
                <c:pt idx="2">
                  <c:v>194.0</c:v>
                </c:pt>
                <c:pt idx="3">
                  <c:v>183.0</c:v>
                </c:pt>
                <c:pt idx="4">
                  <c:v>180.0</c:v>
                </c:pt>
                <c:pt idx="5">
                  <c:v>172.0</c:v>
                </c:pt>
                <c:pt idx="6">
                  <c:v>127.0</c:v>
                </c:pt>
                <c:pt idx="7">
                  <c:v>153.0</c:v>
                </c:pt>
                <c:pt idx="8">
                  <c:v>224.0</c:v>
                </c:pt>
                <c:pt idx="9">
                  <c:v>221.0</c:v>
                </c:pt>
                <c:pt idx="10">
                  <c:v>215.0</c:v>
                </c:pt>
                <c:pt idx="11">
                  <c:v>202.0</c:v>
                </c:pt>
                <c:pt idx="12">
                  <c:v>208.0</c:v>
                </c:pt>
                <c:pt idx="13">
                  <c:v>205.0</c:v>
                </c:pt>
                <c:pt idx="14">
                  <c:v>228.0</c:v>
                </c:pt>
                <c:pt idx="15">
                  <c:v>216.0</c:v>
                </c:pt>
                <c:pt idx="16">
                  <c:v>216.0</c:v>
                </c:pt>
                <c:pt idx="17">
                  <c:v>214.0</c:v>
                </c:pt>
                <c:pt idx="18">
                  <c:v>222.0</c:v>
                </c:pt>
                <c:pt idx="19">
                  <c:v>208.0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7784168"/>
        <c:axId val="2127787592"/>
        <c:axId val="0"/>
      </c:bar3DChart>
      <c:catAx>
        <c:axId val="2127784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27787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77875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27784168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49074074074074"/>
          <c:y val="0.0903213630017584"/>
          <c:w val="0.904320987654321"/>
          <c:h val="0.887841017954233"/>
        </c:manualLayout>
      </c:layout>
      <c:pie3DChart>
        <c:varyColors val="1"/>
        <c:ser>
          <c:idx val="0"/>
          <c:order val="0"/>
          <c:explosion val="25"/>
          <c:dLbls>
            <c:dLbl>
              <c:idx val="17"/>
              <c:layout>
                <c:manualLayout>
                  <c:x val="-0.0450669804945941"/>
                  <c:y val="0.1442095333297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Sheet1!$M$3:$M$54</c:f>
              <c:strCache>
                <c:ptCount val="49"/>
                <c:pt idx="0">
                  <c:v>ARGENTINA</c:v>
                </c:pt>
                <c:pt idx="1">
                  <c:v>AUSTRALIA</c:v>
                </c:pt>
                <c:pt idx="2">
                  <c:v>AUSTRIA</c:v>
                </c:pt>
                <c:pt idx="3">
                  <c:v>BELGIUM</c:v>
                </c:pt>
                <c:pt idx="4">
                  <c:v>BRAZIL</c:v>
                </c:pt>
                <c:pt idx="5">
                  <c:v>CANADA</c:v>
                </c:pt>
                <c:pt idx="6">
                  <c:v>CHINA</c:v>
                </c:pt>
                <c:pt idx="7">
                  <c:v>CROATIA</c:v>
                </c:pt>
                <c:pt idx="8">
                  <c:v>CZECH REPUBLIC</c:v>
                </c:pt>
                <c:pt idx="9">
                  <c:v>DENMARK</c:v>
                </c:pt>
                <c:pt idx="10">
                  <c:v>EGYPT</c:v>
                </c:pt>
                <c:pt idx="11">
                  <c:v>FRANCE</c:v>
                </c:pt>
                <c:pt idx="12">
                  <c:v>GERMANY</c:v>
                </c:pt>
                <c:pt idx="13">
                  <c:v>GREECE</c:v>
                </c:pt>
                <c:pt idx="14">
                  <c:v>HUNGARY</c:v>
                </c:pt>
                <c:pt idx="15">
                  <c:v>INDIA</c:v>
                </c:pt>
                <c:pt idx="16">
                  <c:v>INDONESIA</c:v>
                </c:pt>
                <c:pt idx="17">
                  <c:v>IRAN, ISLAMIC REPUBLIC OF</c:v>
                </c:pt>
                <c:pt idx="18">
                  <c:v>IRELAND</c:v>
                </c:pt>
                <c:pt idx="19">
                  <c:v>ISRAEL</c:v>
                </c:pt>
                <c:pt idx="20">
                  <c:v>ITALY</c:v>
                </c:pt>
                <c:pt idx="21">
                  <c:v>JAPAN</c:v>
                </c:pt>
                <c:pt idx="22">
                  <c:v>JORDAN</c:v>
                </c:pt>
                <c:pt idx="23">
                  <c:v>KOREA, REPUBLIC OF</c:v>
                </c:pt>
                <c:pt idx="24">
                  <c:v>LATVIA</c:v>
                </c:pt>
                <c:pt idx="25">
                  <c:v>LITHUANIA</c:v>
                </c:pt>
                <c:pt idx="26">
                  <c:v>LUXEMBOURG</c:v>
                </c:pt>
                <c:pt idx="27">
                  <c:v>MEXICO</c:v>
                </c:pt>
                <c:pt idx="28">
                  <c:v>MONGOLIA</c:v>
                </c:pt>
                <c:pt idx="29">
                  <c:v>NETHERLANDS</c:v>
                </c:pt>
                <c:pt idx="30">
                  <c:v>NEW ZEALAND</c:v>
                </c:pt>
                <c:pt idx="31">
                  <c:v>PAKISTAN</c:v>
                </c:pt>
                <c:pt idx="32">
                  <c:v>POLAND</c:v>
                </c:pt>
                <c:pt idx="33">
                  <c:v>PORTUGAL</c:v>
                </c:pt>
                <c:pt idx="34">
                  <c:v>RUSSIAN FEDERATION</c:v>
                </c:pt>
                <c:pt idx="35">
                  <c:v>SENEGAL</c:v>
                </c:pt>
                <c:pt idx="36">
                  <c:v>SERBIA</c:v>
                </c:pt>
                <c:pt idx="37">
                  <c:v>SINGAPORE</c:v>
                </c:pt>
                <c:pt idx="38">
                  <c:v>SLOVAKIA</c:v>
                </c:pt>
                <c:pt idx="39">
                  <c:v>SLOVENIA</c:v>
                </c:pt>
                <c:pt idx="40">
                  <c:v>SOUTH AFRICA</c:v>
                </c:pt>
                <c:pt idx="41">
                  <c:v>SPAIN</c:v>
                </c:pt>
                <c:pt idx="42">
                  <c:v>SRI LANKA</c:v>
                </c:pt>
                <c:pt idx="43">
                  <c:v>SWEDEN</c:v>
                </c:pt>
                <c:pt idx="44">
                  <c:v>SWITZERLAND</c:v>
                </c:pt>
                <c:pt idx="45">
                  <c:v>TURKEY</c:v>
                </c:pt>
                <c:pt idx="46">
                  <c:v>UNITED ARAB EMIRATES</c:v>
                </c:pt>
                <c:pt idx="47">
                  <c:v>UNITED KINGDOM</c:v>
                </c:pt>
                <c:pt idx="48">
                  <c:v>UNITED STATES</c:v>
                </c:pt>
              </c:strCache>
            </c:strRef>
          </c:cat>
          <c:val>
            <c:numRef>
              <c:f>Sheet1!$T$3:$T$54</c:f>
              <c:numCache>
                <c:formatCode>General</c:formatCode>
                <c:ptCount val="52"/>
                <c:pt idx="0">
                  <c:v>1.0</c:v>
                </c:pt>
                <c:pt idx="1">
                  <c:v>8.0</c:v>
                </c:pt>
                <c:pt idx="2">
                  <c:v>27.0</c:v>
                </c:pt>
                <c:pt idx="3">
                  <c:v>5.0</c:v>
                </c:pt>
                <c:pt idx="4">
                  <c:v>4.0</c:v>
                </c:pt>
                <c:pt idx="5">
                  <c:v>6.0</c:v>
                </c:pt>
                <c:pt idx="6">
                  <c:v>5.0</c:v>
                </c:pt>
                <c:pt idx="7">
                  <c:v>24.0</c:v>
                </c:pt>
                <c:pt idx="8">
                  <c:v>10.0</c:v>
                </c:pt>
                <c:pt idx="9">
                  <c:v>10.0</c:v>
                </c:pt>
                <c:pt idx="10">
                  <c:v>12.0</c:v>
                </c:pt>
                <c:pt idx="11">
                  <c:v>37.0</c:v>
                </c:pt>
                <c:pt idx="12">
                  <c:v>90.0</c:v>
                </c:pt>
                <c:pt idx="13">
                  <c:v>2.0</c:v>
                </c:pt>
                <c:pt idx="14">
                  <c:v>3.0</c:v>
                </c:pt>
                <c:pt idx="15">
                  <c:v>92.0</c:v>
                </c:pt>
                <c:pt idx="16">
                  <c:v>1.0</c:v>
                </c:pt>
                <c:pt idx="17">
                  <c:v>2.0</c:v>
                </c:pt>
                <c:pt idx="18">
                  <c:v>1.0</c:v>
                </c:pt>
                <c:pt idx="19">
                  <c:v>7.0</c:v>
                </c:pt>
                <c:pt idx="20">
                  <c:v>316.0</c:v>
                </c:pt>
                <c:pt idx="21">
                  <c:v>2.0</c:v>
                </c:pt>
                <c:pt idx="22">
                  <c:v>3.0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6.0</c:v>
                </c:pt>
                <c:pt idx="28">
                  <c:v>1.0</c:v>
                </c:pt>
                <c:pt idx="29">
                  <c:v>8.0</c:v>
                </c:pt>
                <c:pt idx="30">
                  <c:v>2.0</c:v>
                </c:pt>
                <c:pt idx="31">
                  <c:v>10.0</c:v>
                </c:pt>
                <c:pt idx="32">
                  <c:v>12.0</c:v>
                </c:pt>
                <c:pt idx="33">
                  <c:v>2.0</c:v>
                </c:pt>
                <c:pt idx="34">
                  <c:v>19.0</c:v>
                </c:pt>
                <c:pt idx="35">
                  <c:v>2.0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18.0</c:v>
                </c:pt>
                <c:pt idx="40">
                  <c:v>6.0</c:v>
                </c:pt>
                <c:pt idx="41">
                  <c:v>15.0</c:v>
                </c:pt>
                <c:pt idx="42">
                  <c:v>1.0</c:v>
                </c:pt>
                <c:pt idx="43">
                  <c:v>19.0</c:v>
                </c:pt>
                <c:pt idx="44">
                  <c:v>12.0</c:v>
                </c:pt>
                <c:pt idx="45">
                  <c:v>1.0</c:v>
                </c:pt>
                <c:pt idx="46">
                  <c:v>1.0</c:v>
                </c:pt>
                <c:pt idx="47">
                  <c:v>28.0</c:v>
                </c:pt>
                <c:pt idx="48">
                  <c:v>24.0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'Macintosh HD:Users:michela:Downloads:[Elettra_proposals_date_01_01_2015_31_12_2015-4.csv]Sheet1'!$A$25:$A$34</c:f>
              <c:strCache>
                <c:ptCount val="10"/>
                <c:pt idx="0">
                  <c:v>_x001b_Atoms Molecules and Plasmas</c:v>
                </c:pt>
                <c:pt idx="1">
                  <c:v>#Catalytic Materials/Surface Science</c:v>
                </c:pt>
                <c:pt idx="2">
                  <c:v>4Condensed matter - Electronic and Magnetic Structure</c:v>
                </c:pt>
                <c:pt idx="3">
                  <c:v>_x001f_Environmental and Earth Science</c:v>
                </c:pt>
                <c:pt idx="4">
                  <c:v>"Hard condensed matter - Structures</c:v>
                </c:pt>
                <c:pt idx="5">
                  <c:v>+Instrumentation and Technological materials</c:v>
                </c:pt>
                <c:pt idx="6">
                  <c:v>5Life and Medical Sciences (excluding Crystallography)</c:v>
                </c:pt>
                <c:pt idx="7">
                  <c:v>_x0018_Polymers and Soft Matter</c:v>
                </c:pt>
                <c:pt idx="8">
                  <c:v>*Protein and Macromolecular Crystallography</c:v>
                </c:pt>
                <c:pt idx="9">
                  <c:v>
Scattering</c:v>
                </c:pt>
              </c:strCache>
            </c:strRef>
          </c:cat>
          <c:val>
            <c:numRef>
              <c:f>'Macintosh HD:Users:michela:Downloads:[Elettra_proposals_date_01_01_2015_31_12_2015-4.csv]Sheet1'!$D$25:$D$34</c:f>
              <c:numCache>
                <c:formatCode>General</c:formatCode>
                <c:ptCount val="10"/>
                <c:pt idx="0">
                  <c:v>27.0</c:v>
                </c:pt>
                <c:pt idx="1">
                  <c:v>70.0</c:v>
                </c:pt>
                <c:pt idx="2">
                  <c:v>110.0</c:v>
                </c:pt>
                <c:pt idx="3">
                  <c:v>24.0</c:v>
                </c:pt>
                <c:pt idx="4">
                  <c:v>55.0</c:v>
                </c:pt>
                <c:pt idx="5">
                  <c:v>17.0</c:v>
                </c:pt>
                <c:pt idx="6">
                  <c:v>61.0</c:v>
                </c:pt>
                <c:pt idx="7">
                  <c:v>28.0</c:v>
                </c:pt>
                <c:pt idx="8">
                  <c:v>54.0</c:v>
                </c:pt>
                <c:pt idx="9">
                  <c:v>34.0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6370E-43E1-804A-9330-9DE0FE21ABC8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06813-CCBE-254B-B8F5-8B7709D2D474}">
      <dgm:prSet phldrT="[Text]"/>
      <dgm:spPr/>
      <dgm:t>
        <a:bodyPr/>
        <a:lstStyle/>
        <a:p>
          <a:r>
            <a:rPr lang="en-US" dirty="0" smtClean="0">
              <a:latin typeface="Calibri" charset="0"/>
            </a:rPr>
            <a:t>Call for Proposals for </a:t>
          </a:r>
          <a:r>
            <a:rPr lang="en-US" dirty="0" err="1" smtClean="0">
              <a:latin typeface="Calibri" charset="0"/>
            </a:rPr>
            <a:t>Elettra</a:t>
          </a:r>
          <a:r>
            <a:rPr lang="en-US" dirty="0" smtClean="0">
              <a:latin typeface="Calibri" charset="0"/>
            </a:rPr>
            <a:t> &amp; FERMI</a:t>
          </a:r>
          <a:endParaRPr lang="en-US" dirty="0"/>
        </a:p>
      </dgm:t>
    </dgm:pt>
    <dgm:pt modelId="{70607B27-5FCA-B142-85F0-AC43DA5AD1F2}" type="parTrans" cxnId="{1D437E7A-BB07-4747-BFD9-4DEDE2EC78F4}">
      <dgm:prSet/>
      <dgm:spPr/>
      <dgm:t>
        <a:bodyPr/>
        <a:lstStyle/>
        <a:p>
          <a:endParaRPr lang="en-US"/>
        </a:p>
      </dgm:t>
    </dgm:pt>
    <dgm:pt modelId="{D9651992-1C24-E245-9279-5F8C29A413FD}" type="sibTrans" cxnId="{1D437E7A-BB07-4747-BFD9-4DEDE2EC78F4}">
      <dgm:prSet/>
      <dgm:spPr/>
      <dgm:t>
        <a:bodyPr/>
        <a:lstStyle/>
        <a:p>
          <a:endParaRPr lang="en-US"/>
        </a:p>
      </dgm:t>
    </dgm:pt>
    <dgm:pt modelId="{7D6B3DE9-639E-3546-84B2-2B39CFBA6BE7}">
      <dgm:prSet phldrT="[Text]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en-US" dirty="0" smtClean="0">
              <a:latin typeface="Calibri" charset="0"/>
            </a:rPr>
            <a:t>Handling the entire proposals process (Virtual Unified Office)</a:t>
          </a:r>
          <a:endParaRPr lang="en-US" dirty="0"/>
        </a:p>
      </dgm:t>
    </dgm:pt>
    <dgm:pt modelId="{A197BF15-05E5-2044-89E3-EEE3FF821335}" type="parTrans" cxnId="{85A22350-8863-1747-BB8D-127579F07585}">
      <dgm:prSet/>
      <dgm:spPr/>
      <dgm:t>
        <a:bodyPr/>
        <a:lstStyle/>
        <a:p>
          <a:endParaRPr lang="en-US"/>
        </a:p>
      </dgm:t>
    </dgm:pt>
    <dgm:pt modelId="{33D88682-B714-B947-BC25-BD4E8B9FFAD2}" type="sibTrans" cxnId="{85A22350-8863-1747-BB8D-127579F07585}">
      <dgm:prSet/>
      <dgm:spPr/>
      <dgm:t>
        <a:bodyPr/>
        <a:lstStyle/>
        <a:p>
          <a:endParaRPr lang="en-US"/>
        </a:p>
      </dgm:t>
    </dgm:pt>
    <dgm:pt modelId="{795DFDD2-CD69-8045-BF39-5E339882D4DA}">
      <dgm:prSet phldrT="[Text]"/>
      <dgm:spPr/>
      <dgm:t>
        <a:bodyPr/>
        <a:lstStyle/>
        <a:p>
          <a:r>
            <a:rPr lang="en-US" dirty="0" smtClean="0">
              <a:latin typeface="Calibri" charset="0"/>
            </a:rPr>
            <a:t>Handling the Access of users, collaborators, </a:t>
          </a:r>
          <a:r>
            <a:rPr lang="en-US" dirty="0" err="1" smtClean="0">
              <a:latin typeface="Calibri" charset="0"/>
            </a:rPr>
            <a:t>Elettra</a:t>
          </a:r>
          <a:r>
            <a:rPr lang="en-US" dirty="0" smtClean="0">
              <a:latin typeface="Calibri" charset="0"/>
            </a:rPr>
            <a:t> partners</a:t>
          </a:r>
          <a:endParaRPr lang="en-US" dirty="0"/>
        </a:p>
      </dgm:t>
    </dgm:pt>
    <dgm:pt modelId="{96124C3E-C845-A049-81ED-65805267331D}" type="parTrans" cxnId="{15D2354C-5AD7-F04E-9096-F9A73811868B}">
      <dgm:prSet/>
      <dgm:spPr/>
      <dgm:t>
        <a:bodyPr/>
        <a:lstStyle/>
        <a:p>
          <a:endParaRPr lang="en-US"/>
        </a:p>
      </dgm:t>
    </dgm:pt>
    <dgm:pt modelId="{A19D2ADD-930D-9445-9B5A-5CEFCAED8F0D}" type="sibTrans" cxnId="{15D2354C-5AD7-F04E-9096-F9A73811868B}">
      <dgm:prSet/>
      <dgm:spPr/>
      <dgm:t>
        <a:bodyPr/>
        <a:lstStyle/>
        <a:p>
          <a:endParaRPr lang="en-US"/>
        </a:p>
      </dgm:t>
    </dgm:pt>
    <dgm:pt modelId="{60221BB5-39BA-3642-8CA4-BAA5DF9DBB3A}">
      <dgm:prSet phldrT="[Text]"/>
      <dgm:spPr/>
      <dgm:t>
        <a:bodyPr/>
        <a:lstStyle/>
        <a:p>
          <a:r>
            <a:rPr lang="en-US" dirty="0" smtClean="0"/>
            <a:t>Access requests</a:t>
          </a:r>
          <a:endParaRPr lang="en-US" dirty="0"/>
        </a:p>
      </dgm:t>
    </dgm:pt>
    <dgm:pt modelId="{637716F4-6283-0945-8E6E-30B9F29DE06B}" type="parTrans" cxnId="{99F04F4E-CD93-764D-BD0B-E35804CF8174}">
      <dgm:prSet/>
      <dgm:spPr/>
      <dgm:t>
        <a:bodyPr/>
        <a:lstStyle/>
        <a:p>
          <a:endParaRPr lang="en-US"/>
        </a:p>
      </dgm:t>
    </dgm:pt>
    <dgm:pt modelId="{B4207B61-A643-8A42-9010-ABAF66642F98}" type="sibTrans" cxnId="{99F04F4E-CD93-764D-BD0B-E35804CF8174}">
      <dgm:prSet/>
      <dgm:spPr/>
      <dgm:t>
        <a:bodyPr/>
        <a:lstStyle/>
        <a:p>
          <a:endParaRPr lang="en-US"/>
        </a:p>
      </dgm:t>
    </dgm:pt>
    <dgm:pt modelId="{25B1FC6D-3353-4C4C-92A4-DCD9A9EC1018}">
      <dgm:prSet phldrT="[Text]"/>
      <dgm:spPr/>
      <dgm:t>
        <a:bodyPr/>
        <a:lstStyle/>
        <a:p>
          <a:r>
            <a:rPr lang="en-US" dirty="0" smtClean="0">
              <a:latin typeface="Calibri" charset="0"/>
            </a:rPr>
            <a:t>Organization of supported users : travel, accommodation, logistics (in collaboration with </a:t>
          </a:r>
          <a:r>
            <a:rPr lang="en-US" dirty="0" err="1" smtClean="0">
              <a:latin typeface="Calibri" charset="0"/>
            </a:rPr>
            <a:t>Elettra</a:t>
          </a:r>
          <a:r>
            <a:rPr lang="en-US" dirty="0" smtClean="0">
              <a:latin typeface="Calibri" charset="0"/>
            </a:rPr>
            <a:t> Travel Office)</a:t>
          </a:r>
          <a:endParaRPr lang="en-US" dirty="0"/>
        </a:p>
      </dgm:t>
    </dgm:pt>
    <dgm:pt modelId="{7B0A4AF7-1F77-654F-968D-3262DEF71D23}" type="parTrans" cxnId="{CF7A930C-3DBF-8E40-8A76-B6E487C16577}">
      <dgm:prSet/>
      <dgm:spPr/>
      <dgm:t>
        <a:bodyPr/>
        <a:lstStyle/>
        <a:p>
          <a:endParaRPr lang="en-US"/>
        </a:p>
      </dgm:t>
    </dgm:pt>
    <dgm:pt modelId="{C252EF7E-3F5A-774A-8C56-AC02871290A4}" type="sibTrans" cxnId="{CF7A930C-3DBF-8E40-8A76-B6E487C16577}">
      <dgm:prSet/>
      <dgm:spPr/>
      <dgm:t>
        <a:bodyPr/>
        <a:lstStyle/>
        <a:p>
          <a:endParaRPr lang="en-US"/>
        </a:p>
      </dgm:t>
    </dgm:pt>
    <dgm:pt modelId="{0A9A5DFE-F880-9348-81BA-275F419E48E2}" type="pres">
      <dgm:prSet presAssocID="{A7C6370E-43E1-804A-9330-9DE0FE21A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60AEA1-0AAD-6D4B-8D96-5F7E774E3D6C}" type="pres">
      <dgm:prSet presAssocID="{43E06813-CCBE-254B-B8F5-8B7709D2D474}" presName="parentText" presStyleLbl="node1" presStyleIdx="0" presStyleCnt="2" custScaleY="601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99980-564A-8F40-B4C3-B4C5BF2884A5}" type="pres">
      <dgm:prSet presAssocID="{43E06813-CCBE-254B-B8F5-8B7709D2D47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EA751-9F0F-444B-BAB6-74901BB034BB}" type="pres">
      <dgm:prSet presAssocID="{795DFDD2-CD69-8045-BF39-5E339882D4DA}" presName="parentText" presStyleLbl="node1" presStyleIdx="1" presStyleCnt="2" custScaleY="80124" custLinFactNeighborY="-345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3AFFB-BF04-014A-835B-214C3B2D9C25}" type="pres">
      <dgm:prSet presAssocID="{795DFDD2-CD69-8045-BF39-5E339882D4DA}" presName="childText" presStyleLbl="revTx" presStyleIdx="1" presStyleCnt="2" custScaleY="126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F04F4E-CD93-764D-BD0B-E35804CF8174}" srcId="{795DFDD2-CD69-8045-BF39-5E339882D4DA}" destId="{60221BB5-39BA-3642-8CA4-BAA5DF9DBB3A}" srcOrd="0" destOrd="0" parTransId="{637716F4-6283-0945-8E6E-30B9F29DE06B}" sibTransId="{B4207B61-A643-8A42-9010-ABAF66642F98}"/>
    <dgm:cxn modelId="{ABE32F5A-9D45-8048-8619-4441439CDD01}" type="presOf" srcId="{A7C6370E-43E1-804A-9330-9DE0FE21ABC8}" destId="{0A9A5DFE-F880-9348-81BA-275F419E48E2}" srcOrd="0" destOrd="0" presId="urn:microsoft.com/office/officeart/2005/8/layout/vList2"/>
    <dgm:cxn modelId="{CF7A930C-3DBF-8E40-8A76-B6E487C16577}" srcId="{795DFDD2-CD69-8045-BF39-5E339882D4DA}" destId="{25B1FC6D-3353-4C4C-92A4-DCD9A9EC1018}" srcOrd="1" destOrd="0" parTransId="{7B0A4AF7-1F77-654F-968D-3262DEF71D23}" sibTransId="{C252EF7E-3F5A-774A-8C56-AC02871290A4}"/>
    <dgm:cxn modelId="{AAC1025C-EE42-C049-925C-CB1C318B0F9D}" type="presOf" srcId="{43E06813-CCBE-254B-B8F5-8B7709D2D474}" destId="{A860AEA1-0AAD-6D4B-8D96-5F7E774E3D6C}" srcOrd="0" destOrd="0" presId="urn:microsoft.com/office/officeart/2005/8/layout/vList2"/>
    <dgm:cxn modelId="{8CAC3F3D-DAD0-254B-8CA2-302ABB1F6CE8}" type="presOf" srcId="{25B1FC6D-3353-4C4C-92A4-DCD9A9EC1018}" destId="{4633AFFB-BF04-014A-835B-214C3B2D9C25}" srcOrd="0" destOrd="1" presId="urn:microsoft.com/office/officeart/2005/8/layout/vList2"/>
    <dgm:cxn modelId="{9F9C5CCE-D50A-E749-BC46-E5E848318E47}" type="presOf" srcId="{60221BB5-39BA-3642-8CA4-BAA5DF9DBB3A}" destId="{4633AFFB-BF04-014A-835B-214C3B2D9C25}" srcOrd="0" destOrd="0" presId="urn:microsoft.com/office/officeart/2005/8/layout/vList2"/>
    <dgm:cxn modelId="{85A22350-8863-1747-BB8D-127579F07585}" srcId="{43E06813-CCBE-254B-B8F5-8B7709D2D474}" destId="{7D6B3DE9-639E-3546-84B2-2B39CFBA6BE7}" srcOrd="0" destOrd="0" parTransId="{A197BF15-05E5-2044-89E3-EEE3FF821335}" sibTransId="{33D88682-B714-B947-BC25-BD4E8B9FFAD2}"/>
    <dgm:cxn modelId="{4C6D4623-FCFB-E042-8BDF-B5DD1B6B60F5}" type="presOf" srcId="{795DFDD2-CD69-8045-BF39-5E339882D4DA}" destId="{7C3EA751-9F0F-444B-BAB6-74901BB034BB}" srcOrd="0" destOrd="0" presId="urn:microsoft.com/office/officeart/2005/8/layout/vList2"/>
    <dgm:cxn modelId="{1D437E7A-BB07-4747-BFD9-4DEDE2EC78F4}" srcId="{A7C6370E-43E1-804A-9330-9DE0FE21ABC8}" destId="{43E06813-CCBE-254B-B8F5-8B7709D2D474}" srcOrd="0" destOrd="0" parTransId="{70607B27-5FCA-B142-85F0-AC43DA5AD1F2}" sibTransId="{D9651992-1C24-E245-9279-5F8C29A413FD}"/>
    <dgm:cxn modelId="{15D2354C-5AD7-F04E-9096-F9A73811868B}" srcId="{A7C6370E-43E1-804A-9330-9DE0FE21ABC8}" destId="{795DFDD2-CD69-8045-BF39-5E339882D4DA}" srcOrd="1" destOrd="0" parTransId="{96124C3E-C845-A049-81ED-65805267331D}" sibTransId="{A19D2ADD-930D-9445-9B5A-5CEFCAED8F0D}"/>
    <dgm:cxn modelId="{AE2ECD1A-EE05-1C45-8B26-6CF7B0701C25}" type="presOf" srcId="{7D6B3DE9-639E-3546-84B2-2B39CFBA6BE7}" destId="{5ED99980-564A-8F40-B4C3-B4C5BF2884A5}" srcOrd="0" destOrd="0" presId="urn:microsoft.com/office/officeart/2005/8/layout/vList2"/>
    <dgm:cxn modelId="{70612D28-113F-EA47-8B05-04502E2081F1}" type="presParOf" srcId="{0A9A5DFE-F880-9348-81BA-275F419E48E2}" destId="{A860AEA1-0AAD-6D4B-8D96-5F7E774E3D6C}" srcOrd="0" destOrd="0" presId="urn:microsoft.com/office/officeart/2005/8/layout/vList2"/>
    <dgm:cxn modelId="{EDF4EEF5-9414-3D4B-AFD0-DE2A2D0EE036}" type="presParOf" srcId="{0A9A5DFE-F880-9348-81BA-275F419E48E2}" destId="{5ED99980-564A-8F40-B4C3-B4C5BF2884A5}" srcOrd="1" destOrd="0" presId="urn:microsoft.com/office/officeart/2005/8/layout/vList2"/>
    <dgm:cxn modelId="{ACECC6F0-0F13-3D43-B0DF-E0D1579376D9}" type="presParOf" srcId="{0A9A5DFE-F880-9348-81BA-275F419E48E2}" destId="{7C3EA751-9F0F-444B-BAB6-74901BB034BB}" srcOrd="2" destOrd="0" presId="urn:microsoft.com/office/officeart/2005/8/layout/vList2"/>
    <dgm:cxn modelId="{35AD2AE8-DA43-4141-9686-42A3AD45F781}" type="presParOf" srcId="{0A9A5DFE-F880-9348-81BA-275F419E48E2}" destId="{4633AFFB-BF04-014A-835B-214C3B2D9C2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4ECBEE-329F-0946-AF44-3755DC556F5B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DE0DB3-D0F9-D44C-B3BE-B0E036CAD313}">
      <dgm:prSet phldrT="[Text]"/>
      <dgm:spPr/>
      <dgm:t>
        <a:bodyPr/>
        <a:lstStyle/>
        <a:p>
          <a:r>
            <a:rPr lang="en-US" dirty="0" smtClean="0"/>
            <a:t>Organization of Meetings and Workshops</a:t>
          </a:r>
          <a:endParaRPr lang="en-US" dirty="0"/>
        </a:p>
      </dgm:t>
    </dgm:pt>
    <dgm:pt modelId="{0EE2225F-B75B-1140-99D9-528B86446CD0}" type="parTrans" cxnId="{EB20192A-8DB7-184F-AEEC-39D6EC2794D0}">
      <dgm:prSet/>
      <dgm:spPr/>
      <dgm:t>
        <a:bodyPr/>
        <a:lstStyle/>
        <a:p>
          <a:endParaRPr lang="en-US"/>
        </a:p>
      </dgm:t>
    </dgm:pt>
    <dgm:pt modelId="{3665752E-6BD5-484A-973D-C032E0DAA13B}" type="sibTrans" cxnId="{EB20192A-8DB7-184F-AEEC-39D6EC2794D0}">
      <dgm:prSet/>
      <dgm:spPr/>
      <dgm:t>
        <a:bodyPr/>
        <a:lstStyle/>
        <a:p>
          <a:endParaRPr lang="en-US"/>
        </a:p>
      </dgm:t>
    </dgm:pt>
    <dgm:pt modelId="{2525AD3B-D0FB-B14B-8F32-BCA2372EE483}">
      <dgm:prSet phldrT="[Text]"/>
      <dgm:spPr/>
      <dgm:t>
        <a:bodyPr/>
        <a:lstStyle/>
        <a:p>
          <a:r>
            <a:rPr lang="en-US" dirty="0" err="1" smtClean="0"/>
            <a:t>Elettra</a:t>
          </a:r>
          <a:r>
            <a:rPr lang="en-US" dirty="0" smtClean="0"/>
            <a:t> Review Panel meetings (biannual)</a:t>
          </a:r>
          <a:endParaRPr lang="en-US" dirty="0"/>
        </a:p>
      </dgm:t>
    </dgm:pt>
    <dgm:pt modelId="{F54AA0B0-8967-9E40-AD18-32D9468CF16D}" type="parTrans" cxnId="{5E16BF57-9BBF-CA41-8DC1-12EA9AFAE085}">
      <dgm:prSet/>
      <dgm:spPr/>
      <dgm:t>
        <a:bodyPr/>
        <a:lstStyle/>
        <a:p>
          <a:endParaRPr lang="en-US"/>
        </a:p>
      </dgm:t>
    </dgm:pt>
    <dgm:pt modelId="{15334539-2DEC-0245-9102-098CD273A757}" type="sibTrans" cxnId="{5E16BF57-9BBF-CA41-8DC1-12EA9AFAE085}">
      <dgm:prSet/>
      <dgm:spPr/>
      <dgm:t>
        <a:bodyPr/>
        <a:lstStyle/>
        <a:p>
          <a:endParaRPr lang="en-US"/>
        </a:p>
      </dgm:t>
    </dgm:pt>
    <dgm:pt modelId="{A6E35923-B704-FD45-A912-3A1DC3266439}">
      <dgm:prSet phldrT="[Text]"/>
      <dgm:spPr/>
      <dgm:t>
        <a:bodyPr/>
        <a:lstStyle/>
        <a:p>
          <a:r>
            <a:rPr lang="en-US" dirty="0" smtClean="0">
              <a:latin typeface="Calibri" charset="0"/>
            </a:rPr>
            <a:t>Support to specific EU &amp; Research programs </a:t>
          </a:r>
          <a:endParaRPr lang="en-US" dirty="0"/>
        </a:p>
      </dgm:t>
    </dgm:pt>
    <dgm:pt modelId="{9F79AF13-531E-9B4C-9B30-80EAF66C5005}" type="parTrans" cxnId="{601C9B81-04EE-6E46-B3CC-2D6525582E2A}">
      <dgm:prSet/>
      <dgm:spPr/>
      <dgm:t>
        <a:bodyPr/>
        <a:lstStyle/>
        <a:p>
          <a:endParaRPr lang="en-US"/>
        </a:p>
      </dgm:t>
    </dgm:pt>
    <dgm:pt modelId="{00BE24CC-0F5D-1646-BB20-BD9C8AECE4B5}" type="sibTrans" cxnId="{601C9B81-04EE-6E46-B3CC-2D6525582E2A}">
      <dgm:prSet/>
      <dgm:spPr/>
      <dgm:t>
        <a:bodyPr/>
        <a:lstStyle/>
        <a:p>
          <a:endParaRPr lang="en-US"/>
        </a:p>
      </dgm:t>
    </dgm:pt>
    <dgm:pt modelId="{AEFD3C52-347A-BD4C-AD41-FD2D0A527D21}">
      <dgm:prSet phldrT="[Text]"/>
      <dgm:spPr/>
      <dgm:t>
        <a:bodyPr/>
        <a:lstStyle/>
        <a:p>
          <a:endParaRPr lang="en-US" dirty="0"/>
        </a:p>
      </dgm:t>
    </dgm:pt>
    <dgm:pt modelId="{8EC7B684-F4BB-F642-B7B1-AE8A99E76AFA}" type="parTrans" cxnId="{17B840E1-9999-6A44-9A02-8BDF3569A763}">
      <dgm:prSet/>
      <dgm:spPr/>
      <dgm:t>
        <a:bodyPr/>
        <a:lstStyle/>
        <a:p>
          <a:endParaRPr lang="en-US"/>
        </a:p>
      </dgm:t>
    </dgm:pt>
    <dgm:pt modelId="{6F01FB80-F458-0F4F-814B-373939CF5689}" type="sibTrans" cxnId="{17B840E1-9999-6A44-9A02-8BDF3569A763}">
      <dgm:prSet/>
      <dgm:spPr/>
      <dgm:t>
        <a:bodyPr/>
        <a:lstStyle/>
        <a:p>
          <a:endParaRPr lang="en-US"/>
        </a:p>
      </dgm:t>
    </dgm:pt>
    <dgm:pt modelId="{5A1FB496-3826-5B40-B030-D038720ECDEA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DCC7E84E-2C38-CB46-9A79-A8A5DA99AF5A}" type="parTrans" cxnId="{2158322B-345F-7640-89C9-3CF7CC80E469}">
      <dgm:prSet/>
      <dgm:spPr/>
      <dgm:t>
        <a:bodyPr/>
        <a:lstStyle/>
        <a:p>
          <a:endParaRPr lang="en-US"/>
        </a:p>
      </dgm:t>
    </dgm:pt>
    <dgm:pt modelId="{2D602847-1AE0-D14A-9D74-A16CD7D691C5}" type="sibTrans" cxnId="{2158322B-345F-7640-89C9-3CF7CC80E469}">
      <dgm:prSet/>
      <dgm:spPr/>
      <dgm:t>
        <a:bodyPr/>
        <a:lstStyle/>
        <a:p>
          <a:endParaRPr lang="en-US"/>
        </a:p>
      </dgm:t>
    </dgm:pt>
    <dgm:pt modelId="{9592428D-25B3-3448-906B-222CB0FC58DE}">
      <dgm:prSet phldrT="[Text]"/>
      <dgm:spPr/>
      <dgm:t>
        <a:bodyPr/>
        <a:lstStyle/>
        <a:p>
          <a:r>
            <a:rPr lang="en-US" dirty="0" smtClean="0"/>
            <a:t>FERMI Review panel meeting (annual)</a:t>
          </a:r>
          <a:endParaRPr lang="en-US" dirty="0"/>
        </a:p>
      </dgm:t>
    </dgm:pt>
    <dgm:pt modelId="{82EA2959-266C-7740-8E3A-8745AB543892}" type="parTrans" cxnId="{436A6D1E-415B-4745-908A-47B91922E6A1}">
      <dgm:prSet/>
      <dgm:spPr/>
      <dgm:t>
        <a:bodyPr/>
        <a:lstStyle/>
        <a:p>
          <a:endParaRPr lang="en-US"/>
        </a:p>
      </dgm:t>
    </dgm:pt>
    <dgm:pt modelId="{8EDA5F6E-5318-0442-A9B0-9463A4F1FEAC}" type="sibTrans" cxnId="{436A6D1E-415B-4745-908A-47B91922E6A1}">
      <dgm:prSet/>
      <dgm:spPr/>
      <dgm:t>
        <a:bodyPr/>
        <a:lstStyle/>
        <a:p>
          <a:endParaRPr lang="en-US"/>
        </a:p>
      </dgm:t>
    </dgm:pt>
    <dgm:pt modelId="{EC239FAE-9A00-BF43-AE1C-BCD21D620106}">
      <dgm:prSet phldrT="[Text]"/>
      <dgm:spPr/>
      <dgm:t>
        <a:bodyPr/>
        <a:lstStyle/>
        <a:p>
          <a:endParaRPr lang="en-US" dirty="0"/>
        </a:p>
      </dgm:t>
    </dgm:pt>
    <dgm:pt modelId="{B9914259-4F59-B745-B352-30951B964339}" type="parTrans" cxnId="{F54DE683-AFBB-9849-B6F2-274EF36CFAFC}">
      <dgm:prSet/>
      <dgm:spPr/>
      <dgm:t>
        <a:bodyPr/>
        <a:lstStyle/>
        <a:p>
          <a:endParaRPr lang="en-US"/>
        </a:p>
      </dgm:t>
    </dgm:pt>
    <dgm:pt modelId="{E9C9A10E-9AC7-7642-AB7C-8A6CEEE398A9}" type="sibTrans" cxnId="{F54DE683-AFBB-9849-B6F2-274EF36CFAFC}">
      <dgm:prSet/>
      <dgm:spPr/>
      <dgm:t>
        <a:bodyPr/>
        <a:lstStyle/>
        <a:p>
          <a:endParaRPr lang="en-US"/>
        </a:p>
      </dgm:t>
    </dgm:pt>
    <dgm:pt modelId="{DFD327FA-1E18-A044-AF96-701084287936}">
      <dgm:prSet phldrT="[Text]"/>
      <dgm:spPr/>
      <dgm:t>
        <a:bodyPr/>
        <a:lstStyle/>
        <a:p>
          <a:r>
            <a:rPr lang="en-US" dirty="0" err="1" smtClean="0"/>
            <a:t>Elettra</a:t>
          </a:r>
          <a:r>
            <a:rPr lang="en-US" dirty="0" smtClean="0"/>
            <a:t> Users’ Meeting</a:t>
          </a:r>
          <a:endParaRPr lang="en-US" dirty="0"/>
        </a:p>
      </dgm:t>
    </dgm:pt>
    <dgm:pt modelId="{335F3878-AA8B-A44A-B0A0-9994D780A731}" type="parTrans" cxnId="{4BF4CC91-075C-9145-AB45-571498245C67}">
      <dgm:prSet/>
      <dgm:spPr/>
      <dgm:t>
        <a:bodyPr/>
        <a:lstStyle/>
        <a:p>
          <a:endParaRPr lang="en-US"/>
        </a:p>
      </dgm:t>
    </dgm:pt>
    <dgm:pt modelId="{66198A22-D956-7C40-8034-A476BE27FBFE}" type="sibTrans" cxnId="{4BF4CC91-075C-9145-AB45-571498245C67}">
      <dgm:prSet/>
      <dgm:spPr/>
      <dgm:t>
        <a:bodyPr/>
        <a:lstStyle/>
        <a:p>
          <a:endParaRPr lang="en-US"/>
        </a:p>
      </dgm:t>
    </dgm:pt>
    <dgm:pt modelId="{E60E80F8-F760-4945-8900-CDA59258B345}">
      <dgm:prSet phldrT="[Text]"/>
      <dgm:spPr/>
      <dgm:t>
        <a:bodyPr/>
        <a:lstStyle/>
        <a:p>
          <a:r>
            <a:rPr lang="en-US" dirty="0" smtClean="0"/>
            <a:t>Satellite Workshops/Conferences</a:t>
          </a:r>
          <a:endParaRPr lang="en-US" dirty="0"/>
        </a:p>
      </dgm:t>
    </dgm:pt>
    <dgm:pt modelId="{1D68BA5A-7FB1-B64B-9098-CF24770F3E31}" type="parTrans" cxnId="{5E44242B-5664-2A40-B95C-C8C079612FDB}">
      <dgm:prSet/>
      <dgm:spPr/>
      <dgm:t>
        <a:bodyPr/>
        <a:lstStyle/>
        <a:p>
          <a:endParaRPr lang="en-US"/>
        </a:p>
      </dgm:t>
    </dgm:pt>
    <dgm:pt modelId="{B10D70AD-783A-E345-8F88-47916E4BB548}" type="sibTrans" cxnId="{5E44242B-5664-2A40-B95C-C8C079612FDB}">
      <dgm:prSet/>
      <dgm:spPr/>
      <dgm:t>
        <a:bodyPr/>
        <a:lstStyle/>
        <a:p>
          <a:endParaRPr lang="en-US"/>
        </a:p>
      </dgm:t>
    </dgm:pt>
    <dgm:pt modelId="{1DDFF110-0AB7-7942-973D-1105B96C5F4A}">
      <dgm:prSet phldrT="[Text]"/>
      <dgm:spPr/>
      <dgm:t>
        <a:bodyPr/>
        <a:lstStyle/>
        <a:p>
          <a:r>
            <a:rPr lang="en-US" dirty="0" smtClean="0">
              <a:latin typeface="Calibri" charset="0"/>
            </a:rPr>
            <a:t>Administrative/organization support to </a:t>
          </a:r>
          <a:r>
            <a:rPr lang="en-US" dirty="0" err="1" smtClean="0">
              <a:latin typeface="Calibri" charset="0"/>
            </a:rPr>
            <a:t>CalipsoPlus</a:t>
          </a:r>
          <a:r>
            <a:rPr lang="en-US" dirty="0" smtClean="0">
              <a:latin typeface="Calibri" charset="0"/>
            </a:rPr>
            <a:t>, FERMI </a:t>
          </a:r>
          <a:r>
            <a:rPr lang="en-US" dirty="0" err="1" smtClean="0">
              <a:latin typeface="Calibri" charset="0"/>
            </a:rPr>
            <a:t>LaserLab</a:t>
          </a:r>
          <a:r>
            <a:rPr lang="en-US" dirty="0" smtClean="0">
              <a:latin typeface="Calibri" charset="0"/>
            </a:rPr>
            <a:t>, SESAME (EU Projects), POC (India), SISTER-MAE (South Africa), ICTP (Developing Countries)</a:t>
          </a:r>
          <a:endParaRPr lang="en-US" dirty="0"/>
        </a:p>
      </dgm:t>
    </dgm:pt>
    <dgm:pt modelId="{58D9F5D6-0144-BA41-97F8-4AE236F74408}" type="parTrans" cxnId="{D813B949-E782-EE47-B2CF-9F0011D52C9B}">
      <dgm:prSet/>
      <dgm:spPr/>
      <dgm:t>
        <a:bodyPr/>
        <a:lstStyle/>
        <a:p>
          <a:endParaRPr lang="en-US"/>
        </a:p>
      </dgm:t>
    </dgm:pt>
    <dgm:pt modelId="{F5798942-CB2E-0E46-8CF6-091974E91DFB}" type="sibTrans" cxnId="{D813B949-E782-EE47-B2CF-9F0011D52C9B}">
      <dgm:prSet/>
      <dgm:spPr/>
      <dgm:t>
        <a:bodyPr/>
        <a:lstStyle/>
        <a:p>
          <a:endParaRPr lang="en-US"/>
        </a:p>
      </dgm:t>
    </dgm:pt>
    <dgm:pt modelId="{ED5E5B16-D2E6-3A4C-A805-1404B694D1A9}">
      <dgm:prSet phldrT="[Text]"/>
      <dgm:spPr/>
      <dgm:t>
        <a:bodyPr/>
        <a:lstStyle/>
        <a:p>
          <a:endParaRPr lang="en-US" dirty="0"/>
        </a:p>
      </dgm:t>
    </dgm:pt>
    <dgm:pt modelId="{23669A46-8937-DB4D-B018-8E65D93A5AA5}" type="parTrans" cxnId="{8BF21178-1D4B-054B-A767-F7F6E02AE7C3}">
      <dgm:prSet/>
      <dgm:spPr/>
      <dgm:t>
        <a:bodyPr/>
        <a:lstStyle/>
        <a:p>
          <a:endParaRPr lang="en-US"/>
        </a:p>
      </dgm:t>
    </dgm:pt>
    <dgm:pt modelId="{547E67D0-51CA-D744-8778-EFDD824AB9A9}" type="sibTrans" cxnId="{8BF21178-1D4B-054B-A767-F7F6E02AE7C3}">
      <dgm:prSet/>
      <dgm:spPr/>
      <dgm:t>
        <a:bodyPr/>
        <a:lstStyle/>
        <a:p>
          <a:endParaRPr lang="en-US"/>
        </a:p>
      </dgm:t>
    </dgm:pt>
    <dgm:pt modelId="{094986FB-0844-C844-9094-1A7766480640}">
      <dgm:prSet phldrT="[Text]"/>
      <dgm:spPr/>
      <dgm:t>
        <a:bodyPr/>
        <a:lstStyle/>
        <a:p>
          <a:r>
            <a:rPr lang="en-US" dirty="0" smtClean="0"/>
            <a:t>Handling Visas requests</a:t>
          </a:r>
          <a:endParaRPr lang="en-US" dirty="0"/>
        </a:p>
      </dgm:t>
    </dgm:pt>
    <dgm:pt modelId="{43659FFC-6F34-9F4D-8EE7-984A7D2631B2}" type="parTrans" cxnId="{D6A65156-E8D4-A644-9D21-AB4CD8520C49}">
      <dgm:prSet/>
      <dgm:spPr/>
      <dgm:t>
        <a:bodyPr/>
        <a:lstStyle/>
        <a:p>
          <a:endParaRPr lang="en-US"/>
        </a:p>
      </dgm:t>
    </dgm:pt>
    <dgm:pt modelId="{F9BD8CCA-086E-A34F-BAA2-B307A59C26FD}" type="sibTrans" cxnId="{D6A65156-E8D4-A644-9D21-AB4CD8520C49}">
      <dgm:prSet/>
      <dgm:spPr/>
      <dgm:t>
        <a:bodyPr/>
        <a:lstStyle/>
        <a:p>
          <a:endParaRPr lang="en-US"/>
        </a:p>
      </dgm:t>
    </dgm:pt>
    <dgm:pt modelId="{52B98938-38A5-1C4E-BAB5-0B67D949D5AD}">
      <dgm:prSet phldrT="[Text]"/>
      <dgm:spPr/>
      <dgm:t>
        <a:bodyPr/>
        <a:lstStyle/>
        <a:p>
          <a:endParaRPr lang="en-US" dirty="0"/>
        </a:p>
      </dgm:t>
    </dgm:pt>
    <dgm:pt modelId="{D1F3E67F-0D4B-3944-9E2B-5BC71A204111}" type="parTrans" cxnId="{70DD2BCA-78F4-1C43-B1BF-A6FF7FA3A4B9}">
      <dgm:prSet/>
      <dgm:spPr/>
      <dgm:t>
        <a:bodyPr/>
        <a:lstStyle/>
        <a:p>
          <a:endParaRPr lang="en-US"/>
        </a:p>
      </dgm:t>
    </dgm:pt>
    <dgm:pt modelId="{CB0C0476-31BC-674F-BC8A-3B17605B1163}" type="sibTrans" cxnId="{70DD2BCA-78F4-1C43-B1BF-A6FF7FA3A4B9}">
      <dgm:prSet/>
      <dgm:spPr/>
      <dgm:t>
        <a:bodyPr/>
        <a:lstStyle/>
        <a:p>
          <a:endParaRPr lang="en-US"/>
        </a:p>
      </dgm:t>
    </dgm:pt>
    <dgm:pt modelId="{D99D5EC0-AA05-DD44-AC9C-4281B4B3F212}">
      <dgm:prSet phldrT="[Text]"/>
      <dgm:spPr/>
      <dgm:t>
        <a:bodyPr/>
        <a:lstStyle/>
        <a:p>
          <a:endParaRPr lang="en-US" dirty="0"/>
        </a:p>
      </dgm:t>
    </dgm:pt>
    <dgm:pt modelId="{34DC37A5-6F64-1A4D-AE7C-C931DC428426}" type="parTrans" cxnId="{E3A30046-29D1-1441-B8B8-10FD1B5CCCFA}">
      <dgm:prSet/>
      <dgm:spPr/>
      <dgm:t>
        <a:bodyPr/>
        <a:lstStyle/>
        <a:p>
          <a:endParaRPr lang="en-US"/>
        </a:p>
      </dgm:t>
    </dgm:pt>
    <dgm:pt modelId="{746E51DA-EF79-3446-9673-EFEB17E75292}" type="sibTrans" cxnId="{E3A30046-29D1-1441-B8B8-10FD1B5CCCFA}">
      <dgm:prSet/>
      <dgm:spPr/>
      <dgm:t>
        <a:bodyPr/>
        <a:lstStyle/>
        <a:p>
          <a:endParaRPr lang="en-US"/>
        </a:p>
      </dgm:t>
    </dgm:pt>
    <dgm:pt modelId="{14E98CA4-0A8F-CC48-82F2-3F6E9B1D4E20}">
      <dgm:prSet phldrT="[Text]"/>
      <dgm:spPr/>
      <dgm:t>
        <a:bodyPr/>
        <a:lstStyle/>
        <a:p>
          <a:endParaRPr lang="en-US" dirty="0"/>
        </a:p>
      </dgm:t>
    </dgm:pt>
    <dgm:pt modelId="{AA6068F4-D3B6-A342-B767-9AF3648FE59E}" type="parTrans" cxnId="{9BAB4230-7B6B-314C-9ABD-FD80F84417EC}">
      <dgm:prSet/>
      <dgm:spPr/>
      <dgm:t>
        <a:bodyPr/>
        <a:lstStyle/>
        <a:p>
          <a:endParaRPr lang="en-US"/>
        </a:p>
      </dgm:t>
    </dgm:pt>
    <dgm:pt modelId="{2A215A05-D2E3-6047-B357-D99982267BBC}" type="sibTrans" cxnId="{9BAB4230-7B6B-314C-9ABD-FD80F84417EC}">
      <dgm:prSet/>
      <dgm:spPr/>
      <dgm:t>
        <a:bodyPr/>
        <a:lstStyle/>
        <a:p>
          <a:endParaRPr lang="en-US"/>
        </a:p>
      </dgm:t>
    </dgm:pt>
    <dgm:pt modelId="{BD09B7AC-34F0-3B44-BCB8-43DDB3407864}" type="pres">
      <dgm:prSet presAssocID="{0E4ECBEE-329F-0946-AF44-3755DC556F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22C04B-4793-6D4C-B850-4270ECF46609}" type="pres">
      <dgm:prSet presAssocID="{9ADE0DB3-D0F9-D44C-B3BE-B0E036CAD313}" presName="parentText" presStyleLbl="node1" presStyleIdx="0" presStyleCnt="3" custLinFactNeighborY="387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52EE4-E6E7-3E42-8DE7-20B1640CD71A}" type="pres">
      <dgm:prSet presAssocID="{9ADE0DB3-D0F9-D44C-B3BE-B0E036CAD31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A54F7-BE3E-7647-BA89-62DB8422F1E9}" type="pres">
      <dgm:prSet presAssocID="{A6E35923-B704-FD45-A912-3A1DC3266439}" presName="parentText" presStyleLbl="node1" presStyleIdx="1" presStyleCnt="3" custLinFactNeighborY="138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DC6B8-5620-0A4F-9BB5-D795FF4811EB}" type="pres">
      <dgm:prSet presAssocID="{A6E35923-B704-FD45-A912-3A1DC326643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D4DA0-3E23-5340-AA2A-A0EE09C59426}" type="pres">
      <dgm:prSet presAssocID="{5A1FB496-3826-5B40-B030-D038720ECDEA}" presName="parentText" presStyleLbl="node1" presStyleIdx="2" presStyleCnt="3" custLinFactNeighborY="-160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6A6D1E-415B-4745-908A-47B91922E6A1}" srcId="{9ADE0DB3-D0F9-D44C-B3BE-B0E036CAD313}" destId="{9592428D-25B3-3448-906B-222CB0FC58DE}" srcOrd="6" destOrd="0" parTransId="{82EA2959-266C-7740-8E3A-8745AB543892}" sibTransId="{8EDA5F6E-5318-0442-A9B0-9463A4F1FEAC}"/>
    <dgm:cxn modelId="{EB20192A-8DB7-184F-AEEC-39D6EC2794D0}" srcId="{0E4ECBEE-329F-0946-AF44-3755DC556F5B}" destId="{9ADE0DB3-D0F9-D44C-B3BE-B0E036CAD313}" srcOrd="0" destOrd="0" parTransId="{0EE2225F-B75B-1140-99D9-528B86446CD0}" sibTransId="{3665752E-6BD5-484A-973D-C032E0DAA13B}"/>
    <dgm:cxn modelId="{17B840E1-9999-6A44-9A02-8BDF3569A763}" srcId="{A6E35923-B704-FD45-A912-3A1DC3266439}" destId="{AEFD3C52-347A-BD4C-AD41-FD2D0A527D21}" srcOrd="0" destOrd="0" parTransId="{8EC7B684-F4BB-F642-B7B1-AE8A99E76AFA}" sibTransId="{6F01FB80-F458-0F4F-814B-373939CF5689}"/>
    <dgm:cxn modelId="{78B27A99-268E-1245-98AA-D14C609C7FF9}" type="presOf" srcId="{52B98938-38A5-1C4E-BAB5-0B67D949D5AD}" destId="{9C5DC6B8-5620-0A4F-9BB5-D795FF4811EB}" srcOrd="0" destOrd="1" presId="urn:microsoft.com/office/officeart/2005/8/layout/vList2"/>
    <dgm:cxn modelId="{9BAB4230-7B6B-314C-9ABD-FD80F84417EC}" srcId="{9ADE0DB3-D0F9-D44C-B3BE-B0E036CAD313}" destId="{14E98CA4-0A8F-CC48-82F2-3F6E9B1D4E20}" srcOrd="2" destOrd="0" parTransId="{AA6068F4-D3B6-A342-B767-9AF3648FE59E}" sibTransId="{2A215A05-D2E3-6047-B357-D99982267BBC}"/>
    <dgm:cxn modelId="{5E44242B-5664-2A40-B95C-C8C079612FDB}" srcId="{9ADE0DB3-D0F9-D44C-B3BE-B0E036CAD313}" destId="{E60E80F8-F760-4945-8900-CDA59258B345}" srcOrd="4" destOrd="0" parTransId="{1D68BA5A-7FB1-B64B-9098-CF24770F3E31}" sibTransId="{B10D70AD-783A-E345-8F88-47916E4BB548}"/>
    <dgm:cxn modelId="{C5BC70C6-9904-D14B-9D53-87634EFDFA3B}" type="presOf" srcId="{094986FB-0844-C844-9094-1A7766480640}" destId="{9C5DC6B8-5620-0A4F-9BB5-D795FF4811EB}" srcOrd="0" destOrd="3" presId="urn:microsoft.com/office/officeart/2005/8/layout/vList2"/>
    <dgm:cxn modelId="{0EB79B57-1F9C-A146-B27C-E237060D1932}" type="presOf" srcId="{1DDFF110-0AB7-7942-973D-1105B96C5F4A}" destId="{9C5DC6B8-5620-0A4F-9BB5-D795FF4811EB}" srcOrd="0" destOrd="2" presId="urn:microsoft.com/office/officeart/2005/8/layout/vList2"/>
    <dgm:cxn modelId="{C6203B53-D27C-AF44-AA6B-9E851CD3107B}" type="presOf" srcId="{D99D5EC0-AA05-DD44-AC9C-4281B4B3F212}" destId="{F8E52EE4-E6E7-3E42-8DE7-20B1640CD71A}" srcOrd="0" destOrd="1" presId="urn:microsoft.com/office/officeart/2005/8/layout/vList2"/>
    <dgm:cxn modelId="{7B6FCABA-9F75-B14F-8F32-90346EF6D2DB}" type="presOf" srcId="{9ADE0DB3-D0F9-D44C-B3BE-B0E036CAD313}" destId="{5322C04B-4793-6D4C-B850-4270ECF46609}" srcOrd="0" destOrd="0" presId="urn:microsoft.com/office/officeart/2005/8/layout/vList2"/>
    <dgm:cxn modelId="{ED0BCFB0-447E-854E-9BF1-3578992C4B28}" type="presOf" srcId="{9592428D-25B3-3448-906B-222CB0FC58DE}" destId="{F8E52EE4-E6E7-3E42-8DE7-20B1640CD71A}" srcOrd="0" destOrd="6" presId="urn:microsoft.com/office/officeart/2005/8/layout/vList2"/>
    <dgm:cxn modelId="{0BAD0499-0C69-F949-971C-A9DD8BD49A2A}" type="presOf" srcId="{0E4ECBEE-329F-0946-AF44-3755DC556F5B}" destId="{BD09B7AC-34F0-3B44-BCB8-43DDB3407864}" srcOrd="0" destOrd="0" presId="urn:microsoft.com/office/officeart/2005/8/layout/vList2"/>
    <dgm:cxn modelId="{70DD2BCA-78F4-1C43-B1BF-A6FF7FA3A4B9}" srcId="{A6E35923-B704-FD45-A912-3A1DC3266439}" destId="{52B98938-38A5-1C4E-BAB5-0B67D949D5AD}" srcOrd="1" destOrd="0" parTransId="{D1F3E67F-0D4B-3944-9E2B-5BC71A204111}" sibTransId="{CB0C0476-31BC-674F-BC8A-3B17605B1163}"/>
    <dgm:cxn modelId="{601C9B81-04EE-6E46-B3CC-2D6525582E2A}" srcId="{0E4ECBEE-329F-0946-AF44-3755DC556F5B}" destId="{A6E35923-B704-FD45-A912-3A1DC3266439}" srcOrd="1" destOrd="0" parTransId="{9F79AF13-531E-9B4C-9B30-80EAF66C5005}" sibTransId="{00BE24CC-0F5D-1646-BB20-BD9C8AECE4B5}"/>
    <dgm:cxn modelId="{0DC6416E-05D4-E04F-A320-E3EE26CEB4D6}" type="presOf" srcId="{E60E80F8-F760-4945-8900-CDA59258B345}" destId="{F8E52EE4-E6E7-3E42-8DE7-20B1640CD71A}" srcOrd="0" destOrd="4" presId="urn:microsoft.com/office/officeart/2005/8/layout/vList2"/>
    <dgm:cxn modelId="{E3A30046-29D1-1441-B8B8-10FD1B5CCCFA}" srcId="{9ADE0DB3-D0F9-D44C-B3BE-B0E036CAD313}" destId="{D99D5EC0-AA05-DD44-AC9C-4281B4B3F212}" srcOrd="1" destOrd="0" parTransId="{34DC37A5-6F64-1A4D-AE7C-C931DC428426}" sibTransId="{746E51DA-EF79-3446-9673-EFEB17E75292}"/>
    <dgm:cxn modelId="{F5189881-925A-EB48-8169-234E3823A902}" type="presOf" srcId="{14E98CA4-0A8F-CC48-82F2-3F6E9B1D4E20}" destId="{F8E52EE4-E6E7-3E42-8DE7-20B1640CD71A}" srcOrd="0" destOrd="2" presId="urn:microsoft.com/office/officeart/2005/8/layout/vList2"/>
    <dgm:cxn modelId="{4BF4CC91-075C-9145-AB45-571498245C67}" srcId="{9ADE0DB3-D0F9-D44C-B3BE-B0E036CAD313}" destId="{DFD327FA-1E18-A044-AF96-701084287936}" srcOrd="3" destOrd="0" parTransId="{335F3878-AA8B-A44A-B0A0-9994D780A731}" sibTransId="{66198A22-D956-7C40-8034-A476BE27FBFE}"/>
    <dgm:cxn modelId="{8BF21178-1D4B-054B-A767-F7F6E02AE7C3}" srcId="{A6E35923-B704-FD45-A912-3A1DC3266439}" destId="{ED5E5B16-D2E6-3A4C-A805-1404B694D1A9}" srcOrd="4" destOrd="0" parTransId="{23669A46-8937-DB4D-B018-8E65D93A5AA5}" sibTransId="{547E67D0-51CA-D744-8778-EFDD824AB9A9}"/>
    <dgm:cxn modelId="{6B184F2C-6D86-1B49-AA2C-C8629B354E0F}" type="presOf" srcId="{AEFD3C52-347A-BD4C-AD41-FD2D0A527D21}" destId="{9C5DC6B8-5620-0A4F-9BB5-D795FF4811EB}" srcOrd="0" destOrd="0" presId="urn:microsoft.com/office/officeart/2005/8/layout/vList2"/>
    <dgm:cxn modelId="{D813B949-E782-EE47-B2CF-9F0011D52C9B}" srcId="{A6E35923-B704-FD45-A912-3A1DC3266439}" destId="{1DDFF110-0AB7-7942-973D-1105B96C5F4A}" srcOrd="2" destOrd="0" parTransId="{58D9F5D6-0144-BA41-97F8-4AE236F74408}" sibTransId="{F5798942-CB2E-0E46-8CF6-091974E91DFB}"/>
    <dgm:cxn modelId="{5E16BF57-9BBF-CA41-8DC1-12EA9AFAE085}" srcId="{9ADE0DB3-D0F9-D44C-B3BE-B0E036CAD313}" destId="{2525AD3B-D0FB-B14B-8F32-BCA2372EE483}" srcOrd="5" destOrd="0" parTransId="{F54AA0B0-8967-9E40-AD18-32D9468CF16D}" sibTransId="{15334539-2DEC-0245-9102-098CD273A757}"/>
    <dgm:cxn modelId="{2158322B-345F-7640-89C9-3CF7CC80E469}" srcId="{0E4ECBEE-329F-0946-AF44-3755DC556F5B}" destId="{5A1FB496-3826-5B40-B030-D038720ECDEA}" srcOrd="2" destOrd="0" parTransId="{DCC7E84E-2C38-CB46-9A79-A8A5DA99AF5A}" sibTransId="{2D602847-1AE0-D14A-9D74-A16CD7D691C5}"/>
    <dgm:cxn modelId="{87F9A08C-7907-AB4D-ABDD-B0C952363FE1}" type="presOf" srcId="{5A1FB496-3826-5B40-B030-D038720ECDEA}" destId="{B23D4DA0-3E23-5340-AA2A-A0EE09C59426}" srcOrd="0" destOrd="0" presId="urn:microsoft.com/office/officeart/2005/8/layout/vList2"/>
    <dgm:cxn modelId="{57A609AD-DB07-9140-9D00-A502B33E899E}" type="presOf" srcId="{ED5E5B16-D2E6-3A4C-A805-1404B694D1A9}" destId="{9C5DC6B8-5620-0A4F-9BB5-D795FF4811EB}" srcOrd="0" destOrd="4" presId="urn:microsoft.com/office/officeart/2005/8/layout/vList2"/>
    <dgm:cxn modelId="{D6A65156-E8D4-A644-9D21-AB4CD8520C49}" srcId="{A6E35923-B704-FD45-A912-3A1DC3266439}" destId="{094986FB-0844-C844-9094-1A7766480640}" srcOrd="3" destOrd="0" parTransId="{43659FFC-6F34-9F4D-8EE7-984A7D2631B2}" sibTransId="{F9BD8CCA-086E-A34F-BAA2-B307A59C26FD}"/>
    <dgm:cxn modelId="{DBE6C4BC-1612-1D43-911A-6BA680C1EA21}" type="presOf" srcId="{2525AD3B-D0FB-B14B-8F32-BCA2372EE483}" destId="{F8E52EE4-E6E7-3E42-8DE7-20B1640CD71A}" srcOrd="0" destOrd="5" presId="urn:microsoft.com/office/officeart/2005/8/layout/vList2"/>
    <dgm:cxn modelId="{F54DE683-AFBB-9849-B6F2-274EF36CFAFC}" srcId="{9ADE0DB3-D0F9-D44C-B3BE-B0E036CAD313}" destId="{EC239FAE-9A00-BF43-AE1C-BCD21D620106}" srcOrd="0" destOrd="0" parTransId="{B9914259-4F59-B745-B352-30951B964339}" sibTransId="{E9C9A10E-9AC7-7642-AB7C-8A6CEEE398A9}"/>
    <dgm:cxn modelId="{8E7C954B-2325-6F45-9108-0B699E9CE832}" type="presOf" srcId="{EC239FAE-9A00-BF43-AE1C-BCD21D620106}" destId="{F8E52EE4-E6E7-3E42-8DE7-20B1640CD71A}" srcOrd="0" destOrd="0" presId="urn:microsoft.com/office/officeart/2005/8/layout/vList2"/>
    <dgm:cxn modelId="{F6603184-03C6-8F42-92C4-F74753C7DFE9}" type="presOf" srcId="{A6E35923-B704-FD45-A912-3A1DC3266439}" destId="{DE7A54F7-BE3E-7647-BA89-62DB8422F1E9}" srcOrd="0" destOrd="0" presId="urn:microsoft.com/office/officeart/2005/8/layout/vList2"/>
    <dgm:cxn modelId="{F7342DDF-B8D8-2746-BB32-D2876489D49E}" type="presOf" srcId="{DFD327FA-1E18-A044-AF96-701084287936}" destId="{F8E52EE4-E6E7-3E42-8DE7-20B1640CD71A}" srcOrd="0" destOrd="3" presId="urn:microsoft.com/office/officeart/2005/8/layout/vList2"/>
    <dgm:cxn modelId="{1FB8B826-B2A7-BD4E-BA90-B0E938451C49}" type="presParOf" srcId="{BD09B7AC-34F0-3B44-BCB8-43DDB3407864}" destId="{5322C04B-4793-6D4C-B850-4270ECF46609}" srcOrd="0" destOrd="0" presId="urn:microsoft.com/office/officeart/2005/8/layout/vList2"/>
    <dgm:cxn modelId="{000A4B1B-29EB-C342-B7E2-23B5AEF0101A}" type="presParOf" srcId="{BD09B7AC-34F0-3B44-BCB8-43DDB3407864}" destId="{F8E52EE4-E6E7-3E42-8DE7-20B1640CD71A}" srcOrd="1" destOrd="0" presId="urn:microsoft.com/office/officeart/2005/8/layout/vList2"/>
    <dgm:cxn modelId="{A20DA18C-FFAF-F14A-BD77-C2CE1F39B2A4}" type="presParOf" srcId="{BD09B7AC-34F0-3B44-BCB8-43DDB3407864}" destId="{DE7A54F7-BE3E-7647-BA89-62DB8422F1E9}" srcOrd="2" destOrd="0" presId="urn:microsoft.com/office/officeart/2005/8/layout/vList2"/>
    <dgm:cxn modelId="{064B2D3D-CBCC-224D-B7E4-042E08CD1EF8}" type="presParOf" srcId="{BD09B7AC-34F0-3B44-BCB8-43DDB3407864}" destId="{9C5DC6B8-5620-0A4F-9BB5-D795FF4811EB}" srcOrd="3" destOrd="0" presId="urn:microsoft.com/office/officeart/2005/8/layout/vList2"/>
    <dgm:cxn modelId="{9B3413FB-A3E6-E348-82FA-194CBEC4E1E7}" type="presParOf" srcId="{BD09B7AC-34F0-3B44-BCB8-43DDB3407864}" destId="{B23D4DA0-3E23-5340-AA2A-A0EE09C594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7F38DE-3961-524C-ABD0-9D88D0F4E1C6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E2160D-3270-C945-BD78-F9AAD8737AA8}">
      <dgm:prSet phldrT="[Text]"/>
      <dgm:spPr/>
      <dgm:t>
        <a:bodyPr/>
        <a:lstStyle/>
        <a:p>
          <a:r>
            <a:rPr lang="en-US" dirty="0" smtClean="0"/>
            <a:t>Interface between Users and </a:t>
          </a:r>
          <a:r>
            <a:rPr lang="en-US" dirty="0" err="1" smtClean="0"/>
            <a:t>Elettra</a:t>
          </a:r>
          <a:r>
            <a:rPr lang="en-US" dirty="0" smtClean="0"/>
            <a:t>-Sincrotrone Trieste!</a:t>
          </a:r>
          <a:endParaRPr lang="en-US" dirty="0"/>
        </a:p>
      </dgm:t>
    </dgm:pt>
    <dgm:pt modelId="{6079409A-EE5B-4047-8F0A-C146EC94AE7B}" type="parTrans" cxnId="{6A26B05C-80E4-514D-A751-65B0746FE79C}">
      <dgm:prSet/>
      <dgm:spPr/>
      <dgm:t>
        <a:bodyPr/>
        <a:lstStyle/>
        <a:p>
          <a:endParaRPr lang="en-US"/>
        </a:p>
      </dgm:t>
    </dgm:pt>
    <dgm:pt modelId="{EA025CA1-5ABB-A843-8BFC-F4A92755176E}" type="sibTrans" cxnId="{6A26B05C-80E4-514D-A751-65B0746FE79C}">
      <dgm:prSet/>
      <dgm:spPr/>
      <dgm:t>
        <a:bodyPr/>
        <a:lstStyle/>
        <a:p>
          <a:endParaRPr lang="en-US"/>
        </a:p>
      </dgm:t>
    </dgm:pt>
    <dgm:pt modelId="{D9543023-C2BC-A04E-80AB-E4B6A25F94C2}">
      <dgm:prSet phldrT="[Text]"/>
      <dgm:spPr/>
      <dgm:t>
        <a:bodyPr/>
        <a:lstStyle/>
        <a:p>
          <a:r>
            <a:rPr lang="en-US" dirty="0" smtClean="0"/>
            <a:t>Administrative </a:t>
          </a:r>
          <a:r>
            <a:rPr lang="en-US" dirty="0" err="1" smtClean="0"/>
            <a:t>infos</a:t>
          </a:r>
          <a:endParaRPr lang="en-US" dirty="0"/>
        </a:p>
      </dgm:t>
    </dgm:pt>
    <dgm:pt modelId="{F3C4C02A-523E-0D4B-AD23-9B4C4F7BE8BC}" type="parTrans" cxnId="{B7A55C19-68A7-A840-84CB-033484322228}">
      <dgm:prSet/>
      <dgm:spPr/>
      <dgm:t>
        <a:bodyPr/>
        <a:lstStyle/>
        <a:p>
          <a:endParaRPr lang="en-US"/>
        </a:p>
      </dgm:t>
    </dgm:pt>
    <dgm:pt modelId="{365C27FB-7FF5-944B-94FB-0AD050321FC2}" type="sibTrans" cxnId="{B7A55C19-68A7-A840-84CB-033484322228}">
      <dgm:prSet/>
      <dgm:spPr/>
      <dgm:t>
        <a:bodyPr/>
        <a:lstStyle/>
        <a:p>
          <a:endParaRPr lang="en-US"/>
        </a:p>
      </dgm:t>
    </dgm:pt>
    <dgm:pt modelId="{D1E85460-034A-CE46-8775-DE68AF4E476D}">
      <dgm:prSet phldrT="[Text]"/>
      <dgm:spPr/>
      <dgm:t>
        <a:bodyPr/>
        <a:lstStyle/>
        <a:p>
          <a:r>
            <a:rPr lang="en-US" dirty="0" smtClean="0"/>
            <a:t>Scientific </a:t>
          </a:r>
          <a:r>
            <a:rPr lang="en-US" dirty="0" err="1" smtClean="0"/>
            <a:t>infos</a:t>
          </a:r>
          <a:endParaRPr lang="en-US" dirty="0"/>
        </a:p>
      </dgm:t>
    </dgm:pt>
    <dgm:pt modelId="{F286E3AB-D23A-F042-8295-949726C6457F}" type="parTrans" cxnId="{691F58DC-348C-2D4C-A30F-9C1D301BC3BB}">
      <dgm:prSet/>
      <dgm:spPr/>
      <dgm:t>
        <a:bodyPr/>
        <a:lstStyle/>
        <a:p>
          <a:endParaRPr lang="en-US"/>
        </a:p>
      </dgm:t>
    </dgm:pt>
    <dgm:pt modelId="{670CE926-0386-134C-B55A-72D023E21FFE}" type="sibTrans" cxnId="{691F58DC-348C-2D4C-A30F-9C1D301BC3BB}">
      <dgm:prSet/>
      <dgm:spPr/>
      <dgm:t>
        <a:bodyPr/>
        <a:lstStyle/>
        <a:p>
          <a:endParaRPr lang="en-US"/>
        </a:p>
      </dgm:t>
    </dgm:pt>
    <dgm:pt modelId="{E0D4931B-860A-4844-8106-C1036695C396}">
      <dgm:prSet phldrT="[Text]"/>
      <dgm:spPr/>
      <dgm:t>
        <a:bodyPr/>
        <a:lstStyle/>
        <a:p>
          <a:r>
            <a:rPr lang="en-US" dirty="0" smtClean="0"/>
            <a:t>Logistics</a:t>
          </a:r>
          <a:endParaRPr lang="en-US" dirty="0"/>
        </a:p>
      </dgm:t>
    </dgm:pt>
    <dgm:pt modelId="{C5DDFEBF-C8DB-B445-A6B8-5689F29F0F4B}" type="parTrans" cxnId="{F4F1A2DB-8701-6243-8355-F11FDD8F81CF}">
      <dgm:prSet/>
      <dgm:spPr/>
      <dgm:t>
        <a:bodyPr/>
        <a:lstStyle/>
        <a:p>
          <a:endParaRPr lang="en-US"/>
        </a:p>
      </dgm:t>
    </dgm:pt>
    <dgm:pt modelId="{428E1528-7663-2E4B-A390-43432AB1B266}" type="sibTrans" cxnId="{F4F1A2DB-8701-6243-8355-F11FDD8F81CF}">
      <dgm:prSet/>
      <dgm:spPr/>
      <dgm:t>
        <a:bodyPr/>
        <a:lstStyle/>
        <a:p>
          <a:endParaRPr lang="en-US"/>
        </a:p>
      </dgm:t>
    </dgm:pt>
    <dgm:pt modelId="{BA1DC780-AA2E-FD49-8A85-D5F0D310393E}">
      <dgm:prSet phldrT="[Text]"/>
      <dgm:spPr/>
      <dgm:t>
        <a:bodyPr/>
        <a:lstStyle/>
        <a:p>
          <a:r>
            <a:rPr lang="en-US" dirty="0" smtClean="0"/>
            <a:t>Complaints</a:t>
          </a:r>
          <a:endParaRPr lang="en-US" dirty="0"/>
        </a:p>
      </dgm:t>
    </dgm:pt>
    <dgm:pt modelId="{41BD5685-0E67-6C47-9FF8-3999957816D3}" type="parTrans" cxnId="{F9F7316A-58ED-5943-8333-325083DCA235}">
      <dgm:prSet/>
      <dgm:spPr/>
      <dgm:t>
        <a:bodyPr/>
        <a:lstStyle/>
        <a:p>
          <a:endParaRPr lang="en-US"/>
        </a:p>
      </dgm:t>
    </dgm:pt>
    <dgm:pt modelId="{9C6E1547-17EE-5346-9DC0-CB62CC702D46}" type="sibTrans" cxnId="{F9F7316A-58ED-5943-8333-325083DCA235}">
      <dgm:prSet/>
      <dgm:spPr/>
      <dgm:t>
        <a:bodyPr/>
        <a:lstStyle/>
        <a:p>
          <a:endParaRPr lang="en-US"/>
        </a:p>
      </dgm:t>
    </dgm:pt>
    <dgm:pt modelId="{A7305076-D16F-8B4C-A887-67140DBE06D2}">
      <dgm:prSet phldrT="[Text]"/>
      <dgm:spPr/>
      <dgm:t>
        <a:bodyPr/>
        <a:lstStyle/>
        <a:p>
          <a:r>
            <a:rPr lang="en-US" dirty="0" smtClean="0"/>
            <a:t>Etc.</a:t>
          </a:r>
          <a:endParaRPr lang="en-US" dirty="0"/>
        </a:p>
      </dgm:t>
    </dgm:pt>
    <dgm:pt modelId="{0F100E00-5124-764D-A879-1BD1A40C46FD}" type="parTrans" cxnId="{B921E3ED-67DF-ED4A-949D-8EEB005CEB1E}">
      <dgm:prSet/>
      <dgm:spPr/>
      <dgm:t>
        <a:bodyPr/>
        <a:lstStyle/>
        <a:p>
          <a:endParaRPr lang="en-US"/>
        </a:p>
      </dgm:t>
    </dgm:pt>
    <dgm:pt modelId="{923EB111-7CDA-EF40-9828-172A25CDAB6E}" type="sibTrans" cxnId="{B921E3ED-67DF-ED4A-949D-8EEB005CEB1E}">
      <dgm:prSet/>
      <dgm:spPr/>
      <dgm:t>
        <a:bodyPr/>
        <a:lstStyle/>
        <a:p>
          <a:endParaRPr lang="en-US"/>
        </a:p>
      </dgm:t>
    </dgm:pt>
    <dgm:pt modelId="{5548A782-0AB6-F34D-9D3F-B3AD51818801}" type="pres">
      <dgm:prSet presAssocID="{CC7F38DE-3961-524C-ABD0-9D88D0F4E1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89BC0B-5AF4-8B4D-8D45-1B9CE696414A}" type="pres">
      <dgm:prSet presAssocID="{52E2160D-3270-C945-BD78-F9AAD8737A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709DF-6124-404F-A4E7-298F5D250FAD}" type="pres">
      <dgm:prSet presAssocID="{52E2160D-3270-C945-BD78-F9AAD8737AA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3B5FE6-E6EA-984E-A9F5-217D7AC63661}" type="presOf" srcId="{D1E85460-034A-CE46-8775-DE68AF4E476D}" destId="{E82709DF-6124-404F-A4E7-298F5D250FAD}" srcOrd="0" destOrd="1" presId="urn:microsoft.com/office/officeart/2005/8/layout/vList2"/>
    <dgm:cxn modelId="{D2594FEB-E1C5-1044-BFEB-25D320709BAD}" type="presOf" srcId="{52E2160D-3270-C945-BD78-F9AAD8737AA8}" destId="{0889BC0B-5AF4-8B4D-8D45-1B9CE696414A}" srcOrd="0" destOrd="0" presId="urn:microsoft.com/office/officeart/2005/8/layout/vList2"/>
    <dgm:cxn modelId="{C4DB1980-3800-8845-BC1A-011DC3D4CC9C}" type="presOf" srcId="{BA1DC780-AA2E-FD49-8A85-D5F0D310393E}" destId="{E82709DF-6124-404F-A4E7-298F5D250FAD}" srcOrd="0" destOrd="3" presId="urn:microsoft.com/office/officeart/2005/8/layout/vList2"/>
    <dgm:cxn modelId="{B921E3ED-67DF-ED4A-949D-8EEB005CEB1E}" srcId="{52E2160D-3270-C945-BD78-F9AAD8737AA8}" destId="{A7305076-D16F-8B4C-A887-67140DBE06D2}" srcOrd="4" destOrd="0" parTransId="{0F100E00-5124-764D-A879-1BD1A40C46FD}" sibTransId="{923EB111-7CDA-EF40-9828-172A25CDAB6E}"/>
    <dgm:cxn modelId="{C9811E6B-CC03-484C-BABE-A2252A99CC79}" type="presOf" srcId="{D9543023-C2BC-A04E-80AB-E4B6A25F94C2}" destId="{E82709DF-6124-404F-A4E7-298F5D250FAD}" srcOrd="0" destOrd="0" presId="urn:microsoft.com/office/officeart/2005/8/layout/vList2"/>
    <dgm:cxn modelId="{B7A55C19-68A7-A840-84CB-033484322228}" srcId="{52E2160D-3270-C945-BD78-F9AAD8737AA8}" destId="{D9543023-C2BC-A04E-80AB-E4B6A25F94C2}" srcOrd="0" destOrd="0" parTransId="{F3C4C02A-523E-0D4B-AD23-9B4C4F7BE8BC}" sibTransId="{365C27FB-7FF5-944B-94FB-0AD050321FC2}"/>
    <dgm:cxn modelId="{F495BE84-1A01-CA4C-86E3-53336CD096CC}" type="presOf" srcId="{CC7F38DE-3961-524C-ABD0-9D88D0F4E1C6}" destId="{5548A782-0AB6-F34D-9D3F-B3AD51818801}" srcOrd="0" destOrd="0" presId="urn:microsoft.com/office/officeart/2005/8/layout/vList2"/>
    <dgm:cxn modelId="{691F58DC-348C-2D4C-A30F-9C1D301BC3BB}" srcId="{52E2160D-3270-C945-BD78-F9AAD8737AA8}" destId="{D1E85460-034A-CE46-8775-DE68AF4E476D}" srcOrd="1" destOrd="0" parTransId="{F286E3AB-D23A-F042-8295-949726C6457F}" sibTransId="{670CE926-0386-134C-B55A-72D023E21FFE}"/>
    <dgm:cxn modelId="{F4F1A2DB-8701-6243-8355-F11FDD8F81CF}" srcId="{52E2160D-3270-C945-BD78-F9AAD8737AA8}" destId="{E0D4931B-860A-4844-8106-C1036695C396}" srcOrd="2" destOrd="0" parTransId="{C5DDFEBF-C8DB-B445-A6B8-5689F29F0F4B}" sibTransId="{428E1528-7663-2E4B-A390-43432AB1B266}"/>
    <dgm:cxn modelId="{6A26B05C-80E4-514D-A751-65B0746FE79C}" srcId="{CC7F38DE-3961-524C-ABD0-9D88D0F4E1C6}" destId="{52E2160D-3270-C945-BD78-F9AAD8737AA8}" srcOrd="0" destOrd="0" parTransId="{6079409A-EE5B-4047-8F0A-C146EC94AE7B}" sibTransId="{EA025CA1-5ABB-A843-8BFC-F4A92755176E}"/>
    <dgm:cxn modelId="{20851A65-7527-AF4D-B4C0-7F87EF025303}" type="presOf" srcId="{E0D4931B-860A-4844-8106-C1036695C396}" destId="{E82709DF-6124-404F-A4E7-298F5D250FAD}" srcOrd="0" destOrd="2" presId="urn:microsoft.com/office/officeart/2005/8/layout/vList2"/>
    <dgm:cxn modelId="{F9F7316A-58ED-5943-8333-325083DCA235}" srcId="{52E2160D-3270-C945-BD78-F9AAD8737AA8}" destId="{BA1DC780-AA2E-FD49-8A85-D5F0D310393E}" srcOrd="3" destOrd="0" parTransId="{41BD5685-0E67-6C47-9FF8-3999957816D3}" sibTransId="{9C6E1547-17EE-5346-9DC0-CB62CC702D46}"/>
    <dgm:cxn modelId="{197A8304-A408-5B4F-93F2-1C6A6CA6C966}" type="presOf" srcId="{A7305076-D16F-8B4C-A887-67140DBE06D2}" destId="{E82709DF-6124-404F-A4E7-298F5D250FAD}" srcOrd="0" destOrd="4" presId="urn:microsoft.com/office/officeart/2005/8/layout/vList2"/>
    <dgm:cxn modelId="{CD331E24-DDFC-C346-98EF-1D1476C6BBD4}" type="presParOf" srcId="{5548A782-0AB6-F34D-9D3F-B3AD51818801}" destId="{0889BC0B-5AF4-8B4D-8D45-1B9CE696414A}" srcOrd="0" destOrd="0" presId="urn:microsoft.com/office/officeart/2005/8/layout/vList2"/>
    <dgm:cxn modelId="{32553467-8FAF-E24A-97AB-D7D6F61AB6E5}" type="presParOf" srcId="{5548A782-0AB6-F34D-9D3F-B3AD51818801}" destId="{E82709DF-6124-404F-A4E7-298F5D250FA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D3AC5A-6959-8842-B3AC-0147144D3868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1B008833-B496-E249-A7A5-73C721865BD7}">
      <dgm:prSet phldrT="[Text]"/>
      <dgm:spPr/>
      <dgm:t>
        <a:bodyPr/>
        <a:lstStyle/>
        <a:p>
          <a:r>
            <a:rPr lang="en-US" dirty="0" smtClean="0"/>
            <a:t>Michela Bassanese</a:t>
          </a:r>
        </a:p>
      </dgm:t>
    </dgm:pt>
    <dgm:pt modelId="{A47F0FF0-46ED-6A41-92F6-F07189D4A2C0}" type="parTrans" cxnId="{303BAD38-4D0B-A745-924D-CE6393F8E192}">
      <dgm:prSet/>
      <dgm:spPr/>
      <dgm:t>
        <a:bodyPr/>
        <a:lstStyle/>
        <a:p>
          <a:endParaRPr lang="en-US"/>
        </a:p>
      </dgm:t>
    </dgm:pt>
    <dgm:pt modelId="{5EE8C7C3-F2F3-4447-A556-5E7E8ED66D57}" type="sibTrans" cxnId="{303BAD38-4D0B-A745-924D-CE6393F8E192}">
      <dgm:prSet/>
      <dgm:spPr/>
      <dgm:t>
        <a:bodyPr/>
        <a:lstStyle/>
        <a:p>
          <a:endParaRPr lang="en-US"/>
        </a:p>
      </dgm:t>
    </dgm:pt>
    <dgm:pt modelId="{143AB286-A0BC-E44A-92CC-37CFD43D374B}">
      <dgm:prSet phldrT="[Text]"/>
      <dgm:spPr/>
      <dgm:t>
        <a:bodyPr/>
        <a:lstStyle/>
        <a:p>
          <a:r>
            <a:rPr lang="en-US" dirty="0" err="1" smtClean="0"/>
            <a:t>Letizia</a:t>
          </a:r>
          <a:r>
            <a:rPr lang="en-US" dirty="0" smtClean="0"/>
            <a:t> </a:t>
          </a:r>
          <a:r>
            <a:rPr lang="en-US" dirty="0" err="1" smtClean="0"/>
            <a:t>Pierandrei</a:t>
          </a:r>
          <a:endParaRPr lang="en-US" dirty="0"/>
        </a:p>
      </dgm:t>
    </dgm:pt>
    <dgm:pt modelId="{CFB869FE-2DA8-9F40-8C91-1F37B57B5AD5}" type="parTrans" cxnId="{EE33B6BF-531E-8A42-913E-848877FD0989}">
      <dgm:prSet/>
      <dgm:spPr/>
      <dgm:t>
        <a:bodyPr/>
        <a:lstStyle/>
        <a:p>
          <a:endParaRPr lang="en-US"/>
        </a:p>
      </dgm:t>
    </dgm:pt>
    <dgm:pt modelId="{9AC80F99-0911-B74A-AFC3-F7BC2F5CC179}" type="sibTrans" cxnId="{EE33B6BF-531E-8A42-913E-848877FD0989}">
      <dgm:prSet/>
      <dgm:spPr/>
      <dgm:t>
        <a:bodyPr/>
        <a:lstStyle/>
        <a:p>
          <a:endParaRPr lang="en-US"/>
        </a:p>
      </dgm:t>
    </dgm:pt>
    <dgm:pt modelId="{64D871DA-1AED-824E-B6A6-F924B7DEAD9B}">
      <dgm:prSet phldrT="[Text]"/>
      <dgm:spPr/>
      <dgm:t>
        <a:bodyPr/>
        <a:lstStyle/>
        <a:p>
          <a:r>
            <a:rPr lang="en-US" dirty="0" err="1" smtClean="0"/>
            <a:t>Elettra</a:t>
          </a:r>
          <a:r>
            <a:rPr lang="en-US" dirty="0" smtClean="0"/>
            <a:t> Users’ Office</a:t>
          </a:r>
        </a:p>
      </dgm:t>
    </dgm:pt>
    <dgm:pt modelId="{977F1642-0879-894F-81DD-56490CE7D11D}" type="parTrans" cxnId="{D8590DB0-F92D-F040-B726-95B9A1267D11}">
      <dgm:prSet/>
      <dgm:spPr/>
      <dgm:t>
        <a:bodyPr/>
        <a:lstStyle/>
        <a:p>
          <a:endParaRPr lang="en-US"/>
        </a:p>
      </dgm:t>
    </dgm:pt>
    <dgm:pt modelId="{221231F8-8788-3C48-A8AC-0CEAC919E783}" type="sibTrans" cxnId="{D8590DB0-F92D-F040-B726-95B9A1267D11}">
      <dgm:prSet/>
      <dgm:spPr/>
      <dgm:t>
        <a:bodyPr/>
        <a:lstStyle/>
        <a:p>
          <a:endParaRPr lang="en-US"/>
        </a:p>
      </dgm:t>
    </dgm:pt>
    <dgm:pt modelId="{D2DA469A-E63E-514E-B35C-F5B7F037F4CB}" type="pres">
      <dgm:prSet presAssocID="{22D3AC5A-6959-8842-B3AC-0147144D3868}" presName="Name0" presStyleCnt="0">
        <dgm:presLayoutVars>
          <dgm:dir/>
          <dgm:resizeHandles val="exact"/>
        </dgm:presLayoutVars>
      </dgm:prSet>
      <dgm:spPr/>
    </dgm:pt>
    <dgm:pt modelId="{2B32E1F7-1081-6F43-B2AE-FB7138088101}" type="pres">
      <dgm:prSet presAssocID="{22D3AC5A-6959-8842-B3AC-0147144D3868}" presName="vNodes" presStyleCnt="0"/>
      <dgm:spPr/>
    </dgm:pt>
    <dgm:pt modelId="{7496323A-F1A9-D34E-B59A-94FFF2688723}" type="pres">
      <dgm:prSet presAssocID="{1B008833-B496-E249-A7A5-73C721865B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677D9-E21F-7F48-9D9B-6957FAF2FDA1}" type="pres">
      <dgm:prSet presAssocID="{5EE8C7C3-F2F3-4447-A556-5E7E8ED66D57}" presName="spacerT" presStyleCnt="0"/>
      <dgm:spPr/>
    </dgm:pt>
    <dgm:pt modelId="{9D8925F2-8FB6-E24E-9650-F135E87273EA}" type="pres">
      <dgm:prSet presAssocID="{5EE8C7C3-F2F3-4447-A556-5E7E8ED66D5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FB2E57A-8116-3247-9897-69EC80B67699}" type="pres">
      <dgm:prSet presAssocID="{5EE8C7C3-F2F3-4447-A556-5E7E8ED66D57}" presName="spacerB" presStyleCnt="0"/>
      <dgm:spPr/>
    </dgm:pt>
    <dgm:pt modelId="{7D93086C-F270-9444-8D5E-A737D5DB2366}" type="pres">
      <dgm:prSet presAssocID="{143AB286-A0BC-E44A-92CC-37CFD43D37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7F9FE-6806-DD44-9123-7DA3E4187B05}" type="pres">
      <dgm:prSet presAssocID="{22D3AC5A-6959-8842-B3AC-0147144D3868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BE493F6A-4C05-9F4E-A573-72CE00B5986C}" type="pres">
      <dgm:prSet presAssocID="{22D3AC5A-6959-8842-B3AC-0147144D386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8ADA083-5F4D-0149-AAC6-5EB2118B768D}" type="pres">
      <dgm:prSet presAssocID="{22D3AC5A-6959-8842-B3AC-0147144D386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21EBE-249A-6249-9D98-8AA0C3614470}" type="presOf" srcId="{143AB286-A0BC-E44A-92CC-37CFD43D374B}" destId="{7D93086C-F270-9444-8D5E-A737D5DB2366}" srcOrd="0" destOrd="0" presId="urn:microsoft.com/office/officeart/2005/8/layout/equation2"/>
    <dgm:cxn modelId="{30869547-71EA-CE49-8EE0-F00645D4F31F}" type="presOf" srcId="{64D871DA-1AED-824E-B6A6-F924B7DEAD9B}" destId="{98ADA083-5F4D-0149-AAC6-5EB2118B768D}" srcOrd="0" destOrd="0" presId="urn:microsoft.com/office/officeart/2005/8/layout/equation2"/>
    <dgm:cxn modelId="{D04E14A3-59E6-1B4D-B12F-E0C864959A75}" type="presOf" srcId="{9AC80F99-0911-B74A-AFC3-F7BC2F5CC179}" destId="{7427F9FE-6806-DD44-9123-7DA3E4187B05}" srcOrd="0" destOrd="0" presId="urn:microsoft.com/office/officeart/2005/8/layout/equation2"/>
    <dgm:cxn modelId="{EE33B6BF-531E-8A42-913E-848877FD0989}" srcId="{22D3AC5A-6959-8842-B3AC-0147144D3868}" destId="{143AB286-A0BC-E44A-92CC-37CFD43D374B}" srcOrd="1" destOrd="0" parTransId="{CFB869FE-2DA8-9F40-8C91-1F37B57B5AD5}" sibTransId="{9AC80F99-0911-B74A-AFC3-F7BC2F5CC179}"/>
    <dgm:cxn modelId="{D8590DB0-F92D-F040-B726-95B9A1267D11}" srcId="{22D3AC5A-6959-8842-B3AC-0147144D3868}" destId="{64D871DA-1AED-824E-B6A6-F924B7DEAD9B}" srcOrd="2" destOrd="0" parTransId="{977F1642-0879-894F-81DD-56490CE7D11D}" sibTransId="{221231F8-8788-3C48-A8AC-0CEAC919E783}"/>
    <dgm:cxn modelId="{8C0E70C4-FED7-A542-BFA4-7C58C1866573}" type="presOf" srcId="{5EE8C7C3-F2F3-4447-A556-5E7E8ED66D57}" destId="{9D8925F2-8FB6-E24E-9650-F135E87273EA}" srcOrd="0" destOrd="0" presId="urn:microsoft.com/office/officeart/2005/8/layout/equation2"/>
    <dgm:cxn modelId="{78033B18-C807-EC4E-964C-050A21F3275E}" type="presOf" srcId="{9AC80F99-0911-B74A-AFC3-F7BC2F5CC179}" destId="{BE493F6A-4C05-9F4E-A573-72CE00B5986C}" srcOrd="1" destOrd="0" presId="urn:microsoft.com/office/officeart/2005/8/layout/equation2"/>
    <dgm:cxn modelId="{303BAD38-4D0B-A745-924D-CE6393F8E192}" srcId="{22D3AC5A-6959-8842-B3AC-0147144D3868}" destId="{1B008833-B496-E249-A7A5-73C721865BD7}" srcOrd="0" destOrd="0" parTransId="{A47F0FF0-46ED-6A41-92F6-F07189D4A2C0}" sibTransId="{5EE8C7C3-F2F3-4447-A556-5E7E8ED66D57}"/>
    <dgm:cxn modelId="{C787A022-1856-D146-8984-D945131FEF42}" type="presOf" srcId="{22D3AC5A-6959-8842-B3AC-0147144D3868}" destId="{D2DA469A-E63E-514E-B35C-F5B7F037F4CB}" srcOrd="0" destOrd="0" presId="urn:microsoft.com/office/officeart/2005/8/layout/equation2"/>
    <dgm:cxn modelId="{E2AA5DC0-60CF-2A48-9267-8F29E5B9BB99}" type="presOf" srcId="{1B008833-B496-E249-A7A5-73C721865BD7}" destId="{7496323A-F1A9-D34E-B59A-94FFF2688723}" srcOrd="0" destOrd="0" presId="urn:microsoft.com/office/officeart/2005/8/layout/equation2"/>
    <dgm:cxn modelId="{7EAE8A55-0059-9B4F-8965-CD4B3DC743EC}" type="presParOf" srcId="{D2DA469A-E63E-514E-B35C-F5B7F037F4CB}" destId="{2B32E1F7-1081-6F43-B2AE-FB7138088101}" srcOrd="0" destOrd="0" presId="urn:microsoft.com/office/officeart/2005/8/layout/equation2"/>
    <dgm:cxn modelId="{DF05870A-641C-AF4A-8635-D93EBADCF96E}" type="presParOf" srcId="{2B32E1F7-1081-6F43-B2AE-FB7138088101}" destId="{7496323A-F1A9-D34E-B59A-94FFF2688723}" srcOrd="0" destOrd="0" presId="urn:microsoft.com/office/officeart/2005/8/layout/equation2"/>
    <dgm:cxn modelId="{5386DCA1-82B4-D544-A52E-AB05ADDC865E}" type="presParOf" srcId="{2B32E1F7-1081-6F43-B2AE-FB7138088101}" destId="{2F4677D9-E21F-7F48-9D9B-6957FAF2FDA1}" srcOrd="1" destOrd="0" presId="urn:microsoft.com/office/officeart/2005/8/layout/equation2"/>
    <dgm:cxn modelId="{B7EF6423-B965-3544-B0ED-573894A337F9}" type="presParOf" srcId="{2B32E1F7-1081-6F43-B2AE-FB7138088101}" destId="{9D8925F2-8FB6-E24E-9650-F135E87273EA}" srcOrd="2" destOrd="0" presId="urn:microsoft.com/office/officeart/2005/8/layout/equation2"/>
    <dgm:cxn modelId="{DED8604C-B93C-3744-B3F8-FF2927A5CE76}" type="presParOf" srcId="{2B32E1F7-1081-6F43-B2AE-FB7138088101}" destId="{3FB2E57A-8116-3247-9897-69EC80B67699}" srcOrd="3" destOrd="0" presId="urn:microsoft.com/office/officeart/2005/8/layout/equation2"/>
    <dgm:cxn modelId="{F4859417-FDA6-944A-A57D-75B6B9048430}" type="presParOf" srcId="{2B32E1F7-1081-6F43-B2AE-FB7138088101}" destId="{7D93086C-F270-9444-8D5E-A737D5DB2366}" srcOrd="4" destOrd="0" presId="urn:microsoft.com/office/officeart/2005/8/layout/equation2"/>
    <dgm:cxn modelId="{5991B75C-E316-1442-807B-ACDECC2891DE}" type="presParOf" srcId="{D2DA469A-E63E-514E-B35C-F5B7F037F4CB}" destId="{7427F9FE-6806-DD44-9123-7DA3E4187B05}" srcOrd="1" destOrd="0" presId="urn:microsoft.com/office/officeart/2005/8/layout/equation2"/>
    <dgm:cxn modelId="{79B5EB64-EF51-2C42-A77D-945B434DEE4E}" type="presParOf" srcId="{7427F9FE-6806-DD44-9123-7DA3E4187B05}" destId="{BE493F6A-4C05-9F4E-A573-72CE00B5986C}" srcOrd="0" destOrd="0" presId="urn:microsoft.com/office/officeart/2005/8/layout/equation2"/>
    <dgm:cxn modelId="{4C9F741A-70C3-0E4A-AC91-436197D21E90}" type="presParOf" srcId="{D2DA469A-E63E-514E-B35C-F5B7F037F4CB}" destId="{98ADA083-5F4D-0149-AAC6-5EB2118B768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0AEA1-0AAD-6D4B-8D96-5F7E774E3D6C}">
      <dsp:nvSpPr>
        <dsp:cNvPr id="0" name=""/>
        <dsp:cNvSpPr/>
      </dsp:nvSpPr>
      <dsp:spPr>
        <a:xfrm>
          <a:off x="0" y="14119"/>
          <a:ext cx="8229600" cy="7652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charset="0"/>
            </a:rPr>
            <a:t>Call for Proposals for </a:t>
          </a:r>
          <a:r>
            <a:rPr lang="en-US" sz="2600" kern="1200" dirty="0" err="1" smtClean="0">
              <a:latin typeface="Calibri" charset="0"/>
            </a:rPr>
            <a:t>Elettra</a:t>
          </a:r>
          <a:r>
            <a:rPr lang="en-US" sz="2600" kern="1200" dirty="0" smtClean="0">
              <a:latin typeface="Calibri" charset="0"/>
            </a:rPr>
            <a:t> &amp; FERMI</a:t>
          </a:r>
          <a:endParaRPr lang="en-US" sz="2600" kern="1200" dirty="0"/>
        </a:p>
      </dsp:txBody>
      <dsp:txXfrm>
        <a:off x="37357" y="51476"/>
        <a:ext cx="8154886" cy="690538"/>
      </dsp:txXfrm>
    </dsp:sp>
    <dsp:sp modelId="{5ED99980-564A-8F40-B4C3-B4C5BF2884A5}">
      <dsp:nvSpPr>
        <dsp:cNvPr id="0" name=""/>
        <dsp:cNvSpPr/>
      </dsp:nvSpPr>
      <dsp:spPr>
        <a:xfrm>
          <a:off x="0" y="779372"/>
          <a:ext cx="8229600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Calibri" charset="0"/>
            </a:rPr>
            <a:t>Handling the entire proposals process (Virtual Unified Office)</a:t>
          </a:r>
          <a:endParaRPr lang="en-US" sz="2000" kern="1200" dirty="0"/>
        </a:p>
      </dsp:txBody>
      <dsp:txXfrm>
        <a:off x="0" y="779372"/>
        <a:ext cx="8229600" cy="1225440"/>
      </dsp:txXfrm>
    </dsp:sp>
    <dsp:sp modelId="{7C3EA751-9F0F-444B-BAB6-74901BB034BB}">
      <dsp:nvSpPr>
        <dsp:cNvPr id="0" name=""/>
        <dsp:cNvSpPr/>
      </dsp:nvSpPr>
      <dsp:spPr>
        <a:xfrm>
          <a:off x="0" y="1581533"/>
          <a:ext cx="8229600" cy="10185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charset="0"/>
            </a:rPr>
            <a:t>Handling the Access of users, collaborators, </a:t>
          </a:r>
          <a:r>
            <a:rPr lang="en-US" sz="2600" kern="1200" dirty="0" err="1" smtClean="0">
              <a:latin typeface="Calibri" charset="0"/>
            </a:rPr>
            <a:t>Elettra</a:t>
          </a:r>
          <a:r>
            <a:rPr lang="en-US" sz="2600" kern="1200" dirty="0" smtClean="0">
              <a:latin typeface="Calibri" charset="0"/>
            </a:rPr>
            <a:t> partners</a:t>
          </a:r>
          <a:endParaRPr lang="en-US" sz="2600" kern="1200" dirty="0"/>
        </a:p>
      </dsp:txBody>
      <dsp:txXfrm>
        <a:off x="49721" y="1631254"/>
        <a:ext cx="8130158" cy="919098"/>
      </dsp:txXfrm>
    </dsp:sp>
    <dsp:sp modelId="{4633AFFB-BF04-014A-835B-214C3B2D9C25}">
      <dsp:nvSpPr>
        <dsp:cNvPr id="0" name=""/>
        <dsp:cNvSpPr/>
      </dsp:nvSpPr>
      <dsp:spPr>
        <a:xfrm>
          <a:off x="0" y="3023352"/>
          <a:ext cx="8229600" cy="1548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Access requests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Calibri" charset="0"/>
            </a:rPr>
            <a:t>Organization of supported users : travel, accommodation, logistics (in collaboration with </a:t>
          </a:r>
          <a:r>
            <a:rPr lang="en-US" sz="2000" kern="1200" dirty="0" err="1" smtClean="0">
              <a:latin typeface="Calibri" charset="0"/>
            </a:rPr>
            <a:t>Elettra</a:t>
          </a:r>
          <a:r>
            <a:rPr lang="en-US" sz="2000" kern="1200" dirty="0" smtClean="0">
              <a:latin typeface="Calibri" charset="0"/>
            </a:rPr>
            <a:t> Travel Office)</a:t>
          </a:r>
          <a:endParaRPr lang="en-US" sz="2000" kern="1200" dirty="0"/>
        </a:p>
      </dsp:txBody>
      <dsp:txXfrm>
        <a:off x="0" y="3023352"/>
        <a:ext cx="8229600" cy="1548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2C04B-4793-6D4C-B850-4270ECF46609}">
      <dsp:nvSpPr>
        <dsp:cNvPr id="0" name=""/>
        <dsp:cNvSpPr/>
      </dsp:nvSpPr>
      <dsp:spPr>
        <a:xfrm>
          <a:off x="0" y="906766"/>
          <a:ext cx="82296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Organization of Meetings and Workshops</a:t>
          </a:r>
          <a:endParaRPr lang="en-US" sz="2400" kern="1200" dirty="0"/>
        </a:p>
      </dsp:txBody>
      <dsp:txXfrm>
        <a:off x="28100" y="934866"/>
        <a:ext cx="8173400" cy="519439"/>
      </dsp:txXfrm>
    </dsp:sp>
    <dsp:sp modelId="{F8E52EE4-E6E7-3E42-8DE7-20B1640CD71A}">
      <dsp:nvSpPr>
        <dsp:cNvPr id="0" name=""/>
        <dsp:cNvSpPr/>
      </dsp:nvSpPr>
      <dsp:spPr>
        <a:xfrm>
          <a:off x="0" y="597111"/>
          <a:ext cx="8229600" cy="22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Elettra</a:t>
          </a:r>
          <a:r>
            <a:rPr lang="en-US" sz="1900" kern="1200" dirty="0" smtClean="0"/>
            <a:t> Users’ Meeting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Satellite Workshops/Conferences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Elettra</a:t>
          </a:r>
          <a:r>
            <a:rPr lang="en-US" sz="1900" kern="1200" dirty="0" smtClean="0"/>
            <a:t> Review Panel meetings (biannual)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FERMI Review panel meeting (annual)</a:t>
          </a:r>
          <a:endParaRPr lang="en-US" sz="1900" kern="1200" dirty="0"/>
        </a:p>
      </dsp:txBody>
      <dsp:txXfrm>
        <a:off x="0" y="597111"/>
        <a:ext cx="8229600" cy="2285280"/>
      </dsp:txXfrm>
    </dsp:sp>
    <dsp:sp modelId="{DE7A54F7-BE3E-7647-BA89-62DB8422F1E9}">
      <dsp:nvSpPr>
        <dsp:cNvPr id="0" name=""/>
        <dsp:cNvSpPr/>
      </dsp:nvSpPr>
      <dsp:spPr>
        <a:xfrm>
          <a:off x="0" y="3177385"/>
          <a:ext cx="82296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charset="0"/>
            </a:rPr>
            <a:t>Support to specific EU &amp; Research programs </a:t>
          </a:r>
          <a:endParaRPr lang="en-US" sz="2400" kern="1200" dirty="0"/>
        </a:p>
      </dsp:txBody>
      <dsp:txXfrm>
        <a:off x="28100" y="3205485"/>
        <a:ext cx="8173400" cy="519439"/>
      </dsp:txXfrm>
    </dsp:sp>
    <dsp:sp modelId="{9C5DC6B8-5620-0A4F-9BB5-D795FF4811EB}">
      <dsp:nvSpPr>
        <dsp:cNvPr id="0" name=""/>
        <dsp:cNvSpPr/>
      </dsp:nvSpPr>
      <dsp:spPr>
        <a:xfrm>
          <a:off x="0" y="3458031"/>
          <a:ext cx="8229600" cy="213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>
              <a:latin typeface="Calibri" charset="0"/>
            </a:rPr>
            <a:t>Administrative/organization support to </a:t>
          </a:r>
          <a:r>
            <a:rPr lang="en-US" sz="1900" kern="1200" dirty="0" err="1" smtClean="0">
              <a:latin typeface="Calibri" charset="0"/>
            </a:rPr>
            <a:t>CalipsoPlus</a:t>
          </a:r>
          <a:r>
            <a:rPr lang="en-US" sz="1900" kern="1200" dirty="0" smtClean="0">
              <a:latin typeface="Calibri" charset="0"/>
            </a:rPr>
            <a:t>, FERMI </a:t>
          </a:r>
          <a:r>
            <a:rPr lang="en-US" sz="1900" kern="1200" dirty="0" err="1" smtClean="0">
              <a:latin typeface="Calibri" charset="0"/>
            </a:rPr>
            <a:t>LaserLab</a:t>
          </a:r>
          <a:r>
            <a:rPr lang="en-US" sz="1900" kern="1200" dirty="0" smtClean="0">
              <a:latin typeface="Calibri" charset="0"/>
            </a:rPr>
            <a:t>, SESAME (EU Projects), POC (India), SISTER-MAE (South Africa), ICTP (Developing Countries)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Handling Visas requests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</dsp:txBody>
      <dsp:txXfrm>
        <a:off x="0" y="3458031"/>
        <a:ext cx="8229600" cy="2136240"/>
      </dsp:txXfrm>
    </dsp:sp>
    <dsp:sp modelId="{B23D4DA0-3E23-5340-AA2A-A0EE09C59426}">
      <dsp:nvSpPr>
        <dsp:cNvPr id="0" name=""/>
        <dsp:cNvSpPr/>
      </dsp:nvSpPr>
      <dsp:spPr>
        <a:xfrm>
          <a:off x="0" y="5251384"/>
          <a:ext cx="82296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Training</a:t>
          </a:r>
          <a:endParaRPr lang="en-US" sz="2400" kern="1200" dirty="0"/>
        </a:p>
      </dsp:txBody>
      <dsp:txXfrm>
        <a:off x="28100" y="5279484"/>
        <a:ext cx="8173400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9BC0B-5AF4-8B4D-8D45-1B9CE696414A}">
      <dsp:nvSpPr>
        <dsp:cNvPr id="0" name=""/>
        <dsp:cNvSpPr/>
      </dsp:nvSpPr>
      <dsp:spPr>
        <a:xfrm>
          <a:off x="0" y="36561"/>
          <a:ext cx="8229600" cy="1670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Interface between Users and </a:t>
          </a:r>
          <a:r>
            <a:rPr lang="en-US" sz="4200" kern="1200" dirty="0" err="1" smtClean="0"/>
            <a:t>Elettra</a:t>
          </a:r>
          <a:r>
            <a:rPr lang="en-US" sz="4200" kern="1200" dirty="0" smtClean="0"/>
            <a:t>-Sincrotrone Trieste!</a:t>
          </a:r>
          <a:endParaRPr lang="en-US" sz="4200" kern="1200" dirty="0"/>
        </a:p>
      </dsp:txBody>
      <dsp:txXfrm>
        <a:off x="81560" y="118121"/>
        <a:ext cx="8066480" cy="1507639"/>
      </dsp:txXfrm>
    </dsp:sp>
    <dsp:sp modelId="{E82709DF-6124-404F-A4E7-298F5D250FAD}">
      <dsp:nvSpPr>
        <dsp:cNvPr id="0" name=""/>
        <dsp:cNvSpPr/>
      </dsp:nvSpPr>
      <dsp:spPr>
        <a:xfrm>
          <a:off x="0" y="1707321"/>
          <a:ext cx="8229600" cy="27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Administrative </a:t>
          </a:r>
          <a:r>
            <a:rPr lang="en-US" sz="3300" kern="1200" dirty="0" err="1" smtClean="0"/>
            <a:t>infos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Scientific </a:t>
          </a:r>
          <a:r>
            <a:rPr lang="en-US" sz="3300" kern="1200" dirty="0" err="1" smtClean="0"/>
            <a:t>infos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Logistics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Complaints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Etc.</a:t>
          </a:r>
          <a:endParaRPr lang="en-US" sz="3300" kern="1200" dirty="0"/>
        </a:p>
      </dsp:txBody>
      <dsp:txXfrm>
        <a:off x="0" y="1707321"/>
        <a:ext cx="8229600" cy="278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323A-F1A9-D34E-B59A-94FFF2688723}">
      <dsp:nvSpPr>
        <dsp:cNvPr id="0" name=""/>
        <dsp:cNvSpPr/>
      </dsp:nvSpPr>
      <dsp:spPr>
        <a:xfrm>
          <a:off x="1145634" y="1137"/>
          <a:ext cx="1649536" cy="16495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Michela Bassanese</a:t>
          </a:r>
        </a:p>
      </dsp:txBody>
      <dsp:txXfrm>
        <a:off x="1387203" y="242706"/>
        <a:ext cx="1166398" cy="1166398"/>
      </dsp:txXfrm>
    </dsp:sp>
    <dsp:sp modelId="{9D8925F2-8FB6-E24E-9650-F135E87273EA}">
      <dsp:nvSpPr>
        <dsp:cNvPr id="0" name=""/>
        <dsp:cNvSpPr/>
      </dsp:nvSpPr>
      <dsp:spPr>
        <a:xfrm>
          <a:off x="1492036" y="1784615"/>
          <a:ext cx="956731" cy="95673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618851" y="2150469"/>
        <a:ext cx="703101" cy="225023"/>
      </dsp:txXfrm>
    </dsp:sp>
    <dsp:sp modelId="{7D93086C-F270-9444-8D5E-A737D5DB2366}">
      <dsp:nvSpPr>
        <dsp:cNvPr id="0" name=""/>
        <dsp:cNvSpPr/>
      </dsp:nvSpPr>
      <dsp:spPr>
        <a:xfrm>
          <a:off x="1145634" y="2875289"/>
          <a:ext cx="1649536" cy="16495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Letizia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Pierandrei</a:t>
          </a:r>
          <a:endParaRPr lang="en-US" sz="2000" kern="1200" dirty="0"/>
        </a:p>
      </dsp:txBody>
      <dsp:txXfrm>
        <a:off x="1387203" y="3116858"/>
        <a:ext cx="1166398" cy="1166398"/>
      </dsp:txXfrm>
    </dsp:sp>
    <dsp:sp modelId="{7427F9FE-6806-DD44-9123-7DA3E4187B05}">
      <dsp:nvSpPr>
        <dsp:cNvPr id="0" name=""/>
        <dsp:cNvSpPr/>
      </dsp:nvSpPr>
      <dsp:spPr>
        <a:xfrm>
          <a:off x="3042601" y="1956167"/>
          <a:ext cx="524552" cy="613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042601" y="2078892"/>
        <a:ext cx="367186" cy="368177"/>
      </dsp:txXfrm>
    </dsp:sp>
    <dsp:sp modelId="{98ADA083-5F4D-0149-AAC6-5EB2118B768D}">
      <dsp:nvSpPr>
        <dsp:cNvPr id="0" name=""/>
        <dsp:cNvSpPr/>
      </dsp:nvSpPr>
      <dsp:spPr>
        <a:xfrm>
          <a:off x="3784892" y="613444"/>
          <a:ext cx="3299073" cy="32990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/>
            <a:t>Elettra</a:t>
          </a:r>
          <a:r>
            <a:rPr lang="en-US" sz="5300" kern="1200" dirty="0" smtClean="0"/>
            <a:t> Users’ Office</a:t>
          </a:r>
        </a:p>
      </dsp:txBody>
      <dsp:txXfrm>
        <a:off x="4268030" y="1096582"/>
        <a:ext cx="2332797" cy="2332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24937-7C7C-CE41-A91E-BFBE5312FB98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5AA8F-B121-6C4A-B400-2212168A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31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36B5D47-4752-B243-B827-2DAC5B0913BC}" type="datetimeFigureOut">
              <a:rPr lang="en-US"/>
              <a:pPr>
                <a:defRPr/>
              </a:pPr>
              <a:t>10/13/17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943CD65-E7CF-2547-AF30-D989E8EA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57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Slide 1: Company Logo Full Page</a:t>
            </a:r>
          </a:p>
          <a:p>
            <a:pPr>
              <a:defRPr/>
            </a:pPr>
            <a:endParaRPr lang="en-US" dirty="0" smtClean="0"/>
          </a:p>
          <a:p>
            <a:pPr marL="200414" indent="-20041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GB" b="1" dirty="0" smtClean="0"/>
              <a:t>Before you start</a:t>
            </a:r>
            <a:r>
              <a:rPr lang="en-GB" dirty="0" smtClean="0"/>
              <a:t> editing the slides of your talk change to the </a:t>
            </a:r>
            <a:r>
              <a:rPr lang="en-GB" b="1" dirty="0" smtClean="0"/>
              <a:t>Master Slide view</a:t>
            </a:r>
            <a:r>
              <a:rPr lang="en-GB" dirty="0" smtClean="0"/>
              <a:t>:</a:t>
            </a:r>
          </a:p>
          <a:p>
            <a:pPr marL="200414" indent="-20041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dirty="0" smtClean="0"/>
              <a:t>Microsoft Office :Menu: </a:t>
            </a:r>
            <a:r>
              <a:rPr lang="en-US" i="1" dirty="0" smtClean="0"/>
              <a:t>View</a:t>
            </a:r>
            <a:r>
              <a:rPr lang="en-US" dirty="0" smtClean="0"/>
              <a:t> &gt; </a:t>
            </a:r>
            <a:r>
              <a:rPr lang="en-US" i="1" dirty="0" smtClean="0"/>
              <a:t>Slide Master;</a:t>
            </a:r>
          </a:p>
          <a:p>
            <a:pPr marL="200414" indent="-20041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dirty="0" smtClean="0"/>
              <a:t>Macintosh – </a:t>
            </a:r>
            <a:r>
              <a:rPr lang="en-US" i="1" dirty="0" smtClean="0"/>
              <a:t>View &gt; Master &gt; Slide Master</a:t>
            </a:r>
          </a:p>
          <a:p>
            <a:pPr marL="200414" indent="-20041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GB" dirty="0" smtClean="0">
              <a:sym typeface="Wingdings" pitchFamily="2" charset="2"/>
            </a:endParaRPr>
          </a:p>
          <a:p>
            <a:pPr marL="200414" indent="-20041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GB" b="1" dirty="0" smtClean="0">
                <a:sym typeface="Wingdings" pitchFamily="2" charset="2"/>
              </a:rPr>
              <a:t>Edit the following items:</a:t>
            </a:r>
          </a:p>
          <a:p>
            <a:pPr marL="200414" indent="-20041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 New Roman" charset="0"/>
              <a:buAutoNum type="arabicPeriod"/>
              <a:defRPr/>
            </a:pPr>
            <a:r>
              <a:rPr lang="de-DE" b="1" dirty="0" smtClean="0">
                <a:sym typeface="Wingdings" pitchFamily="2" charset="2"/>
              </a:rPr>
              <a:t>O</a:t>
            </a:r>
            <a:r>
              <a:rPr lang="en-GB" b="1" dirty="0" smtClean="0">
                <a:sym typeface="Wingdings" pitchFamily="2" charset="2"/>
              </a:rPr>
              <a:t>n the Slide Master (first master slide) – lower area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GB" dirty="0" smtClean="0">
                <a:sym typeface="Wingdings" pitchFamily="2" charset="2"/>
              </a:rPr>
              <a:t>a) On the left Delete the text and write the title of the event/Conference, Location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GB" dirty="0" smtClean="0">
                <a:sym typeface="Wingdings" pitchFamily="2" charset="2"/>
              </a:rPr>
              <a:t>b) On the right delete the text and write the name and surname of the speaker and the date (day, month , year)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GB" b="1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GB" b="1" dirty="0" smtClean="0">
                <a:sym typeface="Wingdings" pitchFamily="2" charset="2"/>
              </a:rPr>
              <a:t>Close Master 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GB" b="1" dirty="0" smtClean="0">
              <a:sym typeface="Wingdings" pitchFamily="2" charset="2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3C252A7-7A7D-B049-9CD9-DEDC854B702A}" type="slidenum">
              <a:rPr lang="it-IT" sz="1200"/>
              <a:pPr eaLnBrk="1" hangingPunct="1"/>
              <a:t>1</a:t>
            </a:fld>
            <a:endParaRPr 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3CD65-E7CF-2547-AF30-D989E8EAB3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3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4B17-BE9F-004B-AA30-6DD26380125A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E6FA-D87B-BC48-81C3-71F663374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5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975A-DEB4-1044-B99F-DD940B6C2E5D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8577-3B43-5A4F-88E2-C8D05F467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1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DAD6-9398-CA4F-BC05-7B21A171256F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2088-C03A-B44E-813D-E76C23D6E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9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32652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25EC-48A1-5941-A299-AEB07B418AC4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3DDC-28EB-974B-B8F2-D5381E6A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7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CE35-8883-F94C-95D4-366870BDDC7C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EB7E-F796-784B-ADA9-363861745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8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1F53-A13F-DA4C-BF19-3EE318719F4B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E39C-3F1C-AD4C-98A1-302345371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8422-542D-6C45-8DC1-E927684A324A}" type="datetime1">
              <a:rPr lang="en-US" smtClean="0"/>
              <a:t>10/13/17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8583-2198-2B48-A189-2A7379B1D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2A0D-EFCF-0444-B12E-60C54BC01177}" type="datetime1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F3CC-935C-564C-825E-2948A8F3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329C-92DB-0147-A9CC-1181FD83F98F}" type="datetime1">
              <a:rPr lang="en-US" smtClean="0"/>
              <a:t>10/13/17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633FE-2607-2B48-8965-1EC0ED8F0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8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FAA6-1963-3045-A637-8F4B4FF3FB2F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7988-2321-CA4C-BE53-E7049B4EE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76EF-52DB-E547-BBA7-1ED93B0E5298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CAD1E-469C-314F-9C74-3AA8A41C3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5F5898-8B58-E342-8AD0-8D0C51FB4EA8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B82164-F9E9-FE4A-B5F6-85D4D72D7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621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447"/>
          </a:xfrm>
        </p:spPr>
        <p:txBody>
          <a:bodyPr/>
          <a:lstStyle/>
          <a:p>
            <a:pPr eaLnBrk="1" hangingPunct="1"/>
            <a:endParaRPr lang="en-US" dirty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Conceived in 1997 by Roberto </a:t>
            </a:r>
            <a:r>
              <a:rPr lang="en-US" dirty="0" err="1">
                <a:latin typeface="Calibri" charset="0"/>
              </a:rPr>
              <a:t>Pugliese</a:t>
            </a:r>
            <a:r>
              <a:rPr lang="en-US" dirty="0">
                <a:latin typeface="Calibri" charset="0"/>
              </a:rPr>
              <a:t> and the Users’ </a:t>
            </a:r>
            <a:r>
              <a:rPr lang="en-US" dirty="0" smtClean="0">
                <a:latin typeface="Calibri" charset="0"/>
              </a:rPr>
              <a:t>Office (originally named “</a:t>
            </a:r>
            <a:r>
              <a:rPr lang="en-US" dirty="0">
                <a:latin typeface="Calibri" charset="0"/>
              </a:rPr>
              <a:t>Virtual User Office</a:t>
            </a:r>
            <a:r>
              <a:rPr lang="en-US" dirty="0" smtClean="0">
                <a:latin typeface="Calibri" charset="0"/>
              </a:rPr>
              <a:t>”), is presently </a:t>
            </a:r>
            <a:r>
              <a:rPr lang="en-US" dirty="0">
                <a:latin typeface="Calibri" charset="0"/>
              </a:rPr>
              <a:t>managed and developed by the VUO Development </a:t>
            </a:r>
            <a:r>
              <a:rPr lang="en-US" dirty="0" smtClean="0">
                <a:latin typeface="Calibri" charset="0"/>
              </a:rPr>
              <a:t>Team</a:t>
            </a:r>
          </a:p>
          <a:p>
            <a:pPr marL="0" indent="0" eaLnBrk="1" hangingPunct="1">
              <a:spcBef>
                <a:spcPts val="1224"/>
              </a:spcBef>
              <a:buNone/>
            </a:pPr>
            <a:r>
              <a:rPr lang="en-US" dirty="0" smtClean="0">
                <a:latin typeface="Calibri" charset="0"/>
              </a:rPr>
              <a:t>It is a</a:t>
            </a:r>
            <a:r>
              <a:rPr lang="en-US" b="1" dirty="0" smtClean="0">
                <a:latin typeface="Calibri" charset="0"/>
              </a:rPr>
              <a:t> totally integrated system </a:t>
            </a:r>
            <a:r>
              <a:rPr lang="en-US" dirty="0" smtClean="0">
                <a:latin typeface="Calibri" charset="0"/>
              </a:rPr>
              <a:t>that allows to handle and connect many functions and databases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89" y="393108"/>
            <a:ext cx="6286500" cy="8509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39946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" y="6289675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231" y="6289675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666" y="274638"/>
            <a:ext cx="6189133" cy="1143000"/>
          </a:xfrm>
        </p:spPr>
        <p:txBody>
          <a:bodyPr/>
          <a:lstStyle/>
          <a:p>
            <a:r>
              <a:rPr lang="en-US" dirty="0" smtClean="0"/>
              <a:t>VUO integrated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04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Proposal Workflow</a:t>
            </a:r>
          </a:p>
          <a:p>
            <a:pPr lvl="0"/>
            <a:r>
              <a:rPr lang="en-US" dirty="0"/>
              <a:t>Users </a:t>
            </a:r>
            <a:r>
              <a:rPr lang="en-US" dirty="0" smtClean="0"/>
              <a:t>registration</a:t>
            </a:r>
          </a:p>
          <a:p>
            <a:pPr lvl="0"/>
            <a:r>
              <a:rPr lang="en-US" dirty="0" smtClean="0"/>
              <a:t>Privacy procedure, validations</a:t>
            </a:r>
            <a:endParaRPr lang="en-US" dirty="0"/>
          </a:p>
          <a:p>
            <a:pPr lvl="0"/>
            <a:r>
              <a:rPr lang="en-US" dirty="0"/>
              <a:t>Proposals </a:t>
            </a:r>
            <a:r>
              <a:rPr lang="en-US" dirty="0" smtClean="0"/>
              <a:t>submission</a:t>
            </a:r>
          </a:p>
          <a:p>
            <a:r>
              <a:rPr lang="en-US" dirty="0" smtClean="0"/>
              <a:t>Evaluation process: </a:t>
            </a:r>
            <a:r>
              <a:rPr lang="en-US" dirty="0"/>
              <a:t>Technical, </a:t>
            </a:r>
            <a:r>
              <a:rPr lang="en-US" dirty="0" smtClean="0"/>
              <a:t>Scientific</a:t>
            </a:r>
          </a:p>
          <a:p>
            <a:pPr lvl="0"/>
            <a:r>
              <a:rPr lang="en-US" dirty="0"/>
              <a:t>Allocation of the Proposal in the </a:t>
            </a:r>
            <a:r>
              <a:rPr lang="en-US" dirty="0" smtClean="0"/>
              <a:t>Calendar</a:t>
            </a:r>
          </a:p>
          <a:p>
            <a:pPr lvl="0"/>
            <a:r>
              <a:rPr lang="en-US" dirty="0"/>
              <a:t>Access requests</a:t>
            </a:r>
          </a:p>
          <a:p>
            <a:pPr lvl="0"/>
            <a:r>
              <a:rPr lang="en-US" dirty="0"/>
              <a:t>Users’ reimbursement procedures</a:t>
            </a:r>
          </a:p>
          <a:p>
            <a:pPr lvl="0"/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283049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8" y="6289675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25" y="6289675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9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69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132"/>
            <a:ext cx="8229600" cy="5092478"/>
          </a:xfrm>
        </p:spPr>
        <p:txBody>
          <a:bodyPr/>
          <a:lstStyle/>
          <a:p>
            <a:r>
              <a:rPr lang="en-US" dirty="0"/>
              <a:t>Handling of the experiment: </a:t>
            </a:r>
            <a:r>
              <a:rPr lang="en-US" dirty="0" smtClean="0"/>
              <a:t>Data acquisition, storage and access</a:t>
            </a:r>
          </a:p>
          <a:p>
            <a:r>
              <a:rPr lang="en-US" dirty="0" smtClean="0"/>
              <a:t>Access to support laboratories (chemical, structural biology, support lab., etc.)</a:t>
            </a:r>
          </a:p>
          <a:p>
            <a:r>
              <a:rPr lang="en-US" dirty="0" smtClean="0"/>
              <a:t>Safety training (integrated with Security Service: entrance badge)</a:t>
            </a:r>
          </a:p>
          <a:p>
            <a:r>
              <a:rPr lang="en-US" dirty="0" smtClean="0"/>
              <a:t>Publications database</a:t>
            </a:r>
          </a:p>
          <a:p>
            <a:r>
              <a:rPr lang="en-US" dirty="0" smtClean="0"/>
              <a:t>Users satisfaction feedback (BEST form)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215467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" y="6284610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65" y="6275598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82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reporting activities (Experimental report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Preparation </a:t>
            </a:r>
            <a:r>
              <a:rPr lang="en-US" dirty="0"/>
              <a:t>of </a:t>
            </a:r>
            <a:r>
              <a:rPr lang="en-US" dirty="0" smtClean="0"/>
              <a:t>statistics</a:t>
            </a:r>
          </a:p>
          <a:p>
            <a:r>
              <a:rPr lang="en-US" dirty="0" smtClean="0"/>
              <a:t>Automatic workflow management functions and communications to the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74104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" y="6300721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03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671"/>
          </a:xfrm>
        </p:spPr>
        <p:txBody>
          <a:bodyPr/>
          <a:lstStyle/>
          <a:p>
            <a:r>
              <a:rPr lang="en-US" dirty="0" smtClean="0"/>
              <a:t>User Area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7" b="-73"/>
          <a:stretch/>
        </p:blipFill>
        <p:spPr>
          <a:xfrm>
            <a:off x="457200" y="1123241"/>
            <a:ext cx="7967133" cy="5233305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00133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7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" y="6289608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89541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75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624666" y="274638"/>
            <a:ext cx="6062133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Deadlines for proposals submission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-36654" b="-36654"/>
          <a:stretch>
            <a:fillRect/>
          </a:stretch>
        </p:blipFill>
        <p:spPr>
          <a:xfrm>
            <a:off x="262467" y="1310542"/>
            <a:ext cx="8756287" cy="481562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47272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" y="6307496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87371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99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User registration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Calibri" charset="0"/>
              </a:rPr>
              <a:t>VUO main page: https://vuo.elettra.trieste.it/pls/vuo/</a:t>
            </a:r>
            <a:r>
              <a:rPr lang="en-US">
                <a:latin typeface="Calibri" charset="0"/>
              </a:rPr>
              <a:t>guest.startup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7411" name="Picture 5" descr="Screen shot 2013-09-19 at 15.2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8" y="2063750"/>
            <a:ext cx="7510462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5238328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0" y="6289675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89608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222" y="274638"/>
            <a:ext cx="5864578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112" r="4112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57834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3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924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6984" b="-16984"/>
          <a:stretch>
            <a:fillRect/>
          </a:stretch>
        </p:blipFill>
        <p:spPr>
          <a:xfrm>
            <a:off x="457200" y="274638"/>
            <a:ext cx="8229600" cy="625617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90374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82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95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00201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r>
              <a:rPr lang="en-US" sz="3200" b="1" dirty="0" smtClean="0"/>
              <a:t>Proposal </a:t>
            </a:r>
            <a:r>
              <a:rPr lang="en-US" sz="3200" b="1" dirty="0"/>
              <a:t>submission form is composed by </a:t>
            </a:r>
            <a:r>
              <a:rPr lang="en-US" sz="3200" b="1" dirty="0" smtClean="0"/>
              <a:t>4 parts</a:t>
            </a:r>
            <a:r>
              <a:rPr lang="en-US" sz="3200" b="1" dirty="0"/>
              <a:t>:</a:t>
            </a:r>
          </a:p>
          <a:p>
            <a:pPr lvl="0"/>
            <a:r>
              <a:rPr lang="en-US" sz="3200" dirty="0"/>
              <a:t> </a:t>
            </a:r>
            <a:endParaRPr lang="en-US" sz="3200" dirty="0" smtClean="0"/>
          </a:p>
          <a:p>
            <a:pPr marL="285750" lvl="0" indent="-285750">
              <a:buFont typeface="Arial"/>
              <a:buChar char="•"/>
            </a:pPr>
            <a:r>
              <a:rPr lang="en-US" sz="3200" dirty="0" smtClean="0"/>
              <a:t>General </a:t>
            </a:r>
            <a:r>
              <a:rPr lang="en-US" sz="3200" dirty="0"/>
              <a:t>Information</a:t>
            </a:r>
          </a:p>
          <a:p>
            <a:pPr marL="285750" lvl="0" indent="-285750">
              <a:buFont typeface="Arial"/>
              <a:buChar char="•"/>
            </a:pPr>
            <a:r>
              <a:rPr lang="en-US" sz="3200" dirty="0" smtClean="0"/>
              <a:t>Sample Description (Safety Form)</a:t>
            </a:r>
            <a:endParaRPr lang="en-US" sz="3200" dirty="0"/>
          </a:p>
          <a:p>
            <a:pPr marL="285750" lvl="0" indent="-285750">
              <a:buFont typeface="Arial"/>
              <a:buChar char="•"/>
            </a:pPr>
            <a:r>
              <a:rPr lang="en-US" sz="3200" dirty="0" smtClean="0"/>
              <a:t>Local </a:t>
            </a:r>
            <a:r>
              <a:rPr lang="en-US" sz="3200" dirty="0"/>
              <a:t>contact and participants</a:t>
            </a:r>
          </a:p>
          <a:p>
            <a:pPr marL="285750" lvl="0" indent="-285750">
              <a:buFont typeface="Arial"/>
              <a:buChar char="•"/>
            </a:pPr>
            <a:r>
              <a:rPr lang="en-US" sz="3200" dirty="0" smtClean="0"/>
              <a:t>Proposal </a:t>
            </a:r>
            <a:r>
              <a:rPr lang="en-US" sz="3200" dirty="0"/>
              <a:t>Description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7" name="Immagine 1" descr="PPT_ES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6153150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56" y="6157326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56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384778" y="274638"/>
            <a:ext cx="6302022" cy="910695"/>
          </a:xfrm>
        </p:spPr>
        <p:txBody>
          <a:bodyPr/>
          <a:lstStyle/>
          <a:p>
            <a:r>
              <a:rPr lang="en-US" sz="3600" dirty="0" smtClean="0">
                <a:latin typeface="Calibri" charset="0"/>
              </a:rPr>
              <a:t>28 </a:t>
            </a:r>
            <a:r>
              <a:rPr lang="en-US" sz="3600" dirty="0" err="1" smtClean="0">
                <a:latin typeface="Calibri" charset="0"/>
              </a:rPr>
              <a:t>Elettra</a:t>
            </a:r>
            <a:r>
              <a:rPr lang="en-US" sz="3600" dirty="0" smtClean="0">
                <a:latin typeface="Calibri" charset="0"/>
              </a:rPr>
              <a:t> Operative </a:t>
            </a:r>
            <a:r>
              <a:rPr lang="en-US" sz="3600" dirty="0" err="1" smtClean="0">
                <a:latin typeface="Calibri" charset="0"/>
              </a:rPr>
              <a:t>Beamlines</a:t>
            </a:r>
            <a:endParaRPr lang="en-US" sz="3600" dirty="0">
              <a:latin typeface="Calibri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530668"/>
            <a:ext cx="7841493" cy="26008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0" y="1285927"/>
            <a:ext cx="7435783" cy="5122972"/>
          </a:xfrm>
          <a:prstGeom prst="rect">
            <a:avLst/>
          </a:prstGeom>
        </p:spPr>
      </p:pic>
      <p:pic>
        <p:nvPicPr>
          <p:cNvPr id="7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8" y="6246505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68" y="6222428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64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alibri" charset="0"/>
              </a:rPr>
              <a:t>Proposal </a:t>
            </a:r>
            <a:r>
              <a:rPr lang="en-US" sz="3600" dirty="0">
                <a:latin typeface="Calibri" charset="0"/>
              </a:rPr>
              <a:t>workflow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490943"/>
            <a:ext cx="8229600" cy="4865407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371111" y="1490943"/>
            <a:ext cx="4335405" cy="4865407"/>
            <a:chOff x="3456" y="1200"/>
            <a:chExt cx="2112" cy="259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456" y="1200"/>
              <a:ext cx="211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504" y="1392"/>
              <a:ext cx="624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Editing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2" y="1872"/>
              <a:ext cx="624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Submitted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416" y="1392"/>
              <a:ext cx="624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Registered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560" y="1680"/>
              <a:ext cx="624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Evaluation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704" y="2304"/>
              <a:ext cx="768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Final evaluation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656" y="2640"/>
              <a:ext cx="624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Evaluated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752" y="2976"/>
              <a:ext cx="624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Scheduled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368" y="3264"/>
              <a:ext cx="624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Experiment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984" y="3552"/>
              <a:ext cx="624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Completed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696" y="2256"/>
              <a:ext cx="624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Deleted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744" y="2832"/>
              <a:ext cx="624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Reserve list</a:t>
              </a:r>
            </a:p>
          </p:txBody>
        </p:sp>
        <p:cxnSp>
          <p:nvCxnSpPr>
            <p:cNvPr id="18" name="AutoShape 17"/>
            <p:cNvCxnSpPr>
              <a:cxnSpLocks noChangeShapeType="1"/>
              <a:stCxn id="7" idx="4"/>
              <a:endCxn id="8" idx="1"/>
            </p:cNvCxnSpPr>
            <p:nvPr/>
          </p:nvCxnSpPr>
          <p:spPr bwMode="auto">
            <a:xfrm rot="5400000">
              <a:off x="3576" y="1662"/>
              <a:ext cx="306" cy="176"/>
            </a:xfrm>
            <a:prstGeom prst="curvedConnector3">
              <a:avLst>
                <a:gd name="adj1" fmla="val 4509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8"/>
            <p:cNvCxnSpPr>
              <a:cxnSpLocks noChangeShapeType="1"/>
              <a:stCxn id="8" idx="7"/>
              <a:endCxn id="9" idx="2"/>
            </p:cNvCxnSpPr>
            <p:nvPr/>
          </p:nvCxnSpPr>
          <p:spPr bwMode="auto">
            <a:xfrm rot="16200000">
              <a:off x="4046" y="1532"/>
              <a:ext cx="408" cy="33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9"/>
            <p:cNvCxnSpPr>
              <a:cxnSpLocks noChangeShapeType="1"/>
              <a:stCxn id="9" idx="6"/>
              <a:endCxn id="10" idx="6"/>
            </p:cNvCxnSpPr>
            <p:nvPr/>
          </p:nvCxnSpPr>
          <p:spPr bwMode="auto">
            <a:xfrm>
              <a:off x="5040" y="1494"/>
              <a:ext cx="144" cy="288"/>
            </a:xfrm>
            <a:prstGeom prst="curvedConnector3">
              <a:avLst>
                <a:gd name="adj1" fmla="val 2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0"/>
            <p:cNvCxnSpPr>
              <a:cxnSpLocks noChangeShapeType="1"/>
              <a:stCxn id="10" idx="3"/>
              <a:endCxn id="11" idx="2"/>
            </p:cNvCxnSpPr>
            <p:nvPr/>
          </p:nvCxnSpPr>
          <p:spPr bwMode="auto">
            <a:xfrm rot="16200000" flipH="1">
              <a:off x="4402" y="2104"/>
              <a:ext cx="552" cy="5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1"/>
            <p:cNvCxnSpPr>
              <a:cxnSpLocks noChangeShapeType="1"/>
              <a:stCxn id="8" idx="5"/>
              <a:endCxn id="16" idx="7"/>
            </p:cNvCxnSpPr>
            <p:nvPr/>
          </p:nvCxnSpPr>
          <p:spPr bwMode="auto">
            <a:xfrm rot="16200000" flipH="1">
              <a:off x="4037" y="2094"/>
              <a:ext cx="240" cy="1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2"/>
            <p:cNvCxnSpPr>
              <a:cxnSpLocks noChangeShapeType="1"/>
              <a:stCxn id="11" idx="5"/>
              <a:endCxn id="12" idx="6"/>
            </p:cNvCxnSpPr>
            <p:nvPr/>
          </p:nvCxnSpPr>
          <p:spPr bwMode="auto">
            <a:xfrm rot="5400000">
              <a:off x="5188" y="2570"/>
              <a:ext cx="264" cy="8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3"/>
            <p:cNvCxnSpPr>
              <a:cxnSpLocks noChangeShapeType="1"/>
              <a:stCxn id="12" idx="3"/>
              <a:endCxn id="13" idx="2"/>
            </p:cNvCxnSpPr>
            <p:nvPr/>
          </p:nvCxnSpPr>
          <p:spPr bwMode="auto">
            <a:xfrm rot="16200000" flipH="1">
              <a:off x="4616" y="2943"/>
              <a:ext cx="264" cy="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4"/>
            <p:cNvCxnSpPr>
              <a:cxnSpLocks noChangeShapeType="1"/>
              <a:stCxn id="13" idx="4"/>
              <a:endCxn id="14" idx="6"/>
            </p:cNvCxnSpPr>
            <p:nvPr/>
          </p:nvCxnSpPr>
          <p:spPr bwMode="auto">
            <a:xfrm rot="5400000">
              <a:off x="4935" y="3237"/>
              <a:ext cx="186" cy="7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5"/>
            <p:cNvCxnSpPr>
              <a:cxnSpLocks noChangeShapeType="1"/>
              <a:stCxn id="14" idx="4"/>
              <a:endCxn id="15" idx="6"/>
            </p:cNvCxnSpPr>
            <p:nvPr/>
          </p:nvCxnSpPr>
          <p:spPr bwMode="auto">
            <a:xfrm rot="5400000">
              <a:off x="4551" y="3525"/>
              <a:ext cx="186" cy="7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26"/>
            <p:cNvCxnSpPr>
              <a:cxnSpLocks noChangeShapeType="1"/>
              <a:stCxn id="12" idx="2"/>
              <a:endCxn id="17" idx="7"/>
            </p:cNvCxnSpPr>
            <p:nvPr/>
          </p:nvCxnSpPr>
          <p:spPr bwMode="auto">
            <a:xfrm rot="10800000" flipV="1">
              <a:off x="4277" y="2742"/>
              <a:ext cx="379" cy="12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93609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28" name="Immagine 1" descr="PPT_ES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563466" y="274638"/>
            <a:ext cx="6123334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Type of Proposals</a:t>
            </a:r>
            <a:endParaRPr lang="en-US" dirty="0">
              <a:latin typeface="Calibri" charset="0"/>
            </a:endParaRPr>
          </a:p>
        </p:txBody>
      </p:sp>
      <p:pic>
        <p:nvPicPr>
          <p:cNvPr id="22530" name="Content Placeholder 3" descr="Long_ter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 b="1086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29385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87421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47953" r="-47953"/>
          <a:stretch>
            <a:fillRect/>
          </a:stretch>
        </p:blipFill>
        <p:spPr>
          <a:xfrm>
            <a:off x="457200" y="693738"/>
            <a:ext cx="8229600" cy="54324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041563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063" y="6287421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 descr="PPT_EST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633428" cy="81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842438" y="274638"/>
            <a:ext cx="6844361" cy="1143000"/>
          </a:xfrm>
        </p:spPr>
        <p:txBody>
          <a:bodyPr/>
          <a:lstStyle/>
          <a:p>
            <a:pPr eaLnBrk="1" hangingPunct="1"/>
            <a:r>
              <a:rPr lang="en-US" sz="3600" dirty="0"/>
              <a:t>Proposal evaluation </a:t>
            </a:r>
            <a:r>
              <a:rPr lang="en-US" sz="3600" dirty="0" smtClean="0"/>
              <a:t>process: </a:t>
            </a:r>
            <a:r>
              <a:rPr lang="en-US" sz="3600" dirty="0" smtClean="0">
                <a:latin typeface="Calibri" charset="0"/>
              </a:rPr>
              <a:t>Technical </a:t>
            </a:r>
            <a:r>
              <a:rPr lang="en-US" sz="3600" dirty="0">
                <a:latin typeface="Calibri" charset="0"/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8255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Calibri" charset="0"/>
              <a:ea typeface="+mn-ea"/>
            </a:endParaRPr>
          </a:p>
          <a:p>
            <a:pPr marL="261938" lvl="1" indent="-179388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Calibri" charset="0"/>
                <a:ea typeface="+mn-ea"/>
              </a:rPr>
              <a:t> Technical evaluations are performed by BL Coordinators</a:t>
            </a:r>
          </a:p>
          <a:p>
            <a:pPr marL="261938" lvl="1" indent="-179388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latin typeface="Calibri" charset="0"/>
              <a:ea typeface="+mn-ea"/>
            </a:endParaRPr>
          </a:p>
          <a:p>
            <a:pPr marL="261938" lvl="1" indent="-179388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Calibri" charset="0"/>
                <a:ea typeface="+mn-ea"/>
              </a:rPr>
              <a:t> The evaluation considers if the experiment is feasible or not, and if the amount of time requested is appropriate.</a:t>
            </a:r>
          </a:p>
          <a:p>
            <a:pPr marL="261938" lvl="1" indent="-179388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latin typeface="Calibri" charset="0"/>
              <a:ea typeface="+mn-ea"/>
            </a:endParaRPr>
          </a:p>
          <a:p>
            <a:pPr marL="261938" lvl="1" indent="-179388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Calibri" charset="0"/>
                <a:ea typeface="+mn-ea"/>
              </a:rPr>
              <a:t> Comments are requested to help scientific reviewers </a:t>
            </a:r>
            <a:endParaRPr lang="en-US" dirty="0">
              <a:latin typeface="Calibri" charset="0"/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05788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56" y="6287421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973066" cy="98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Scientific evaluation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1938" lvl="1" indent="-179388" eaLnBrk="1" hangingPunct="1">
              <a:lnSpc>
                <a:spcPct val="80000"/>
              </a:lnSpc>
            </a:pP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Two/three </a:t>
            </a:r>
            <a:r>
              <a:rPr lang="en-US" dirty="0">
                <a:latin typeface="Calibri" charset="0"/>
              </a:rPr>
              <a:t>reviews per </a:t>
            </a:r>
            <a:r>
              <a:rPr lang="en-US" dirty="0" smtClean="0">
                <a:latin typeface="Calibri" charset="0"/>
              </a:rPr>
              <a:t>proposal</a:t>
            </a:r>
            <a:endParaRPr lang="en-US" dirty="0">
              <a:latin typeface="Calibri" charset="0"/>
            </a:endParaRPr>
          </a:p>
          <a:p>
            <a:pPr marL="261938" lvl="1" indent="-179388" eaLnBrk="1" hangingPunct="1">
              <a:lnSpc>
                <a:spcPct val="80000"/>
              </a:lnSpc>
            </a:pPr>
            <a:endParaRPr lang="en-US" dirty="0">
              <a:latin typeface="Calibri" charset="0"/>
            </a:endParaRPr>
          </a:p>
          <a:p>
            <a:pPr marL="261938" lvl="1" indent="-179388" eaLnBrk="1" hangingPunct="1">
              <a:lnSpc>
                <a:spcPct val="80000"/>
              </a:lnSpc>
            </a:pPr>
            <a:r>
              <a:rPr lang="en-US" dirty="0">
                <a:latin typeface="Calibri" charset="0"/>
              </a:rPr>
              <a:t> Reviewers define a quality ranking</a:t>
            </a:r>
          </a:p>
          <a:p>
            <a:pPr marL="261938" lvl="1" indent="-179388" eaLnBrk="1" hangingPunct="1">
              <a:lnSpc>
                <a:spcPct val="80000"/>
              </a:lnSpc>
            </a:pPr>
            <a:endParaRPr lang="en-US" dirty="0">
              <a:latin typeface="Calibri" charset="0"/>
            </a:endParaRPr>
          </a:p>
          <a:p>
            <a:pPr marL="261938" lvl="1" indent="-179388" eaLnBrk="1" hangingPunct="1">
              <a:lnSpc>
                <a:spcPct val="80000"/>
              </a:lnSpc>
            </a:pPr>
            <a:r>
              <a:rPr lang="en-US" dirty="0">
                <a:latin typeface="Calibri" charset="0"/>
              </a:rPr>
              <a:t> Feedback comments help users for writing new successful proposals</a:t>
            </a:r>
          </a:p>
          <a:p>
            <a:pPr marL="261938" lvl="1" indent="-179388" eaLnBrk="1" hangingPunct="1">
              <a:lnSpc>
                <a:spcPct val="80000"/>
              </a:lnSpc>
            </a:pPr>
            <a:endParaRPr lang="en-US" dirty="0">
              <a:latin typeface="Calibri" charset="0"/>
            </a:endParaRPr>
          </a:p>
          <a:p>
            <a:pPr marL="261938" lvl="1" indent="-179388" eaLnBrk="1" hangingPunct="1">
              <a:lnSpc>
                <a:spcPct val="80000"/>
              </a:lnSpc>
            </a:pPr>
            <a:r>
              <a:rPr lang="en-US" dirty="0">
                <a:latin typeface="Calibri" charset="0"/>
              </a:rPr>
              <a:t> Top quality proposals are scheduled</a:t>
            </a:r>
          </a:p>
          <a:p>
            <a:pPr marL="261938" lvl="1" indent="-179388" eaLnBrk="1" hangingPunct="1">
              <a:lnSpc>
                <a:spcPct val="80000"/>
              </a:lnSpc>
            </a:pPr>
            <a:endParaRPr lang="en-US" dirty="0">
              <a:latin typeface="Calibri" charset="0"/>
            </a:endParaRPr>
          </a:p>
          <a:p>
            <a:pPr marL="82550" lvl="1" indent="0" eaLnBrk="1" hangingPunct="1">
              <a:lnSpc>
                <a:spcPct val="80000"/>
              </a:lnSpc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274105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78477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Elettra Review Panel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-18124" r="-1812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66777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82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FERMI Review Panel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-8902" b="-8902"/>
          <a:stretch>
            <a:fillRect/>
          </a:stretch>
        </p:blipFill>
        <p:spPr>
          <a:xfrm>
            <a:off x="125245" y="1244600"/>
            <a:ext cx="8876191" cy="48815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56216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208" y="274638"/>
            <a:ext cx="6717592" cy="1143000"/>
          </a:xfrm>
        </p:spPr>
        <p:txBody>
          <a:bodyPr/>
          <a:lstStyle/>
          <a:p>
            <a:r>
              <a:rPr lang="en-US" dirty="0" err="1" smtClean="0"/>
              <a:t>Beamtime</a:t>
            </a:r>
            <a:r>
              <a:rPr lang="en-US" dirty="0" smtClean="0"/>
              <a:t> allocation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scientific grading, positively evaluated proposals are allocated in the Calendar by the </a:t>
            </a:r>
            <a:r>
              <a:rPr lang="en-US" dirty="0" err="1" smtClean="0"/>
              <a:t>Beamline</a:t>
            </a:r>
            <a:r>
              <a:rPr lang="en-US" dirty="0" smtClean="0"/>
              <a:t> Coordinator</a:t>
            </a:r>
          </a:p>
          <a:p>
            <a:endParaRPr lang="en-US" dirty="0"/>
          </a:p>
          <a:p>
            <a:r>
              <a:rPr lang="en-US" dirty="0" smtClean="0"/>
              <a:t>Rejected proposals are notified via e-mail by means of a specific workflow procedure (end of </a:t>
            </a:r>
            <a:r>
              <a:rPr lang="en-US" dirty="0"/>
              <a:t>a</a:t>
            </a:r>
            <a:r>
              <a:rPr lang="en-US" dirty="0" smtClean="0"/>
              <a:t>llocation phase)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78956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98602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011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Calendar</a:t>
            </a:r>
          </a:p>
        </p:txBody>
      </p:sp>
      <p:pic>
        <p:nvPicPr>
          <p:cNvPr id="34818" name="Content Placeholder 3" descr="calend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40" r="-9840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78956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305310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guide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8762" r="-8762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095227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51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989666" y="274638"/>
            <a:ext cx="6697133" cy="1143000"/>
          </a:xfrm>
        </p:spPr>
        <p:txBody>
          <a:bodyPr/>
          <a:lstStyle/>
          <a:p>
            <a:r>
              <a:rPr lang="en-US" sz="3600" dirty="0" smtClean="0">
                <a:latin typeface="Calibri" charset="0"/>
              </a:rPr>
              <a:t>6 FERMI </a:t>
            </a:r>
            <a:r>
              <a:rPr lang="en-US" sz="3600" dirty="0" err="1" smtClean="0">
                <a:latin typeface="Calibri" charset="0"/>
              </a:rPr>
              <a:t>Beamlines</a:t>
            </a:r>
            <a:endParaRPr lang="en-US" sz="3600" dirty="0">
              <a:latin typeface="Calibri" charset="0"/>
            </a:endParaRPr>
          </a:p>
        </p:txBody>
      </p:sp>
      <p:pic>
        <p:nvPicPr>
          <p:cNvPr id="20482" name="Content Placeholder 3" descr="Screen Shot 2014-11-03 at 17.41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06" b="-17506"/>
          <a:stretch>
            <a:fillRect/>
          </a:stretch>
        </p:blipFill>
        <p:spPr/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1588"/>
            <a:ext cx="8057374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552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574" y="6280663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24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Access requests</a:t>
            </a:r>
          </a:p>
        </p:txBody>
      </p:sp>
      <p:pic>
        <p:nvPicPr>
          <p:cNvPr id="35842" name="Content Placeholder 3" descr="access_reque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75" r="-23575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77340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305310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120" y="274638"/>
            <a:ext cx="6647679" cy="1325562"/>
          </a:xfrm>
        </p:spPr>
        <p:txBody>
          <a:bodyPr/>
          <a:lstStyle/>
          <a:p>
            <a:r>
              <a:rPr lang="en-US" sz="3600" dirty="0" smtClean="0"/>
              <a:t>Safety and Radioprotection training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Training can be done:</a:t>
            </a:r>
            <a:endParaRPr lang="en-US" dirty="0"/>
          </a:p>
          <a:p>
            <a:r>
              <a:rPr lang="en-US" dirty="0" smtClean="0"/>
              <a:t>On-line via VUO</a:t>
            </a:r>
          </a:p>
          <a:p>
            <a:r>
              <a:rPr lang="en-US" dirty="0" smtClean="0"/>
              <a:t>On the arrival, before entering the Laboratory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18" y="3512300"/>
            <a:ext cx="7833732" cy="249310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31002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14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350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2540162" y="274638"/>
            <a:ext cx="6146638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After the </a:t>
            </a:r>
            <a:r>
              <a:rPr lang="en-US" sz="3600" dirty="0" smtClean="0">
                <a:latin typeface="Calibri" charset="0"/>
              </a:rPr>
              <a:t>experiment</a:t>
            </a:r>
            <a:endParaRPr lang="en-US" sz="3600" dirty="0">
              <a:latin typeface="Calibri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9356" r="-43954"/>
          <a:stretch/>
        </p:blipFill>
        <p:spPr>
          <a:xfrm>
            <a:off x="157776" y="1197547"/>
            <a:ext cx="8731828" cy="5183149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291993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074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87074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738248" y="274638"/>
            <a:ext cx="5948552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After the experiment: </a:t>
            </a:r>
            <a:r>
              <a:rPr lang="en-US" dirty="0" smtClean="0">
                <a:latin typeface="Calibri" charset="0"/>
              </a:rPr>
              <a:t>Reporting</a:t>
            </a:r>
            <a:endParaRPr lang="en-US" dirty="0">
              <a:latin typeface="Calibri" charset="0"/>
            </a:endParaRPr>
          </a:p>
        </p:txBody>
      </p:sp>
      <p:pic>
        <p:nvPicPr>
          <p:cNvPr id="39938" name="Content Placeholder 3" descr="report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53" r="-9653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31002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357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62" y="274638"/>
            <a:ext cx="6146638" cy="1143000"/>
          </a:xfrm>
        </p:spPr>
        <p:txBody>
          <a:bodyPr/>
          <a:lstStyle/>
          <a:p>
            <a:r>
              <a:rPr lang="en-US" sz="3600" dirty="0" smtClean="0"/>
              <a:t>VUO statistics functions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720" b="-872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22058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670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78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552" y="274638"/>
            <a:ext cx="6193247" cy="1143000"/>
          </a:xfrm>
        </p:spPr>
        <p:txBody>
          <a:bodyPr/>
          <a:lstStyle/>
          <a:p>
            <a:r>
              <a:rPr lang="en-US" sz="3600" dirty="0" smtClean="0"/>
              <a:t>Proposals statistics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098" b="-2098"/>
          <a:stretch>
            <a:fillRect/>
          </a:stretch>
        </p:blipFill>
        <p:spPr>
          <a:xfrm>
            <a:off x="457200" y="1632760"/>
            <a:ext cx="82296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84666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3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899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353728" y="274638"/>
            <a:ext cx="6333072" cy="428625"/>
          </a:xfrm>
        </p:spPr>
        <p:txBody>
          <a:bodyPr/>
          <a:lstStyle/>
          <a:p>
            <a:r>
              <a:rPr lang="en-US" sz="2800" dirty="0">
                <a:latin typeface="Calibri" charset="0"/>
              </a:rPr>
              <a:t>Proposals submitted by country in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75722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982994"/>
              </p:ext>
            </p:extLst>
          </p:nvPr>
        </p:nvGraphicFramePr>
        <p:xfrm>
          <a:off x="457200" y="787221"/>
          <a:ext cx="7932160" cy="59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8" y="26662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62" y="6287421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066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922600" y="274638"/>
            <a:ext cx="7019788" cy="1143000"/>
          </a:xfrm>
        </p:spPr>
        <p:txBody>
          <a:bodyPr/>
          <a:lstStyle/>
          <a:p>
            <a:r>
              <a:rPr lang="en-US" sz="2800" b="1" dirty="0" err="1">
                <a:latin typeface="Calibri" charset="0"/>
              </a:rPr>
              <a:t>Elettra</a:t>
            </a:r>
            <a:r>
              <a:rPr lang="en-US" sz="2800" b="1" dirty="0">
                <a:latin typeface="Calibri" charset="0"/>
              </a:rPr>
              <a:t> proposals allocated by Research Area </a:t>
            </a:r>
            <a:br>
              <a:rPr lang="en-US" sz="2800" b="1" dirty="0">
                <a:latin typeface="Calibri" charset="0"/>
              </a:rPr>
            </a:br>
            <a:r>
              <a:rPr lang="en-US" sz="2800" b="1" dirty="0">
                <a:latin typeface="Calibri" charset="0"/>
              </a:rPr>
              <a:t> in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80573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51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04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0" y="274638"/>
            <a:ext cx="6321420" cy="1143000"/>
          </a:xfrm>
        </p:spPr>
        <p:txBody>
          <a:bodyPr/>
          <a:lstStyle/>
          <a:p>
            <a:r>
              <a:rPr lang="en-US" dirty="0" smtClean="0"/>
              <a:t>Non VUO functions: </a:t>
            </a:r>
            <a:br>
              <a:rPr lang="en-US" dirty="0" smtClean="0"/>
            </a:br>
            <a:r>
              <a:rPr lang="en-US" dirty="0" smtClean="0"/>
              <a:t>Users’ Office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Patience</a:t>
            </a:r>
          </a:p>
          <a:p>
            <a:r>
              <a:rPr lang="en-US" dirty="0" smtClean="0"/>
              <a:t>Diplomacy</a:t>
            </a:r>
          </a:p>
          <a:p>
            <a:r>
              <a:rPr lang="en-US" dirty="0" smtClean="0"/>
              <a:t>Problem solving</a:t>
            </a:r>
          </a:p>
          <a:p>
            <a:r>
              <a:rPr lang="en-US" dirty="0"/>
              <a:t>English language (spoken/written)</a:t>
            </a:r>
          </a:p>
          <a:p>
            <a:r>
              <a:rPr lang="en-US" dirty="0" smtClean="0"/>
              <a:t>More …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16349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2" y="421903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305310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388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44326" y="274638"/>
            <a:ext cx="4142474" cy="1143000"/>
          </a:xfrm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1588"/>
            <a:ext cx="7422359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Calibri" charset="0"/>
            </a:endParaRPr>
          </a:p>
          <a:p>
            <a:pPr marL="0" indent="0" algn="ctr">
              <a:buNone/>
            </a:pPr>
            <a:endParaRPr lang="en-US" dirty="0">
              <a:latin typeface="Calibri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" charset="0"/>
              </a:rPr>
              <a:t>Thank </a:t>
            </a:r>
            <a:r>
              <a:rPr lang="en-US" dirty="0">
                <a:latin typeface="Calibri" charset="0"/>
              </a:rPr>
              <a:t>you!</a:t>
            </a:r>
            <a:endParaRPr lang="en-US" dirty="0"/>
          </a:p>
        </p:txBody>
      </p:sp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2" y="421903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063" y="6305310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6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666" y="274638"/>
            <a:ext cx="6443133" cy="1143000"/>
          </a:xfrm>
        </p:spPr>
        <p:txBody>
          <a:bodyPr/>
          <a:lstStyle/>
          <a:p>
            <a:r>
              <a:rPr lang="en-US" sz="3600" dirty="0" smtClean="0"/>
              <a:t>Users’ Office main activities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770719"/>
              </p:ext>
            </p:extLst>
          </p:nvPr>
        </p:nvGraphicFramePr>
        <p:xfrm>
          <a:off x="457200" y="1600200"/>
          <a:ext cx="8229600" cy="458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953022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8" y="6289675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934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pic>
        <p:nvPicPr>
          <p:cNvPr id="5" name="Immagine 5" descr="PPT_Videata finale+w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23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556" y="274638"/>
            <a:ext cx="6076244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056777"/>
              </p:ext>
            </p:extLst>
          </p:nvPr>
        </p:nvGraphicFramePr>
        <p:xfrm>
          <a:off x="457200" y="274638"/>
          <a:ext cx="8229600" cy="619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976879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8" name="Immagine 1" descr="PPT_EST 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9675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96383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7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0260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222" y="6356350"/>
            <a:ext cx="7583036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" y="6286948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86948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0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947332" y="274638"/>
            <a:ext cx="6739467" cy="1143000"/>
          </a:xfrm>
        </p:spPr>
        <p:txBody>
          <a:bodyPr/>
          <a:lstStyle/>
          <a:p>
            <a:r>
              <a:rPr lang="en-US" sz="3600" dirty="0" err="1" smtClean="0">
                <a:latin typeface="Calibri" charset="0"/>
              </a:rPr>
              <a:t>Elettra</a:t>
            </a:r>
            <a:r>
              <a:rPr lang="en-US" sz="3600" dirty="0" smtClean="0">
                <a:latin typeface="Calibri" charset="0"/>
              </a:rPr>
              <a:t> Submitted proposals by semester</a:t>
            </a:r>
            <a:endParaRPr lang="en-US" sz="3600" dirty="0">
              <a:latin typeface="Calibri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1588"/>
            <a:ext cx="7967936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2886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" y="6287439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2" y="6287372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63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540000" y="274638"/>
            <a:ext cx="61468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alibri" charset="0"/>
              </a:rPr>
              <a:t>Proposals submitted/allocated</a:t>
            </a:r>
            <a:endParaRPr lang="en-US" sz="3600" dirty="0">
              <a:latin typeface="Calibri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3819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EUCALL Workshop - Prague - Michela Bassanese - 21.09.17</a:t>
            </a:r>
            <a:endParaRPr lang="en-US"/>
          </a:p>
        </p:txBody>
      </p:sp>
      <p:pic>
        <p:nvPicPr>
          <p:cNvPr id="5" name="Immagine 1" descr="PPT_ES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20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888" y="274638"/>
            <a:ext cx="5906911" cy="1143000"/>
          </a:xfrm>
        </p:spPr>
        <p:txBody>
          <a:bodyPr/>
          <a:lstStyle/>
          <a:p>
            <a:r>
              <a:rPr lang="en-US" dirty="0" err="1" smtClean="0"/>
              <a:t>Elettra</a:t>
            </a:r>
            <a:r>
              <a:rPr lang="en-US" dirty="0" smtClean="0"/>
              <a:t> Users’ Office Staff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4135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7890" y="6356350"/>
            <a:ext cx="3742032" cy="365125"/>
          </a:xfrm>
        </p:spPr>
        <p:txBody>
          <a:bodyPr/>
          <a:lstStyle/>
          <a:p>
            <a:pPr algn="r">
              <a:defRPr/>
            </a:pPr>
            <a:r>
              <a:rPr lang="tr-TR" dirty="0" smtClean="0"/>
              <a:t>EUCALL Workshop - Prague - Michela Bassanese - 21.09.17</a:t>
            </a:r>
            <a:endParaRPr lang="en-US" dirty="0"/>
          </a:p>
        </p:txBody>
      </p:sp>
      <p:pic>
        <p:nvPicPr>
          <p:cNvPr id="6" name="Immagine 1" descr="PPT_EST 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223838"/>
            <a:ext cx="1804106" cy="89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8" y="6289675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65" y="6289608"/>
            <a:ext cx="598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84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1038</Words>
  <Application>Microsoft Macintosh PowerPoint</Application>
  <PresentationFormat>On-screen Show (4:3)</PresentationFormat>
  <Paragraphs>177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28 Elettra Operative Beamlines</vt:lpstr>
      <vt:lpstr>6 FERMI Beamlines</vt:lpstr>
      <vt:lpstr>Users’ Office main activities</vt:lpstr>
      <vt:lpstr>PowerPoint Presentation</vt:lpstr>
      <vt:lpstr>PowerPoint Presentation</vt:lpstr>
      <vt:lpstr>Elettra Submitted proposals by semester</vt:lpstr>
      <vt:lpstr>Proposals submitted/allocated</vt:lpstr>
      <vt:lpstr>Elettra Users’ Office Staff</vt:lpstr>
      <vt:lpstr>PowerPoint Presentation</vt:lpstr>
      <vt:lpstr>VUO integrated functions</vt:lpstr>
      <vt:lpstr>PowerPoint Presentation</vt:lpstr>
      <vt:lpstr>PowerPoint Presentation</vt:lpstr>
      <vt:lpstr>User Area </vt:lpstr>
      <vt:lpstr>Deadlines for proposals submission</vt:lpstr>
      <vt:lpstr>User registration</vt:lpstr>
      <vt:lpstr>PowerPoint Presentation</vt:lpstr>
      <vt:lpstr>PowerPoint Presentation</vt:lpstr>
      <vt:lpstr>Proposal Form</vt:lpstr>
      <vt:lpstr>Proposal workflow</vt:lpstr>
      <vt:lpstr>Type of Proposals</vt:lpstr>
      <vt:lpstr>PowerPoint Presentation</vt:lpstr>
      <vt:lpstr>Proposal evaluation process: Technical evaluation</vt:lpstr>
      <vt:lpstr>Scientific evaluation</vt:lpstr>
      <vt:lpstr>Elettra Review Panel</vt:lpstr>
      <vt:lpstr>FERMI Review Panel</vt:lpstr>
      <vt:lpstr>Beamtime allocation phase</vt:lpstr>
      <vt:lpstr>Calendar</vt:lpstr>
      <vt:lpstr>User guide</vt:lpstr>
      <vt:lpstr>Access requests</vt:lpstr>
      <vt:lpstr>Safety and Radioprotection training</vt:lpstr>
      <vt:lpstr>After the experiment</vt:lpstr>
      <vt:lpstr>After the experiment: Reporting</vt:lpstr>
      <vt:lpstr>VUO statistics functions</vt:lpstr>
      <vt:lpstr>Proposals statistics</vt:lpstr>
      <vt:lpstr>Proposals submitted by country in 2016</vt:lpstr>
      <vt:lpstr>Elettra proposals allocated by Research Area   in 2016</vt:lpstr>
      <vt:lpstr>Non VUO functions:  Users’ Office skills</vt:lpstr>
      <vt:lpstr>PowerPoint Presentation</vt:lpstr>
      <vt:lpstr>PowerPoint Presentation</vt:lpstr>
    </vt:vector>
  </TitlesOfParts>
  <Company>Sincrotrone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Elettra Users’ Office</dc:title>
  <dc:creator>Michela Bassanese</dc:creator>
  <cp:lastModifiedBy>Michela Bassanese</cp:lastModifiedBy>
  <cp:revision>95</cp:revision>
  <cp:lastPrinted>2017-09-14T08:34:29Z</cp:lastPrinted>
  <dcterms:created xsi:type="dcterms:W3CDTF">2014-03-21T12:16:50Z</dcterms:created>
  <dcterms:modified xsi:type="dcterms:W3CDTF">2017-10-13T08:22:04Z</dcterms:modified>
</cp:coreProperties>
</file>