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</p:sldMasterIdLst>
  <p:notesMasterIdLst>
    <p:notesMasterId r:id="rId16"/>
  </p:notesMasterIdLst>
  <p:sldIdLst>
    <p:sldId id="257" r:id="rId4"/>
    <p:sldId id="355" r:id="rId5"/>
    <p:sldId id="357" r:id="rId6"/>
    <p:sldId id="265" r:id="rId7"/>
    <p:sldId id="271" r:id="rId8"/>
    <p:sldId id="329" r:id="rId9"/>
    <p:sldId id="348" r:id="rId10"/>
    <p:sldId id="359" r:id="rId11"/>
    <p:sldId id="360" r:id="rId12"/>
    <p:sldId id="356" r:id="rId13"/>
    <p:sldId id="358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B35"/>
    <a:srgbClr val="DCE111"/>
    <a:srgbClr val="A4D6EC"/>
    <a:srgbClr val="99CCFF"/>
    <a:srgbClr val="F0D71C"/>
    <a:srgbClr val="6AC844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4057" autoAdjust="0"/>
  </p:normalViewPr>
  <p:slideViewPr>
    <p:cSldViewPr showGuides="1">
      <p:cViewPr>
        <p:scale>
          <a:sx n="100" d="100"/>
          <a:sy n="100" d="100"/>
        </p:scale>
        <p:origin x="-1848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110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A2B67-FC85-4FD9-AE7B-95C7633553C9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B9A3-8076-4568-A6C6-6E57735F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7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</a:t>
            </a:r>
            <a:r>
              <a:rPr lang="en-GB" sz="1100" dirty="0" smtClean="0"/>
              <a:t>(36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</a:t>
            </a:r>
            <a:r>
              <a:rPr lang="en-GB" sz="1100" b="1" dirty="0" smtClean="0"/>
              <a:t>): </a:t>
            </a: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</a:t>
            </a:r>
            <a:r>
              <a:rPr lang="en-GB" sz="1100" smtClean="0"/>
              <a:t>1 rows </a:t>
            </a:r>
            <a:r>
              <a:rPr lang="en-GB" sz="1100" dirty="0"/>
              <a:t>of the defined size </a:t>
            </a:r>
            <a:r>
              <a:rPr lang="en-GB" sz="1100" dirty="0" smtClean="0"/>
              <a:t>(28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0418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0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de-DE" sz="1200" b="1" dirty="0" smtClean="0"/>
              <a:t>Pin in UK – CLF / </a:t>
            </a:r>
            <a:r>
              <a:rPr lang="en-GB" sz="1200" b="1" dirty="0" smtClean="0"/>
              <a:t>Central Laser Facility, STFC, Rutherford Appleton Laboratory, Chilton, United Kingdom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0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09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0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0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09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09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</a:t>
            </a:r>
            <a:r>
              <a:rPr lang="en-GB" sz="1100" dirty="0" smtClean="0"/>
              <a:t>(36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</a:t>
            </a:r>
            <a:r>
              <a:rPr lang="en-GB" sz="1100" b="1" dirty="0" smtClean="0"/>
              <a:t>): </a:t>
            </a: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</a:t>
            </a:r>
            <a:r>
              <a:rPr lang="en-GB" sz="1100" smtClean="0"/>
              <a:t>1 rows </a:t>
            </a:r>
            <a:r>
              <a:rPr lang="en-GB" sz="1100" dirty="0"/>
              <a:t>of the defined size </a:t>
            </a:r>
            <a:r>
              <a:rPr lang="en-GB" sz="1100" dirty="0" smtClean="0"/>
              <a:t>(28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55491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EUCALL\EUCALL logo\Logos_zusammen_1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5" y="4437112"/>
            <a:ext cx="7741478" cy="202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ppleg\Desktop\EUCALL Logo - PP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08" y="200025"/>
            <a:ext cx="4261308" cy="256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813" y="3883025"/>
            <a:ext cx="8325262" cy="85795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2">
                    <a:lumMod val="50000"/>
                    <a:lumOff val="50000"/>
                  </a:schemeClr>
                </a:solidFill>
                <a:latin typeface="Calibri (body)"/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11062" y="2264128"/>
            <a:ext cx="8331200" cy="184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3600" b="1">
                <a:solidFill>
                  <a:schemeClr val="tx1"/>
                </a:solidFill>
                <a:latin typeface="Calibri (Headings)"/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5" name="Text Box 2"/>
          <p:cNvSpPr txBox="1">
            <a:spLocks noChangeArrowheads="1"/>
          </p:cNvSpPr>
          <p:nvPr userDrawn="1"/>
        </p:nvSpPr>
        <p:spPr bwMode="auto">
          <a:xfrm>
            <a:off x="1043609" y="6358160"/>
            <a:ext cx="2448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altLang="de-DE" sz="800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This project has received funding from the </a:t>
            </a:r>
            <a:r>
              <a:rPr lang="en-US" altLang="de-DE" sz="800" i="1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European Union’s Horizon 2020 research and innovation </a:t>
            </a:r>
            <a:r>
              <a:rPr lang="en-US" altLang="de-DE" sz="800" i="1" dirty="0" err="1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programme</a:t>
            </a:r>
            <a:r>
              <a:rPr lang="en-US" altLang="de-DE" sz="800" i="1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 </a:t>
            </a:r>
            <a:r>
              <a:rPr lang="en-US" altLang="de-DE" sz="800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under grant agreement No 654220</a:t>
            </a:r>
            <a:endParaRPr lang="de-DE" altLang="de-DE" dirty="0">
              <a:solidFill>
                <a:srgbClr val="261748"/>
              </a:solidFill>
              <a:ea typeface="ＭＳ Ｐゴシック" pitchFamily="112" charset="-128"/>
              <a:cs typeface="Arial" pitchFamily="34" charset="0"/>
            </a:endParaRPr>
          </a:p>
        </p:txBody>
      </p:sp>
      <p:pic>
        <p:nvPicPr>
          <p:cNvPr id="16" name="Picture 15" descr="flag_yellow_high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47702"/>
            <a:ext cx="936104" cy="62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46" y="6165304"/>
            <a:ext cx="611450" cy="6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1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1637" y="600891"/>
            <a:ext cx="7283450" cy="371298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31544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1637" y="257814"/>
            <a:ext cx="7283450" cy="714375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7589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82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1637" y="600891"/>
            <a:ext cx="7283450" cy="371298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065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1637" y="257814"/>
            <a:ext cx="7283450" cy="714375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86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13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EUCALL\EUCALL logo\Logos_zusammen_1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8" y="4502774"/>
            <a:ext cx="8278813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ppleg\Desktop\EUCALL Logo - PP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08" y="200025"/>
            <a:ext cx="4261308" cy="256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813" y="3883025"/>
            <a:ext cx="8325262" cy="85795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2">
                    <a:lumMod val="50000"/>
                    <a:lumOff val="50000"/>
                  </a:schemeClr>
                </a:solidFill>
                <a:latin typeface="Calibri (body)"/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11062" y="2264128"/>
            <a:ext cx="8331200" cy="184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3600" b="1">
                <a:solidFill>
                  <a:schemeClr val="tx1"/>
                </a:solidFill>
                <a:latin typeface="Calibri (Headings)"/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5" name="Text Box 2"/>
          <p:cNvSpPr txBox="1">
            <a:spLocks noChangeArrowheads="1"/>
          </p:cNvSpPr>
          <p:nvPr userDrawn="1"/>
        </p:nvSpPr>
        <p:spPr bwMode="auto">
          <a:xfrm>
            <a:off x="1043609" y="6358160"/>
            <a:ext cx="2448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altLang="de-DE" sz="800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This project has received funding from the </a:t>
            </a:r>
            <a:r>
              <a:rPr lang="en-US" altLang="de-DE" sz="800" i="1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European Union’s Horizon 2020 research and innovation </a:t>
            </a:r>
            <a:r>
              <a:rPr lang="en-US" altLang="de-DE" sz="800" i="1" dirty="0" err="1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programme</a:t>
            </a:r>
            <a:r>
              <a:rPr lang="en-US" altLang="de-DE" sz="800" i="1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 </a:t>
            </a:r>
            <a:r>
              <a:rPr lang="en-US" altLang="de-DE" sz="800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under grant agreement No 654220</a:t>
            </a:r>
            <a:endParaRPr lang="de-DE" altLang="de-DE" dirty="0">
              <a:solidFill>
                <a:srgbClr val="261748"/>
              </a:solidFill>
              <a:ea typeface="ＭＳ Ｐゴシック" pitchFamily="112" charset="-128"/>
              <a:cs typeface="Arial" pitchFamily="34" charset="0"/>
            </a:endParaRPr>
          </a:p>
        </p:txBody>
      </p:sp>
      <p:pic>
        <p:nvPicPr>
          <p:cNvPr id="16" name="Picture 15" descr="flag_yellow_high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47702"/>
            <a:ext cx="936104" cy="62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C:\Users\prenci32\Downloads\Logo-Helmholtz-Zentrum-Dresden-Rossendorf-(HZDR)(1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03" y="6190610"/>
            <a:ext cx="798201" cy="55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8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1637" y="600891"/>
            <a:ext cx="7283450" cy="371298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47049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1637" y="257814"/>
            <a:ext cx="7283450" cy="714375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5013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230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EUCALL\EUCALL logo\Logos_zusammen_1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8" y="4502774"/>
            <a:ext cx="8278813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ppleg\Desktop\EUCALL Logo - PP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08" y="200025"/>
            <a:ext cx="4261308" cy="256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813" y="3883025"/>
            <a:ext cx="8325262" cy="85795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2">
                    <a:lumMod val="50000"/>
                    <a:lumOff val="50000"/>
                  </a:schemeClr>
                </a:solidFill>
                <a:latin typeface="Calibri (body)"/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11062" y="2264128"/>
            <a:ext cx="8331200" cy="184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3600" b="1">
                <a:solidFill>
                  <a:schemeClr val="tx1"/>
                </a:solidFill>
                <a:latin typeface="Calibri (Headings)"/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5" name="Text Box 2"/>
          <p:cNvSpPr txBox="1">
            <a:spLocks noChangeArrowheads="1"/>
          </p:cNvSpPr>
          <p:nvPr userDrawn="1"/>
        </p:nvSpPr>
        <p:spPr bwMode="auto">
          <a:xfrm>
            <a:off x="1043609" y="6358160"/>
            <a:ext cx="2448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altLang="de-DE" sz="800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This project has received funding from the </a:t>
            </a:r>
            <a:r>
              <a:rPr lang="en-US" altLang="de-DE" sz="800" i="1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European Union’s Horizon 2020 research and innovation </a:t>
            </a:r>
            <a:r>
              <a:rPr lang="en-US" altLang="de-DE" sz="800" i="1" dirty="0" err="1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programme</a:t>
            </a:r>
            <a:r>
              <a:rPr lang="en-US" altLang="de-DE" sz="800" i="1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 </a:t>
            </a:r>
            <a:r>
              <a:rPr lang="en-US" altLang="de-DE" sz="800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under grant agreement No 654220</a:t>
            </a:r>
            <a:endParaRPr lang="de-DE" altLang="de-DE" dirty="0">
              <a:solidFill>
                <a:srgbClr val="261748"/>
              </a:solidFill>
              <a:ea typeface="ＭＳ Ｐゴシック" pitchFamily="112" charset="-128"/>
              <a:cs typeface="Arial" pitchFamily="34" charset="0"/>
            </a:endParaRPr>
          </a:p>
        </p:txBody>
      </p:sp>
      <p:pic>
        <p:nvPicPr>
          <p:cNvPr id="16" name="Picture 15" descr="flag_yellow_high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47702"/>
            <a:ext cx="936104" cy="62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46" y="6165304"/>
            <a:ext cx="611450" cy="6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3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1552574" y="200305"/>
            <a:ext cx="7470000" cy="828000"/>
          </a:xfrm>
          <a:prstGeom prst="roundRect">
            <a:avLst/>
          </a:prstGeom>
          <a:gradFill flip="none" rotWithShape="1">
            <a:gsLst>
              <a:gs pos="90000">
                <a:srgbClr val="6AC844"/>
              </a:gs>
              <a:gs pos="0">
                <a:srgbClr val="6AC844"/>
              </a:gs>
              <a:gs pos="100000">
                <a:srgbClr val="F0D71C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vert="horz" wrap="square" lIns="288000" tIns="288000" rIns="288000" bIns="2880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de-DE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646502" y="309385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GB" sz="1000" b="1" dirty="0">
              <a:solidFill>
                <a:srgbClr val="FFFFFF"/>
              </a:solidFill>
              <a:ea typeface="ＭＳ Ｐゴシック" pitchFamily="112" charset="-128"/>
            </a:endParaRP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043609" y="6358160"/>
            <a:ext cx="2448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altLang="de-DE" sz="800" dirty="0">
                <a:solidFill>
                  <a:schemeClr val="tx2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This project has received funding from the </a:t>
            </a:r>
            <a:r>
              <a:rPr lang="en-US" altLang="de-DE" sz="800" i="1" dirty="0">
                <a:solidFill>
                  <a:schemeClr val="tx2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European Union’s Horizon 2020 research and innovation </a:t>
            </a:r>
            <a:r>
              <a:rPr lang="en-US" altLang="de-DE" sz="800" i="1" dirty="0" err="1">
                <a:solidFill>
                  <a:schemeClr val="tx2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programme</a:t>
            </a:r>
            <a:r>
              <a:rPr lang="en-US" altLang="de-DE" sz="800" i="1" dirty="0">
                <a:solidFill>
                  <a:schemeClr val="tx2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 </a:t>
            </a:r>
            <a:r>
              <a:rPr lang="en-US" altLang="de-DE" sz="800" dirty="0">
                <a:solidFill>
                  <a:schemeClr val="tx2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under grant agreement No 654220</a:t>
            </a:r>
            <a:endParaRPr lang="de-DE" altLang="de-DE" dirty="0">
              <a:solidFill>
                <a:schemeClr val="tx2"/>
              </a:solidFill>
              <a:ea typeface="ＭＳ Ｐゴシック" pitchFamily="112" charset="-128"/>
              <a:cs typeface="Arial" pitchFamily="34" charset="0"/>
            </a:endParaRPr>
          </a:p>
        </p:txBody>
      </p:sp>
      <p:pic>
        <p:nvPicPr>
          <p:cNvPr id="14" name="Picture 13" descr="flag_yellow_hig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47702"/>
            <a:ext cx="936104" cy="62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652587" y="267339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23" name="Text Box 123"/>
          <p:cNvSpPr txBox="1">
            <a:spLocks noChangeArrowheads="1"/>
          </p:cNvSpPr>
          <p:nvPr/>
        </p:nvSpPr>
        <p:spPr bwMode="auto">
          <a:xfrm>
            <a:off x="1646502" y="309385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FFFFFF"/>
                </a:solidFill>
                <a:ea typeface="ＭＳ Ｐゴシック" pitchFamily="112" charset="-128"/>
              </a:rPr>
              <a:t>The European Cluster of Advanced Laser Light Sources</a:t>
            </a:r>
          </a:p>
        </p:txBody>
      </p:sp>
      <p:sp>
        <p:nvSpPr>
          <p:cNvPr id="24" name="Rechteck 16"/>
          <p:cNvSpPr/>
          <p:nvPr/>
        </p:nvSpPr>
        <p:spPr bwMode="auto">
          <a:xfrm>
            <a:off x="8556779" y="244584"/>
            <a:ext cx="53266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7BD41925-BADA-44CD-9D29-92AC82CF061D}" type="slidenum">
              <a:rPr lang="en-GB" sz="1000" b="1">
                <a:solidFill>
                  <a:srgbClr val="FFFFFF"/>
                </a:solidFill>
                <a:ea typeface="Geneva" pitchFamily="1" charset="-128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b="1" dirty="0">
              <a:solidFill>
                <a:srgbClr val="FFFFFF"/>
              </a:solidFill>
              <a:ea typeface="Geneva" pitchFamily="1" charset="-128"/>
            </a:endParaRPr>
          </a:p>
        </p:txBody>
      </p:sp>
      <p:pic>
        <p:nvPicPr>
          <p:cNvPr id="17" name="Picture 2" descr="C:\Users\appleg\Desktop\EUCALL Logo - PP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5" y="200305"/>
            <a:ext cx="1364659" cy="8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2"/>
          <p:cNvSpPr txBox="1"/>
          <p:nvPr/>
        </p:nvSpPr>
        <p:spPr>
          <a:xfrm>
            <a:off x="4283968" y="6470950"/>
            <a:ext cx="398803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Graham Appleby, European</a:t>
            </a:r>
            <a:r>
              <a:rPr lang="en-GB" baseline="0" noProof="0" dirty="0" smtClean="0"/>
              <a:t> XFEL, 21/09/2017</a:t>
            </a: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/>
              <a:t>User Access at Advanced Laser Light Sources, ELI-Beamlines, </a:t>
            </a:r>
            <a:r>
              <a:rPr lang="en-GB" sz="800" dirty="0" err="1" smtClean="0"/>
              <a:t>Dolní</a:t>
            </a:r>
            <a:r>
              <a:rPr lang="en-GB" sz="800" dirty="0" smtClean="0"/>
              <a:t> </a:t>
            </a:r>
            <a:r>
              <a:rPr lang="en-GB" sz="800" dirty="0" err="1" smtClean="0"/>
              <a:t>Břežany</a:t>
            </a:r>
            <a:endParaRPr lang="en-GB" noProof="0" dirty="0" smtClean="0"/>
          </a:p>
        </p:txBody>
      </p:sp>
      <p:pic>
        <p:nvPicPr>
          <p:cNvPr id="19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46" y="6165304"/>
            <a:ext cx="611450" cy="6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3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Tx/>
        <a:buBlip>
          <a:blip r:embed="rId9"/>
        </a:buBlip>
        <a:defRPr sz="24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Calibri" panose="020F0502020204030204" pitchFamily="34" charset="0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rgbClr val="D6DA36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Calibri" panose="020F0502020204030204" pitchFamily="34" charset="0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Calibri" panose="020F0502020204030204" pitchFamily="34" charset="0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rgbClr val="DAD636"/>
        </a:buClr>
        <a:buChar char="»"/>
        <a:defRPr sz="2400">
          <a:solidFill>
            <a:srgbClr val="100F2E"/>
          </a:solidFill>
          <a:latin typeface="Calibri" panose="020F0502020204030204" pitchFamily="34" charset="0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1552574" y="200305"/>
            <a:ext cx="7470000" cy="828000"/>
          </a:xfrm>
          <a:prstGeom prst="roundRect">
            <a:avLst/>
          </a:prstGeom>
          <a:gradFill flip="none" rotWithShape="1">
            <a:gsLst>
              <a:gs pos="90000">
                <a:srgbClr val="6AC844"/>
              </a:gs>
              <a:gs pos="0">
                <a:srgbClr val="6AC844"/>
              </a:gs>
              <a:gs pos="100000">
                <a:srgbClr val="F0D71C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vert="horz" wrap="square" lIns="288000" tIns="288000" rIns="288000" bIns="2880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de-DE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646502" y="309385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GB" sz="1000" b="1" dirty="0">
              <a:solidFill>
                <a:srgbClr val="FFFFFF"/>
              </a:solidFill>
              <a:ea typeface="ＭＳ Ｐゴシック" pitchFamily="112" charset="-128"/>
            </a:endParaRP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043609" y="6358160"/>
            <a:ext cx="2448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altLang="de-DE" sz="800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This project has received funding from the </a:t>
            </a:r>
            <a:r>
              <a:rPr lang="en-US" altLang="de-DE" sz="800" i="1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European Union’s Horizon 2020 research and innovation </a:t>
            </a:r>
            <a:r>
              <a:rPr lang="en-US" altLang="de-DE" sz="800" i="1" dirty="0" err="1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programme</a:t>
            </a:r>
            <a:r>
              <a:rPr lang="en-US" altLang="de-DE" sz="800" i="1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 </a:t>
            </a:r>
            <a:r>
              <a:rPr lang="en-US" altLang="de-DE" sz="800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under grant agreement No 654220</a:t>
            </a:r>
            <a:endParaRPr lang="de-DE" altLang="de-DE" dirty="0">
              <a:solidFill>
                <a:srgbClr val="261748"/>
              </a:solidFill>
              <a:ea typeface="ＭＳ Ｐゴシック" pitchFamily="112" charset="-128"/>
              <a:cs typeface="Arial" pitchFamily="34" charset="0"/>
            </a:endParaRPr>
          </a:p>
        </p:txBody>
      </p:sp>
      <p:pic>
        <p:nvPicPr>
          <p:cNvPr id="14" name="Picture 13" descr="flag_yellow_hig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47702"/>
            <a:ext cx="936104" cy="62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652587" y="267339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23" name="Text Box 123"/>
          <p:cNvSpPr txBox="1">
            <a:spLocks noChangeArrowheads="1"/>
          </p:cNvSpPr>
          <p:nvPr/>
        </p:nvSpPr>
        <p:spPr bwMode="auto">
          <a:xfrm>
            <a:off x="1646502" y="309385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FFFFFF"/>
                </a:solidFill>
                <a:ea typeface="ＭＳ Ｐゴシック" pitchFamily="112" charset="-128"/>
              </a:rPr>
              <a:t>The European Cluster of Advanced Laser Light Sources</a:t>
            </a:r>
          </a:p>
        </p:txBody>
      </p:sp>
      <p:sp>
        <p:nvSpPr>
          <p:cNvPr id="24" name="Rechteck 16"/>
          <p:cNvSpPr/>
          <p:nvPr/>
        </p:nvSpPr>
        <p:spPr bwMode="auto">
          <a:xfrm>
            <a:off x="8556779" y="244584"/>
            <a:ext cx="53266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7BD41925-BADA-44CD-9D29-92AC82CF061D}" type="slidenum">
              <a:rPr lang="en-GB" sz="1000" b="1">
                <a:solidFill>
                  <a:srgbClr val="FFFFFF"/>
                </a:solidFill>
                <a:ea typeface="Geneva" pitchFamily="1" charset="-128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b="1" dirty="0">
              <a:solidFill>
                <a:srgbClr val="FFFFFF"/>
              </a:solidFill>
              <a:ea typeface="Geneva" pitchFamily="1" charset="-128"/>
            </a:endParaRPr>
          </a:p>
        </p:txBody>
      </p:sp>
      <p:pic>
        <p:nvPicPr>
          <p:cNvPr id="17" name="Picture 2" descr="C:\Users\appleg\Desktop\EUCALL Logo - PP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5" y="200305"/>
            <a:ext cx="1364659" cy="8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2"/>
          <p:cNvSpPr txBox="1"/>
          <p:nvPr/>
        </p:nvSpPr>
        <p:spPr>
          <a:xfrm>
            <a:off x="4961202" y="6470950"/>
            <a:ext cx="3310799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Irene Prencipe, Helmholtz-</a:t>
            </a:r>
            <a:r>
              <a:rPr lang="en-GB" noProof="0" dirty="0" err="1" smtClean="0"/>
              <a:t>Zentrum</a:t>
            </a:r>
            <a:r>
              <a:rPr lang="en-GB" baseline="0" noProof="0" dirty="0" smtClean="0"/>
              <a:t> Dresden-</a:t>
            </a:r>
            <a:r>
              <a:rPr lang="en-GB" baseline="0" noProof="0" dirty="0" err="1" smtClean="0"/>
              <a:t>Rossendorf</a:t>
            </a:r>
            <a:r>
              <a:rPr lang="en-GB" baseline="0" noProof="0" dirty="0" smtClean="0"/>
              <a:t>, 30/03/2017</a:t>
            </a: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Dynamic Compression of</a:t>
            </a:r>
            <a:r>
              <a:rPr lang="en-GB" baseline="0" noProof="0" dirty="0" smtClean="0"/>
              <a:t> Matter with X-rays</a:t>
            </a:r>
            <a:r>
              <a:rPr lang="en-GB" noProof="0" dirty="0" smtClean="0"/>
              <a:t>, ESRF</a:t>
            </a:r>
          </a:p>
        </p:txBody>
      </p:sp>
      <p:pic>
        <p:nvPicPr>
          <p:cNvPr id="18" name="Picture 11" descr="C:\Users\prenci32\Downloads\Logo-Helmholtz-Zentrum-Dresden-Rossendorf-(HZDR)(1)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03" y="6190610"/>
            <a:ext cx="798201" cy="55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96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Tx/>
        <a:buBlip>
          <a:blip r:embed="rId9"/>
        </a:buBlip>
        <a:defRPr sz="24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Calibri" panose="020F0502020204030204" pitchFamily="34" charset="0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rgbClr val="D6DA36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Calibri" panose="020F0502020204030204" pitchFamily="34" charset="0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Calibri" panose="020F0502020204030204" pitchFamily="34" charset="0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rgbClr val="DAD636"/>
        </a:buClr>
        <a:buChar char="»"/>
        <a:defRPr sz="2400">
          <a:solidFill>
            <a:srgbClr val="100F2E"/>
          </a:solidFill>
          <a:latin typeface="Calibri" panose="020F0502020204030204" pitchFamily="34" charset="0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1552574" y="200305"/>
            <a:ext cx="7470000" cy="828000"/>
          </a:xfrm>
          <a:prstGeom prst="roundRect">
            <a:avLst/>
          </a:prstGeom>
          <a:gradFill flip="none" rotWithShape="1">
            <a:gsLst>
              <a:gs pos="90000">
                <a:srgbClr val="6AC844"/>
              </a:gs>
              <a:gs pos="0">
                <a:srgbClr val="6AC844"/>
              </a:gs>
              <a:gs pos="100000">
                <a:srgbClr val="F0D71C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vert="horz" wrap="square" lIns="288000" tIns="288000" rIns="288000" bIns="2880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de-DE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646502" y="309385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GB" sz="1000" b="1" dirty="0">
              <a:solidFill>
                <a:srgbClr val="FFFFFF"/>
              </a:solidFill>
              <a:ea typeface="ＭＳ Ｐゴシック" pitchFamily="112" charset="-128"/>
            </a:endParaRP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043609" y="6358160"/>
            <a:ext cx="2448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altLang="de-DE" sz="800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This project has received funding from the </a:t>
            </a:r>
            <a:r>
              <a:rPr lang="en-US" altLang="de-DE" sz="800" i="1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European Union’s Horizon 2020 research and innovation </a:t>
            </a:r>
            <a:r>
              <a:rPr lang="en-US" altLang="de-DE" sz="800" i="1" dirty="0" err="1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programme</a:t>
            </a:r>
            <a:r>
              <a:rPr lang="en-US" altLang="de-DE" sz="800" i="1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 </a:t>
            </a:r>
            <a:r>
              <a:rPr lang="en-US" altLang="de-DE" sz="800" dirty="0">
                <a:solidFill>
                  <a:srgbClr val="261748"/>
                </a:solidFill>
                <a:latin typeface="Calibri" pitchFamily="34" charset="0"/>
                <a:ea typeface="ＭＳ Ｐゴシック" pitchFamily="112" charset="-128"/>
                <a:cs typeface="Arial" pitchFamily="34" charset="0"/>
              </a:rPr>
              <a:t>under grant agreement No 654220</a:t>
            </a:r>
            <a:endParaRPr lang="de-DE" altLang="de-DE" dirty="0">
              <a:solidFill>
                <a:srgbClr val="261748"/>
              </a:solidFill>
              <a:ea typeface="ＭＳ Ｐゴシック" pitchFamily="112" charset="-128"/>
              <a:cs typeface="Arial" pitchFamily="34" charset="0"/>
            </a:endParaRPr>
          </a:p>
        </p:txBody>
      </p:sp>
      <p:pic>
        <p:nvPicPr>
          <p:cNvPr id="14" name="Picture 13" descr="flag_yellow_hig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47702"/>
            <a:ext cx="936104" cy="62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652587" y="267339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23" name="Text Box 123"/>
          <p:cNvSpPr txBox="1">
            <a:spLocks noChangeArrowheads="1"/>
          </p:cNvSpPr>
          <p:nvPr/>
        </p:nvSpPr>
        <p:spPr bwMode="auto">
          <a:xfrm>
            <a:off x="1646502" y="309385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FFFFFF"/>
                </a:solidFill>
                <a:ea typeface="ＭＳ Ｐゴシック" pitchFamily="112" charset="-128"/>
              </a:rPr>
              <a:t>The European Cluster of Advanced Laser Light Sources</a:t>
            </a:r>
          </a:p>
        </p:txBody>
      </p:sp>
      <p:sp>
        <p:nvSpPr>
          <p:cNvPr id="24" name="Rechteck 16"/>
          <p:cNvSpPr/>
          <p:nvPr/>
        </p:nvSpPr>
        <p:spPr bwMode="auto">
          <a:xfrm>
            <a:off x="8556779" y="244584"/>
            <a:ext cx="53266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7BD41925-BADA-44CD-9D29-92AC82CF061D}" type="slidenum">
              <a:rPr lang="en-GB" sz="1000" b="1">
                <a:solidFill>
                  <a:srgbClr val="FFFFFF"/>
                </a:solidFill>
                <a:ea typeface="Geneva" pitchFamily="1" charset="-128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b="1" dirty="0">
              <a:solidFill>
                <a:srgbClr val="FFFFFF"/>
              </a:solidFill>
              <a:ea typeface="Geneva" pitchFamily="1" charset="-128"/>
            </a:endParaRPr>
          </a:p>
        </p:txBody>
      </p:sp>
      <p:pic>
        <p:nvPicPr>
          <p:cNvPr id="17" name="Picture 2" descr="C:\Users\appleg\Desktop\EUCALL Logo - PP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5" y="200305"/>
            <a:ext cx="1364659" cy="8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2"/>
          <p:cNvSpPr txBox="1"/>
          <p:nvPr/>
        </p:nvSpPr>
        <p:spPr>
          <a:xfrm>
            <a:off x="4961202" y="6470950"/>
            <a:ext cx="3310799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r>
              <a:rPr lang="en-GB" dirty="0" smtClean="0"/>
              <a:t>Graham Appleby, European XFEL, 30/03/2017</a:t>
            </a:r>
          </a:p>
          <a:p>
            <a:pPr algn="r" fontAlgn="base">
              <a:spcAft>
                <a:spcPct val="0"/>
              </a:spcAft>
              <a:defRPr/>
            </a:pPr>
            <a:r>
              <a:rPr lang="en-GB" dirty="0" smtClean="0"/>
              <a:t>Dynamic Compression of Matter with X-rays, ESRF</a:t>
            </a:r>
          </a:p>
        </p:txBody>
      </p:sp>
      <p:pic>
        <p:nvPicPr>
          <p:cNvPr id="19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46" y="6165304"/>
            <a:ext cx="611450" cy="6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9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Tx/>
        <a:buBlip>
          <a:blip r:embed="rId9"/>
        </a:buBlip>
        <a:defRPr sz="24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Calibri" panose="020F0502020204030204" pitchFamily="34" charset="0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rgbClr val="D6DA36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Calibri" panose="020F0502020204030204" pitchFamily="34" charset="0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Calibri" panose="020F0502020204030204" pitchFamily="34" charset="0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rgbClr val="DAD636"/>
        </a:buClr>
        <a:buChar char="»"/>
        <a:defRPr sz="2400">
          <a:solidFill>
            <a:srgbClr val="100F2E"/>
          </a:solidFill>
          <a:latin typeface="Calibri" panose="020F0502020204030204" pitchFamily="34" charset="0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404813" y="2736767"/>
            <a:ext cx="8331200" cy="1844675"/>
          </a:xfrm>
        </p:spPr>
        <p:txBody>
          <a:bodyPr/>
          <a:lstStyle/>
          <a:p>
            <a:r>
              <a:rPr lang="en-GB" sz="2400" dirty="0" smtClean="0"/>
              <a:t>User Access at Advanced Laser Light Sources</a:t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1800" b="0" dirty="0" smtClean="0"/>
              <a:t>Graham Appleby – European XFEL Facility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18491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1637" y="574766"/>
            <a:ext cx="7283450" cy="397423"/>
          </a:xfrm>
        </p:spPr>
        <p:txBody>
          <a:bodyPr/>
          <a:lstStyle/>
          <a:p>
            <a:r>
              <a:rPr lang="en-GB" sz="2200" dirty="0" smtClean="0"/>
              <a:t>Goals of this Workshop</a:t>
            </a:r>
            <a:endParaRPr lang="en-GB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0768"/>
            <a:ext cx="8371325" cy="4932362"/>
          </a:xfrm>
        </p:spPr>
        <p:txBody>
          <a:bodyPr/>
          <a:lstStyle/>
          <a:p>
            <a:pPr lvl="0"/>
            <a:r>
              <a:rPr lang="en-GB" sz="2000" dirty="0" smtClean="0"/>
              <a:t>Experience exchange between established synchrotron/FEL facilities to the “new” ELI laser light sources</a:t>
            </a:r>
          </a:p>
          <a:p>
            <a:pPr lvl="2"/>
            <a:r>
              <a:rPr lang="en-GB" sz="2000" dirty="0" smtClean="0"/>
              <a:t>Invited presentations and panel discussions</a:t>
            </a:r>
          </a:p>
          <a:p>
            <a:pPr marL="560388" lvl="2" indent="0">
              <a:buNone/>
            </a:pPr>
            <a:endParaRPr lang="en-GB" sz="2000" dirty="0" smtClean="0"/>
          </a:p>
          <a:p>
            <a:pPr lvl="2"/>
            <a:endParaRPr lang="en-GB" sz="2000" dirty="0" smtClean="0"/>
          </a:p>
          <a:p>
            <a:pPr marL="300037" lvl="1" indent="0">
              <a:buNone/>
            </a:pP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" y="1075159"/>
            <a:ext cx="5388452" cy="580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106147" y="3460938"/>
            <a:ext cx="1054163" cy="2024356"/>
            <a:chOff x="3106147" y="3460938"/>
            <a:chExt cx="1054163" cy="2024356"/>
          </a:xfrm>
        </p:grpSpPr>
        <p:sp>
          <p:nvSpPr>
            <p:cNvPr id="4" name="TextBox 3"/>
            <p:cNvSpPr txBox="1"/>
            <p:nvPr/>
          </p:nvSpPr>
          <p:spPr>
            <a:xfrm>
              <a:off x="3255498" y="3460938"/>
              <a:ext cx="308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r>
                <a:rPr lang="en-US" sz="2000" dirty="0" smtClean="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06147" y="3789040"/>
              <a:ext cx="308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r>
                <a:rPr lang="en-US" sz="2000" dirty="0" smtClean="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47864" y="4109010"/>
              <a:ext cx="308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r>
                <a:rPr lang="en-US" sz="2000" dirty="0" smtClean="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51920" y="4757082"/>
              <a:ext cx="308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r>
                <a:rPr lang="en-US" sz="2000" dirty="0" smtClean="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3848" y="5085184"/>
              <a:ext cx="308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r>
                <a:rPr lang="en-US" sz="2000" dirty="0" smtClean="0">
                  <a:solidFill>
                    <a:srgbClr val="FF0000"/>
                  </a:solidFill>
                </a:rPr>
                <a:t>*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5279620" cy="428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02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1637" y="574766"/>
            <a:ext cx="7283450" cy="397423"/>
          </a:xfrm>
        </p:spPr>
        <p:txBody>
          <a:bodyPr/>
          <a:lstStyle/>
          <a:p>
            <a:r>
              <a:rPr lang="en-GB" sz="2200" dirty="0" smtClean="0"/>
              <a:t>Goals of this Workshop</a:t>
            </a:r>
            <a:endParaRPr lang="en-GB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0768"/>
            <a:ext cx="8371325" cy="4932362"/>
          </a:xfrm>
        </p:spPr>
        <p:txBody>
          <a:bodyPr/>
          <a:lstStyle/>
          <a:p>
            <a:r>
              <a:rPr lang="en-GB" sz="2000" dirty="0" smtClean="0">
                <a:solidFill>
                  <a:srgbClr val="000000"/>
                </a:solidFill>
              </a:rPr>
              <a:t>Discussion of EUCALL’s defined challenge “</a:t>
            </a:r>
            <a:r>
              <a:rPr lang="en-GB" sz="2000" i="1" dirty="0"/>
              <a:t>more efficient use of the facilities and optimization of </a:t>
            </a:r>
            <a:r>
              <a:rPr lang="en-GB" sz="2000" i="1" dirty="0" smtClean="0"/>
              <a:t>user </a:t>
            </a:r>
            <a:r>
              <a:rPr lang="en-US" sz="2000" i="1" dirty="0" smtClean="0"/>
              <a:t>research opportunities</a:t>
            </a:r>
            <a:r>
              <a:rPr lang="en-GB" sz="2000" dirty="0" smtClean="0">
                <a:solidFill>
                  <a:srgbClr val="000000"/>
                </a:solidFill>
              </a:rPr>
              <a:t>”</a:t>
            </a:r>
          </a:p>
          <a:p>
            <a:pPr lvl="2"/>
            <a:r>
              <a:rPr lang="en-GB" sz="2000" dirty="0" smtClean="0"/>
              <a:t>Overbooking</a:t>
            </a:r>
          </a:p>
          <a:p>
            <a:pPr lvl="2"/>
            <a:r>
              <a:rPr lang="en-GB" sz="2000" dirty="0" smtClean="0"/>
              <a:t>Limitations </a:t>
            </a:r>
            <a:r>
              <a:rPr lang="en-GB" sz="2000" dirty="0"/>
              <a:t>restricting the optimum use of </a:t>
            </a:r>
            <a:r>
              <a:rPr lang="en-GB" sz="2000" dirty="0" smtClean="0"/>
              <a:t>the RIs</a:t>
            </a:r>
          </a:p>
          <a:p>
            <a:pPr lvl="2"/>
            <a:r>
              <a:rPr lang="en-GB" sz="2000" dirty="0" smtClean="0"/>
              <a:t>Optimum </a:t>
            </a:r>
            <a:r>
              <a:rPr lang="en-GB" sz="2000" dirty="0"/>
              <a:t>response to user </a:t>
            </a:r>
            <a:r>
              <a:rPr lang="en-GB" sz="2000" dirty="0" smtClean="0"/>
              <a:t>demands</a:t>
            </a:r>
          </a:p>
          <a:p>
            <a:pPr lvl="2"/>
            <a:r>
              <a:rPr lang="en-GB" sz="2000" dirty="0" smtClean="0">
                <a:solidFill>
                  <a:srgbClr val="000000"/>
                </a:solidFill>
              </a:rPr>
              <a:t>How best </a:t>
            </a:r>
            <a:r>
              <a:rPr lang="en-GB" sz="2000" dirty="0">
                <a:solidFill>
                  <a:srgbClr val="000000"/>
                </a:solidFill>
              </a:rPr>
              <a:t>to overcome those limitations on a larger scale across the two </a:t>
            </a:r>
            <a:r>
              <a:rPr lang="en-GB" sz="2000" dirty="0" smtClean="0">
                <a:solidFill>
                  <a:srgbClr val="000000"/>
                </a:solidFill>
              </a:rPr>
              <a:t>communities</a:t>
            </a:r>
          </a:p>
          <a:p>
            <a:pPr lvl="2"/>
            <a:r>
              <a:rPr lang="en-GB" sz="2000" dirty="0"/>
              <a:t>Optimizing the efficient use of an </a:t>
            </a:r>
            <a:r>
              <a:rPr lang="en-GB" sz="2000" i="1" dirty="0"/>
              <a:t>ensemble of complementary facilities</a:t>
            </a:r>
            <a:endParaRPr lang="en-GB" sz="2000" dirty="0">
              <a:solidFill>
                <a:srgbClr val="000000"/>
              </a:solidFill>
            </a:endParaRPr>
          </a:p>
          <a:p>
            <a:pPr marL="560388" lvl="2" indent="0">
              <a:buNone/>
            </a:pPr>
            <a:endParaRPr lang="en-GB" sz="2000" dirty="0" smtClean="0"/>
          </a:p>
          <a:p>
            <a:pPr lvl="2"/>
            <a:endParaRPr lang="en-GB" sz="2000" dirty="0" smtClean="0"/>
          </a:p>
          <a:p>
            <a:pPr marL="300037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148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404813" y="2493034"/>
            <a:ext cx="8331200" cy="2235057"/>
          </a:xfrm>
        </p:spPr>
        <p:txBody>
          <a:bodyPr/>
          <a:lstStyle/>
          <a:p>
            <a:r>
              <a:rPr lang="en-US" sz="2400" b="0" dirty="0" smtClean="0">
                <a:solidFill>
                  <a:schemeClr val="accent3"/>
                </a:solidFill>
              </a:rPr>
              <a:t>Thank you for your attention</a:t>
            </a:r>
            <a:r>
              <a:rPr lang="de-DE" sz="2400" b="0" dirty="0" smtClean="0">
                <a:solidFill>
                  <a:schemeClr val="accent3"/>
                </a:solidFill>
              </a:rPr>
              <a:t/>
            </a:r>
            <a:br>
              <a:rPr lang="de-DE" sz="2400" b="0" dirty="0" smtClean="0">
                <a:solidFill>
                  <a:schemeClr val="accent3"/>
                </a:solidFill>
              </a:rPr>
            </a:br>
            <a:r>
              <a:rPr lang="de-DE" sz="2400" b="0" dirty="0">
                <a:solidFill>
                  <a:schemeClr val="accent3"/>
                </a:solidFill>
              </a:rPr>
              <a:t/>
            </a:r>
            <a:br>
              <a:rPr lang="de-DE" sz="2400" b="0" dirty="0">
                <a:solidFill>
                  <a:schemeClr val="accent3"/>
                </a:solidFill>
              </a:rPr>
            </a:br>
            <a:r>
              <a:rPr lang="de-DE" sz="2400" b="0" dirty="0" smtClean="0">
                <a:solidFill>
                  <a:schemeClr val="accent3"/>
                </a:solidFill>
              </a:rPr>
              <a:t>www.eucall.eu / contact@eucall.eu</a:t>
            </a:r>
            <a:endParaRPr lang="en-GB" sz="1800" b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Sources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5068887" cy="2369244"/>
          </a:xfrm>
        </p:spPr>
        <p:txBody>
          <a:bodyPr/>
          <a:lstStyle/>
          <a:p>
            <a:r>
              <a:rPr lang="en-US" dirty="0" smtClean="0"/>
              <a:t>Accelerator-based RIs (SR, FEL)</a:t>
            </a:r>
          </a:p>
          <a:p>
            <a:pPr lvl="1"/>
            <a:r>
              <a:rPr lang="en-US" sz="2000" dirty="0" smtClean="0"/>
              <a:t>Successful and large user program</a:t>
            </a:r>
          </a:p>
          <a:p>
            <a:pPr lvl="1"/>
            <a:r>
              <a:rPr lang="en-US" sz="2000" dirty="0" smtClean="0"/>
              <a:t>Increasing complexity (OLs, FELs, …)</a:t>
            </a:r>
          </a:p>
          <a:p>
            <a:pPr lvl="1"/>
            <a:r>
              <a:rPr lang="en-US" sz="2000" dirty="0" smtClean="0"/>
              <a:t>X-rays reach diffraction limit &amp; non-linear regime</a:t>
            </a:r>
          </a:p>
          <a:p>
            <a:pPr lvl="1"/>
            <a:r>
              <a:rPr lang="en-US" sz="2000" dirty="0" smtClean="0"/>
              <a:t>Optical laser methods applied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9" t="41762" r="16316" b="27240"/>
          <a:stretch/>
        </p:blipFill>
        <p:spPr>
          <a:xfrm>
            <a:off x="5848625" y="1439306"/>
            <a:ext cx="2578101" cy="14401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95048" y="3284984"/>
            <a:ext cx="8121877" cy="2891684"/>
            <a:chOff x="295048" y="3284984"/>
            <a:chExt cx="8121877" cy="2891684"/>
          </a:xfrm>
        </p:grpSpPr>
        <p:pic>
          <p:nvPicPr>
            <p:cNvPr id="5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847936" y="4395758"/>
              <a:ext cx="2568989" cy="888273"/>
            </a:xfrm>
            <a:prstGeom prst="rect">
              <a:avLst/>
            </a:prstGeom>
            <a:ln w="25400"/>
          </p:spPr>
        </p:pic>
        <p:pic>
          <p:nvPicPr>
            <p:cNvPr id="6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48625" y="3284984"/>
              <a:ext cx="2567610" cy="968111"/>
            </a:xfrm>
            <a:prstGeom prst="rect">
              <a:avLst/>
            </a:prstGeom>
            <a:ln w="25400"/>
          </p:spPr>
        </p:pic>
        <p:pic>
          <p:nvPicPr>
            <p:cNvPr id="7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847936" y="5395048"/>
              <a:ext cx="2568989" cy="781620"/>
            </a:xfrm>
            <a:prstGeom prst="rect">
              <a:avLst/>
            </a:prstGeom>
            <a:ln w="25400"/>
          </p:spPr>
        </p:pic>
        <p:sp>
          <p:nvSpPr>
            <p:cNvPr id="8" name="Rectangle 7"/>
            <p:cNvSpPr/>
            <p:nvPr/>
          </p:nvSpPr>
          <p:spPr>
            <a:xfrm>
              <a:off x="295048" y="3787872"/>
              <a:ext cx="5069040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98450" lvl="0" indent="-298450" fontAlgn="base">
                <a:spcBef>
                  <a:spcPts val="600"/>
                </a:spcBef>
                <a:spcAft>
                  <a:spcPct val="0"/>
                </a:spcAft>
                <a:buClr>
                  <a:srgbClr val="FD930A"/>
                </a:buClr>
                <a:buSzPct val="60000"/>
                <a:buBlip>
                  <a:blip r:embed="rId6"/>
                </a:buBlip>
              </a:pPr>
              <a:r>
                <a:rPr lang="en-US" sz="24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Optical-laser based RIs (ELI, LLE </a:t>
              </a:r>
              <a:r>
                <a:rPr lang="en-US" sz="2400" kern="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faci</a:t>
              </a:r>
              <a:r>
                <a:rPr lang="en-US" sz="24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.)</a:t>
              </a:r>
            </a:p>
            <a:p>
              <a:pPr marL="558800" lvl="1" indent="-258763" fontAlgn="base">
                <a:spcBef>
                  <a:spcPts val="600"/>
                </a:spcBef>
                <a:spcAft>
                  <a:spcPct val="0"/>
                </a:spcAft>
                <a:buClr>
                  <a:srgbClr val="261748"/>
                </a:buClr>
                <a:buFont typeface="Wingdings" pitchFamily="2" charset="2"/>
                <a:buChar char="§"/>
              </a:pPr>
              <a:r>
                <a:rPr lang="en-US" sz="20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High power laser (HPL)</a:t>
              </a:r>
            </a:p>
            <a:p>
              <a:pPr marL="558800" lvl="1" indent="-258763" fontAlgn="base">
                <a:spcBef>
                  <a:spcPts val="600"/>
                </a:spcBef>
                <a:spcAft>
                  <a:spcPct val="0"/>
                </a:spcAft>
                <a:buClr>
                  <a:srgbClr val="261748"/>
                </a:buClr>
                <a:buFont typeface="Wingdings" pitchFamily="2" charset="2"/>
                <a:buChar char="§"/>
              </a:pPr>
              <a:r>
                <a:rPr lang="en-US" sz="20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New </a:t>
              </a:r>
              <a:r>
                <a:rPr lang="en-US" sz="20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and ramping up</a:t>
              </a:r>
            </a:p>
            <a:p>
              <a:pPr marL="558800" lvl="1" indent="-258763" fontAlgn="base">
                <a:spcBef>
                  <a:spcPts val="600"/>
                </a:spcBef>
                <a:spcAft>
                  <a:spcPct val="0"/>
                </a:spcAft>
                <a:buClr>
                  <a:srgbClr val="261748"/>
                </a:buClr>
                <a:buFont typeface="Wingdings" pitchFamily="2" charset="2"/>
                <a:buChar char="§"/>
              </a:pPr>
              <a:r>
                <a:rPr lang="en-US" sz="20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HPLs as sources of UV and x-ray beams</a:t>
              </a:r>
              <a:endParaRPr lang="en-US" sz="2000" kern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558800" lvl="1" indent="-258763" fontAlgn="base">
                <a:spcBef>
                  <a:spcPts val="600"/>
                </a:spcBef>
                <a:spcAft>
                  <a:spcPct val="0"/>
                </a:spcAft>
                <a:buClr>
                  <a:srgbClr val="261748"/>
                </a:buClr>
                <a:buFont typeface="Wingdings" pitchFamily="2" charset="2"/>
                <a:buChar char="§"/>
              </a:pPr>
              <a:r>
                <a:rPr lang="en-US" sz="20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UV/x-ray </a:t>
              </a:r>
              <a:r>
                <a:rPr lang="en-US" sz="20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methods provided to users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30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1637" y="574766"/>
            <a:ext cx="7283450" cy="397423"/>
          </a:xfrm>
        </p:spPr>
        <p:txBody>
          <a:bodyPr/>
          <a:lstStyle/>
          <a:p>
            <a:r>
              <a:rPr lang="en-GB" sz="2200" dirty="0" smtClean="0"/>
              <a:t>European Cluster of Advanced Laser Light Sources</a:t>
            </a:r>
            <a:endParaRPr lang="en-GB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7788"/>
            <a:ext cx="8415659" cy="4932362"/>
          </a:xfrm>
        </p:spPr>
        <p:txBody>
          <a:bodyPr/>
          <a:lstStyle/>
          <a:p>
            <a:pPr defTabSz="912813">
              <a:buClr>
                <a:srgbClr val="FD930A"/>
              </a:buClr>
              <a:buSzPct val="80000"/>
              <a:buNone/>
            </a:pPr>
            <a:r>
              <a:rPr lang="en-GB" sz="2000" b="1" dirty="0">
                <a:solidFill>
                  <a:srgbClr val="000000"/>
                </a:solidFill>
              </a:rPr>
              <a:t>EUCALL is a network between large-scale user facilities </a:t>
            </a:r>
            <a:r>
              <a:rPr lang="en-GB" sz="2000" b="1" dirty="0" smtClean="0">
                <a:solidFill>
                  <a:srgbClr val="000000"/>
                </a:solidFill>
              </a:rPr>
              <a:t>for:</a:t>
            </a:r>
            <a:endParaRPr lang="en-GB" sz="2000" dirty="0" smtClean="0"/>
          </a:p>
          <a:p>
            <a:pPr lvl="0">
              <a:buClr>
                <a:srgbClr val="FD930A"/>
              </a:buClr>
            </a:pPr>
            <a:r>
              <a:rPr lang="en-GB" sz="2000" dirty="0" smtClean="0">
                <a:solidFill>
                  <a:srgbClr val="000000"/>
                </a:solidFill>
              </a:rPr>
              <a:t>free-electron laser (FEL) radiation</a:t>
            </a:r>
          </a:p>
          <a:p>
            <a:pPr lvl="0">
              <a:buClr>
                <a:srgbClr val="FD930A"/>
              </a:buClr>
            </a:pPr>
            <a:r>
              <a:rPr lang="en-GB" sz="2000" dirty="0" smtClean="0"/>
              <a:t>synchrotron radiation (SR)</a:t>
            </a:r>
          </a:p>
          <a:p>
            <a:pPr lvl="0">
              <a:buClr>
                <a:srgbClr val="FD930A"/>
              </a:buClr>
            </a:pPr>
            <a:r>
              <a:rPr lang="en-GB" sz="2000" dirty="0"/>
              <a:t>optical laser </a:t>
            </a:r>
            <a:r>
              <a:rPr lang="en-GB" sz="2000" dirty="0" smtClean="0"/>
              <a:t>radiation</a:t>
            </a:r>
          </a:p>
          <a:p>
            <a:pPr marL="0" lvl="0" indent="0">
              <a:buClr>
                <a:srgbClr val="FD930A"/>
              </a:buClr>
              <a:buNone/>
            </a:pPr>
            <a:endParaRPr lang="en-GB" sz="2000" dirty="0" smtClean="0"/>
          </a:p>
          <a:p>
            <a:pPr defTabSz="912813">
              <a:buClr>
                <a:srgbClr val="FD930A"/>
              </a:buClr>
              <a:buSzPct val="80000"/>
              <a:buNone/>
            </a:pPr>
            <a:r>
              <a:rPr lang="en-GB" sz="2000" b="1" dirty="0">
                <a:solidFill>
                  <a:srgbClr val="000000"/>
                </a:solidFill>
              </a:rPr>
              <a:t>Under EUCALL, they work together on:</a:t>
            </a:r>
            <a:endParaRPr lang="en-GB" sz="2000" dirty="0"/>
          </a:p>
          <a:p>
            <a:pPr lvl="0">
              <a:buClr>
                <a:srgbClr val="FD930A"/>
              </a:buClr>
            </a:pPr>
            <a:r>
              <a:rPr lang="en-GB" sz="2000" dirty="0">
                <a:solidFill>
                  <a:srgbClr val="000000"/>
                </a:solidFill>
              </a:rPr>
              <a:t>common </a:t>
            </a:r>
            <a:r>
              <a:rPr lang="en-GB" sz="2000" dirty="0" smtClean="0">
                <a:solidFill>
                  <a:srgbClr val="000000"/>
                </a:solidFill>
              </a:rPr>
              <a:t>technologies </a:t>
            </a:r>
            <a:r>
              <a:rPr lang="en-GB" sz="2000" dirty="0">
                <a:solidFill>
                  <a:srgbClr val="000000"/>
                </a:solidFill>
              </a:rPr>
              <a:t>and research opportunities</a:t>
            </a:r>
          </a:p>
          <a:p>
            <a:pPr lvl="0">
              <a:buClr>
                <a:srgbClr val="FD930A"/>
              </a:buClr>
            </a:pPr>
            <a:r>
              <a:rPr lang="en-GB" sz="2000" dirty="0">
                <a:solidFill>
                  <a:srgbClr val="000000"/>
                </a:solidFill>
              </a:rPr>
              <a:t>tools to sustain this interaction in the future</a:t>
            </a:r>
            <a:endParaRPr lang="en-GB" sz="2000" dirty="0"/>
          </a:p>
          <a:p>
            <a:pPr>
              <a:buClr>
                <a:srgbClr val="DAD63A"/>
              </a:buClr>
              <a:buSzPct val="160000"/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0000"/>
              </a:solidFill>
            </a:endParaRPr>
          </a:p>
          <a:p>
            <a:pPr lvl="0" defTabSz="912813">
              <a:buClr>
                <a:srgbClr val="FD930A"/>
              </a:buClr>
              <a:buSzPct val="80000"/>
              <a:buNone/>
            </a:pPr>
            <a:r>
              <a:rPr lang="en-GB" sz="2000" b="1" dirty="0">
                <a:solidFill>
                  <a:srgbClr val="000000"/>
                </a:solidFill>
              </a:rPr>
              <a:t>Facts and figures:</a:t>
            </a:r>
            <a:endParaRPr lang="en-GB" sz="2000" dirty="0">
              <a:solidFill>
                <a:srgbClr val="000000"/>
              </a:solidFill>
            </a:endParaRPr>
          </a:p>
          <a:p>
            <a:pPr lvl="0">
              <a:buClr>
                <a:srgbClr val="FD930A"/>
              </a:buClr>
            </a:pPr>
            <a:r>
              <a:rPr lang="en-GB" sz="2000" dirty="0">
                <a:solidFill>
                  <a:srgbClr val="000000"/>
                </a:solidFill>
              </a:rPr>
              <a:t>7M€ from Horizon 2020 for project period </a:t>
            </a:r>
            <a:r>
              <a:rPr lang="en-GB" sz="2000" dirty="0" smtClean="0">
                <a:solidFill>
                  <a:srgbClr val="000000"/>
                </a:solidFill>
              </a:rPr>
              <a:t>Oct 2015 - Oct 2018</a:t>
            </a:r>
            <a:endParaRPr lang="en-GB" sz="2000" dirty="0">
              <a:solidFill>
                <a:srgbClr val="000000"/>
              </a:solidFill>
            </a:endParaRPr>
          </a:p>
          <a:p>
            <a:pPr lvl="0">
              <a:buClr>
                <a:srgbClr val="FD930A"/>
              </a:buClr>
            </a:pPr>
            <a:r>
              <a:rPr lang="de-DE" sz="2000" dirty="0"/>
              <a:t>11 </a:t>
            </a:r>
            <a:r>
              <a:rPr lang="de-DE" sz="2000" dirty="0" err="1"/>
              <a:t>partners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nine</a:t>
            </a:r>
            <a:r>
              <a:rPr lang="de-DE" sz="2000" dirty="0"/>
              <a:t> countries, </a:t>
            </a:r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/>
              <a:t>further</a:t>
            </a:r>
            <a:r>
              <a:rPr lang="de-DE" sz="2000" dirty="0"/>
              <a:t> </a:t>
            </a:r>
            <a:r>
              <a:rPr lang="de-DE" sz="2000" dirty="0" err="1" smtClean="0"/>
              <a:t>clusters</a:t>
            </a:r>
            <a:r>
              <a:rPr lang="de-DE" sz="2000" dirty="0" smtClean="0"/>
              <a:t>, </a:t>
            </a:r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 smtClean="0"/>
              <a:t>associate</a:t>
            </a:r>
            <a:r>
              <a:rPr lang="de-DE" sz="2000" dirty="0" smtClean="0"/>
              <a:t> </a:t>
            </a:r>
            <a:r>
              <a:rPr lang="de-DE" sz="2000" dirty="0" err="1" smtClean="0"/>
              <a:t>partners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630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3062" y="584291"/>
            <a:ext cx="7283450" cy="397423"/>
          </a:xfrm>
        </p:spPr>
        <p:txBody>
          <a:bodyPr/>
          <a:lstStyle/>
          <a:p>
            <a:r>
              <a:rPr lang="en-GB" sz="2200" dirty="0" smtClean="0"/>
              <a:t>European Cluster of Advanced Laser Light Sources</a:t>
            </a:r>
            <a:endParaRPr lang="en-GB" sz="2200" dirty="0"/>
          </a:p>
        </p:txBody>
      </p:sp>
      <p:sp>
        <p:nvSpPr>
          <p:cNvPr id="5" name="AutoShape 4" descr="Image result for fz jülic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fz jülich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fz jülich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44598"/>
            <a:ext cx="7413377" cy="519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08149" y="3636000"/>
            <a:ext cx="4422052" cy="1429378"/>
            <a:chOff x="108149" y="3660751"/>
            <a:chExt cx="4422052" cy="1429378"/>
          </a:xfrm>
        </p:grpSpPr>
        <p:grpSp>
          <p:nvGrpSpPr>
            <p:cNvPr id="30" name="Group 29"/>
            <p:cNvGrpSpPr/>
            <p:nvPr/>
          </p:nvGrpSpPr>
          <p:grpSpPr>
            <a:xfrm>
              <a:off x="108149" y="3660751"/>
              <a:ext cx="4422052" cy="1429378"/>
              <a:chOff x="108149" y="3660751"/>
              <a:chExt cx="4422052" cy="1429378"/>
            </a:xfrm>
          </p:grpSpPr>
          <p:pic>
            <p:nvPicPr>
              <p:cNvPr id="1036" name="Picture 12" descr="https://upload.wikimedia.org/wikipedia/de/thumb/8/8b/J%C3%BClich_fz_logo.svg/2000px-J%C3%BClich_fz_logo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149" y="3660751"/>
                <a:ext cx="1314051" cy="43823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CFCB35"/>
                </a:solidFill>
              </a:ln>
            </p:spPr>
          </p:pic>
          <p:pic>
            <p:nvPicPr>
              <p:cNvPr id="1040" name="Picture 16" descr="luli log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349" y="4501178"/>
                <a:ext cx="1118345" cy="588951"/>
              </a:xfrm>
              <a:prstGeom prst="rect">
                <a:avLst/>
              </a:prstGeom>
              <a:noFill/>
              <a:ln w="25400">
                <a:solidFill>
                  <a:srgbClr val="CFCB35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3933056"/>
                <a:ext cx="85528" cy="168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984" y="3798000"/>
                <a:ext cx="102217" cy="186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7" name="Straight Connector 16"/>
              <p:cNvCxnSpPr/>
              <p:nvPr/>
            </p:nvCxnSpPr>
            <p:spPr bwMode="auto">
              <a:xfrm flipV="1">
                <a:off x="1546059" y="4074076"/>
                <a:ext cx="2489031" cy="651068"/>
              </a:xfrm>
              <a:prstGeom prst="line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0" name="Straight Connector 19"/>
            <p:cNvCxnSpPr/>
            <p:nvPr/>
          </p:nvCxnSpPr>
          <p:spPr bwMode="auto">
            <a:xfrm>
              <a:off x="1546059" y="3891491"/>
              <a:ext cx="2933033" cy="93492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pic>
        <p:nvPicPr>
          <p:cNvPr id="41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46" y="6165304"/>
            <a:ext cx="611450" cy="61074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476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EUCALL’s Strategic Goals </a:t>
            </a:r>
            <a:r>
              <a:rPr lang="en-US" dirty="0"/>
              <a:t>and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Title 2"/>
          <p:cNvSpPr>
            <a:spLocks noGrp="1"/>
          </p:cNvSpPr>
          <p:nvPr/>
        </p:nvSpPr>
        <p:spPr>
          <a:xfrm>
            <a:off x="1079118" y="423436"/>
            <a:ext cx="7812281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324736" y="1037096"/>
            <a:ext cx="2450210" cy="4994187"/>
            <a:chOff x="324736" y="998996"/>
            <a:chExt cx="2450210" cy="4994187"/>
          </a:xfrm>
        </p:grpSpPr>
        <p:sp>
          <p:nvSpPr>
            <p:cNvPr id="51" name="Pfeil nach unten 48"/>
            <p:cNvSpPr/>
            <p:nvPr/>
          </p:nvSpPr>
          <p:spPr>
            <a:xfrm>
              <a:off x="1352198" y="2487783"/>
              <a:ext cx="348708" cy="2271036"/>
            </a:xfrm>
            <a:prstGeom prst="downArrow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4" name="Abgerundetes Rechteck 3"/>
            <p:cNvSpPr/>
            <p:nvPr/>
          </p:nvSpPr>
          <p:spPr>
            <a:xfrm>
              <a:off x="326674" y="1443113"/>
              <a:ext cx="2448272" cy="122413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 smtClean="0">
                <a:solidFill>
                  <a:sysClr val="window" lastClr="FFFFFF"/>
                </a:solidFill>
                <a:latin typeface="Calibri"/>
              </a:endParaRPr>
            </a:p>
            <a:p>
              <a:pPr algn="ctr">
                <a:defRPr/>
              </a:pPr>
              <a:r>
                <a:rPr lang="en-US" dirty="0" smtClean="0">
                  <a:solidFill>
                    <a:sysClr val="window" lastClr="FFFFFF"/>
                  </a:solidFill>
                  <a:latin typeface="Calibri"/>
                </a:rPr>
                <a:t>Develop </a:t>
              </a:r>
              <a:r>
                <a:rPr lang="en-US" dirty="0">
                  <a:solidFill>
                    <a:sysClr val="window" lastClr="FFFFFF"/>
                  </a:solidFill>
                  <a:latin typeface="Calibri"/>
                </a:rPr>
                <a:t>&amp;</a:t>
              </a:r>
              <a:r>
                <a:rPr lang="en-US" dirty="0" smtClean="0">
                  <a:solidFill>
                    <a:sysClr val="window" lastClr="FFFFFF"/>
                  </a:solidFill>
                  <a:latin typeface="Calibri"/>
                </a:rPr>
                <a:t> </a:t>
              </a:r>
              <a:r>
                <a:rPr lang="en-US" dirty="0">
                  <a:solidFill>
                    <a:sysClr val="window" lastClr="FFFFFF"/>
                  </a:solidFill>
                  <a:latin typeface="Calibri"/>
                </a:rPr>
                <a:t>implement </a:t>
              </a:r>
              <a:r>
                <a:rPr lang="en-US" dirty="0" smtClean="0">
                  <a:solidFill>
                    <a:sysClr val="window" lastClr="FFFFFF"/>
                  </a:solidFill>
                  <a:latin typeface="Calibri"/>
                </a:rPr>
                <a:t> cross-cutting </a:t>
              </a:r>
              <a:r>
                <a:rPr lang="en-US" dirty="0">
                  <a:solidFill>
                    <a:sysClr val="window" lastClr="FFFFFF"/>
                  </a:solidFill>
                  <a:latin typeface="Calibri"/>
                </a:rPr>
                <a:t>services </a:t>
              </a:r>
              <a:endParaRPr lang="en-US" dirty="0" smtClean="0">
                <a:solidFill>
                  <a:sysClr val="window" lastClr="FFFFFF"/>
                </a:solidFill>
                <a:latin typeface="Calibri"/>
              </a:endParaRPr>
            </a:p>
            <a:p>
              <a:pPr algn="ctr">
                <a:defRPr/>
              </a:pPr>
              <a:r>
                <a:rPr lang="en-US" dirty="0" smtClean="0">
                  <a:solidFill>
                    <a:sysClr val="window" lastClr="FFFFFF"/>
                  </a:solidFill>
                  <a:latin typeface="Calibri"/>
                </a:rPr>
                <a:t>for </a:t>
              </a:r>
              <a:r>
                <a:rPr lang="de-DE" dirty="0" smtClean="0">
                  <a:solidFill>
                    <a:sysClr val="window" lastClr="FFFFFF"/>
                  </a:solidFill>
                  <a:latin typeface="Calibri"/>
                </a:rPr>
                <a:t>XFEL, ESRF </a:t>
              </a:r>
              <a:r>
                <a:rPr lang="de-DE" dirty="0" err="1" smtClean="0">
                  <a:solidFill>
                    <a:sysClr val="window" lastClr="FFFFFF"/>
                  </a:solidFill>
                  <a:latin typeface="Calibri"/>
                </a:rPr>
                <a:t>and</a:t>
              </a:r>
              <a:r>
                <a:rPr lang="de-DE" dirty="0" smtClean="0">
                  <a:solidFill>
                    <a:sysClr val="window" lastClr="FFFFFF"/>
                  </a:solidFill>
                  <a:latin typeface="Calibri"/>
                </a:rPr>
                <a:t> ELI</a:t>
              </a:r>
              <a:endParaRPr lang="de-DE" dirty="0">
                <a:solidFill>
                  <a:sysClr val="window" lastClr="FFFFFF"/>
                </a:solidFill>
                <a:latin typeface="Calibri"/>
              </a:endParaRPr>
            </a:p>
            <a:p>
              <a:pPr algn="ctr">
                <a:defRPr/>
              </a:pPr>
              <a:endParaRPr lang="de-DE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5" name="Abgerundetes Rechteck 5"/>
            <p:cNvSpPr/>
            <p:nvPr/>
          </p:nvSpPr>
          <p:spPr>
            <a:xfrm>
              <a:off x="326497" y="3076488"/>
              <a:ext cx="2448272" cy="122413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ysClr val="window" lastClr="FFFFFF"/>
                  </a:solidFill>
                  <a:latin typeface="Calibri"/>
                </a:rPr>
                <a:t>Optimize use </a:t>
              </a:r>
              <a:r>
                <a:rPr lang="en-US" dirty="0" smtClean="0">
                  <a:solidFill>
                    <a:sysClr val="window" lastClr="FFFFFF"/>
                  </a:solidFill>
                  <a:latin typeface="Calibri"/>
                </a:rPr>
                <a:t>of </a:t>
              </a:r>
            </a:p>
            <a:p>
              <a:pPr algn="ctr">
                <a:defRPr/>
              </a:pPr>
              <a:r>
                <a:rPr lang="en-US" dirty="0" smtClean="0">
                  <a:solidFill>
                    <a:sysClr val="window" lastClr="FFFFFF"/>
                  </a:solidFill>
                  <a:latin typeface="Calibri"/>
                </a:rPr>
                <a:t>advanced </a:t>
              </a:r>
              <a:r>
                <a:rPr lang="en-US" dirty="0">
                  <a:solidFill>
                    <a:sysClr val="window" lastClr="FFFFFF"/>
                  </a:solidFill>
                  <a:latin typeface="Calibri"/>
                </a:rPr>
                <a:t>laser light </a:t>
              </a:r>
              <a:endParaRPr lang="en-US" dirty="0" smtClean="0">
                <a:solidFill>
                  <a:sysClr val="window" lastClr="FFFFFF"/>
                </a:solidFill>
                <a:latin typeface="Calibri"/>
              </a:endParaRPr>
            </a:p>
            <a:p>
              <a:pPr algn="ctr">
                <a:defRPr/>
              </a:pPr>
              <a:r>
                <a:rPr lang="en-US" dirty="0" smtClean="0">
                  <a:solidFill>
                    <a:sysClr val="window" lastClr="FFFFFF"/>
                  </a:solidFill>
                  <a:latin typeface="Calibri"/>
                </a:rPr>
                <a:t>sources </a:t>
              </a:r>
              <a:r>
                <a:rPr lang="en-US" dirty="0">
                  <a:solidFill>
                    <a:sysClr val="window" lastClr="FFFFFF"/>
                  </a:solidFill>
                  <a:latin typeface="Calibri"/>
                </a:rPr>
                <a:t>in </a:t>
              </a:r>
              <a:r>
                <a:rPr lang="en-US" dirty="0" smtClean="0">
                  <a:solidFill>
                    <a:sysClr val="window" lastClr="FFFFFF"/>
                  </a:solidFill>
                  <a:latin typeface="Calibri"/>
                </a:rPr>
                <a:t>Europe.</a:t>
              </a:r>
              <a:endParaRPr lang="de-DE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6" name="Abgerundetes Rechteck 6"/>
            <p:cNvSpPr/>
            <p:nvPr/>
          </p:nvSpPr>
          <p:spPr>
            <a:xfrm>
              <a:off x="324736" y="4758819"/>
              <a:ext cx="2448272" cy="1234364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solidFill>
                    <a:sysClr val="window" lastClr="FFFFFF"/>
                  </a:solidFill>
                  <a:latin typeface="Calibri"/>
                </a:rPr>
                <a:t>Stimulate &amp; support </a:t>
              </a:r>
              <a:r>
                <a:rPr lang="en-US" dirty="0">
                  <a:solidFill>
                    <a:sysClr val="window" lastClr="FFFFFF"/>
                  </a:solidFill>
                  <a:latin typeface="Calibri"/>
                </a:rPr>
                <a:t>common long-term strategies &amp;</a:t>
              </a:r>
              <a:r>
                <a:rPr lang="en-US" dirty="0" smtClean="0">
                  <a:solidFill>
                    <a:sysClr val="window" lastClr="FFFFFF"/>
                  </a:solidFill>
                  <a:latin typeface="Calibri"/>
                </a:rPr>
                <a:t> </a:t>
              </a:r>
              <a:r>
                <a:rPr lang="en-US" dirty="0">
                  <a:solidFill>
                    <a:sysClr val="window" lastClr="FFFFFF"/>
                  </a:solidFill>
                  <a:latin typeface="Calibri"/>
                </a:rPr>
                <a:t>research </a:t>
              </a:r>
              <a:r>
                <a:rPr lang="en-US" dirty="0" smtClean="0">
                  <a:solidFill>
                    <a:sysClr val="window" lastClr="FFFFFF"/>
                  </a:solidFill>
                  <a:latin typeface="Calibri"/>
                </a:rPr>
                <a:t>policies</a:t>
              </a:r>
              <a:endParaRPr lang="de-DE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7" name="Textfeld 7"/>
            <p:cNvSpPr txBox="1"/>
            <p:nvPr/>
          </p:nvSpPr>
          <p:spPr>
            <a:xfrm>
              <a:off x="1079118" y="998996"/>
              <a:ext cx="965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de-DE" sz="2400" b="1" dirty="0" smtClean="0">
                  <a:solidFill>
                    <a:srgbClr val="000000"/>
                  </a:solidFill>
                  <a:latin typeface="Calibri"/>
                </a:rPr>
                <a:t>Goals </a:t>
              </a:r>
              <a:endParaRPr lang="de-DE" sz="2400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8277274" y="1498761"/>
            <a:ext cx="429606" cy="4547130"/>
            <a:chOff x="8277274" y="1460661"/>
            <a:chExt cx="429606" cy="4547130"/>
          </a:xfrm>
        </p:grpSpPr>
        <p:sp>
          <p:nvSpPr>
            <p:cNvPr id="62" name="Abgerundetes Rechteck 22"/>
            <p:cNvSpPr/>
            <p:nvPr/>
          </p:nvSpPr>
          <p:spPr>
            <a:xfrm rot="16200000">
              <a:off x="7287246" y="2459426"/>
              <a:ext cx="2418400" cy="420869"/>
            </a:xfrm>
            <a:prstGeom prst="roundRect">
              <a:avLst/>
            </a:prstGeom>
            <a:solidFill>
              <a:srgbClr val="6AC844"/>
            </a:solidFill>
            <a:ln w="25400" cap="flat" cmpd="sng" algn="ctr">
              <a:solidFill>
                <a:srgbClr val="6AC844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 b="1" dirty="0" smtClean="0">
                  <a:solidFill>
                    <a:srgbClr val="002060"/>
                  </a:solidFill>
                  <a:latin typeface="Calibri"/>
                </a:rPr>
                <a:t> WP 3</a:t>
              </a:r>
              <a:endParaRPr lang="en-US" sz="2400" b="1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63" name="Abgerundetes Rechteck 24"/>
            <p:cNvSpPr/>
            <p:nvPr/>
          </p:nvSpPr>
          <p:spPr>
            <a:xfrm rot="16200000">
              <a:off x="7529165" y="4838810"/>
              <a:ext cx="1917090" cy="420871"/>
            </a:xfrm>
            <a:prstGeom prst="roundRect">
              <a:avLst/>
            </a:prstGeom>
            <a:solidFill>
              <a:srgbClr val="F0D71C"/>
            </a:solidFill>
            <a:ln w="25400" cap="flat" cmpd="sng" algn="ctr">
              <a:solidFill>
                <a:srgbClr val="F0D71C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 b="1" dirty="0" smtClean="0">
                  <a:solidFill>
                    <a:srgbClr val="002060"/>
                  </a:solidFill>
                  <a:latin typeface="Calibri"/>
                </a:rPr>
                <a:t>  WP 4 - WP 7</a:t>
              </a:r>
              <a:endParaRPr lang="en-US" sz="2400" b="1" dirty="0">
                <a:solidFill>
                  <a:srgbClr val="002060"/>
                </a:solidFill>
                <a:latin typeface="Calibri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773008" y="1892993"/>
            <a:ext cx="5316717" cy="3848220"/>
            <a:chOff x="2773008" y="1863519"/>
            <a:chExt cx="5316717" cy="3848220"/>
          </a:xfrm>
        </p:grpSpPr>
        <p:sp>
          <p:nvSpPr>
            <p:cNvPr id="52" name="Pfeil nach unten 47"/>
            <p:cNvSpPr/>
            <p:nvPr/>
          </p:nvSpPr>
          <p:spPr>
            <a:xfrm rot="10800000">
              <a:off x="5775966" y="3916485"/>
              <a:ext cx="348708" cy="1795254"/>
            </a:xfrm>
            <a:prstGeom prst="downArrow">
              <a:avLst>
                <a:gd name="adj1" fmla="val 50000"/>
                <a:gd name="adj2" fmla="val 34180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0D71C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3" name="Pfeil nach unten 31"/>
            <p:cNvSpPr/>
            <p:nvPr/>
          </p:nvSpPr>
          <p:spPr>
            <a:xfrm>
              <a:off x="5775965" y="1863519"/>
              <a:ext cx="348708" cy="1481291"/>
            </a:xfrm>
            <a:prstGeom prst="downArrow">
              <a:avLst>
                <a:gd name="adj1" fmla="val 50000"/>
                <a:gd name="adj2" fmla="val 32972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1" name="Abgerundetes Rechteck 20"/>
            <p:cNvSpPr/>
            <p:nvPr/>
          </p:nvSpPr>
          <p:spPr>
            <a:xfrm>
              <a:off x="3769245" y="3362009"/>
              <a:ext cx="4320480" cy="527941"/>
            </a:xfrm>
            <a:prstGeom prst="roundRect">
              <a:avLst/>
            </a:prstGeom>
            <a:solidFill>
              <a:srgbClr val="6AC84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b="1" dirty="0">
                  <a:solidFill>
                    <a:srgbClr val="002060"/>
                  </a:solidFill>
                  <a:latin typeface="Calibri"/>
                </a:rPr>
                <a:t>Identify joint foresight topics in science &amp;</a:t>
              </a:r>
              <a:r>
                <a:rPr lang="en-US" b="1" dirty="0" smtClean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b="1" dirty="0">
                  <a:solidFill>
                    <a:srgbClr val="002060"/>
                  </a:solidFill>
                  <a:latin typeface="Calibri"/>
                </a:rPr>
                <a:t>research </a:t>
              </a:r>
              <a:r>
                <a:rPr lang="en-US" b="1" dirty="0" smtClean="0">
                  <a:solidFill>
                    <a:srgbClr val="002060"/>
                  </a:solidFill>
                  <a:latin typeface="Calibri"/>
                </a:rPr>
                <a:t>policy</a:t>
              </a:r>
              <a:endParaRPr lang="en-US" b="1" dirty="0">
                <a:solidFill>
                  <a:srgbClr val="002060"/>
                </a:solidFill>
                <a:latin typeface="Calibri"/>
              </a:endParaRPr>
            </a:p>
          </p:txBody>
        </p:sp>
        <p:cxnSp>
          <p:nvCxnSpPr>
            <p:cNvPr id="66" name="Gerade Verbindung mit Pfeil 29"/>
            <p:cNvCxnSpPr>
              <a:stCxn id="81" idx="1"/>
              <a:endCxn id="56" idx="3"/>
            </p:cNvCxnSpPr>
            <p:nvPr/>
          </p:nvCxnSpPr>
          <p:spPr>
            <a:xfrm flipH="1">
              <a:off x="2773008" y="3625980"/>
              <a:ext cx="996237" cy="1758647"/>
            </a:xfrm>
            <a:prstGeom prst="straightConnector1">
              <a:avLst/>
            </a:prstGeom>
            <a:noFill/>
            <a:ln w="762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5" name="Group 124"/>
          <p:cNvGrpSpPr/>
          <p:nvPr/>
        </p:nvGrpSpPr>
        <p:grpSpPr>
          <a:xfrm>
            <a:off x="2769938" y="1883890"/>
            <a:ext cx="5319787" cy="4162001"/>
            <a:chOff x="2769938" y="1845790"/>
            <a:chExt cx="5319787" cy="4162001"/>
          </a:xfrm>
        </p:grpSpPr>
        <p:cxnSp>
          <p:nvCxnSpPr>
            <p:cNvPr id="70" name="Gerade Verbindung mit Pfeil 36"/>
            <p:cNvCxnSpPr>
              <a:endCxn id="54" idx="3"/>
            </p:cNvCxnSpPr>
            <p:nvPr/>
          </p:nvCxnSpPr>
          <p:spPr>
            <a:xfrm flipH="1" flipV="1">
              <a:off x="2774946" y="2093281"/>
              <a:ext cx="999308" cy="2296083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Gerade Verbindung mit Pfeil 41"/>
            <p:cNvCxnSpPr>
              <a:stCxn id="84" idx="1"/>
            </p:cNvCxnSpPr>
            <p:nvPr/>
          </p:nvCxnSpPr>
          <p:spPr>
            <a:xfrm flipH="1" flipV="1">
              <a:off x="2787647" y="1888194"/>
              <a:ext cx="981598" cy="2898256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grpSp>
          <p:nvGrpSpPr>
            <p:cNvPr id="121" name="Group 120"/>
            <p:cNvGrpSpPr/>
            <p:nvPr/>
          </p:nvGrpSpPr>
          <p:grpSpPr>
            <a:xfrm>
              <a:off x="2769938" y="1845790"/>
              <a:ext cx="5319787" cy="4162001"/>
              <a:chOff x="2769938" y="1845790"/>
              <a:chExt cx="5319787" cy="4162001"/>
            </a:xfrm>
          </p:grpSpPr>
          <p:sp>
            <p:nvSpPr>
              <p:cNvPr id="82" name="Abgerundetes Rechteck 8"/>
              <p:cNvSpPr/>
              <p:nvPr/>
            </p:nvSpPr>
            <p:spPr>
              <a:xfrm>
                <a:off x="3769245" y="4071959"/>
                <a:ext cx="4320480" cy="432048"/>
              </a:xfrm>
              <a:prstGeom prst="roundRect">
                <a:avLst/>
              </a:prstGeom>
              <a:solidFill>
                <a:srgbClr val="F0D71C"/>
              </a:solidFill>
              <a:ln w="25400" cap="flat" cmpd="sng" algn="ctr">
                <a:solidFill>
                  <a:srgbClr val="F0D71C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002060"/>
                    </a:solidFill>
                    <a:latin typeface="Calibri"/>
                  </a:rPr>
                  <a:t>Develop </a:t>
                </a:r>
                <a:r>
                  <a:rPr lang="en-US" dirty="0">
                    <a:solidFill>
                      <a:srgbClr val="002060"/>
                    </a:solidFill>
                    <a:latin typeface="Calibri"/>
                  </a:rPr>
                  <a:t>&amp;</a:t>
                </a:r>
                <a:r>
                  <a:rPr lang="en-US" dirty="0" smtClean="0">
                    <a:solidFill>
                      <a:srgbClr val="002060"/>
                    </a:solidFill>
                    <a:latin typeface="Calibri"/>
                  </a:rPr>
                  <a:t> implement a </a:t>
                </a:r>
                <a:r>
                  <a:rPr lang="en-US" dirty="0">
                    <a:solidFill>
                      <a:srgbClr val="002060"/>
                    </a:solidFill>
                    <a:latin typeface="Calibri"/>
                  </a:rPr>
                  <a:t>simulation platform </a:t>
                </a:r>
              </a:p>
            </p:txBody>
          </p:sp>
          <p:sp>
            <p:nvSpPr>
              <p:cNvPr id="84" name="Abgerundetes Rechteck 9"/>
              <p:cNvSpPr/>
              <p:nvPr/>
            </p:nvSpPr>
            <p:spPr>
              <a:xfrm>
                <a:off x="3769245" y="4576015"/>
                <a:ext cx="4320480" cy="420869"/>
              </a:xfrm>
              <a:prstGeom prst="roundRect">
                <a:avLst/>
              </a:prstGeom>
              <a:solidFill>
                <a:srgbClr val="F0D71C"/>
              </a:solidFill>
              <a:ln w="25400" cap="flat" cmpd="sng" algn="ctr">
                <a:solidFill>
                  <a:srgbClr val="F0D71C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002060"/>
                    </a:solidFill>
                    <a:latin typeface="Calibri"/>
                  </a:rPr>
                  <a:t>Develop</a:t>
                </a:r>
                <a:r>
                  <a:rPr lang="en-US" dirty="0">
                    <a:solidFill>
                      <a:sysClr val="window" lastClr="FFFFFF"/>
                    </a:solidFill>
                    <a:latin typeface="Calibri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Calibri"/>
                  </a:rPr>
                  <a:t>ultrafast </a:t>
                </a:r>
                <a:r>
                  <a:rPr lang="en-US" dirty="0">
                    <a:solidFill>
                      <a:srgbClr val="002060"/>
                    </a:solidFill>
                    <a:latin typeface="Calibri"/>
                  </a:rPr>
                  <a:t>data </a:t>
                </a:r>
                <a:r>
                  <a:rPr lang="en-US" dirty="0" smtClean="0">
                    <a:solidFill>
                      <a:srgbClr val="002060"/>
                    </a:solidFill>
                    <a:latin typeface="Calibri"/>
                  </a:rPr>
                  <a:t>acquisition</a:t>
                </a:r>
                <a:endParaRPr lang="en-US" dirty="0">
                  <a:solidFill>
                    <a:srgbClr val="002060"/>
                  </a:solidFill>
                  <a:latin typeface="Calibri"/>
                </a:endParaRPr>
              </a:p>
            </p:txBody>
          </p:sp>
          <p:sp>
            <p:nvSpPr>
              <p:cNvPr id="85" name="Abgerundetes Rechteck 10"/>
              <p:cNvSpPr/>
              <p:nvPr/>
            </p:nvSpPr>
            <p:spPr>
              <a:xfrm>
                <a:off x="3769245" y="5080071"/>
                <a:ext cx="4320480" cy="431572"/>
              </a:xfrm>
              <a:prstGeom prst="roundRect">
                <a:avLst/>
              </a:prstGeom>
              <a:solidFill>
                <a:srgbClr val="F0D71C"/>
              </a:solidFill>
              <a:ln w="25400" cap="flat" cmpd="sng" algn="ctr">
                <a:solidFill>
                  <a:srgbClr val="F0D71C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002060"/>
                    </a:solidFill>
                    <a:latin typeface="Calibri"/>
                  </a:rPr>
                  <a:t>Develop</a:t>
                </a:r>
                <a:r>
                  <a:rPr lang="en-US" dirty="0">
                    <a:solidFill>
                      <a:sysClr val="window" lastClr="FFFFFF"/>
                    </a:solidFill>
                    <a:latin typeface="Calibri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Calibri"/>
                  </a:rPr>
                  <a:t>ultrafast sample handling systems</a:t>
                </a:r>
                <a:endParaRPr lang="en-US" dirty="0">
                  <a:solidFill>
                    <a:srgbClr val="002060"/>
                  </a:solidFill>
                  <a:latin typeface="Calibri"/>
                </a:endParaRPr>
              </a:p>
            </p:txBody>
          </p:sp>
          <p:sp>
            <p:nvSpPr>
              <p:cNvPr id="86" name="Abgerundetes Rechteck 11"/>
              <p:cNvSpPr/>
              <p:nvPr/>
            </p:nvSpPr>
            <p:spPr>
              <a:xfrm>
                <a:off x="3769245" y="5584127"/>
                <a:ext cx="4320480" cy="423664"/>
              </a:xfrm>
              <a:prstGeom prst="roundRect">
                <a:avLst/>
              </a:prstGeom>
              <a:solidFill>
                <a:srgbClr val="F0D71C"/>
              </a:solidFill>
              <a:ln w="25400" cap="flat" cmpd="sng" algn="ctr">
                <a:solidFill>
                  <a:srgbClr val="F0D71C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002060"/>
                    </a:solidFill>
                    <a:latin typeface="Calibri"/>
                  </a:rPr>
                  <a:t>Develop</a:t>
                </a:r>
                <a:r>
                  <a:rPr lang="en-US" dirty="0">
                    <a:solidFill>
                      <a:srgbClr val="002060"/>
                    </a:solidFill>
                    <a:latin typeface="Calibri"/>
                  </a:rPr>
                  <a:t> advanced </a:t>
                </a:r>
                <a:r>
                  <a:rPr lang="en-US" dirty="0" smtClean="0">
                    <a:solidFill>
                      <a:srgbClr val="002060"/>
                    </a:solidFill>
                    <a:latin typeface="Calibri"/>
                  </a:rPr>
                  <a:t>beam diagnostics</a:t>
                </a:r>
                <a:endParaRPr lang="en-US" dirty="0">
                  <a:solidFill>
                    <a:srgbClr val="002060"/>
                  </a:solidFill>
                  <a:latin typeface="Calibri"/>
                </a:endParaRPr>
              </a:p>
            </p:txBody>
          </p:sp>
          <p:cxnSp>
            <p:nvCxnSpPr>
              <p:cNvPr id="71" name="Gerade Verbindung mit Pfeil 40"/>
              <p:cNvCxnSpPr>
                <a:stCxn id="86" idx="1"/>
                <a:endCxn id="54" idx="3"/>
              </p:cNvCxnSpPr>
              <p:nvPr/>
            </p:nvCxnSpPr>
            <p:spPr>
              <a:xfrm flipH="1" flipV="1">
                <a:off x="2774946" y="2064706"/>
                <a:ext cx="994299" cy="373125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F81BD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Gerade Verbindung mit Pfeil 42"/>
              <p:cNvCxnSpPr/>
              <p:nvPr/>
            </p:nvCxnSpPr>
            <p:spPr>
              <a:xfrm flipH="1" flipV="1">
                <a:off x="2769938" y="1845790"/>
                <a:ext cx="990500" cy="346770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F81BD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Gerade Verbindung mit Pfeil 43"/>
              <p:cNvCxnSpPr>
                <a:stCxn id="82" idx="1"/>
                <a:endCxn id="55" idx="3"/>
              </p:cNvCxnSpPr>
              <p:nvPr/>
            </p:nvCxnSpPr>
            <p:spPr>
              <a:xfrm flipH="1" flipV="1">
                <a:off x="2774769" y="3698081"/>
                <a:ext cx="994476" cy="58990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F81BD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Gerade Verbindung mit Pfeil 44"/>
              <p:cNvCxnSpPr>
                <a:stCxn id="84" idx="1"/>
                <a:endCxn id="55" idx="3"/>
              </p:cNvCxnSpPr>
              <p:nvPr/>
            </p:nvCxnSpPr>
            <p:spPr>
              <a:xfrm flipH="1" flipV="1">
                <a:off x="2774769" y="3698081"/>
                <a:ext cx="994476" cy="1088369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F81BD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Gerade Verbindung mit Pfeil 45"/>
              <p:cNvCxnSpPr>
                <a:stCxn id="85" idx="1"/>
                <a:endCxn id="55" idx="3"/>
              </p:cNvCxnSpPr>
              <p:nvPr/>
            </p:nvCxnSpPr>
            <p:spPr>
              <a:xfrm flipH="1" flipV="1">
                <a:off x="2774769" y="3698081"/>
                <a:ext cx="994476" cy="159777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F81BD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Gerade Verbindung mit Pfeil 46"/>
              <p:cNvCxnSpPr>
                <a:stCxn id="86" idx="1"/>
                <a:endCxn id="55" idx="3"/>
              </p:cNvCxnSpPr>
              <p:nvPr/>
            </p:nvCxnSpPr>
            <p:spPr>
              <a:xfrm flipH="1" flipV="1">
                <a:off x="2774769" y="3698081"/>
                <a:ext cx="994476" cy="209787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F81BD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24" name="Group 123"/>
          <p:cNvGrpSpPr/>
          <p:nvPr/>
        </p:nvGrpSpPr>
        <p:grpSpPr>
          <a:xfrm>
            <a:off x="2752326" y="1019844"/>
            <a:ext cx="5337399" cy="2716337"/>
            <a:chOff x="2752326" y="998996"/>
            <a:chExt cx="5337399" cy="2716337"/>
          </a:xfrm>
        </p:grpSpPr>
        <p:cxnSp>
          <p:nvCxnSpPr>
            <p:cNvPr id="67" name="Gerade Verbindung mit Pfeil 33"/>
            <p:cNvCxnSpPr>
              <a:stCxn id="59" idx="1"/>
              <a:endCxn id="55" idx="3"/>
            </p:cNvCxnSpPr>
            <p:nvPr/>
          </p:nvCxnSpPr>
          <p:spPr>
            <a:xfrm flipH="1">
              <a:off x="2774769" y="1708209"/>
              <a:ext cx="994476" cy="2007124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Gerade Verbindung mit Pfeil 34"/>
            <p:cNvCxnSpPr>
              <a:stCxn id="79" idx="1"/>
              <a:endCxn id="55" idx="3"/>
            </p:cNvCxnSpPr>
            <p:nvPr/>
          </p:nvCxnSpPr>
          <p:spPr>
            <a:xfrm flipH="1">
              <a:off x="2774769" y="2313238"/>
              <a:ext cx="994476" cy="1402095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Gerade Verbindung mit Pfeil 35"/>
            <p:cNvCxnSpPr/>
            <p:nvPr/>
          </p:nvCxnSpPr>
          <p:spPr>
            <a:xfrm flipH="1">
              <a:off x="2752326" y="2869353"/>
              <a:ext cx="1008112" cy="778166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grpSp>
          <p:nvGrpSpPr>
            <p:cNvPr id="120" name="Group 119"/>
            <p:cNvGrpSpPr/>
            <p:nvPr/>
          </p:nvGrpSpPr>
          <p:grpSpPr>
            <a:xfrm>
              <a:off x="2774946" y="998996"/>
              <a:ext cx="5314779" cy="2184831"/>
              <a:chOff x="2774946" y="998996"/>
              <a:chExt cx="5314779" cy="2184831"/>
            </a:xfrm>
          </p:grpSpPr>
          <p:sp>
            <p:nvSpPr>
              <p:cNvPr id="59" name="Abgerundetes Rechteck 16"/>
              <p:cNvSpPr/>
              <p:nvPr/>
            </p:nvSpPr>
            <p:spPr>
              <a:xfrm>
                <a:off x="3769245" y="1460661"/>
                <a:ext cx="4320480" cy="495096"/>
              </a:xfrm>
              <a:prstGeom prst="roundRect">
                <a:avLst/>
              </a:prstGeom>
              <a:solidFill>
                <a:srgbClr val="6AC844"/>
              </a:solidFill>
              <a:ln w="25400" cap="flat" cmpd="sng" algn="ctr">
                <a:solidFill>
                  <a:srgbClr val="6AC844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Calibri"/>
                  </a:rPr>
                  <a:t>Analyze &amp;</a:t>
                </a:r>
                <a:r>
                  <a:rPr lang="en-US" dirty="0" smtClean="0">
                    <a:solidFill>
                      <a:srgbClr val="002060"/>
                    </a:solidFill>
                    <a:latin typeface="Calibri"/>
                  </a:rPr>
                  <a:t> promote </a:t>
                </a:r>
                <a:r>
                  <a:rPr lang="en-US" dirty="0">
                    <a:solidFill>
                      <a:srgbClr val="002060"/>
                    </a:solidFill>
                    <a:latin typeface="Calibri"/>
                  </a:rPr>
                  <a:t>efficient </a:t>
                </a:r>
                <a:r>
                  <a:rPr lang="en-US" dirty="0" smtClean="0">
                    <a:solidFill>
                      <a:srgbClr val="002060"/>
                    </a:solidFill>
                    <a:latin typeface="Calibri"/>
                  </a:rPr>
                  <a:t>use of facilities</a:t>
                </a:r>
                <a:endParaRPr lang="en-US" dirty="0">
                  <a:solidFill>
                    <a:srgbClr val="002060"/>
                  </a:solidFill>
                  <a:latin typeface="Calibri"/>
                </a:endParaRPr>
              </a:p>
            </p:txBody>
          </p:sp>
          <p:sp>
            <p:nvSpPr>
              <p:cNvPr id="79" name="Abgerundetes Rechteck 18"/>
              <p:cNvSpPr/>
              <p:nvPr/>
            </p:nvSpPr>
            <p:spPr>
              <a:xfrm>
                <a:off x="3769245" y="2046840"/>
                <a:ext cx="4320480" cy="532795"/>
              </a:xfrm>
              <a:prstGeom prst="roundRect">
                <a:avLst/>
              </a:prstGeom>
              <a:solidFill>
                <a:srgbClr val="6AC844"/>
              </a:solidFill>
              <a:ln w="25400" cap="flat" cmpd="sng" algn="ctr">
                <a:solidFill>
                  <a:srgbClr val="6AC844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002060"/>
                    </a:solidFill>
                    <a:latin typeface="Calibri"/>
                  </a:rPr>
                  <a:t>Identify &amp; </a:t>
                </a:r>
                <a:r>
                  <a:rPr lang="en-US" dirty="0">
                    <a:solidFill>
                      <a:srgbClr val="002060"/>
                    </a:solidFill>
                    <a:latin typeface="Calibri"/>
                  </a:rPr>
                  <a:t>develop </a:t>
                </a:r>
                <a:r>
                  <a:rPr lang="en-US" dirty="0" smtClean="0">
                    <a:solidFill>
                      <a:srgbClr val="002060"/>
                    </a:solidFill>
                    <a:latin typeface="Calibri"/>
                  </a:rPr>
                  <a:t>combined research potential</a:t>
                </a:r>
                <a:endParaRPr lang="en-US" dirty="0">
                  <a:solidFill>
                    <a:srgbClr val="002060"/>
                  </a:solidFill>
                  <a:latin typeface="Calibri"/>
                </a:endParaRPr>
              </a:p>
            </p:txBody>
          </p:sp>
          <p:sp>
            <p:nvSpPr>
              <p:cNvPr id="80" name="Abgerundetes Rechteck 19"/>
              <p:cNvSpPr/>
              <p:nvPr/>
            </p:nvSpPr>
            <p:spPr>
              <a:xfrm>
                <a:off x="3769245" y="2650824"/>
                <a:ext cx="4320480" cy="533003"/>
              </a:xfrm>
              <a:prstGeom prst="roundRect">
                <a:avLst/>
              </a:prstGeom>
              <a:solidFill>
                <a:srgbClr val="6AC844"/>
              </a:solidFill>
              <a:ln w="25400" cap="flat" cmpd="sng" algn="ctr">
                <a:solidFill>
                  <a:srgbClr val="6AC844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Calibri"/>
                  </a:rPr>
                  <a:t>Analyze &amp;</a:t>
                </a:r>
                <a:r>
                  <a:rPr lang="en-US" dirty="0" smtClean="0">
                    <a:solidFill>
                      <a:srgbClr val="002060"/>
                    </a:solidFill>
                    <a:latin typeface="Calibri"/>
                  </a:rPr>
                  <a:t> promote </a:t>
                </a:r>
                <a:r>
                  <a:rPr lang="en-US" dirty="0">
                    <a:solidFill>
                      <a:srgbClr val="002060"/>
                    </a:solidFill>
                    <a:latin typeface="Calibri"/>
                  </a:rPr>
                  <a:t>innovation </a:t>
                </a:r>
                <a:r>
                  <a:rPr lang="en-US" dirty="0" smtClean="0">
                    <a:solidFill>
                      <a:srgbClr val="002060"/>
                    </a:solidFill>
                    <a:latin typeface="Calibri"/>
                  </a:rPr>
                  <a:t>potential by </a:t>
                </a:r>
                <a:r>
                  <a:rPr lang="en-US" dirty="0">
                    <a:solidFill>
                      <a:srgbClr val="002060"/>
                    </a:solidFill>
                    <a:latin typeface="Calibri"/>
                  </a:rPr>
                  <a:t>the </a:t>
                </a:r>
                <a:r>
                  <a:rPr lang="en-US" dirty="0" smtClean="0">
                    <a:solidFill>
                      <a:srgbClr val="002060"/>
                    </a:solidFill>
                    <a:latin typeface="Calibri"/>
                  </a:rPr>
                  <a:t>ensemble </a:t>
                </a:r>
                <a:r>
                  <a:rPr lang="en-US" dirty="0">
                    <a:solidFill>
                      <a:srgbClr val="002060"/>
                    </a:solidFill>
                    <a:latin typeface="Calibri"/>
                  </a:rPr>
                  <a:t>of facilities</a:t>
                </a:r>
              </a:p>
            </p:txBody>
          </p:sp>
          <p:sp>
            <p:nvSpPr>
              <p:cNvPr id="61" name="Textfeld 21"/>
              <p:cNvSpPr txBox="1"/>
              <p:nvPr/>
            </p:nvSpPr>
            <p:spPr>
              <a:xfrm>
                <a:off x="5166935" y="998996"/>
                <a:ext cx="15250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de-DE" sz="2400" b="1" dirty="0" err="1" smtClean="0">
                    <a:solidFill>
                      <a:srgbClr val="000000"/>
                    </a:solidFill>
                    <a:latin typeface="Calibri"/>
                  </a:rPr>
                  <a:t>Objectives</a:t>
                </a:r>
                <a:endParaRPr lang="de-DE" sz="2400" b="1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cxnSp>
            <p:nvCxnSpPr>
              <p:cNvPr id="64" name="Gerade Verbindung mit Pfeil 26"/>
              <p:cNvCxnSpPr>
                <a:stCxn id="59" idx="1"/>
                <a:endCxn id="54" idx="3"/>
              </p:cNvCxnSpPr>
              <p:nvPr/>
            </p:nvCxnSpPr>
            <p:spPr>
              <a:xfrm flipH="1">
                <a:off x="2774946" y="1708209"/>
                <a:ext cx="994299" cy="373749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F81BD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Gerade Verbindung mit Pfeil 28"/>
              <p:cNvCxnSpPr>
                <a:stCxn id="79" idx="1"/>
                <a:endCxn id="54" idx="3"/>
              </p:cNvCxnSpPr>
              <p:nvPr/>
            </p:nvCxnSpPr>
            <p:spPr>
              <a:xfrm flipH="1" flipV="1">
                <a:off x="2774946" y="2081958"/>
                <a:ext cx="994299" cy="23128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F81BD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Gerade Verbindung mit Pfeil 58"/>
              <p:cNvCxnSpPr>
                <a:endCxn id="54" idx="3"/>
              </p:cNvCxnSpPr>
              <p:nvPr/>
            </p:nvCxnSpPr>
            <p:spPr>
              <a:xfrm flipH="1" flipV="1">
                <a:off x="2774946" y="2093281"/>
                <a:ext cx="999305" cy="99363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F81BD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5828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EUCALL’s next objectives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08520" y="1196752"/>
            <a:ext cx="9145016" cy="4932362"/>
          </a:xfrm>
        </p:spPr>
        <p:txBody>
          <a:bodyPr/>
          <a:lstStyle/>
          <a:p>
            <a:pPr marL="0" indent="0" algn="just" defTabSz="209308">
              <a:lnSpc>
                <a:spcPct val="150000"/>
              </a:lnSpc>
              <a:buClr>
                <a:srgbClr val="FD930A"/>
              </a:buClr>
              <a:buSzPct val="80000"/>
              <a:buNone/>
            </a:pPr>
            <a:r>
              <a:rPr lang="en-GB" sz="1800" dirty="0" smtClean="0">
                <a:solidFill>
                  <a:srgbClr val="000000"/>
                </a:solidFill>
              </a:rPr>
              <a:t>	30 September 2017 (24/36 Months) → 4 Deliverables, 4 Milestones due on this date</a:t>
            </a:r>
          </a:p>
          <a:p>
            <a:pPr marL="1065213" lvl="3" indent="-285750" algn="just" defTabSz="209308">
              <a:lnSpc>
                <a:spcPct val="150000"/>
              </a:lnSpc>
              <a:buClr>
                <a:srgbClr val="FD930A"/>
              </a:buClr>
              <a:buSzPct val="80000"/>
              <a:buBlip>
                <a:blip r:embed="rId2"/>
              </a:buBlip>
            </a:pPr>
            <a:r>
              <a:rPr lang="en-GB" sz="1800" dirty="0" smtClean="0">
                <a:solidFill>
                  <a:srgbClr val="000000"/>
                </a:solidFill>
              </a:rPr>
              <a:t>First </a:t>
            </a:r>
            <a:r>
              <a:rPr lang="en-GB" sz="1800" dirty="0">
                <a:solidFill>
                  <a:srgbClr val="000000"/>
                </a:solidFill>
              </a:rPr>
              <a:t>example </a:t>
            </a:r>
            <a:r>
              <a:rPr lang="en-GB" sz="1800" dirty="0" smtClean="0">
                <a:solidFill>
                  <a:srgbClr val="000000"/>
                </a:solidFill>
              </a:rPr>
              <a:t>simulation (WP4 - SIMEX)	</a:t>
            </a:r>
          </a:p>
          <a:p>
            <a:pPr marL="1065213" lvl="3" indent="-285750" algn="just" defTabSz="209308">
              <a:lnSpc>
                <a:spcPct val="150000"/>
              </a:lnSpc>
              <a:buClr>
                <a:srgbClr val="F0D71C"/>
              </a:buClr>
              <a:buSzPct val="80000"/>
              <a:buBlip>
                <a:blip r:embed="rId2"/>
              </a:buBlip>
            </a:pPr>
            <a:r>
              <a:rPr lang="en-US" sz="1800" dirty="0"/>
              <a:t>Simulations interoperable</a:t>
            </a:r>
            <a:r>
              <a:rPr lang="en-GB" sz="1800" dirty="0">
                <a:solidFill>
                  <a:srgbClr val="000000"/>
                </a:solidFill>
              </a:rPr>
              <a:t> (WP4 - SIMEX) </a:t>
            </a:r>
            <a:endParaRPr lang="en-GB" sz="1800" dirty="0" smtClean="0">
              <a:solidFill>
                <a:srgbClr val="000000"/>
              </a:solidFill>
            </a:endParaRPr>
          </a:p>
          <a:p>
            <a:pPr marL="1065213" lvl="3" indent="-285750" algn="just" defTabSz="209308">
              <a:lnSpc>
                <a:spcPct val="150000"/>
              </a:lnSpc>
              <a:buClr>
                <a:srgbClr val="F0D71C"/>
              </a:buClr>
              <a:buSzPct val="80000"/>
              <a:buBlip>
                <a:blip r:embed="rId2"/>
              </a:buBlip>
            </a:pPr>
            <a:r>
              <a:rPr lang="en-GB" sz="1800" dirty="0" smtClean="0">
                <a:solidFill>
                  <a:srgbClr val="000000"/>
                </a:solidFill>
              </a:rPr>
              <a:t>Performance </a:t>
            </a:r>
            <a:r>
              <a:rPr lang="en-GB" sz="1800" dirty="0">
                <a:solidFill>
                  <a:srgbClr val="000000"/>
                </a:solidFill>
              </a:rPr>
              <a:t>evaluation of data transfer and injection </a:t>
            </a:r>
            <a:r>
              <a:rPr lang="en-GB" sz="1800" dirty="0" smtClean="0">
                <a:solidFill>
                  <a:srgbClr val="000000"/>
                </a:solidFill>
              </a:rPr>
              <a:t>algorithms (WP5 - UFDAC)</a:t>
            </a:r>
          </a:p>
          <a:p>
            <a:pPr marL="1065213" lvl="3" indent="-285750" algn="just" defTabSz="209308">
              <a:lnSpc>
                <a:spcPct val="150000"/>
              </a:lnSpc>
              <a:buClr>
                <a:srgbClr val="F0D71C"/>
              </a:buClr>
              <a:buSzPct val="80000"/>
              <a:buBlip>
                <a:blip r:embed="rId2"/>
              </a:buBlip>
            </a:pPr>
            <a:r>
              <a:rPr lang="en-US" sz="1800" dirty="0"/>
              <a:t>Construction of prototype XGM </a:t>
            </a:r>
            <a:r>
              <a:rPr lang="en-US" sz="1800" dirty="0" smtClean="0"/>
              <a:t>finished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(</a:t>
            </a:r>
            <a:r>
              <a:rPr lang="en-GB" sz="1800" dirty="0" smtClean="0">
                <a:solidFill>
                  <a:srgbClr val="000000"/>
                </a:solidFill>
              </a:rPr>
              <a:t>WP7 - PUCCA) </a:t>
            </a:r>
          </a:p>
          <a:p>
            <a:pPr marL="1065213" lvl="3" indent="-285750" algn="just" defTabSz="209308">
              <a:lnSpc>
                <a:spcPct val="150000"/>
              </a:lnSpc>
              <a:buClr>
                <a:srgbClr val="F0D71C"/>
              </a:buClr>
              <a:buSzPct val="80000"/>
              <a:buBlip>
                <a:blip r:embed="rId2"/>
              </a:buBlip>
            </a:pPr>
            <a:r>
              <a:rPr lang="en-GB" sz="1800" dirty="0" smtClean="0">
                <a:solidFill>
                  <a:srgbClr val="000000"/>
                </a:solidFill>
              </a:rPr>
              <a:t>2</a:t>
            </a:r>
            <a:r>
              <a:rPr lang="en-GB" sz="1800" baseline="30000" dirty="0" smtClean="0">
                <a:solidFill>
                  <a:srgbClr val="000000"/>
                </a:solidFill>
              </a:rPr>
              <a:t>nd</a:t>
            </a:r>
            <a:r>
              <a:rPr lang="en-GB" sz="1800" dirty="0" smtClean="0">
                <a:solidFill>
                  <a:srgbClr val="000000"/>
                </a:solidFill>
              </a:rPr>
              <a:t> EUCALL Annual Meeting (WP1 - Management)</a:t>
            </a:r>
          </a:p>
          <a:p>
            <a:pPr marL="1065213" lvl="3" indent="-285750" algn="just" defTabSz="209308">
              <a:lnSpc>
                <a:spcPct val="150000"/>
              </a:lnSpc>
              <a:buClr>
                <a:srgbClr val="F0D71C"/>
              </a:buClr>
              <a:buSzPct val="80000"/>
              <a:buBlip>
                <a:blip r:embed="rId2"/>
              </a:buBlip>
            </a:pPr>
            <a:r>
              <a:rPr lang="en-US" sz="1800" dirty="0"/>
              <a:t>Interoperability of simulation workflows </a:t>
            </a:r>
            <a:r>
              <a:rPr lang="en-GB" sz="1800" dirty="0">
                <a:solidFill>
                  <a:srgbClr val="000000"/>
                </a:solidFill>
              </a:rPr>
              <a:t>(WP4 - SIMEX) </a:t>
            </a:r>
          </a:p>
          <a:p>
            <a:pPr marL="1065213" lvl="3" indent="-285750" algn="just" defTabSz="209308">
              <a:lnSpc>
                <a:spcPct val="150000"/>
              </a:lnSpc>
              <a:buClr>
                <a:srgbClr val="F0D71C"/>
              </a:buClr>
              <a:buSzPct val="80000"/>
              <a:buBlip>
                <a:blip r:embed="rId2"/>
              </a:buBlip>
            </a:pPr>
            <a:r>
              <a:rPr lang="en-GB" sz="1800" dirty="0">
                <a:solidFill>
                  <a:srgbClr val="000000"/>
                </a:solidFill>
              </a:rPr>
              <a:t>Generation of simulated coherent scattering data from plasma and non-plasma </a:t>
            </a:r>
            <a:r>
              <a:rPr lang="en-GB" sz="1800" dirty="0" smtClean="0">
                <a:solidFill>
                  <a:srgbClr val="000000"/>
                </a:solidFill>
              </a:rPr>
              <a:t>samples </a:t>
            </a:r>
            <a:r>
              <a:rPr lang="en-GB" sz="1800" dirty="0">
                <a:solidFill>
                  <a:srgbClr val="000000"/>
                </a:solidFill>
              </a:rPr>
              <a:t>(WP4 - SIMEX) </a:t>
            </a:r>
          </a:p>
          <a:p>
            <a:pPr marL="1065213" lvl="3" indent="-285750" algn="just" defTabSz="209308">
              <a:lnSpc>
                <a:spcPct val="150000"/>
              </a:lnSpc>
              <a:buClr>
                <a:srgbClr val="F0D71C"/>
              </a:buClr>
              <a:buSzPct val="80000"/>
              <a:buBlip>
                <a:blip r:embed="rId2"/>
              </a:buBlip>
            </a:pPr>
            <a:r>
              <a:rPr lang="en-GB" sz="1800" dirty="0">
                <a:solidFill>
                  <a:srgbClr val="000000"/>
                </a:solidFill>
              </a:rPr>
              <a:t>EMP-compatible stages (</a:t>
            </a:r>
            <a:r>
              <a:rPr lang="en-GB" sz="1800" dirty="0" smtClean="0">
                <a:solidFill>
                  <a:srgbClr val="000000"/>
                </a:solidFill>
              </a:rPr>
              <a:t>WP6 - HIREP</a:t>
            </a:r>
            <a:r>
              <a:rPr lang="en-GB" sz="1800" dirty="0">
                <a:solidFill>
                  <a:srgbClr val="000000"/>
                </a:solidFill>
              </a:rPr>
              <a:t>)</a:t>
            </a:r>
          </a:p>
          <a:p>
            <a:pPr marL="950913" lvl="3" indent="-171450" algn="just" defTabSz="209308">
              <a:lnSpc>
                <a:spcPct val="150000"/>
              </a:lnSpc>
              <a:buClr>
                <a:srgbClr val="F0D71C"/>
              </a:buClr>
              <a:buSzPct val="80000"/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5157192"/>
            <a:ext cx="3528392" cy="92333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dirty="0">
                <a:solidFill>
                  <a:srgbClr val="000000"/>
                </a:solidFill>
                <a:latin typeface="Calibri (body)"/>
              </a:rPr>
              <a:t>In total: 14 Deliverables and 16 Milestones completed on time in first </a:t>
            </a:r>
            <a:r>
              <a:rPr lang="en-GB" dirty="0" smtClean="0">
                <a:solidFill>
                  <a:srgbClr val="000000"/>
                </a:solidFill>
                <a:latin typeface="Calibri (body)"/>
              </a:rPr>
              <a:t>period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1637" y="574766"/>
            <a:ext cx="7283450" cy="397423"/>
          </a:xfrm>
        </p:spPr>
        <p:txBody>
          <a:bodyPr/>
          <a:lstStyle/>
          <a:p>
            <a:r>
              <a:rPr lang="en-GB" sz="2200" dirty="0" smtClean="0"/>
              <a:t>WP3 – Synergy / Workshops</a:t>
            </a:r>
            <a:endParaRPr lang="en-GB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0768"/>
            <a:ext cx="8371325" cy="4932362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 smtClean="0"/>
              <a:t>EUCALL WP3  is planning several workshops for 2017/2018:</a:t>
            </a:r>
          </a:p>
          <a:p>
            <a:pPr marL="0" lvl="0" indent="0">
              <a:buNone/>
            </a:pPr>
            <a:endParaRPr lang="en-US" sz="2000" dirty="0" smtClean="0"/>
          </a:p>
          <a:p>
            <a:pPr lvl="0"/>
            <a:r>
              <a:rPr lang="en-GB" sz="2000" dirty="0"/>
              <a:t>User Access </a:t>
            </a:r>
            <a:r>
              <a:rPr lang="en-GB" sz="2000" dirty="0" smtClean="0"/>
              <a:t>at ALLs </a:t>
            </a:r>
            <a:r>
              <a:rPr lang="en-GB" sz="2000" dirty="0"/>
              <a:t>(for staff of new facilities such as ELI</a:t>
            </a:r>
            <a:r>
              <a:rPr lang="en-GB" sz="2000" dirty="0" smtClean="0"/>
              <a:t>) [21-22.09.17]</a:t>
            </a:r>
            <a:endParaRPr lang="en-GB" sz="2000" dirty="0"/>
          </a:p>
          <a:p>
            <a:r>
              <a:rPr lang="en-GB" sz="2000" dirty="0" smtClean="0"/>
              <a:t>Technology </a:t>
            </a:r>
            <a:r>
              <a:rPr lang="en-GB" sz="2000" dirty="0"/>
              <a:t>Transfer and Innovation at RIs (for </a:t>
            </a:r>
            <a:r>
              <a:rPr lang="en-GB" sz="2000" dirty="0" smtClean="0"/>
              <a:t>staff of </a:t>
            </a:r>
            <a:r>
              <a:rPr lang="en-GB" sz="2000" dirty="0"/>
              <a:t>new facilities such as ELI, European XFEL, MAX IV) </a:t>
            </a:r>
            <a:r>
              <a:rPr lang="en-GB" sz="2000" dirty="0" smtClean="0"/>
              <a:t>[14-15.11.17</a:t>
            </a:r>
            <a:r>
              <a:rPr lang="en-GB" sz="2000" dirty="0"/>
              <a:t>]</a:t>
            </a:r>
          </a:p>
          <a:p>
            <a:r>
              <a:rPr lang="en-GB" sz="2000" dirty="0" smtClean="0"/>
              <a:t>Biology </a:t>
            </a:r>
            <a:r>
              <a:rPr lang="en-GB" sz="2000" dirty="0"/>
              <a:t>at Advanced Laser Light Sources </a:t>
            </a:r>
            <a:r>
              <a:rPr lang="en-GB" sz="2000" dirty="0" smtClean="0"/>
              <a:t>[30.11-01.12.17</a:t>
            </a:r>
            <a:r>
              <a:rPr lang="en-GB" sz="2000" dirty="0"/>
              <a:t>]</a:t>
            </a:r>
          </a:p>
          <a:p>
            <a:pPr lvl="0"/>
            <a:endParaRPr lang="en-GB" sz="2000" dirty="0" smtClean="0"/>
          </a:p>
          <a:p>
            <a:pPr lvl="0"/>
            <a:r>
              <a:rPr lang="en-GB" sz="2000" dirty="0" smtClean="0"/>
              <a:t>Theory</a:t>
            </a:r>
            <a:r>
              <a:rPr lang="en-GB" sz="2000" dirty="0"/>
              <a:t>, Simulation and Computing at </a:t>
            </a:r>
            <a:r>
              <a:rPr lang="en-GB" sz="2000" dirty="0" smtClean="0"/>
              <a:t>RIs [2018]</a:t>
            </a:r>
            <a:endParaRPr lang="en-GB" sz="2000" dirty="0"/>
          </a:p>
          <a:p>
            <a:r>
              <a:rPr lang="en-GB" sz="2000" dirty="0" smtClean="0"/>
              <a:t>High </a:t>
            </a:r>
            <a:r>
              <a:rPr lang="en-GB" sz="2000" dirty="0"/>
              <a:t>Impact Science at Advanced Laser Light </a:t>
            </a:r>
            <a:r>
              <a:rPr lang="en-GB" sz="2000" dirty="0" smtClean="0"/>
              <a:t>Sources [~04.18]</a:t>
            </a:r>
          </a:p>
          <a:p>
            <a:r>
              <a:rPr lang="en-GB" sz="2000" dirty="0"/>
              <a:t>Building a Target Delivery Network for European Laser RIs </a:t>
            </a:r>
            <a:r>
              <a:rPr lang="en-GB" sz="2000" dirty="0" smtClean="0"/>
              <a:t>[27.05.18</a:t>
            </a:r>
            <a:r>
              <a:rPr lang="en-GB" sz="2000" dirty="0"/>
              <a:t>]</a:t>
            </a:r>
          </a:p>
          <a:p>
            <a:r>
              <a:rPr lang="en-GB" sz="2000" dirty="0" smtClean="0"/>
              <a:t>Future </a:t>
            </a:r>
            <a:r>
              <a:rPr lang="en-GB" sz="2000" dirty="0"/>
              <a:t>strategies for RI operators and policy makers </a:t>
            </a:r>
            <a:r>
              <a:rPr lang="en-GB" sz="2000" dirty="0" smtClean="0"/>
              <a:t>[06.09.18]</a:t>
            </a:r>
            <a:endParaRPr lang="en-GB" sz="2000" dirty="0"/>
          </a:p>
          <a:p>
            <a:pPr marL="300037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92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1637" y="574766"/>
            <a:ext cx="7283450" cy="397423"/>
          </a:xfrm>
        </p:spPr>
        <p:txBody>
          <a:bodyPr/>
          <a:lstStyle/>
          <a:p>
            <a:r>
              <a:rPr lang="en-GB" sz="2200" dirty="0" smtClean="0"/>
              <a:t>WP3 – </a:t>
            </a:r>
            <a:r>
              <a:rPr lang="en-GB" sz="2200" dirty="0" smtClean="0"/>
              <a:t>www.wayforlight.eu</a:t>
            </a:r>
            <a:endParaRPr lang="en-GB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0768"/>
            <a:ext cx="8371325" cy="4932362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 smtClean="0"/>
              <a:t>EUCALL </a:t>
            </a:r>
            <a:r>
              <a:rPr lang="de-DE" sz="2000" dirty="0" err="1" smtClean="0"/>
              <a:t>spreadsheet</a:t>
            </a:r>
            <a:r>
              <a:rPr lang="de-DE" sz="2000" dirty="0" smtClean="0"/>
              <a:t> Instrumentation </a:t>
            </a:r>
            <a:r>
              <a:rPr lang="de-DE" sz="2000" dirty="0"/>
              <a:t>at </a:t>
            </a:r>
            <a:r>
              <a:rPr lang="de-DE" sz="2000" dirty="0" smtClean="0"/>
              <a:t>"</a:t>
            </a:r>
            <a:r>
              <a:rPr lang="de-DE" sz="2000" dirty="0" err="1" smtClean="0"/>
              <a:t>Advanced</a:t>
            </a:r>
            <a:r>
              <a:rPr lang="de-DE" sz="2000" dirty="0" smtClean="0"/>
              <a:t> </a:t>
            </a:r>
            <a:r>
              <a:rPr lang="de-DE" sz="2000" dirty="0" smtClean="0"/>
              <a:t>Laser Light </a:t>
            </a:r>
            <a:r>
              <a:rPr lang="de-DE" sz="2000" dirty="0" err="1" smtClean="0"/>
              <a:t>Sources</a:t>
            </a:r>
            <a:r>
              <a:rPr lang="de-DE" sz="2000" dirty="0" smtClean="0"/>
              <a:t>"</a:t>
            </a:r>
            <a:endParaRPr lang="en-GB" sz="2000" dirty="0"/>
          </a:p>
          <a:p>
            <a:pPr marL="300037" lvl="1" indent="0">
              <a:buNone/>
            </a:pPr>
            <a:endParaRPr lang="en-US" sz="2000" dirty="0" smtClean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500022" y="1509223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Blip>
                <a:blip r:embed="rId3"/>
              </a:buBlip>
              <a:defRPr sz="24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D6DA36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Calibri" panose="020F0502020204030204" pitchFamily="34" charset="0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DAD636"/>
              </a:buClr>
              <a:buChar char="»"/>
              <a:defRPr sz="2400">
                <a:solidFill>
                  <a:srgbClr val="100F2E"/>
                </a:solidFill>
                <a:latin typeface="Calibri" panose="020F0502020204030204" pitchFamily="34" charset="0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Goal</a:t>
            </a:r>
            <a:r>
              <a:rPr lang="en-US" sz="1800" b="1" dirty="0"/>
              <a:t>:</a:t>
            </a:r>
            <a:endParaRPr lang="en-US" sz="1800" dirty="0"/>
          </a:p>
          <a:p>
            <a:r>
              <a:rPr lang="en-GB" sz="1800" dirty="0" smtClean="0"/>
              <a:t>allowing </a:t>
            </a:r>
            <a:r>
              <a:rPr lang="en-GB" sz="1800" dirty="0"/>
              <a:t>the identification and analysis of duplications and missing </a:t>
            </a:r>
            <a:r>
              <a:rPr lang="en-GB" sz="1800" dirty="0" smtClean="0"/>
              <a:t>elements</a:t>
            </a:r>
          </a:p>
          <a:p>
            <a:r>
              <a:rPr lang="en-GB" sz="1800" dirty="0" smtClean="0"/>
              <a:t>new </a:t>
            </a:r>
            <a:r>
              <a:rPr lang="en-GB" sz="1800" dirty="0"/>
              <a:t>research opportunities arising from the combination of offers by different </a:t>
            </a:r>
            <a:r>
              <a:rPr lang="en-GB" sz="1800" dirty="0" smtClean="0"/>
              <a:t>RIs</a:t>
            </a:r>
          </a:p>
          <a:p>
            <a:r>
              <a:rPr lang="en-GB" sz="1800" dirty="0" smtClean="0"/>
              <a:t>Include international </a:t>
            </a:r>
            <a:r>
              <a:rPr lang="en-GB" sz="1800" dirty="0"/>
              <a:t>RIs for an assessment of the international scientific competitiveness of the </a:t>
            </a:r>
            <a:r>
              <a:rPr lang="en-GB" sz="1800" dirty="0" smtClean="0"/>
              <a:t>Europe in </a:t>
            </a:r>
            <a:r>
              <a:rPr lang="en-GB" sz="1800" dirty="0"/>
              <a:t>this field</a:t>
            </a:r>
            <a:r>
              <a:rPr lang="en-GB" sz="1800" dirty="0" smtClean="0"/>
              <a:t>.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US" sz="1800" b="1" dirty="0"/>
              <a:t>New goal: </a:t>
            </a:r>
            <a:r>
              <a:rPr lang="en-US" sz="1800" dirty="0"/>
              <a:t>EUCALL’s SAC recommended to make the “super-matrix” into a searchable database. WP3 </a:t>
            </a:r>
            <a:r>
              <a:rPr lang="en-US" sz="1800" dirty="0" smtClean="0"/>
              <a:t>now extends to </a:t>
            </a:r>
            <a:r>
              <a:rPr lang="en-US" sz="1800" dirty="0"/>
              <a:t>Elettra and the </a:t>
            </a:r>
            <a:r>
              <a:rPr lang="en-US" sz="1800" dirty="0">
                <a:solidFill>
                  <a:srgbClr val="0000FF"/>
                </a:solidFill>
              </a:rPr>
              <a:t>www.wayforlight.eu</a:t>
            </a:r>
            <a:r>
              <a:rPr lang="en-US" sz="1800" dirty="0"/>
              <a:t> database [include ELI, LLE facilities]</a:t>
            </a:r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1800" dirty="0"/>
          </a:p>
          <a:p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953" y="1844824"/>
            <a:ext cx="9499905" cy="35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1637" y="574766"/>
            <a:ext cx="7283450" cy="397423"/>
          </a:xfrm>
        </p:spPr>
        <p:txBody>
          <a:bodyPr/>
          <a:lstStyle/>
          <a:p>
            <a:r>
              <a:rPr lang="en-GB" sz="2200" dirty="0" smtClean="0"/>
              <a:t>WP3 – </a:t>
            </a:r>
            <a:r>
              <a:rPr lang="en-GB" sz="2200" dirty="0" smtClean="0"/>
              <a:t>www.wayforlight.eu</a:t>
            </a:r>
            <a:endParaRPr lang="en-GB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5260"/>
            <a:ext cx="5586573" cy="501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9" y="1104597"/>
            <a:ext cx="5608674" cy="519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28184" y="1474613"/>
            <a:ext cx="266429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dirty="0" smtClean="0">
                <a:solidFill>
                  <a:schemeClr val="accent3"/>
                </a:solidFill>
              </a:rPr>
              <a:t>EUCALL expansion:</a:t>
            </a:r>
          </a:p>
          <a:p>
            <a:pPr marL="298450" lvl="0" indent="-298450" fontAlgn="base">
              <a:spcBef>
                <a:spcPts val="600"/>
              </a:spcBef>
              <a:spcAft>
                <a:spcPct val="0"/>
              </a:spcAft>
              <a:buClr>
                <a:srgbClr val="FD930A"/>
              </a:buClr>
              <a:buSzPct val="60000"/>
              <a:buBlip>
                <a:blip r:embed="rId5"/>
              </a:buBlip>
            </a:pPr>
            <a:r>
              <a:rPr lang="en-GB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Include ELI and selected Laserlab-Europe </a:t>
            </a:r>
            <a:r>
              <a:rPr lang="en-GB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instruments</a:t>
            </a:r>
          </a:p>
          <a:p>
            <a:pPr marL="298450" lvl="0" indent="-298450" fontAlgn="base">
              <a:spcBef>
                <a:spcPts val="600"/>
              </a:spcBef>
              <a:spcAft>
                <a:spcPct val="0"/>
              </a:spcAft>
              <a:buClr>
                <a:srgbClr val="FD930A"/>
              </a:buClr>
              <a:buSzPct val="60000"/>
              <a:buBlip>
                <a:blip r:embed="rId5"/>
              </a:buBlip>
            </a:pPr>
            <a:r>
              <a:rPr lang="en-GB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Improve visibility of optical lasers at SR/FEL </a:t>
            </a:r>
            <a:r>
              <a:rPr lang="en-GB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instruments</a:t>
            </a:r>
          </a:p>
          <a:p>
            <a:pPr marL="298450" lvl="0" indent="-298450" fontAlgn="base">
              <a:spcBef>
                <a:spcPts val="600"/>
              </a:spcBef>
              <a:spcAft>
                <a:spcPct val="0"/>
              </a:spcAft>
              <a:buClr>
                <a:srgbClr val="FD930A"/>
              </a:buClr>
              <a:buSzPct val="60000"/>
              <a:buBlip>
                <a:blip r:embed="rId5"/>
              </a:buBlip>
            </a:pPr>
            <a:r>
              <a:rPr lang="en-GB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Improve interface for beamline scientist to keep data </a:t>
            </a:r>
            <a:r>
              <a:rPr lang="en-GB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up-to-date</a:t>
            </a:r>
          </a:p>
          <a:p>
            <a:pPr marL="298450" lvl="0" indent="-298450" fontAlgn="base">
              <a:spcBef>
                <a:spcPts val="600"/>
              </a:spcBef>
              <a:spcAft>
                <a:spcPct val="0"/>
              </a:spcAft>
              <a:buClr>
                <a:srgbClr val="FD930A"/>
              </a:buClr>
              <a:buSzPct val="60000"/>
              <a:buBlip>
                <a:blip r:embed="rId5"/>
              </a:buBlip>
            </a:pPr>
            <a:r>
              <a:rPr lang="en-GB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Demonstrate prototype for EUCALL RIs in 2018</a:t>
            </a:r>
            <a:endParaRPr lang="en-GB" sz="20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98450" lvl="0" indent="-298450" fontAlgn="base">
              <a:spcBef>
                <a:spcPts val="600"/>
              </a:spcBef>
              <a:spcAft>
                <a:spcPct val="0"/>
              </a:spcAft>
              <a:buClr>
                <a:srgbClr val="FD930A"/>
              </a:buClr>
              <a:buSzPct val="60000"/>
              <a:buBlip>
                <a:blip r:embed="rId5"/>
              </a:buBlip>
            </a:pPr>
            <a:endParaRPr lang="en-GB" sz="2000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endParaRPr lang="de-DE" sz="1600" dirty="0" smtClean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endParaRPr lang="en-US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8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1390</Words>
  <Application>Microsoft Office PowerPoint</Application>
  <PresentationFormat>On-screen Show (4:3)</PresentationFormat>
  <Paragraphs>185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template-european-xfel-gmbh_presentation</vt:lpstr>
      <vt:lpstr>1_template-european-xfel-gmbh_presentation</vt:lpstr>
      <vt:lpstr>2_template-european-xfel-gmbh_presentation</vt:lpstr>
      <vt:lpstr>User Access at Advanced Laser Light Sources  Graham Appleby – European XFEL Facility</vt:lpstr>
      <vt:lpstr>Light Sources in Europe</vt:lpstr>
      <vt:lpstr>European Cluster of Advanced Laser Light Sources</vt:lpstr>
      <vt:lpstr>European Cluster of Advanced Laser Light Sources</vt:lpstr>
      <vt:lpstr>EUCALL’s Strategic Goals and Objectives</vt:lpstr>
      <vt:lpstr>EUCALL’s next objectives</vt:lpstr>
      <vt:lpstr>WP3 – Synergy / Workshops</vt:lpstr>
      <vt:lpstr>WP3 – www.wayforlight.eu</vt:lpstr>
      <vt:lpstr>WP3 – www.wayforlight.eu</vt:lpstr>
      <vt:lpstr>Goals of this Workshop</vt:lpstr>
      <vt:lpstr>Goals of this Workshop</vt:lpstr>
      <vt:lpstr>Thank you for your attention  www.eucall.eu / contact@eucall.eu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Cluster of Advanced Laser Light Sources  Thomas Ursby – MAX IV Laboratory</dc:title>
  <dc:creator>Graham Appleby</dc:creator>
  <cp:lastModifiedBy>Graham Appleby</cp:lastModifiedBy>
  <cp:revision>186</cp:revision>
  <dcterms:created xsi:type="dcterms:W3CDTF">2016-07-05T09:17:58Z</dcterms:created>
  <dcterms:modified xsi:type="dcterms:W3CDTF">2017-09-20T13:42:57Z</dcterms:modified>
</cp:coreProperties>
</file>