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Microsoft_Equation1.bin" ContentType="application/vnd.openxmlformats-officedocument.oleObject"/>
  <Override PartName="/ppt/embeddings/oleObject3.bin" ContentType="application/vnd.openxmlformats-officedocument.oleObject"/>
  <Override PartName="/ppt/embeddings/Microsoft_Equation2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Microsoft_Equation3.bin" ContentType="application/vnd.openxmlformats-officedocument.oleObject"/>
  <Override PartName="/ppt/embeddings/oleObject9.bin" ContentType="application/vnd.openxmlformats-officedocument.oleObject"/>
  <Override PartName="/ppt/embeddings/Microsoft_Equation4.bin" ContentType="application/vnd.openxmlformats-officedocument.oleObject"/>
  <Override PartName="/ppt/embeddings/oleObject10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568" r:id="rId1"/>
  </p:sldMasterIdLst>
  <p:sldIdLst>
    <p:sldId id="285" r:id="rId2"/>
    <p:sldId id="312" r:id="rId3"/>
    <p:sldId id="286" r:id="rId4"/>
    <p:sldId id="311" r:id="rId5"/>
    <p:sldId id="306" r:id="rId6"/>
    <p:sldId id="303" r:id="rId7"/>
    <p:sldId id="296" r:id="rId8"/>
    <p:sldId id="292" r:id="rId9"/>
    <p:sldId id="293" r:id="rId10"/>
    <p:sldId id="299" r:id="rId11"/>
    <p:sldId id="294" r:id="rId12"/>
    <p:sldId id="297" r:id="rId13"/>
    <p:sldId id="308" r:id="rId14"/>
    <p:sldId id="300" r:id="rId15"/>
    <p:sldId id="307" r:id="rId16"/>
    <p:sldId id="315" r:id="rId17"/>
    <p:sldId id="310" r:id="rId18"/>
    <p:sldId id="295" r:id="rId19"/>
    <p:sldId id="274" r:id="rId20"/>
    <p:sldId id="313" r:id="rId21"/>
    <p:sldId id="314" r:id="rId22"/>
    <p:sldId id="304" r:id="rId23"/>
    <p:sldId id="305" r:id="rId24"/>
    <p:sldId id="277" r:id="rId25"/>
    <p:sldId id="275" r:id="rId26"/>
    <p:sldId id="276" r:id="rId27"/>
    <p:sldId id="278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038" autoAdjust="0"/>
    <p:restoredTop sz="94669" autoAdjust="0"/>
  </p:normalViewPr>
  <p:slideViewPr>
    <p:cSldViewPr snapToGrid="0" snapToObjects="1">
      <p:cViewPr varScale="1">
        <p:scale>
          <a:sx n="97" d="100"/>
          <a:sy n="97" d="100"/>
        </p:scale>
        <p:origin x="-64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15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Relationship Id="rId2" Type="http://schemas.openxmlformats.org/officeDocument/2006/relationships/image" Target="../media/image10.emf"/><Relationship Id="rId3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Relationship Id="rId2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Relationship Id="rId2" Type="http://schemas.openxmlformats.org/officeDocument/2006/relationships/image" Target="../media/image18.emf"/><Relationship Id="rId3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Relationship Id="rId2" Type="http://schemas.openxmlformats.org/officeDocument/2006/relationships/image" Target="../media/image3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12. 10. 2.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354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67F3D-5F20-5646-A7D8-073C37FD1948}" type="datetimeFigureOut">
              <a:rPr lang="en-US" smtClean="0"/>
              <a:t>12. 10. 2.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7992-2C7D-F149-B01F-848DD3153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251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67F3D-5F20-5646-A7D8-073C37FD1948}" type="datetimeFigureOut">
              <a:rPr lang="en-US" smtClean="0"/>
              <a:t>12. 10. 2.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7992-2C7D-F149-B01F-848DD3153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371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67F3D-5F20-5646-A7D8-073C37FD1948}" type="datetimeFigureOut">
              <a:rPr lang="en-US" smtClean="0"/>
              <a:t>12. 10. 2.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7992-2C7D-F149-B01F-848DD3153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3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12. 10. 2.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43879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67F3D-5F20-5646-A7D8-073C37FD1948}" type="datetimeFigureOut">
              <a:rPr lang="en-US" smtClean="0"/>
              <a:t>12. 10. 2.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7992-2C7D-F149-B01F-848DD3153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384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67F3D-5F20-5646-A7D8-073C37FD1948}" type="datetimeFigureOut">
              <a:rPr lang="en-US" smtClean="0"/>
              <a:t>12. 10. 2.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7992-2C7D-F149-B01F-848DD3153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951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67F3D-5F20-5646-A7D8-073C37FD1948}" type="datetimeFigureOut">
              <a:rPr lang="en-US" smtClean="0"/>
              <a:t>12. 10. 2.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7992-2C7D-F149-B01F-848DD3153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703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67F3D-5F20-5646-A7D8-073C37FD1948}" type="datetimeFigureOut">
              <a:rPr lang="en-US" smtClean="0"/>
              <a:t>12. 10. 2.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7992-2C7D-F149-B01F-848DD3153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16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67F3D-5F20-5646-A7D8-073C37FD1948}" type="datetimeFigureOut">
              <a:rPr lang="en-US" smtClean="0"/>
              <a:t>12. 10. 2.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443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67F3D-5F20-5646-A7D8-073C37FD1948}" type="datetimeFigureOut">
              <a:rPr lang="en-US" smtClean="0"/>
              <a:t>12. 10. 2.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7992-2C7D-F149-B01F-848DD3153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726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5676"/>
            <a:ext cx="8229600" cy="5144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67F3D-5F20-5646-A7D8-073C37FD1948}" type="datetimeFigureOut">
              <a:rPr lang="en-US" smtClean="0"/>
              <a:t>12. 10. 2.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27992-2C7D-F149-B01F-848DD3153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004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69" r:id="rId1"/>
    <p:sldLayoutId id="2147484570" r:id="rId2"/>
    <p:sldLayoutId id="2147484571" r:id="rId3"/>
    <p:sldLayoutId id="2147484572" r:id="rId4"/>
    <p:sldLayoutId id="2147484573" r:id="rId5"/>
    <p:sldLayoutId id="2147484574" r:id="rId6"/>
    <p:sldLayoutId id="2147484575" r:id="rId7"/>
    <p:sldLayoutId id="2147484576" r:id="rId8"/>
    <p:sldLayoutId id="2147484577" r:id="rId9"/>
    <p:sldLayoutId id="2147484578" r:id="rId10"/>
    <p:sldLayoutId id="214748457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2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Times"/>
          <a:ea typeface="+mn-ea"/>
          <a:cs typeface="Time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Times"/>
          <a:ea typeface="+mn-ea"/>
          <a:cs typeface="Time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Times"/>
          <a:ea typeface="+mn-ea"/>
          <a:cs typeface="Time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Times"/>
          <a:ea typeface="+mn-ea"/>
          <a:cs typeface="Time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Times"/>
          <a:ea typeface="+mn-ea"/>
          <a:cs typeface="Time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16.e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8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17.emf"/><Relationship Id="rId5" Type="http://schemas.openxmlformats.org/officeDocument/2006/relationships/image" Target="../media/image19.png"/><Relationship Id="rId6" Type="http://schemas.openxmlformats.org/officeDocument/2006/relationships/oleObject" Target="../embeddings/Microsoft_Equation3.bin"/><Relationship Id="rId7" Type="http://schemas.openxmlformats.org/officeDocument/2006/relationships/image" Target="../media/image18.emf"/><Relationship Id="rId8" Type="http://schemas.openxmlformats.org/officeDocument/2006/relationships/image" Target="../media/image15.png"/><Relationship Id="rId9" Type="http://schemas.openxmlformats.org/officeDocument/2006/relationships/oleObject" Target="../embeddings/oleObject9.bin"/><Relationship Id="rId10" Type="http://schemas.openxmlformats.org/officeDocument/2006/relationships/image" Target="../media/image16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png"/><Relationship Id="rId3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emf"/><Relationship Id="rId3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3.emf"/><Relationship Id="rId12" Type="http://schemas.openxmlformats.org/officeDocument/2006/relationships/image" Target="../media/image44.png"/><Relationship Id="rId13" Type="http://schemas.openxmlformats.org/officeDocument/2006/relationships/oleObject" Target="../embeddings/Microsoft_Equation4.bin"/><Relationship Id="rId14" Type="http://schemas.openxmlformats.org/officeDocument/2006/relationships/image" Target="../media/image33.emf"/><Relationship Id="rId15" Type="http://schemas.openxmlformats.org/officeDocument/2006/relationships/oleObject" Target="../embeddings/oleObject10.bin"/><Relationship Id="rId16" Type="http://schemas.openxmlformats.org/officeDocument/2006/relationships/image" Target="../media/image34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5.emf"/><Relationship Id="rId4" Type="http://schemas.openxmlformats.org/officeDocument/2006/relationships/image" Target="../media/image36.emf"/><Relationship Id="rId5" Type="http://schemas.openxmlformats.org/officeDocument/2006/relationships/image" Target="../media/image37.emf"/><Relationship Id="rId6" Type="http://schemas.openxmlformats.org/officeDocument/2006/relationships/image" Target="../media/image38.emf"/><Relationship Id="rId7" Type="http://schemas.openxmlformats.org/officeDocument/2006/relationships/image" Target="../media/image39.emf"/><Relationship Id="rId8" Type="http://schemas.openxmlformats.org/officeDocument/2006/relationships/image" Target="../media/image40.emf"/><Relationship Id="rId9" Type="http://schemas.openxmlformats.org/officeDocument/2006/relationships/image" Target="../media/image41.emf"/><Relationship Id="rId10" Type="http://schemas.openxmlformats.org/officeDocument/2006/relationships/image" Target="../media/image42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8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oleObject" Target="../embeddings/Microsoft_Equation1.bin"/><Relationship Id="rId5" Type="http://schemas.openxmlformats.org/officeDocument/2006/relationships/image" Target="../media/image9.e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0.emf"/><Relationship Id="rId8" Type="http://schemas.openxmlformats.org/officeDocument/2006/relationships/oleObject" Target="../embeddings/Microsoft_Equation2.bin"/><Relationship Id="rId9" Type="http://schemas.openxmlformats.org/officeDocument/2006/relationships/image" Target="../media/image11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oleObject" Target="../embeddings/oleObject4.bin"/><Relationship Id="rId5" Type="http://schemas.openxmlformats.org/officeDocument/2006/relationships/image" Target="../media/image13.emf"/><Relationship Id="rId6" Type="http://schemas.openxmlformats.org/officeDocument/2006/relationships/oleObject" Target="../embeddings/oleObject5.bin"/><Relationship Id="rId7" Type="http://schemas.openxmlformats.org/officeDocument/2006/relationships/image" Target="../media/image14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02124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Models involving </a:t>
            </a:r>
            <a:r>
              <a:rPr lang="en-US" sz="4000" i="1" dirty="0" smtClean="0"/>
              <a:t>U</a:t>
            </a:r>
            <a:r>
              <a:rPr lang="en-US" sz="4000" dirty="0" smtClean="0"/>
              <a:t>(1) </a:t>
            </a:r>
            <a:br>
              <a:rPr lang="en-US" sz="4000" dirty="0" smtClean="0"/>
            </a:br>
            <a:r>
              <a:rPr lang="en-US" sz="4000" dirty="0" smtClean="0"/>
              <a:t>from </a:t>
            </a:r>
            <a:r>
              <a:rPr lang="en-US" sz="4000" dirty="0" err="1" smtClean="0"/>
              <a:t>heterotic</a:t>
            </a:r>
            <a:r>
              <a:rPr lang="en-US" sz="4000" dirty="0" smtClean="0"/>
              <a:t> string and F-theory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7900" y="4083986"/>
            <a:ext cx="6400800" cy="17526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800" dirty="0" smtClean="0"/>
              <a:t>Kang-Sin Choi</a:t>
            </a:r>
          </a:p>
          <a:p>
            <a:pPr algn="l"/>
            <a:r>
              <a:rPr lang="en-US" sz="2600" dirty="0" err="1" smtClean="0"/>
              <a:t>Ewha</a:t>
            </a:r>
            <a:r>
              <a:rPr lang="en-US" sz="2600" dirty="0" smtClean="0"/>
              <a:t> </a:t>
            </a:r>
            <a:r>
              <a:rPr lang="en-US" sz="2600" dirty="0" err="1" smtClean="0"/>
              <a:t>Womans</a:t>
            </a:r>
            <a:r>
              <a:rPr lang="en-US" sz="2600" dirty="0" smtClean="0"/>
              <a:t> University</a:t>
            </a:r>
          </a:p>
          <a:p>
            <a:pPr algn="l"/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Bethe Center </a:t>
            </a:r>
            <a:r>
              <a:rPr lang="en-US" dirty="0" smtClean="0"/>
              <a:t>Workshop,</a:t>
            </a:r>
          </a:p>
          <a:p>
            <a:pPr algn="l"/>
            <a:r>
              <a:rPr lang="en-US" dirty="0" smtClean="0"/>
              <a:t>Bad </a:t>
            </a:r>
            <a:r>
              <a:rPr lang="en-US" dirty="0" err="1" smtClean="0"/>
              <a:t>Honnef</a:t>
            </a:r>
            <a:r>
              <a:rPr lang="en-US" dirty="0" smtClean="0"/>
              <a:t>, Oct. 3, 2012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77900" y="3037342"/>
            <a:ext cx="61669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Based on</a:t>
            </a: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1203.3812 (with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Hirotaka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Hayashi), </a:t>
            </a:r>
            <a:r>
              <a:rPr lang="en-US" sz="2400" dirty="0" smtClean="0">
                <a:solidFill>
                  <a:srgbClr val="7F7F7F"/>
                </a:solidFill>
              </a:rPr>
              <a:t>1109.5867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0205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Monodromy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5676"/>
            <a:ext cx="8229600" cy="5259124"/>
          </a:xfrm>
        </p:spPr>
        <p:txBody>
          <a:bodyPr>
            <a:normAutofit/>
          </a:bodyPr>
          <a:lstStyle/>
          <a:p>
            <a:r>
              <a:rPr lang="en-US" dirty="0"/>
              <a:t>For </a:t>
            </a:r>
            <a:r>
              <a:rPr lang="en-US" i="1" dirty="0"/>
              <a:t>S</a:t>
            </a:r>
            <a:r>
              <a:rPr lang="en-US" dirty="0"/>
              <a:t>[</a:t>
            </a:r>
            <a:r>
              <a:rPr lang="en-US" i="1" dirty="0"/>
              <a:t>U</a:t>
            </a:r>
            <a:r>
              <a:rPr lang="en-US" dirty="0"/>
              <a:t>(4)×</a:t>
            </a:r>
            <a:r>
              <a:rPr lang="en-US" i="1" dirty="0"/>
              <a:t>U</a:t>
            </a:r>
            <a:r>
              <a:rPr lang="en-US" dirty="0"/>
              <a:t>(1)],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both side should be global </a:t>
            </a:r>
            <a:r>
              <a:rPr lang="en-US" dirty="0" smtClean="0"/>
              <a:t>section, otherwise</a:t>
            </a:r>
            <a:r>
              <a:rPr lang="en-US" dirty="0"/>
              <a:t>, </a:t>
            </a:r>
            <a:r>
              <a:rPr lang="en-US" i="1" dirty="0"/>
              <a:t>Q</a:t>
            </a:r>
            <a:r>
              <a:rPr lang="en-US" baseline="-25000" dirty="0"/>
              <a:t>5</a:t>
            </a:r>
            <a:r>
              <a:rPr lang="en-US" dirty="0"/>
              <a:t> will be mixed again with other </a:t>
            </a:r>
            <a:r>
              <a:rPr lang="en-US" i="1" dirty="0" smtClean="0"/>
              <a:t>Q</a:t>
            </a:r>
            <a:r>
              <a:rPr lang="en-US" i="1" baseline="-25000" dirty="0" smtClean="0"/>
              <a:t>i</a:t>
            </a:r>
            <a:r>
              <a:rPr lang="en-US" dirty="0" smtClean="0"/>
              <a:t>’s </a:t>
            </a:r>
            <a:r>
              <a:rPr lang="en-US" dirty="0"/>
              <a:t>by </a:t>
            </a:r>
            <a:r>
              <a:rPr lang="en-US" dirty="0" err="1"/>
              <a:t>monodromy</a:t>
            </a:r>
            <a:r>
              <a:rPr lang="en-US" dirty="0" smtClean="0"/>
              <a:t>.</a:t>
            </a:r>
            <a:endParaRPr lang="en-US" dirty="0"/>
          </a:p>
        </p:txBody>
      </p:sp>
      <p:graphicFrame>
        <p:nvGraphicFramePr>
          <p:cNvPr id="34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4990242"/>
              </p:ext>
            </p:extLst>
          </p:nvPr>
        </p:nvGraphicFramePr>
        <p:xfrm>
          <a:off x="3119077" y="1899378"/>
          <a:ext cx="2945535" cy="446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9" name="Equation" r:id="rId3" imgW="1422400" imgH="215900" progId="Equation.3">
                  <p:embed/>
                </p:oleObj>
              </mc:Choice>
              <mc:Fallback>
                <p:oleObj name="Equation" r:id="rId3" imgW="1422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19077" y="1899378"/>
                        <a:ext cx="2945535" cy="4468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" name="Group 48"/>
          <p:cNvGrpSpPr/>
          <p:nvPr/>
        </p:nvGrpSpPr>
        <p:grpSpPr>
          <a:xfrm>
            <a:off x="3004241" y="3424668"/>
            <a:ext cx="3447242" cy="1879261"/>
            <a:chOff x="2702679" y="2468033"/>
            <a:chExt cx="3867512" cy="2174352"/>
          </a:xfrm>
        </p:grpSpPr>
        <p:sp>
          <p:nvSpPr>
            <p:cNvPr id="50" name="Donut 49"/>
            <p:cNvSpPr/>
            <p:nvPr/>
          </p:nvSpPr>
          <p:spPr>
            <a:xfrm>
              <a:off x="3095110" y="2468033"/>
              <a:ext cx="1321873" cy="1621465"/>
            </a:xfrm>
            <a:prstGeom prst="donut">
              <a:avLst>
                <a:gd name="adj" fmla="val 34200"/>
              </a:avLst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1" name="Donut 50"/>
            <p:cNvSpPr/>
            <p:nvPr/>
          </p:nvSpPr>
          <p:spPr>
            <a:xfrm>
              <a:off x="4654507" y="2468033"/>
              <a:ext cx="1321873" cy="1621465"/>
            </a:xfrm>
            <a:prstGeom prst="donut">
              <a:avLst>
                <a:gd name="adj" fmla="val 34200"/>
              </a:avLst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52" name="Curved Connector 51"/>
            <p:cNvCxnSpPr/>
            <p:nvPr/>
          </p:nvCxnSpPr>
          <p:spPr>
            <a:xfrm>
              <a:off x="3095110" y="2662963"/>
              <a:ext cx="857152" cy="97465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urved Connector 52"/>
            <p:cNvCxnSpPr/>
            <p:nvPr/>
          </p:nvCxnSpPr>
          <p:spPr>
            <a:xfrm>
              <a:off x="4282731" y="2815176"/>
              <a:ext cx="1404490" cy="459159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urved Connector 53"/>
            <p:cNvCxnSpPr/>
            <p:nvPr/>
          </p:nvCxnSpPr>
          <p:spPr>
            <a:xfrm>
              <a:off x="2702679" y="3531289"/>
              <a:ext cx="722899" cy="8860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urved Connector 54"/>
            <p:cNvCxnSpPr/>
            <p:nvPr/>
          </p:nvCxnSpPr>
          <p:spPr>
            <a:xfrm flipV="1">
              <a:off x="3095110" y="3859126"/>
              <a:ext cx="702245" cy="230372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urved Connector 55"/>
            <p:cNvCxnSpPr/>
            <p:nvPr/>
          </p:nvCxnSpPr>
          <p:spPr>
            <a:xfrm flipV="1">
              <a:off x="3425578" y="3105986"/>
              <a:ext cx="593810" cy="8860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urved Connector 56"/>
            <p:cNvCxnSpPr/>
            <p:nvPr/>
          </p:nvCxnSpPr>
          <p:spPr>
            <a:xfrm flipV="1">
              <a:off x="3624427" y="3593312"/>
              <a:ext cx="722899" cy="159488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urved Connector 57"/>
            <p:cNvCxnSpPr/>
            <p:nvPr/>
          </p:nvCxnSpPr>
          <p:spPr>
            <a:xfrm flipV="1">
              <a:off x="4282731" y="2760428"/>
              <a:ext cx="1321873" cy="832884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urved Connector 58"/>
            <p:cNvCxnSpPr/>
            <p:nvPr/>
          </p:nvCxnSpPr>
          <p:spPr>
            <a:xfrm>
              <a:off x="4416983" y="3105986"/>
              <a:ext cx="1270238" cy="500616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urved Connector 59"/>
            <p:cNvCxnSpPr>
              <a:stCxn id="50" idx="5"/>
            </p:cNvCxnSpPr>
            <p:nvPr/>
          </p:nvCxnSpPr>
          <p:spPr>
            <a:xfrm rot="16200000" flipH="1">
              <a:off x="4796860" y="3278579"/>
              <a:ext cx="7086" cy="1154008"/>
            </a:xfrm>
            <a:prstGeom prst="curvedConnector4">
              <a:avLst>
                <a:gd name="adj1" fmla="val 0"/>
                <a:gd name="adj2" fmla="val 58387"/>
              </a:avLst>
            </a:prstGeom>
            <a:ln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ight Arrow 60"/>
            <p:cNvSpPr/>
            <p:nvPr/>
          </p:nvSpPr>
          <p:spPr>
            <a:xfrm>
              <a:off x="3603763" y="4195824"/>
              <a:ext cx="2290001" cy="446561"/>
            </a:xfrm>
            <a:prstGeom prst="right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fibration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62" name="Curved Connector 61"/>
            <p:cNvCxnSpPr/>
            <p:nvPr/>
          </p:nvCxnSpPr>
          <p:spPr>
            <a:xfrm flipV="1">
              <a:off x="5811147" y="2751568"/>
              <a:ext cx="593810" cy="8860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urved Connector 62"/>
            <p:cNvCxnSpPr/>
            <p:nvPr/>
          </p:nvCxnSpPr>
          <p:spPr>
            <a:xfrm>
              <a:off x="5976381" y="3283196"/>
              <a:ext cx="593810" cy="70884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urved Connector 63"/>
            <p:cNvCxnSpPr/>
            <p:nvPr/>
          </p:nvCxnSpPr>
          <p:spPr>
            <a:xfrm>
              <a:off x="5893764" y="3606603"/>
              <a:ext cx="593810" cy="70884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urved Connector 64"/>
            <p:cNvCxnSpPr/>
            <p:nvPr/>
          </p:nvCxnSpPr>
          <p:spPr>
            <a:xfrm>
              <a:off x="5811147" y="3859126"/>
              <a:ext cx="593810" cy="70884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urved Connector 65"/>
            <p:cNvCxnSpPr/>
            <p:nvPr/>
          </p:nvCxnSpPr>
          <p:spPr>
            <a:xfrm>
              <a:off x="4347326" y="3515342"/>
              <a:ext cx="513727" cy="91262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angle 3"/>
          <p:cNvSpPr/>
          <p:nvPr/>
        </p:nvSpPr>
        <p:spPr>
          <a:xfrm>
            <a:off x="3778612" y="57115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/>
              <a:t>Weierstrass</a:t>
            </a:r>
            <a:r>
              <a:rPr lang="en-US" dirty="0"/>
              <a:t> equation shows one global section at </a:t>
            </a:r>
            <a:r>
              <a:rPr lang="en-US" i="1" dirty="0"/>
              <a:t>o</a:t>
            </a:r>
            <a:r>
              <a:rPr lang="en-US" dirty="0"/>
              <a:t> (</a:t>
            </a:r>
            <a:r>
              <a:rPr lang="en-US" i="1" dirty="0" err="1"/>
              <a:t>x</a:t>
            </a:r>
            <a:r>
              <a:rPr lang="en-US" dirty="0" err="1"/>
              <a:t>,</a:t>
            </a:r>
            <a:r>
              <a:rPr lang="en-US" i="1" dirty="0" err="1"/>
              <a:t>y</a:t>
            </a:r>
            <a:r>
              <a:rPr lang="en-US" dirty="0"/>
              <a:t>) ~ (∞</a:t>
            </a:r>
            <a:r>
              <a:rPr lang="en-US" dirty="0" smtClean="0"/>
              <a:t>,∞</a:t>
            </a:r>
            <a:r>
              <a:rPr lang="en-US" dirty="0"/>
              <a:t>)</a:t>
            </a:r>
            <a:r>
              <a:rPr lang="en-US" dirty="0" smtClean="0"/>
              <a:t>, </a:t>
            </a:r>
            <a:r>
              <a:rPr lang="en-US" dirty="0"/>
              <a:t>thus is well-defined.</a:t>
            </a:r>
            <a:endParaRPr lang="en-US" dirty="0"/>
          </a:p>
        </p:txBody>
      </p:sp>
      <p:graphicFrame>
        <p:nvGraphicFramePr>
          <p:cNvPr id="24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1804170"/>
              </p:ext>
            </p:extLst>
          </p:nvPr>
        </p:nvGraphicFramePr>
        <p:xfrm>
          <a:off x="1657445" y="5800975"/>
          <a:ext cx="1991140" cy="277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0" name="Equation" r:id="rId5" imgW="1549400" imgH="215900" progId="Equation.3">
                  <p:embed/>
                </p:oleObj>
              </mc:Choice>
              <mc:Fallback>
                <p:oleObj name="Equation" r:id="rId5" imgW="1549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57445" y="5800975"/>
                        <a:ext cx="1991140" cy="2779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7390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global </a:t>
            </a:r>
            <a:r>
              <a:rPr lang="en-US" dirty="0" smtClean="0"/>
              <a:t>section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</a:t>
            </a:r>
            <a:r>
              <a:rPr lang="en-US" dirty="0"/>
              <a:t>have                                   , we need another global section.</a:t>
            </a:r>
          </a:p>
          <a:p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require </a:t>
            </a:r>
            <a:r>
              <a:rPr lang="en-US" dirty="0" smtClean="0"/>
              <a:t>another </a:t>
            </a:r>
            <a:r>
              <a:rPr lang="en-US" dirty="0"/>
              <a:t>global </a:t>
            </a:r>
            <a:r>
              <a:rPr lang="en-US" dirty="0" smtClean="0"/>
              <a:t>section at </a:t>
            </a:r>
            <a:r>
              <a:rPr lang="en-US" i="1" dirty="0" smtClean="0"/>
              <a:t>Q</a:t>
            </a:r>
            <a:r>
              <a:rPr lang="en-US" baseline="-25000" dirty="0" smtClean="0"/>
              <a:t>5</a:t>
            </a:r>
            <a:r>
              <a:rPr lang="en-US" dirty="0" smtClean="0"/>
              <a:t> (</a:t>
            </a:r>
            <a:r>
              <a:rPr lang="en-US" i="1" dirty="0" smtClean="0"/>
              <a:t>x</a:t>
            </a:r>
            <a:r>
              <a:rPr lang="en-US" baseline="-25000" dirty="0" smtClean="0"/>
              <a:t>1</a:t>
            </a:r>
            <a:r>
              <a:rPr lang="en-US" dirty="0" smtClean="0"/>
              <a:t>,</a:t>
            </a:r>
            <a:r>
              <a:rPr lang="en-US" i="1" dirty="0" smtClean="0"/>
              <a:t>y</a:t>
            </a:r>
            <a:r>
              <a:rPr lang="en-US" baseline="-25000" dirty="0" smtClean="0"/>
              <a:t>1</a:t>
            </a:r>
            <a:r>
              <a:rPr lang="en-US" dirty="0" smtClean="0"/>
              <a:t>) </a:t>
            </a:r>
            <a:r>
              <a:rPr lang="en-US" dirty="0"/>
              <a:t>than zero </a:t>
            </a:r>
            <a:r>
              <a:rPr lang="en-US" dirty="0" smtClean="0"/>
              <a:t>section. That </a:t>
            </a:r>
            <a:r>
              <a:rPr lang="en-US" dirty="0" smtClean="0"/>
              <a:t>is </a:t>
            </a:r>
          </a:p>
          <a:p>
            <a:endParaRPr lang="en-US" dirty="0"/>
          </a:p>
          <a:p>
            <a:r>
              <a:rPr lang="en-US" dirty="0" smtClean="0"/>
              <a:t>Then, the </a:t>
            </a:r>
            <a:r>
              <a:rPr lang="en-US" dirty="0" err="1" smtClean="0"/>
              <a:t>ansatz</a:t>
            </a:r>
            <a:r>
              <a:rPr lang="en-US" dirty="0" smtClean="0"/>
              <a:t> works well.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equation is not factorized but the cover is </a:t>
            </a:r>
            <a:r>
              <a:rPr lang="en-US" dirty="0" smtClean="0">
                <a:solidFill>
                  <a:srgbClr val="0000FF"/>
                </a:solidFill>
              </a:rPr>
              <a:t>decomposed</a:t>
            </a:r>
            <a:r>
              <a:rPr lang="en-US" dirty="0" smtClean="0"/>
              <a:t>.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6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5014338"/>
              </p:ext>
            </p:extLst>
          </p:nvPr>
        </p:nvGraphicFramePr>
        <p:xfrm>
          <a:off x="1096925" y="1896317"/>
          <a:ext cx="6859444" cy="451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" name="Equation" r:id="rId3" imgW="3467100" imgH="228600" progId="Equation.3">
                  <p:embed/>
                </p:oleObj>
              </mc:Choice>
              <mc:Fallback>
                <p:oleObj name="Equation" r:id="rId3" imgW="34671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96925" y="1896317"/>
                        <a:ext cx="6859444" cy="4517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0299" y="3195594"/>
            <a:ext cx="5677705" cy="388784"/>
          </a:xfrm>
          <a:prstGeom prst="rect">
            <a:avLst/>
          </a:prstGeom>
        </p:spPr>
      </p:pic>
      <p:graphicFrame>
        <p:nvGraphicFramePr>
          <p:cNvPr id="8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1396196"/>
              </p:ext>
            </p:extLst>
          </p:nvPr>
        </p:nvGraphicFramePr>
        <p:xfrm>
          <a:off x="2452815" y="4173147"/>
          <a:ext cx="37719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" name="Equation" r:id="rId6" imgW="1866900" imgH="241300" progId="Equation.3">
                  <p:embed/>
                </p:oleObj>
              </mc:Choice>
              <mc:Fallback>
                <p:oleObj name="Equation" r:id="rId6" imgW="18669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52815" y="4173147"/>
                        <a:ext cx="3771900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2815" y="4854037"/>
            <a:ext cx="3875277" cy="733512"/>
          </a:xfrm>
          <a:prstGeom prst="rect">
            <a:avLst/>
          </a:prstGeom>
        </p:spPr>
      </p:pic>
      <p:graphicFrame>
        <p:nvGraphicFramePr>
          <p:cNvPr id="10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7013258"/>
              </p:ext>
            </p:extLst>
          </p:nvPr>
        </p:nvGraphicFramePr>
        <p:xfrm>
          <a:off x="1910299" y="1471794"/>
          <a:ext cx="2677759" cy="406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" name="Equation" r:id="rId9" imgW="1422400" imgH="215900" progId="Equation.3">
                  <p:embed/>
                </p:oleObj>
              </mc:Choice>
              <mc:Fallback>
                <p:oleObj name="Equation" r:id="rId9" imgW="1422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910299" y="1471794"/>
                        <a:ext cx="2677759" cy="4062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4588058" y="510473"/>
            <a:ext cx="17362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 </a:t>
            </a:r>
            <a:r>
              <a:rPr lang="en-US" dirty="0" smtClean="0">
                <a:solidFill>
                  <a:schemeClr val="accent5"/>
                </a:solidFill>
              </a:rPr>
              <a:t>[KSC, Hayashi]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024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F-theory side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stable degeneration limit, the vector bundle data are translated into singular </a:t>
            </a:r>
            <a:r>
              <a:rPr lang="en-US" dirty="0" smtClean="0"/>
              <a:t>fibers </a:t>
            </a:r>
            <a:r>
              <a:rPr lang="en-US" dirty="0" smtClean="0"/>
              <a:t>in F-theory side</a:t>
            </a:r>
            <a:r>
              <a:rPr lang="en-US" dirty="0" smtClean="0"/>
              <a:t>.</a:t>
            </a:r>
          </a:p>
          <a:p>
            <a:r>
              <a:rPr lang="en-US" i="1" dirty="0" smtClean="0"/>
              <a:t>SU</a:t>
            </a:r>
            <a:r>
              <a:rPr lang="en-US" dirty="0" smtClean="0"/>
              <a:t>(5) singularity from Tate’s algorithm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with tuned parameters.</a:t>
            </a:r>
          </a:p>
          <a:p>
            <a:r>
              <a:rPr lang="en-US" dirty="0" smtClean="0"/>
              <a:t>The condition of more global sections seems irrelevant, since they are higher order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Only with this, we may </a:t>
            </a:r>
            <a:r>
              <a:rPr lang="en-US" dirty="0" smtClean="0"/>
              <a:t>have </a:t>
            </a:r>
            <a:r>
              <a:rPr lang="en-US" dirty="0" err="1" smtClean="0">
                <a:solidFill>
                  <a:srgbClr val="0000FF"/>
                </a:solidFill>
              </a:rPr>
              <a:t>monodromy</a:t>
            </a:r>
            <a:r>
              <a:rPr lang="en-US" dirty="0" smtClean="0">
                <a:solidFill>
                  <a:srgbClr val="0000FF"/>
                </a:solidFill>
              </a:rPr>
              <a:t> invariant 2-cycle </a:t>
            </a:r>
            <a:r>
              <a:rPr lang="en-US" dirty="0" smtClean="0"/>
              <a:t>harboring </a:t>
            </a:r>
            <a:r>
              <a:rPr lang="en-US" i="1" dirty="0" smtClean="0"/>
              <a:t>U</a:t>
            </a:r>
            <a:r>
              <a:rPr lang="en-US" dirty="0" smtClean="0"/>
              <a:t>(1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225" y="4352896"/>
            <a:ext cx="5161550" cy="3534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046" y="2686487"/>
            <a:ext cx="7557025" cy="430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7899" y="5614026"/>
            <a:ext cx="2142545" cy="40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674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7-branes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A-D-E</a:t>
            </a:r>
            <a:r>
              <a:rPr lang="en-US" baseline="-25000" dirty="0"/>
              <a:t> </a:t>
            </a:r>
            <a:r>
              <a:rPr lang="en-US" dirty="0" smtClean="0"/>
              <a:t>gauge group is described by [</a:t>
            </a:r>
            <a:r>
              <a:rPr lang="en-US" i="1" dirty="0" err="1" smtClean="0"/>
              <a:t>p,q</a:t>
            </a:r>
            <a:r>
              <a:rPr lang="en-US" dirty="0" smtClean="0"/>
              <a:t>]-7-branes.</a:t>
            </a:r>
          </a:p>
          <a:p>
            <a:r>
              <a:rPr lang="en-US" dirty="0" smtClean="0"/>
              <a:t>D-</a:t>
            </a:r>
            <a:r>
              <a:rPr lang="en-US" dirty="0" err="1" smtClean="0"/>
              <a:t>brane</a:t>
            </a:r>
            <a:r>
              <a:rPr lang="en-US" dirty="0" smtClean="0"/>
              <a:t> </a:t>
            </a:r>
            <a:r>
              <a:rPr lang="en-US" dirty="0"/>
              <a:t>[1,0]</a:t>
            </a:r>
            <a:r>
              <a:rPr lang="en-US" dirty="0" smtClean="0"/>
              <a:t>, NS-</a:t>
            </a:r>
            <a:r>
              <a:rPr lang="en-US" dirty="0" err="1" smtClean="0"/>
              <a:t>brane</a:t>
            </a:r>
            <a:r>
              <a:rPr lang="en-US" dirty="0" smtClean="0"/>
              <a:t> </a:t>
            </a:r>
            <a:r>
              <a:rPr lang="en-US" dirty="0"/>
              <a:t>[0,1</a:t>
            </a:r>
            <a:r>
              <a:rPr lang="en-US" dirty="0" smtClean="0"/>
              <a:t>]</a:t>
            </a:r>
            <a:r>
              <a:rPr lang="en-US" dirty="0" smtClean="0"/>
              <a:t>…</a:t>
            </a:r>
            <a:endParaRPr lang="en-US" dirty="0" smtClean="0"/>
          </a:p>
          <a:p>
            <a:r>
              <a:rPr lang="en-US" dirty="0" smtClean="0"/>
              <a:t>Not only fundamental string (</a:t>
            </a:r>
            <a:r>
              <a:rPr lang="en-US" dirty="0" err="1" smtClean="0"/>
              <a:t>biundamental</a:t>
            </a:r>
            <a:r>
              <a:rPr lang="en-US" dirty="0" smtClean="0"/>
              <a:t>), but string junction (</a:t>
            </a:r>
            <a:r>
              <a:rPr lang="en-US" dirty="0" err="1" smtClean="0"/>
              <a:t>multifundaental</a:t>
            </a:r>
            <a:r>
              <a:rPr lang="en-US" dirty="0" smtClean="0"/>
              <a:t>)</a:t>
            </a:r>
          </a:p>
          <a:p>
            <a:r>
              <a:rPr lang="en-US" dirty="0" smtClean="0"/>
              <a:t>We have more 7-branes </a:t>
            </a:r>
            <a:r>
              <a:rPr lang="en-US" dirty="0" smtClean="0">
                <a:solidFill>
                  <a:srgbClr val="0000FF"/>
                </a:solidFill>
              </a:rPr>
              <a:t>beyond </a:t>
            </a:r>
            <a:r>
              <a:rPr lang="en-US" i="1" dirty="0" smtClean="0">
                <a:solidFill>
                  <a:srgbClr val="0000FF"/>
                </a:solidFill>
              </a:rPr>
              <a:t>E</a:t>
            </a:r>
            <a:r>
              <a:rPr lang="en-US" baseline="-25000" dirty="0" smtClean="0">
                <a:solidFill>
                  <a:srgbClr val="0000FF"/>
                </a:solidFill>
              </a:rPr>
              <a:t>8</a:t>
            </a:r>
            <a:r>
              <a:rPr lang="en-US" dirty="0" smtClean="0">
                <a:solidFill>
                  <a:srgbClr val="0000FF"/>
                </a:solidFill>
              </a:rPr>
              <a:t>, still affecting global </a:t>
            </a:r>
            <a:r>
              <a:rPr lang="en-US" dirty="0" err="1" smtClean="0">
                <a:solidFill>
                  <a:srgbClr val="0000FF"/>
                </a:solidFill>
              </a:rPr>
              <a:t>monodromy</a:t>
            </a:r>
            <a:r>
              <a:rPr lang="en-US" dirty="0" smtClean="0"/>
              <a:t>.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814" y="4034464"/>
            <a:ext cx="4311495" cy="23066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5868" y="4309203"/>
            <a:ext cx="3056702" cy="118933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42665" y="500798"/>
            <a:ext cx="21913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 </a:t>
            </a:r>
            <a:r>
              <a:rPr lang="en-US" dirty="0">
                <a:solidFill>
                  <a:schemeClr val="accent5"/>
                </a:solidFill>
              </a:rPr>
              <a:t>[</a:t>
            </a:r>
            <a:r>
              <a:rPr lang="en-US" dirty="0" err="1" smtClean="0">
                <a:solidFill>
                  <a:schemeClr val="accent5"/>
                </a:solidFill>
              </a:rPr>
              <a:t>DeWole</a:t>
            </a:r>
            <a:r>
              <a:rPr lang="en-US" dirty="0" smtClean="0">
                <a:solidFill>
                  <a:schemeClr val="accent5"/>
                </a:solidFill>
              </a:rPr>
              <a:t>, </a:t>
            </a:r>
            <a:r>
              <a:rPr lang="en-US" dirty="0" err="1" smtClean="0">
                <a:solidFill>
                  <a:schemeClr val="accent5"/>
                </a:solidFill>
              </a:rPr>
              <a:t>Zwiebach</a:t>
            </a:r>
            <a:r>
              <a:rPr lang="en-US" dirty="0" smtClean="0">
                <a:solidFill>
                  <a:schemeClr val="accent5"/>
                </a:solidFill>
              </a:rPr>
              <a:t>]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047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0" y="5064100"/>
            <a:ext cx="5448300" cy="21605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300" y="1659435"/>
            <a:ext cx="2908300" cy="20419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Monodromy</a:t>
            </a:r>
            <a:r>
              <a:rPr lang="en-US" dirty="0" smtClean="0"/>
              <a:t> invariant 2-cycle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5676"/>
            <a:ext cx="5499100" cy="5144824"/>
          </a:xfrm>
        </p:spPr>
        <p:txBody>
          <a:bodyPr/>
          <a:lstStyle/>
          <a:p>
            <a:r>
              <a:rPr lang="en-US" dirty="0" smtClean="0"/>
              <a:t>From the discriminant, we obtain info about (</a:t>
            </a:r>
            <a:r>
              <a:rPr lang="en-US" i="1" dirty="0" err="1" smtClean="0"/>
              <a:t>p</a:t>
            </a:r>
            <a:r>
              <a:rPr lang="en-US" dirty="0" err="1" smtClean="0"/>
              <a:t>,</a:t>
            </a:r>
            <a:r>
              <a:rPr lang="en-US" i="1" dirty="0" err="1" smtClean="0"/>
              <a:t>q</a:t>
            </a:r>
            <a:r>
              <a:rPr lang="en-US" dirty="0" smtClean="0"/>
              <a:t>)-7-</a:t>
            </a:r>
            <a:r>
              <a:rPr lang="en-US" dirty="0" smtClean="0"/>
              <a:t>branes.</a:t>
            </a:r>
            <a:endParaRPr lang="en-US" dirty="0" smtClean="0"/>
          </a:p>
          <a:p>
            <a:r>
              <a:rPr lang="en-US" dirty="0" smtClean="0"/>
              <a:t>We can shuffle 7-branes using parameters of moduli </a:t>
            </a:r>
            <a:r>
              <a:rPr lang="en-US" dirty="0" smtClean="0"/>
              <a:t>space, to see </a:t>
            </a:r>
            <a:r>
              <a:rPr lang="en-US" dirty="0" smtClean="0"/>
              <a:t>whether </a:t>
            </a:r>
            <a:r>
              <a:rPr lang="en-US" dirty="0" err="1"/>
              <a:t>monodromy</a:t>
            </a:r>
            <a:r>
              <a:rPr lang="en-US" dirty="0"/>
              <a:t> is reduced</a:t>
            </a:r>
            <a:r>
              <a:rPr lang="en-US" dirty="0" smtClean="0"/>
              <a:t>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>
                <a:solidFill>
                  <a:schemeClr val="accent5"/>
                </a:solidFill>
              </a:rPr>
              <a:t>[</a:t>
            </a:r>
            <a:r>
              <a:rPr lang="en-US" sz="1800" dirty="0">
                <a:solidFill>
                  <a:schemeClr val="accent5"/>
                </a:solidFill>
              </a:rPr>
              <a:t>Hayashi, Kawano, Tsuchiya, </a:t>
            </a:r>
            <a:r>
              <a:rPr lang="en-US" sz="1800" dirty="0" err="1">
                <a:solidFill>
                  <a:schemeClr val="accent5"/>
                </a:solidFill>
              </a:rPr>
              <a:t>Watari</a:t>
            </a:r>
            <a:r>
              <a:rPr lang="en-US" sz="1800" dirty="0">
                <a:solidFill>
                  <a:schemeClr val="accent5"/>
                </a:solidFill>
              </a:rPr>
              <a:t>] 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Discriminant </a:t>
            </a:r>
            <a:r>
              <a:rPr lang="en-US" dirty="0" smtClean="0"/>
              <a:t>of the </a:t>
            </a:r>
            <a:r>
              <a:rPr lang="en-US" dirty="0" err="1" smtClean="0"/>
              <a:t>discrimiant</a:t>
            </a:r>
            <a:r>
              <a:rPr lang="en-US" dirty="0" smtClean="0"/>
              <a:t> is </a:t>
            </a:r>
            <a:r>
              <a:rPr lang="en-US" dirty="0" smtClean="0"/>
              <a:t>factorized </a:t>
            </a:r>
            <a:r>
              <a:rPr lang="en-US" i="1" dirty="0" smtClean="0"/>
              <a:t>A</a:t>
            </a:r>
            <a:r>
              <a:rPr lang="en-US" baseline="30000" dirty="0" smtClean="0"/>
              <a:t>3</a:t>
            </a:r>
            <a:r>
              <a:rPr lang="en-US" i="1" dirty="0" smtClean="0"/>
              <a:t>B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signaling </a:t>
            </a:r>
            <a:r>
              <a:rPr lang="en-US" dirty="0" err="1" smtClean="0"/>
              <a:t>monodromy</a:t>
            </a:r>
            <a:r>
              <a:rPr lang="en-US" dirty="0" smtClean="0"/>
              <a:t> reduction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Invariant 2-cycle for </a:t>
            </a:r>
            <a:r>
              <a:rPr lang="en-US" i="1" dirty="0" smtClean="0"/>
              <a:t>E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8" name="Rectangle 7"/>
          <p:cNvSpPr/>
          <p:nvPr/>
        </p:nvSpPr>
        <p:spPr>
          <a:xfrm>
            <a:off x="830294" y="5322689"/>
            <a:ext cx="17362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 </a:t>
            </a:r>
            <a:r>
              <a:rPr lang="en-US" dirty="0" smtClean="0">
                <a:solidFill>
                  <a:schemeClr val="accent5"/>
                </a:solidFill>
              </a:rPr>
              <a:t>[KSC, Hayashi]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886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190"/>
            <a:ext cx="8229600" cy="2292257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 smtClean="0"/>
              <a:t>Supersymmetric</a:t>
            </a:r>
            <a:r>
              <a:rPr lang="en-US" sz="3600" dirty="0" smtClean="0"/>
              <a:t> SU(3)</a:t>
            </a:r>
            <a:r>
              <a:rPr lang="en-US" sz="3600" dirty="0" smtClean="0"/>
              <a:t>×</a:t>
            </a:r>
            <a:r>
              <a:rPr lang="en-US" sz="3600" dirty="0" smtClean="0"/>
              <a:t>SU(2)</a:t>
            </a:r>
            <a:r>
              <a:rPr lang="en-US" sz="3600" dirty="0" smtClean="0"/>
              <a:t>×</a:t>
            </a:r>
            <a:r>
              <a:rPr lang="en-US" sz="3600" dirty="0" smtClean="0"/>
              <a:t>U(1)</a:t>
            </a:r>
            <a:br>
              <a:rPr lang="en-US" sz="3600" dirty="0" smtClean="0"/>
            </a:br>
            <a:r>
              <a:rPr lang="en-US" sz="3600" dirty="0" smtClean="0"/>
              <a:t>model</a:t>
            </a:r>
            <a:r>
              <a:rPr lang="en-US" sz="3600" dirty="0"/>
              <a:t> </a:t>
            </a:r>
            <a:r>
              <a:rPr lang="en-US" sz="3600" dirty="0" smtClean="0"/>
              <a:t>with one pair of Higgs</a:t>
            </a:r>
            <a:br>
              <a:rPr lang="en-US" sz="3600" dirty="0" smtClean="0"/>
            </a:br>
            <a:r>
              <a:rPr lang="en-US" sz="3600" dirty="0" smtClean="0"/>
              <a:t>and singlet extension</a:t>
            </a:r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035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Gauge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want to directly construct </a:t>
            </a:r>
            <a:r>
              <a:rPr lang="en-US" i="1" dirty="0">
                <a:solidFill>
                  <a:srgbClr val="0000FF"/>
                </a:solidFill>
              </a:rPr>
              <a:t>SU</a:t>
            </a:r>
            <a:r>
              <a:rPr lang="en-US" dirty="0">
                <a:solidFill>
                  <a:srgbClr val="0000FF"/>
                </a:solidFill>
              </a:rPr>
              <a:t>(3) × </a:t>
            </a:r>
            <a:r>
              <a:rPr lang="en-US" i="1" dirty="0">
                <a:solidFill>
                  <a:srgbClr val="0000FF"/>
                </a:solidFill>
              </a:rPr>
              <a:t>SU</a:t>
            </a:r>
            <a:r>
              <a:rPr lang="en-US" dirty="0">
                <a:solidFill>
                  <a:srgbClr val="0000FF"/>
                </a:solidFill>
              </a:rPr>
              <a:t>(2) × </a:t>
            </a:r>
            <a:r>
              <a:rPr lang="en-US" i="1" dirty="0">
                <a:solidFill>
                  <a:srgbClr val="0000FF"/>
                </a:solidFill>
              </a:rPr>
              <a:t>U</a:t>
            </a:r>
            <a:r>
              <a:rPr lang="en-US" dirty="0">
                <a:solidFill>
                  <a:srgbClr val="0000FF"/>
                </a:solidFill>
              </a:rPr>
              <a:t>(1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  <a:endParaRPr lang="en-US" dirty="0" smtClean="0"/>
          </a:p>
          <a:p>
            <a:r>
              <a:rPr lang="en-US" dirty="0" smtClean="0"/>
              <a:t>Spectral cover of </a:t>
            </a:r>
            <a:r>
              <a:rPr lang="en-US" i="1" dirty="0"/>
              <a:t>S</a:t>
            </a:r>
            <a:r>
              <a:rPr lang="en-US" dirty="0"/>
              <a:t>[</a:t>
            </a:r>
            <a:r>
              <a:rPr lang="en-US" i="1" dirty="0"/>
              <a:t>U</a:t>
            </a:r>
            <a:r>
              <a:rPr lang="en-US" dirty="0"/>
              <a:t>(5) × </a:t>
            </a:r>
            <a:r>
              <a:rPr lang="en-US" i="1" dirty="0"/>
              <a:t>U</a:t>
            </a:r>
            <a:r>
              <a:rPr lang="en-US" dirty="0"/>
              <a:t>(1)</a:t>
            </a:r>
            <a:r>
              <a:rPr lang="en-US" i="1" baseline="-25000" dirty="0"/>
              <a:t>Y</a:t>
            </a:r>
            <a:r>
              <a:rPr lang="en-US" dirty="0"/>
              <a:t>] </a:t>
            </a:r>
            <a:endParaRPr lang="en-US" dirty="0" smtClean="0"/>
          </a:p>
          <a:p>
            <a:r>
              <a:rPr lang="en-US" dirty="0" smtClean="0"/>
              <a:t>The Standard Model group is the </a:t>
            </a:r>
            <a:r>
              <a:rPr lang="en-US" dirty="0" err="1" smtClean="0"/>
              <a:t>commutant</a:t>
            </a:r>
            <a:r>
              <a:rPr lang="en-US" dirty="0" smtClean="0"/>
              <a:t> in </a:t>
            </a:r>
            <a:r>
              <a:rPr lang="en-US" i="1" dirty="0" smtClean="0"/>
              <a:t>E</a:t>
            </a:r>
            <a:r>
              <a:rPr lang="en-US" baseline="-25000" dirty="0" smtClean="0"/>
              <a:t>8</a:t>
            </a:r>
            <a:r>
              <a:rPr lang="en-US" dirty="0" smtClean="0"/>
              <a:t> </a:t>
            </a:r>
          </a:p>
          <a:p>
            <a:pPr marL="0" indent="0" algn="ctr">
              <a:buNone/>
            </a:pPr>
            <a:r>
              <a:rPr lang="en-US" i="1" dirty="0" smtClean="0">
                <a:solidFill>
                  <a:srgbClr val="0000FF"/>
                </a:solidFill>
              </a:rPr>
              <a:t>E</a:t>
            </a:r>
            <a:r>
              <a:rPr lang="en-US" baseline="-25000" dirty="0" smtClean="0">
                <a:solidFill>
                  <a:srgbClr val="0000FF"/>
                </a:solidFill>
              </a:rPr>
              <a:t>3</a:t>
            </a:r>
            <a:r>
              <a:rPr lang="en-US" dirty="0">
                <a:solidFill>
                  <a:srgbClr val="0000FF"/>
                </a:solidFill>
              </a:rPr>
              <a:t>× </a:t>
            </a:r>
            <a:r>
              <a:rPr lang="en-US" i="1" dirty="0">
                <a:solidFill>
                  <a:srgbClr val="0000FF"/>
                </a:solidFill>
              </a:rPr>
              <a:t>U</a:t>
            </a:r>
            <a:r>
              <a:rPr lang="en-US" dirty="0">
                <a:solidFill>
                  <a:srgbClr val="0000FF"/>
                </a:solidFill>
              </a:rPr>
              <a:t>(1)</a:t>
            </a:r>
            <a:r>
              <a:rPr lang="en-US" i="1" baseline="-25000" dirty="0">
                <a:solidFill>
                  <a:srgbClr val="0000FF"/>
                </a:solidFill>
              </a:rPr>
              <a:t>Y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506" y="3668995"/>
            <a:ext cx="4584700" cy="12343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64917" y="1865803"/>
            <a:ext cx="26275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 </a:t>
            </a:r>
            <a:r>
              <a:rPr lang="en-US" dirty="0" smtClean="0">
                <a:solidFill>
                  <a:schemeClr val="accent5"/>
                </a:solidFill>
              </a:rPr>
              <a:t>[KSC, Kobayashi] [KSC]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021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702" y="4428895"/>
            <a:ext cx="6551929" cy="15101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Spectrum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Low energy spectrum is obtained by branching of </a:t>
            </a:r>
            <a:r>
              <a:rPr lang="en-US" i="1" dirty="0" smtClean="0"/>
              <a:t>E</a:t>
            </a:r>
            <a:r>
              <a:rPr lang="en-US" baseline="-25000" dirty="0" smtClean="0"/>
              <a:t>8</a:t>
            </a:r>
            <a:r>
              <a:rPr lang="en-US" dirty="0" smtClean="0"/>
              <a:t> </a:t>
            </a:r>
            <a:r>
              <a:rPr lang="en-US" dirty="0" err="1" smtClean="0"/>
              <a:t>adjoint</a:t>
            </a:r>
            <a:r>
              <a:rPr lang="en-US" dirty="0" smtClean="0"/>
              <a:t>.</a:t>
            </a:r>
          </a:p>
          <a:p>
            <a:r>
              <a:rPr lang="en-US" dirty="0" smtClean="0"/>
              <a:t>Zero modes of Dirac operator with vector bundle bg. is chiral.</a:t>
            </a:r>
            <a:endParaRPr lang="en-US" dirty="0" smtClean="0"/>
          </a:p>
          <a:p>
            <a:r>
              <a:rPr lang="en-US" dirty="0" smtClean="0"/>
              <a:t>Example using </a:t>
            </a:r>
            <a:r>
              <a:rPr lang="en-US" i="1" dirty="0"/>
              <a:t>S</a:t>
            </a:r>
            <a:r>
              <a:rPr lang="en-US" dirty="0"/>
              <a:t>[</a:t>
            </a:r>
            <a:r>
              <a:rPr lang="en-US" i="1" dirty="0"/>
              <a:t>U</a:t>
            </a:r>
            <a:r>
              <a:rPr lang="en-US" dirty="0"/>
              <a:t>(5) × </a:t>
            </a:r>
            <a:r>
              <a:rPr lang="en-US" i="1" dirty="0"/>
              <a:t>U</a:t>
            </a:r>
            <a:r>
              <a:rPr lang="en-US" dirty="0"/>
              <a:t>(1)</a:t>
            </a:r>
            <a:r>
              <a:rPr lang="en-US" i="1" baseline="-25000" dirty="0"/>
              <a:t>Y</a:t>
            </a:r>
            <a:r>
              <a:rPr lang="en-US" dirty="0" smtClean="0"/>
              <a:t>] cover group.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Under </a:t>
            </a:r>
            <a:r>
              <a:rPr lang="en-US" i="1" dirty="0" smtClean="0"/>
              <a:t>E</a:t>
            </a:r>
            <a:r>
              <a:rPr lang="en-US" baseline="-25000" dirty="0" smtClean="0"/>
              <a:t>8</a:t>
            </a:r>
            <a:r>
              <a:rPr lang="en-US" dirty="0" smtClean="0"/>
              <a:t> </a:t>
            </a:r>
            <a:r>
              <a:rPr lang="en-US" dirty="0"/>
              <a:t>→ </a:t>
            </a:r>
            <a:r>
              <a:rPr lang="en-US" i="1" dirty="0"/>
              <a:t>SU</a:t>
            </a:r>
            <a:r>
              <a:rPr lang="en-US" dirty="0"/>
              <a:t>(3) × </a:t>
            </a:r>
            <a:r>
              <a:rPr lang="en-US" i="1" dirty="0"/>
              <a:t>SU</a:t>
            </a:r>
            <a:r>
              <a:rPr lang="en-US" dirty="0"/>
              <a:t>(2) × </a:t>
            </a:r>
            <a:r>
              <a:rPr lang="en-US" i="1" dirty="0"/>
              <a:t>S</a:t>
            </a:r>
            <a:r>
              <a:rPr lang="en-US" dirty="0"/>
              <a:t>[</a:t>
            </a:r>
            <a:r>
              <a:rPr lang="en-US" i="1" dirty="0"/>
              <a:t>U</a:t>
            </a:r>
            <a:r>
              <a:rPr lang="en-US" dirty="0"/>
              <a:t>(5) × </a:t>
            </a:r>
            <a:r>
              <a:rPr lang="en-US" i="1" dirty="0"/>
              <a:t>U</a:t>
            </a:r>
            <a:r>
              <a:rPr lang="en-US" dirty="0"/>
              <a:t>(1)</a:t>
            </a:r>
            <a:r>
              <a:rPr lang="en-US" i="1" baseline="-25000" dirty="0"/>
              <a:t>Y</a:t>
            </a:r>
            <a:r>
              <a:rPr lang="en-US" dirty="0" smtClean="0"/>
              <a:t>]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8531" y="2857165"/>
            <a:ext cx="4584700" cy="1234342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905726" y="1908132"/>
            <a:ext cx="3975010" cy="56497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smtClean="0"/>
              <a:t>U</a:t>
            </a:r>
            <a:r>
              <a:rPr lang="en-US" sz="2000" dirty="0"/>
              <a:t>(1)</a:t>
            </a:r>
            <a:r>
              <a:rPr lang="en-US" sz="2000" i="1" baseline="-25000" dirty="0" smtClean="0"/>
              <a:t>X</a:t>
            </a:r>
            <a:r>
              <a:rPr lang="en-US" sz="2000" dirty="0" smtClean="0"/>
              <a:t>: a </a:t>
            </a:r>
            <a:r>
              <a:rPr lang="en-US" sz="2000" dirty="0"/>
              <a:t>cousin of </a:t>
            </a:r>
            <a:r>
              <a:rPr lang="en-US" sz="2000" i="1" dirty="0"/>
              <a:t>U</a:t>
            </a:r>
            <a:r>
              <a:rPr lang="en-US" sz="2000" dirty="0"/>
              <a:t>(1</a:t>
            </a:r>
            <a:r>
              <a:rPr lang="en-US" sz="2000" dirty="0" smtClean="0"/>
              <a:t>)</a:t>
            </a:r>
            <a:r>
              <a:rPr lang="en-US" sz="2000" i="1" baseline="-25000" dirty="0" smtClean="0"/>
              <a:t>B-L</a:t>
            </a:r>
            <a:r>
              <a:rPr lang="en-US" sz="2000" dirty="0" smtClean="0"/>
              <a:t> </a:t>
            </a:r>
            <a:r>
              <a:rPr lang="en-US" sz="2000" dirty="0"/>
              <a:t>in </a:t>
            </a:r>
            <a:r>
              <a:rPr lang="en-US" sz="2000" i="1" dirty="0"/>
              <a:t>SO</a:t>
            </a:r>
            <a:r>
              <a:rPr lang="en-US" sz="2000" dirty="0"/>
              <a:t>(10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6" name="Rounded Rectangle 5"/>
          <p:cNvSpPr/>
          <p:nvPr/>
        </p:nvSpPr>
        <p:spPr>
          <a:xfrm>
            <a:off x="4161584" y="4869664"/>
            <a:ext cx="4786565" cy="67109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(</a:t>
            </a:r>
            <a:r>
              <a:rPr lang="en-US" sz="2000" dirty="0"/>
              <a:t>1,2,10) → </a:t>
            </a:r>
            <a:r>
              <a:rPr lang="en-US" sz="2000" i="1" dirty="0"/>
              <a:t>l</a:t>
            </a:r>
            <a:r>
              <a:rPr lang="en-US" sz="2000" dirty="0"/>
              <a:t> (1,2,6</a:t>
            </a:r>
            <a:r>
              <a:rPr lang="en-US" sz="2000" dirty="0" smtClean="0"/>
              <a:t>)</a:t>
            </a:r>
            <a:r>
              <a:rPr lang="en-US" sz="2000" baseline="-25000" dirty="0" smtClean="0"/>
              <a:t>—</a:t>
            </a:r>
            <a:r>
              <a:rPr lang="en-US" sz="2000" baseline="-25000" dirty="0" smtClean="0"/>
              <a:t>1/2,3</a:t>
            </a:r>
            <a:r>
              <a:rPr lang="en-US" sz="2000" dirty="0" smtClean="0"/>
              <a:t> </a:t>
            </a:r>
            <a:r>
              <a:rPr lang="en-US" sz="2000" dirty="0"/>
              <a:t>+ </a:t>
            </a:r>
            <a:r>
              <a:rPr lang="en-US" sz="2000" i="1" dirty="0" err="1"/>
              <a:t>h</a:t>
            </a:r>
            <a:r>
              <a:rPr lang="en-US" sz="2000" i="1" baseline="-25000" dirty="0" err="1"/>
              <a:t>d</a:t>
            </a:r>
            <a:r>
              <a:rPr lang="en-US" sz="2000" dirty="0"/>
              <a:t> (1,2,4*</a:t>
            </a:r>
            <a:r>
              <a:rPr lang="en-US" sz="2000" dirty="0" smtClean="0"/>
              <a:t>)</a:t>
            </a:r>
            <a:r>
              <a:rPr lang="en-US" sz="2000" baseline="-25000" dirty="0"/>
              <a:t>-</a:t>
            </a:r>
            <a:r>
              <a:rPr lang="en-US" sz="2000" baseline="-25000" dirty="0" smtClean="0"/>
              <a:t>1/2,2</a:t>
            </a:r>
            <a:endParaRPr lang="en-US" sz="2000" baseline="-25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4503235" y="3682410"/>
            <a:ext cx="185212" cy="218034"/>
            <a:chOff x="2235769" y="2381623"/>
            <a:chExt cx="185212" cy="218034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2235769" y="2381623"/>
              <a:ext cx="185212" cy="21803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 flipV="1">
              <a:off x="2235769" y="2381623"/>
              <a:ext cx="185212" cy="21803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4" name="Straight Connector 13"/>
          <p:cNvCxnSpPr/>
          <p:nvPr/>
        </p:nvCxnSpPr>
        <p:spPr>
          <a:xfrm>
            <a:off x="2781946" y="2512855"/>
            <a:ext cx="1933525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770451" y="2782669"/>
            <a:ext cx="29450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</a:rPr>
              <a:t>S</a:t>
            </a:r>
            <a:r>
              <a:rPr lang="en-US" sz="2400" dirty="0">
                <a:solidFill>
                  <a:srgbClr val="0000FF"/>
                </a:solidFill>
              </a:rPr>
              <a:t>[</a:t>
            </a:r>
            <a:r>
              <a:rPr lang="en-US" sz="2400" i="1" dirty="0">
                <a:solidFill>
                  <a:srgbClr val="0000FF"/>
                </a:solidFill>
              </a:rPr>
              <a:t>U</a:t>
            </a:r>
            <a:r>
              <a:rPr lang="en-US" sz="2400" dirty="0">
                <a:solidFill>
                  <a:srgbClr val="0000FF"/>
                </a:solidFill>
              </a:rPr>
              <a:t>(4)×</a:t>
            </a:r>
            <a:r>
              <a:rPr lang="en-US" sz="2400" i="1" dirty="0">
                <a:solidFill>
                  <a:srgbClr val="0000FF"/>
                </a:solidFill>
              </a:rPr>
              <a:t>U</a:t>
            </a:r>
            <a:r>
              <a:rPr lang="en-US" sz="2400" dirty="0">
                <a:solidFill>
                  <a:srgbClr val="0000FF"/>
                </a:solidFill>
              </a:rPr>
              <a:t>(1)</a:t>
            </a:r>
            <a:r>
              <a:rPr lang="en-US" sz="2400" i="1" baseline="-25000" dirty="0">
                <a:solidFill>
                  <a:srgbClr val="0000FF"/>
                </a:solidFill>
              </a:rPr>
              <a:t>Y</a:t>
            </a:r>
            <a:r>
              <a:rPr lang="en-US" sz="2400" dirty="0">
                <a:solidFill>
                  <a:srgbClr val="0000FF"/>
                </a:solidFill>
              </a:rPr>
              <a:t>×</a:t>
            </a:r>
            <a:r>
              <a:rPr lang="en-US" sz="2400" i="1" dirty="0">
                <a:solidFill>
                  <a:srgbClr val="0000FF"/>
                </a:solidFill>
              </a:rPr>
              <a:t>U</a:t>
            </a:r>
            <a:r>
              <a:rPr lang="en-US" sz="2400" dirty="0">
                <a:solidFill>
                  <a:srgbClr val="0000FF"/>
                </a:solidFill>
              </a:rPr>
              <a:t>(1)</a:t>
            </a:r>
            <a:r>
              <a:rPr lang="en-US" sz="2400" i="1" baseline="-25000" dirty="0">
                <a:solidFill>
                  <a:srgbClr val="0000FF"/>
                </a:solidFill>
              </a:rPr>
              <a:t>X</a:t>
            </a:r>
            <a:r>
              <a:rPr lang="en-US" sz="2400" dirty="0">
                <a:solidFill>
                  <a:srgbClr val="0000FF"/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19671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Minimal requirements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457200" y="1600200"/>
            <a:ext cx="3904863" cy="1682723"/>
          </a:xfrm>
          <a:prstGeom prst="round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The Standard Model </a:t>
            </a:r>
            <a:r>
              <a:rPr lang="en-US" sz="2400" dirty="0" smtClean="0">
                <a:solidFill>
                  <a:schemeClr val="tx1"/>
                </a:solidFill>
              </a:rPr>
              <a:t>group</a:t>
            </a:r>
          </a:p>
          <a:p>
            <a:pPr algn="ctr"/>
            <a:r>
              <a:rPr lang="en-US" sz="2400" i="1" dirty="0" smtClean="0">
                <a:solidFill>
                  <a:schemeClr val="tx1"/>
                </a:solidFill>
              </a:rPr>
              <a:t>SU</a:t>
            </a:r>
            <a:r>
              <a:rPr lang="en-US" sz="2400" dirty="0">
                <a:solidFill>
                  <a:schemeClr val="tx1"/>
                </a:solidFill>
              </a:rPr>
              <a:t>(3)×</a:t>
            </a:r>
            <a:r>
              <a:rPr lang="en-US" sz="2400" i="1" dirty="0">
                <a:solidFill>
                  <a:schemeClr val="tx1"/>
                </a:solidFill>
              </a:rPr>
              <a:t>SU</a:t>
            </a:r>
            <a:r>
              <a:rPr lang="en-US" sz="2400" dirty="0">
                <a:solidFill>
                  <a:schemeClr val="tx1"/>
                </a:solidFill>
              </a:rPr>
              <a:t>(2)×</a:t>
            </a:r>
            <a:r>
              <a:rPr lang="en-US" sz="2400" i="1" dirty="0">
                <a:solidFill>
                  <a:schemeClr val="tx1"/>
                </a:solidFill>
              </a:rPr>
              <a:t>U</a:t>
            </a:r>
            <a:r>
              <a:rPr lang="en-US" sz="2400" dirty="0">
                <a:solidFill>
                  <a:schemeClr val="tx1"/>
                </a:solidFill>
              </a:rPr>
              <a:t>(1)</a:t>
            </a:r>
            <a:r>
              <a:rPr lang="en-US" sz="2400" i="1" baseline="-25000" dirty="0" smtClean="0">
                <a:solidFill>
                  <a:schemeClr val="tx1"/>
                </a:solidFill>
              </a:rPr>
              <a:t>Y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57200" y="2973748"/>
            <a:ext cx="3904863" cy="1296957"/>
          </a:xfrm>
          <a:prstGeom prst="round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Cover group</a:t>
            </a:r>
          </a:p>
          <a:p>
            <a:pPr algn="ctr"/>
            <a:r>
              <a:rPr lang="en-US" sz="2400" i="1" dirty="0" smtClean="0">
                <a:solidFill>
                  <a:schemeClr val="tx1"/>
                </a:solidFill>
              </a:rPr>
              <a:t>S</a:t>
            </a:r>
            <a:r>
              <a:rPr lang="en-US" sz="2400" dirty="0">
                <a:solidFill>
                  <a:schemeClr val="tx1"/>
                </a:solidFill>
              </a:rPr>
              <a:t>[</a:t>
            </a:r>
            <a:r>
              <a:rPr lang="en-US" sz="2400" i="1" dirty="0">
                <a:solidFill>
                  <a:schemeClr val="tx1"/>
                </a:solidFill>
              </a:rPr>
              <a:t>U</a:t>
            </a:r>
            <a:r>
              <a:rPr lang="en-US" sz="2400" dirty="0">
                <a:solidFill>
                  <a:schemeClr val="tx1"/>
                </a:solidFill>
              </a:rPr>
              <a:t>(5)×</a:t>
            </a:r>
            <a:r>
              <a:rPr lang="en-US" sz="2400" i="1" dirty="0">
                <a:solidFill>
                  <a:schemeClr val="tx1"/>
                </a:solidFill>
              </a:rPr>
              <a:t>U</a:t>
            </a:r>
            <a:r>
              <a:rPr lang="en-US" sz="2400" dirty="0">
                <a:solidFill>
                  <a:schemeClr val="tx1"/>
                </a:solidFill>
              </a:rPr>
              <a:t>(1)</a:t>
            </a:r>
            <a:r>
              <a:rPr lang="en-US" sz="2400" i="1" baseline="-25000" dirty="0">
                <a:solidFill>
                  <a:schemeClr val="tx1"/>
                </a:solidFill>
              </a:rPr>
              <a:t>Y</a:t>
            </a:r>
            <a:r>
              <a:rPr lang="en-US" sz="2400" dirty="0">
                <a:solidFill>
                  <a:schemeClr val="tx1"/>
                </a:solidFill>
              </a:rPr>
              <a:t>]</a:t>
            </a:r>
            <a:endParaRPr lang="en-US" sz="2400" baseline="-250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242931" y="2364245"/>
            <a:ext cx="3987509" cy="1760040"/>
          </a:xfrm>
          <a:prstGeom prst="round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Distinction between </a:t>
            </a:r>
            <a:r>
              <a:rPr lang="en-US" sz="2400" i="1" dirty="0" err="1"/>
              <a:t>H</a:t>
            </a:r>
            <a:r>
              <a:rPr lang="en-US" sz="2400" i="1" baseline="-25000" dirty="0" err="1"/>
              <a:t>d</a:t>
            </a:r>
            <a:r>
              <a:rPr lang="en-US" sz="2400" dirty="0"/>
              <a:t> and </a:t>
            </a:r>
            <a:r>
              <a:rPr lang="en-US" sz="2400" i="1" dirty="0"/>
              <a:t>l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242931" y="3749795"/>
            <a:ext cx="3987509" cy="1478565"/>
          </a:xfrm>
          <a:prstGeom prst="round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Cover group</a:t>
            </a:r>
          </a:p>
          <a:p>
            <a:pPr algn="ctr"/>
            <a:r>
              <a:rPr lang="en-US" sz="2400" i="1" dirty="0" smtClean="0">
                <a:solidFill>
                  <a:schemeClr val="tx1"/>
                </a:solidFill>
              </a:rPr>
              <a:t>S</a:t>
            </a:r>
            <a:r>
              <a:rPr lang="en-US" sz="2400" dirty="0">
                <a:solidFill>
                  <a:schemeClr val="tx1"/>
                </a:solidFill>
              </a:rPr>
              <a:t>[</a:t>
            </a:r>
            <a:r>
              <a:rPr lang="en-US" sz="2400" i="1" dirty="0">
                <a:solidFill>
                  <a:schemeClr val="tx1"/>
                </a:solidFill>
              </a:rPr>
              <a:t>U</a:t>
            </a:r>
            <a:r>
              <a:rPr lang="en-US" sz="2400" dirty="0" smtClean="0">
                <a:solidFill>
                  <a:schemeClr val="tx1"/>
                </a:solidFill>
              </a:rPr>
              <a:t>(4)</a:t>
            </a:r>
            <a:r>
              <a:rPr lang="en-US" sz="2400" dirty="0">
                <a:solidFill>
                  <a:schemeClr val="tx1"/>
                </a:solidFill>
              </a:rPr>
              <a:t>×</a:t>
            </a:r>
            <a:r>
              <a:rPr lang="en-US" sz="2400" i="1" dirty="0">
                <a:solidFill>
                  <a:schemeClr val="tx1"/>
                </a:solidFill>
              </a:rPr>
              <a:t>U</a:t>
            </a:r>
            <a:r>
              <a:rPr lang="en-US" sz="2400" dirty="0">
                <a:solidFill>
                  <a:schemeClr val="tx1"/>
                </a:solidFill>
              </a:rPr>
              <a:t>(1)</a:t>
            </a:r>
            <a:r>
              <a:rPr lang="en-US" sz="2400" i="1" baseline="-25000" dirty="0" smtClean="0">
                <a:solidFill>
                  <a:schemeClr val="tx1"/>
                </a:solidFill>
              </a:rPr>
              <a:t>Y</a:t>
            </a:r>
            <a:r>
              <a:rPr lang="en-US" sz="2400" dirty="0">
                <a:solidFill>
                  <a:schemeClr val="tx1"/>
                </a:solidFill>
              </a:rPr>
              <a:t>×</a:t>
            </a:r>
            <a:r>
              <a:rPr lang="en-US" sz="2400" i="1" dirty="0">
                <a:solidFill>
                  <a:schemeClr val="tx1"/>
                </a:solidFill>
              </a:rPr>
              <a:t>U</a:t>
            </a:r>
            <a:r>
              <a:rPr lang="en-US" sz="2400" dirty="0">
                <a:solidFill>
                  <a:schemeClr val="tx1"/>
                </a:solidFill>
              </a:rPr>
              <a:t>(1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r>
              <a:rPr lang="en-US" sz="2400" i="1" baseline="-25000" dirty="0" smtClean="0">
                <a:solidFill>
                  <a:schemeClr val="tx1"/>
                </a:solidFill>
              </a:rPr>
              <a:t>X</a:t>
            </a:r>
            <a:r>
              <a:rPr lang="en-US" sz="2400" dirty="0" smtClean="0">
                <a:solidFill>
                  <a:schemeClr val="tx1"/>
                </a:solidFill>
              </a:rPr>
              <a:t>]</a:t>
            </a:r>
            <a:endParaRPr lang="en-US" sz="2400" baseline="-250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362063" y="2877624"/>
            <a:ext cx="4324737" cy="200402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Different number of generations between fermions 3 and </a:t>
            </a:r>
            <a:r>
              <a:rPr lang="en-US" sz="2400" dirty="0" err="1" smtClean="0"/>
              <a:t>Higgses</a:t>
            </a:r>
            <a:r>
              <a:rPr lang="en-US" sz="2400" dirty="0" smtClean="0"/>
              <a:t> 1 </a:t>
            </a:r>
            <a:endParaRPr lang="en-US" sz="2400" dirty="0"/>
          </a:p>
        </p:txBody>
      </p:sp>
      <p:sp>
        <p:nvSpPr>
          <p:cNvPr id="19" name="Rounded Rectangle 18"/>
          <p:cNvSpPr/>
          <p:nvPr/>
        </p:nvSpPr>
        <p:spPr>
          <a:xfrm>
            <a:off x="4362063" y="4643642"/>
            <a:ext cx="4324737" cy="139531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Cover group</a:t>
            </a:r>
          </a:p>
          <a:p>
            <a:pPr algn="ctr"/>
            <a:r>
              <a:rPr lang="en-US" sz="2400" i="1" dirty="0" smtClean="0">
                <a:solidFill>
                  <a:schemeClr val="tx1"/>
                </a:solidFill>
              </a:rPr>
              <a:t>S</a:t>
            </a:r>
            <a:r>
              <a:rPr lang="en-US" sz="2400" dirty="0">
                <a:solidFill>
                  <a:schemeClr val="tx1"/>
                </a:solidFill>
              </a:rPr>
              <a:t>[</a:t>
            </a:r>
            <a:r>
              <a:rPr lang="en-US" sz="2400" i="1" dirty="0">
                <a:solidFill>
                  <a:schemeClr val="tx1"/>
                </a:solidFill>
              </a:rPr>
              <a:t>U</a:t>
            </a:r>
            <a:r>
              <a:rPr lang="en-US" sz="2400" dirty="0" smtClean="0">
                <a:solidFill>
                  <a:schemeClr val="tx1"/>
                </a:solidFill>
              </a:rPr>
              <a:t>(3)</a:t>
            </a:r>
            <a:r>
              <a:rPr lang="en-US" sz="2400" dirty="0">
                <a:solidFill>
                  <a:schemeClr val="tx1"/>
                </a:solidFill>
              </a:rPr>
              <a:t>×</a:t>
            </a:r>
            <a:r>
              <a:rPr lang="en-US" sz="2400" i="1" dirty="0">
                <a:solidFill>
                  <a:schemeClr val="tx1"/>
                </a:solidFill>
              </a:rPr>
              <a:t>U</a:t>
            </a:r>
            <a:r>
              <a:rPr lang="en-US" sz="2400" dirty="0">
                <a:solidFill>
                  <a:schemeClr val="tx1"/>
                </a:solidFill>
              </a:rPr>
              <a:t>(1)</a:t>
            </a:r>
            <a:r>
              <a:rPr lang="en-US" sz="2400" i="1" baseline="-25000" dirty="0" smtClean="0">
                <a:solidFill>
                  <a:schemeClr val="tx1"/>
                </a:solidFill>
              </a:rPr>
              <a:t>Y</a:t>
            </a:r>
            <a:r>
              <a:rPr lang="en-US" sz="2400" dirty="0">
                <a:solidFill>
                  <a:schemeClr val="tx1"/>
                </a:solidFill>
              </a:rPr>
              <a:t>×</a:t>
            </a:r>
            <a:r>
              <a:rPr lang="en-US" sz="2400" i="1" dirty="0">
                <a:solidFill>
                  <a:schemeClr val="tx1"/>
                </a:solidFill>
              </a:rPr>
              <a:t>U</a:t>
            </a:r>
            <a:r>
              <a:rPr lang="en-US" sz="2400" dirty="0">
                <a:solidFill>
                  <a:schemeClr val="tx1"/>
                </a:solidFill>
              </a:rPr>
              <a:t>(1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r>
              <a:rPr lang="en-US" sz="2400" i="1" baseline="-25000" dirty="0">
                <a:solidFill>
                  <a:schemeClr val="tx1"/>
                </a:solidFill>
              </a:rPr>
              <a:t>X</a:t>
            </a:r>
            <a:r>
              <a:rPr lang="en-US" sz="2400" dirty="0" smtClean="0">
                <a:solidFill>
                  <a:schemeClr val="tx1"/>
                </a:solidFill>
              </a:rPr>
              <a:t>×</a:t>
            </a:r>
            <a:r>
              <a:rPr lang="en-US" sz="2400" i="1" dirty="0">
                <a:solidFill>
                  <a:schemeClr val="tx1"/>
                </a:solidFill>
              </a:rPr>
              <a:t>U</a:t>
            </a:r>
            <a:r>
              <a:rPr lang="en-US" sz="2400" dirty="0">
                <a:solidFill>
                  <a:schemeClr val="tx1"/>
                </a:solidFill>
              </a:rPr>
              <a:t>(1</a:t>
            </a:r>
            <a:r>
              <a:rPr lang="en-US" sz="2400" dirty="0" smtClean="0">
                <a:solidFill>
                  <a:schemeClr val="tx1"/>
                </a:solidFill>
              </a:rPr>
              <a:t>)]</a:t>
            </a:r>
            <a:endParaRPr lang="en-US" sz="2400" baseline="-25000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" y="6038958"/>
            <a:ext cx="4509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Smaller group like </a:t>
            </a:r>
            <a:r>
              <a:rPr lang="en-US" sz="2400" i="1" dirty="0" smtClean="0"/>
              <a:t>S</a:t>
            </a:r>
            <a:r>
              <a:rPr lang="en-US" sz="2400" dirty="0" smtClean="0"/>
              <a:t>[</a:t>
            </a:r>
            <a:r>
              <a:rPr lang="en-US" sz="2400" i="1" dirty="0" smtClean="0"/>
              <a:t>U</a:t>
            </a:r>
            <a:r>
              <a:rPr lang="en-US" sz="2400" dirty="0" smtClean="0"/>
              <a:t>(2)…] </a:t>
            </a:r>
            <a:r>
              <a:rPr lang="en-US" sz="2400" dirty="0" smtClean="0"/>
              <a:t>fails.</a:t>
            </a:r>
            <a:endParaRPr lang="en-US" sz="24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14304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16" grpId="0" animBg="1"/>
      <p:bldP spid="17" grpId="0" animBg="1"/>
      <p:bldP spid="19" grpId="0" animBg="1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Matter 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MSSM matter</a:t>
            </a:r>
          </a:p>
          <a:p>
            <a:r>
              <a:rPr lang="en-US" sz="2000" dirty="0" smtClean="0"/>
              <a:t>Right handed neutrino</a:t>
            </a:r>
          </a:p>
          <a:p>
            <a:r>
              <a:rPr lang="en-US" sz="2000" dirty="0" smtClean="0"/>
              <a:t>Higgs </a:t>
            </a:r>
            <a:r>
              <a:rPr lang="en-US" sz="2000" dirty="0" smtClean="0"/>
              <a:t>doublet </a:t>
            </a:r>
            <a:r>
              <a:rPr lang="en-US" sz="2000" dirty="0" smtClean="0"/>
              <a:t>distinguished </a:t>
            </a:r>
            <a:br>
              <a:rPr lang="en-US" sz="2000" dirty="0" smtClean="0"/>
            </a:br>
            <a:r>
              <a:rPr lang="en-US" sz="2000" dirty="0" smtClean="0"/>
              <a:t>from lepton by U(1)</a:t>
            </a:r>
            <a:r>
              <a:rPr lang="en-US" sz="2000" i="1" baseline="-25000" dirty="0" smtClean="0"/>
              <a:t>X</a:t>
            </a:r>
          </a:p>
          <a:p>
            <a:r>
              <a:rPr lang="en-US" sz="2000" dirty="0" smtClean="0"/>
              <a:t>Up and down </a:t>
            </a:r>
            <a:r>
              <a:rPr lang="en-US" sz="2000" dirty="0" err="1" smtClean="0"/>
              <a:t>Higgses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distinguished by matter curves </a:t>
            </a:r>
            <a:endParaRPr lang="en-US" sz="2000" dirty="0" smtClean="0"/>
          </a:p>
          <a:p>
            <a:r>
              <a:rPr lang="en-US" sz="2000" dirty="0" smtClean="0"/>
              <a:t>Singlet S for µ</a:t>
            </a:r>
          </a:p>
          <a:p>
            <a:r>
              <a:rPr lang="en-US" sz="2000" dirty="0" smtClean="0"/>
              <a:t>Colored</a:t>
            </a:r>
            <a:r>
              <a:rPr lang="en-US" sz="2000" dirty="0" smtClean="0"/>
              <a:t> </a:t>
            </a:r>
            <a:r>
              <a:rPr lang="en-US" sz="2000" dirty="0" smtClean="0"/>
              <a:t>Higgs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811" y="625897"/>
            <a:ext cx="4969189" cy="835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939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958095" y="4720569"/>
            <a:ext cx="4075563" cy="139531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en-US" dirty="0" smtClean="0"/>
              <a:t>‘minimal’ requirements</a:t>
            </a:r>
          </a:p>
          <a:p>
            <a:pPr lvl="1"/>
            <a:r>
              <a:rPr lang="en-US" dirty="0" smtClean="0"/>
              <a:t>3 generations of quarks and leptons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1 pair</a:t>
            </a:r>
            <a:r>
              <a:rPr lang="en-US" dirty="0" smtClean="0"/>
              <a:t> of Higgs doublets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89897" y="1311417"/>
            <a:ext cx="4990355" cy="89506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F-theory on elliptic CY</a:t>
            </a:r>
            <a:r>
              <a:rPr lang="en-US" sz="2400" baseline="-25000" dirty="0"/>
              <a:t>4</a:t>
            </a:r>
            <a:r>
              <a:rPr lang="en-US" sz="2400" dirty="0"/>
              <a:t> 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89897" y="2253822"/>
            <a:ext cx="4990355" cy="98457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Vector </a:t>
            </a:r>
            <a:r>
              <a:rPr lang="en-US" sz="2400" dirty="0" smtClean="0"/>
              <a:t>bundle </a:t>
            </a:r>
            <a:r>
              <a:rPr lang="en-US" sz="2400" dirty="0"/>
              <a:t>of </a:t>
            </a:r>
            <a:r>
              <a:rPr lang="en-US" sz="2400" dirty="0" err="1"/>
              <a:t>struct</a:t>
            </a:r>
            <a:r>
              <a:rPr lang="en-US" sz="2400" dirty="0"/>
              <a:t> group </a:t>
            </a:r>
            <a:r>
              <a:rPr lang="en-US" sz="2400" i="1" dirty="0" smtClean="0"/>
              <a:t>G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89896" y="3288574"/>
            <a:ext cx="4990355" cy="100353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/>
            <a:r>
              <a:rPr lang="en-US" sz="2400" i="1" dirty="0"/>
              <a:t>E</a:t>
            </a:r>
            <a:r>
              <a:rPr lang="en-US" sz="2400" baseline="-25000" dirty="0"/>
              <a:t>8</a:t>
            </a:r>
            <a:r>
              <a:rPr lang="en-US" sz="2400" dirty="0"/>
              <a:t>×</a:t>
            </a:r>
            <a:r>
              <a:rPr lang="en-US" sz="2400" i="1" dirty="0"/>
              <a:t>E</a:t>
            </a:r>
            <a:r>
              <a:rPr lang="en-US" sz="2400" baseline="-25000" dirty="0"/>
              <a:t>8</a:t>
            </a:r>
            <a:r>
              <a:rPr lang="en-US" sz="2400" dirty="0"/>
              <a:t> → </a:t>
            </a:r>
            <a:r>
              <a:rPr lang="en-US" sz="2400" i="1" dirty="0"/>
              <a:t>G</a:t>
            </a:r>
            <a:r>
              <a:rPr lang="en-US" sz="2400" dirty="0"/>
              <a:t>×</a:t>
            </a:r>
            <a:r>
              <a:rPr lang="en-US" sz="2400" i="1" dirty="0"/>
              <a:t>H</a:t>
            </a:r>
            <a:r>
              <a:rPr lang="en-US" sz="2400" dirty="0"/>
              <a:t>, </a:t>
            </a:r>
            <a:endParaRPr lang="en-US" sz="2400" dirty="0" smtClean="0"/>
          </a:p>
          <a:p>
            <a:pPr marL="0" lvl="1" algn="ctr"/>
            <a:r>
              <a:rPr lang="en-US" sz="2400" dirty="0" smtClean="0"/>
              <a:t>4D gauge group &amp; chiral </a:t>
            </a:r>
            <a:r>
              <a:rPr lang="en-US" sz="2400" dirty="0"/>
              <a:t>spectrum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89897" y="4348592"/>
            <a:ext cx="4990354" cy="829371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2400" i="1" dirty="0">
                <a:solidFill>
                  <a:srgbClr val="000000"/>
                </a:solidFill>
              </a:rPr>
              <a:t>H</a:t>
            </a:r>
            <a:r>
              <a:rPr lang="en-US" sz="2400" dirty="0">
                <a:solidFill>
                  <a:srgbClr val="000000"/>
                </a:solidFill>
              </a:rPr>
              <a:t> = </a:t>
            </a:r>
            <a:r>
              <a:rPr lang="en-US" sz="2400" i="1" dirty="0">
                <a:solidFill>
                  <a:srgbClr val="000000"/>
                </a:solidFill>
              </a:rPr>
              <a:t>SU</a:t>
            </a:r>
            <a:r>
              <a:rPr lang="en-US" sz="2400" dirty="0">
                <a:solidFill>
                  <a:srgbClr val="000000"/>
                </a:solidFill>
              </a:rPr>
              <a:t>(3)×</a:t>
            </a:r>
            <a:r>
              <a:rPr lang="en-US" sz="2400" i="1" dirty="0">
                <a:solidFill>
                  <a:srgbClr val="000000"/>
                </a:solidFill>
              </a:rPr>
              <a:t>SU</a:t>
            </a:r>
            <a:r>
              <a:rPr lang="en-US" sz="2400" dirty="0">
                <a:solidFill>
                  <a:srgbClr val="000000"/>
                </a:solidFill>
              </a:rPr>
              <a:t>(2)×</a:t>
            </a:r>
            <a:r>
              <a:rPr lang="en-US" sz="2400" i="1" dirty="0">
                <a:solidFill>
                  <a:srgbClr val="000000"/>
                </a:solidFill>
              </a:rPr>
              <a:t>U</a:t>
            </a:r>
            <a:r>
              <a:rPr lang="en-US" sz="2400" dirty="0">
                <a:solidFill>
                  <a:srgbClr val="000000"/>
                </a:solidFill>
              </a:rPr>
              <a:t>(1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</a:p>
          <a:p>
            <a:pPr marL="0" lvl="1" algn="ctr"/>
            <a:r>
              <a:rPr lang="en-US" sz="2400" i="1" dirty="0" smtClean="0">
                <a:solidFill>
                  <a:srgbClr val="000000"/>
                </a:solidFill>
              </a:rPr>
              <a:t>G</a:t>
            </a:r>
            <a:r>
              <a:rPr lang="en-US" sz="2400" dirty="0" smtClean="0">
                <a:solidFill>
                  <a:srgbClr val="000000"/>
                </a:solidFill>
              </a:rPr>
              <a:t> contains </a:t>
            </a:r>
            <a:r>
              <a:rPr lang="en-US" sz="2400" i="1" dirty="0" smtClean="0">
                <a:solidFill>
                  <a:srgbClr val="000000"/>
                </a:solidFill>
              </a:rPr>
              <a:t>U</a:t>
            </a:r>
            <a:r>
              <a:rPr lang="en-US" sz="2400" dirty="0" smtClean="0">
                <a:solidFill>
                  <a:srgbClr val="000000"/>
                </a:solidFill>
              </a:rPr>
              <a:t>(1)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81075" y="2545608"/>
            <a:ext cx="36585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dirty="0"/>
              <a:t>spectral cover construction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489897" y="5232003"/>
            <a:ext cx="4990354" cy="110389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/>
            <a:r>
              <a:rPr lang="en-US" sz="2400" dirty="0" smtClean="0">
                <a:solidFill>
                  <a:srgbClr val="0000FF"/>
                </a:solidFill>
              </a:rPr>
              <a:t>(Non-)</a:t>
            </a:r>
            <a:r>
              <a:rPr lang="en-US" sz="2400" dirty="0" err="1" smtClean="0">
                <a:solidFill>
                  <a:srgbClr val="0000FF"/>
                </a:solidFill>
              </a:rPr>
              <a:t>perturbative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superpotential</a:t>
            </a:r>
            <a:r>
              <a:rPr lang="en-US" sz="2400" dirty="0"/>
              <a:t> for singlet &lt;</a:t>
            </a:r>
            <a:r>
              <a:rPr lang="en-US" sz="2400" i="1" dirty="0"/>
              <a:t>S</a:t>
            </a:r>
            <a:r>
              <a:rPr lang="en-US" sz="2400" dirty="0"/>
              <a:t>&gt; ~ μ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81075" y="1696199"/>
            <a:ext cx="3013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admitting dual </a:t>
            </a:r>
            <a:r>
              <a:rPr lang="en-US" i="1" dirty="0"/>
              <a:t>E</a:t>
            </a:r>
            <a:r>
              <a:rPr lang="en-US" baseline="-25000" dirty="0"/>
              <a:t>8</a:t>
            </a:r>
            <a:r>
              <a:rPr lang="en-US" dirty="0"/>
              <a:t>×</a:t>
            </a:r>
            <a:r>
              <a:rPr lang="en-US" i="1" dirty="0"/>
              <a:t>E</a:t>
            </a:r>
            <a:r>
              <a:rPr lang="en-US" baseline="-25000" dirty="0"/>
              <a:t>8</a:t>
            </a:r>
            <a:r>
              <a:rPr lang="en-US" dirty="0"/>
              <a:t> </a:t>
            </a:r>
            <a:r>
              <a:rPr lang="en-US" dirty="0" err="1" smtClean="0"/>
              <a:t>heterotic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5781075" y="3454561"/>
            <a:ext cx="2575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i="1" dirty="0"/>
              <a:t>H</a:t>
            </a:r>
            <a:r>
              <a:rPr lang="en-US" dirty="0"/>
              <a:t>, </a:t>
            </a:r>
            <a:r>
              <a:rPr lang="en-US" dirty="0" err="1"/>
              <a:t>commutant</a:t>
            </a:r>
            <a:r>
              <a:rPr lang="en-US" dirty="0"/>
              <a:t> of G in </a:t>
            </a:r>
            <a:r>
              <a:rPr lang="en-US" i="1" dirty="0"/>
              <a:t>E</a:t>
            </a:r>
            <a:r>
              <a:rPr lang="en-US" baseline="-25000" dirty="0"/>
              <a:t>8</a:t>
            </a:r>
          </a:p>
          <a:p>
            <a:pPr marL="0" lvl="1"/>
            <a:r>
              <a:rPr lang="en-US" dirty="0"/>
              <a:t>becomes unbroken group.</a:t>
            </a:r>
            <a:endParaRPr lang="en-US" baseline="-25000" dirty="0"/>
          </a:p>
        </p:txBody>
      </p:sp>
      <p:sp>
        <p:nvSpPr>
          <p:cNvPr id="23" name="Rounded Rectangle 22"/>
          <p:cNvSpPr/>
          <p:nvPr/>
        </p:nvSpPr>
        <p:spPr>
          <a:xfrm>
            <a:off x="4958095" y="2372482"/>
            <a:ext cx="4192445" cy="686505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2000" dirty="0">
                <a:solidFill>
                  <a:schemeClr val="tx1"/>
                </a:solidFill>
              </a:rPr>
              <a:t>spectral cover </a:t>
            </a:r>
            <a:r>
              <a:rPr lang="en-US" sz="2000" dirty="0" smtClean="0">
                <a:solidFill>
                  <a:schemeClr val="tx1"/>
                </a:solidFill>
              </a:rPr>
              <a:t>construction with </a:t>
            </a:r>
            <a:r>
              <a:rPr lang="en-US" sz="2000" i="1" dirty="0" smtClean="0">
                <a:solidFill>
                  <a:schemeClr val="tx1"/>
                </a:solidFill>
              </a:rPr>
              <a:t>U</a:t>
            </a:r>
            <a:r>
              <a:rPr lang="en-US" sz="2000" dirty="0" smtClean="0">
                <a:solidFill>
                  <a:schemeClr val="tx1"/>
                </a:solidFill>
              </a:rPr>
              <a:t>(1)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820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9" grpId="0" animBg="1"/>
      <p:bldP spid="11" grpId="0" animBg="1"/>
      <p:bldP spid="12" grpId="0" animBg="1"/>
      <p:bldP spid="13" grpId="0"/>
      <p:bldP spid="15" grpId="0" animBg="1"/>
      <p:bldP spid="21" grpId="0"/>
      <p:bldP spid="22" grpId="0"/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SO</a:t>
            </a:r>
            <a:r>
              <a:rPr lang="en-US" dirty="0" smtClean="0"/>
              <a:t>(10) unifies all the matter fields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16 = 10 + 5* + 1 is the minimal anomaly-free single representation.</a:t>
            </a:r>
          </a:p>
          <a:p>
            <a:r>
              <a:rPr lang="en-US" dirty="0"/>
              <a:t>10 = 5 + 5* harbors Higgs.</a:t>
            </a:r>
          </a:p>
          <a:p>
            <a:r>
              <a:rPr lang="en-US" dirty="0" smtClean="0"/>
              <a:t>16•16•10 </a:t>
            </a:r>
            <a:r>
              <a:rPr lang="en-US" dirty="0" smtClean="0"/>
              <a:t>-&gt; </a:t>
            </a:r>
            <a:r>
              <a:rPr lang="en-US" i="1" dirty="0" err="1" smtClean="0"/>
              <a:t>h</a:t>
            </a:r>
            <a:r>
              <a:rPr lang="en-US" i="1" baseline="-25000" dirty="0" err="1" smtClean="0"/>
              <a:t>d</a:t>
            </a:r>
            <a:r>
              <a:rPr lang="en-US" i="1" dirty="0" smtClean="0"/>
              <a:t> </a:t>
            </a:r>
            <a:r>
              <a:rPr lang="en-US" i="1" dirty="0" smtClean="0"/>
              <a:t>l </a:t>
            </a:r>
            <a:r>
              <a:rPr lang="en-US" i="1" dirty="0" err="1" smtClean="0"/>
              <a:t>e</a:t>
            </a:r>
            <a:r>
              <a:rPr lang="en-US" baseline="30000" dirty="0" err="1" smtClean="0"/>
              <a:t>c</a:t>
            </a:r>
            <a:r>
              <a:rPr lang="en-US" dirty="0" smtClean="0"/>
              <a:t> + </a:t>
            </a:r>
            <a:r>
              <a:rPr lang="en-US" i="1" dirty="0" err="1" smtClean="0"/>
              <a:t>h</a:t>
            </a:r>
            <a:r>
              <a:rPr lang="en-US" i="1" baseline="-25000" dirty="0" err="1" smtClean="0"/>
              <a:t>u</a:t>
            </a:r>
            <a:r>
              <a:rPr lang="en-US" i="1" dirty="0" smtClean="0"/>
              <a:t> l </a:t>
            </a:r>
            <a:r>
              <a:rPr lang="en-US" i="1" dirty="0" err="1" smtClean="0"/>
              <a:t>v</a:t>
            </a:r>
            <a:r>
              <a:rPr lang="en-US" baseline="30000" dirty="0" err="1" smtClean="0"/>
              <a:t>c</a:t>
            </a:r>
            <a:endParaRPr lang="en-US" sz="3200" dirty="0"/>
          </a:p>
          <a:p>
            <a:endParaRPr lang="en-US" dirty="0" smtClean="0"/>
          </a:p>
        </p:txBody>
      </p:sp>
      <p:sp>
        <p:nvSpPr>
          <p:cNvPr id="4" name="Oval 3"/>
          <p:cNvSpPr/>
          <p:nvPr/>
        </p:nvSpPr>
        <p:spPr>
          <a:xfrm>
            <a:off x="2675786" y="1484387"/>
            <a:ext cx="357088" cy="35711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901812" y="2723589"/>
            <a:ext cx="357088" cy="35711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Curved Connector 9"/>
          <p:cNvCxnSpPr/>
          <p:nvPr/>
        </p:nvCxnSpPr>
        <p:spPr>
          <a:xfrm rot="10800000" flipV="1">
            <a:off x="4258903" y="2500960"/>
            <a:ext cx="2065139" cy="405914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1"/>
          <p:cNvCxnSpPr>
            <a:endCxn id="4" idx="4"/>
          </p:cNvCxnSpPr>
          <p:nvPr/>
        </p:nvCxnSpPr>
        <p:spPr>
          <a:xfrm rot="10800000">
            <a:off x="2854330" y="1841498"/>
            <a:ext cx="3469712" cy="659463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418669" y="2316296"/>
            <a:ext cx="2268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Right-handed neutrino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50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E</a:t>
            </a:r>
            <a:r>
              <a:rPr lang="en-US" baseline="-25000" dirty="0" smtClean="0"/>
              <a:t>6</a:t>
            </a:r>
            <a:r>
              <a:rPr lang="en-US" dirty="0" smtClean="0"/>
              <a:t> and </a:t>
            </a:r>
            <a:r>
              <a:rPr lang="en-US" dirty="0" err="1" smtClean="0"/>
              <a:t>supersymmery</a:t>
            </a:r>
            <a:r>
              <a:rPr lang="en-US" dirty="0" smtClean="0"/>
              <a:t> unify Higgs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Supersymmetry</a:t>
            </a:r>
            <a:r>
              <a:rPr lang="en-US" dirty="0" smtClean="0"/>
              <a:t>: </a:t>
            </a:r>
            <a:r>
              <a:rPr lang="en-US" i="1" dirty="0" err="1" smtClean="0"/>
              <a:t>h</a:t>
            </a:r>
            <a:r>
              <a:rPr lang="en-US" i="1" baseline="-25000" dirty="0" err="1" smtClean="0"/>
              <a:t>d</a:t>
            </a:r>
            <a:r>
              <a:rPr lang="en-US" dirty="0" smtClean="0"/>
              <a:t>(2,1) belongs to </a:t>
            </a:r>
            <a:r>
              <a:rPr lang="en-US" dirty="0" err="1" smtClean="0"/>
              <a:t>hypermultiplet</a:t>
            </a:r>
            <a:r>
              <a:rPr lang="en-US" dirty="0" smtClean="0"/>
              <a:t>.</a:t>
            </a:r>
          </a:p>
          <a:p>
            <a:r>
              <a:rPr lang="en-US" dirty="0" smtClean="0"/>
              <a:t>All the matter – Higgs </a:t>
            </a:r>
            <a:r>
              <a:rPr lang="en-US" dirty="0" err="1" smtClean="0"/>
              <a:t>multiplet</a:t>
            </a:r>
            <a:r>
              <a:rPr lang="en-US" dirty="0" smtClean="0"/>
              <a:t> unifies to one single </a:t>
            </a:r>
            <a:r>
              <a:rPr lang="en-US" dirty="0" err="1" smtClean="0"/>
              <a:t>repr</a:t>
            </a:r>
            <a:r>
              <a:rPr lang="en-US" dirty="0" smtClean="0"/>
              <a:t>.</a:t>
            </a:r>
          </a:p>
          <a:p>
            <a:pPr marL="0" indent="0" algn="ctr">
              <a:buNone/>
            </a:pPr>
            <a:r>
              <a:rPr lang="en-US" sz="3200" dirty="0" smtClean="0"/>
              <a:t>27 = 16</a:t>
            </a:r>
            <a:r>
              <a:rPr lang="en-US" sz="3200" baseline="-25000" dirty="0" smtClean="0"/>
              <a:t>matter</a:t>
            </a:r>
            <a:r>
              <a:rPr lang="en-US" sz="3200" dirty="0" smtClean="0"/>
              <a:t> + 10</a:t>
            </a:r>
            <a:r>
              <a:rPr lang="en-US" sz="3200" baseline="-25000" dirty="0" smtClean="0"/>
              <a:t>Higgs</a:t>
            </a:r>
            <a:r>
              <a:rPr lang="en-US" sz="3200" dirty="0" smtClean="0"/>
              <a:t> + 1</a:t>
            </a:r>
            <a:r>
              <a:rPr lang="en-US" sz="3200" i="1" baseline="-25000" dirty="0" smtClean="0"/>
              <a:t>S</a:t>
            </a:r>
          </a:p>
          <a:p>
            <a:r>
              <a:rPr lang="en-US" dirty="0" smtClean="0"/>
              <a:t>Gauge invariant interaction 27 . 27 . 27 gives</a:t>
            </a:r>
          </a:p>
          <a:p>
            <a:pPr marL="0" indent="0" algn="ctr">
              <a:buNone/>
            </a:pPr>
            <a:r>
              <a:rPr lang="en-US" sz="3200" i="1" dirty="0" smtClean="0"/>
              <a:t>S </a:t>
            </a:r>
            <a:r>
              <a:rPr lang="en-US" sz="3200" i="1" dirty="0" err="1" smtClean="0"/>
              <a:t>H</a:t>
            </a:r>
            <a:r>
              <a:rPr lang="en-US" sz="3200" i="1" baseline="-25000" dirty="0" err="1" smtClean="0"/>
              <a:t>d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Hh</a:t>
            </a:r>
            <a:r>
              <a:rPr lang="en-US" sz="3200" i="1" baseline="-25000" dirty="0" err="1" smtClean="0"/>
              <a:t>u</a:t>
            </a:r>
            <a:endParaRPr lang="en-US" sz="3200" i="1" baseline="-25000" dirty="0" smtClean="0"/>
          </a:p>
          <a:p>
            <a:r>
              <a:rPr lang="en-US" dirty="0" smtClean="0"/>
              <a:t>&lt;</a:t>
            </a:r>
            <a:r>
              <a:rPr lang="en-US" i="1" dirty="0" smtClean="0"/>
              <a:t>S</a:t>
            </a:r>
            <a:r>
              <a:rPr lang="en-US" dirty="0" smtClean="0"/>
              <a:t>&gt; ~ </a:t>
            </a:r>
            <a:r>
              <a:rPr lang="en-US" i="1" dirty="0" smtClean="0"/>
              <a:t>µ</a:t>
            </a:r>
            <a:r>
              <a:rPr lang="en-US" dirty="0" smtClean="0"/>
              <a:t> in </a:t>
            </a:r>
            <a:r>
              <a:rPr lang="en-US" dirty="0" smtClean="0"/>
              <a:t>MSSM </a:t>
            </a:r>
            <a:r>
              <a:rPr lang="en-US" sz="1800" dirty="0" smtClean="0">
                <a:solidFill>
                  <a:schemeClr val="accent5"/>
                </a:solidFill>
              </a:rPr>
              <a:t>[</a:t>
            </a:r>
            <a:r>
              <a:rPr lang="en-US" sz="1800" dirty="0" err="1" smtClean="0">
                <a:solidFill>
                  <a:schemeClr val="accent5"/>
                </a:solidFill>
              </a:rPr>
              <a:t>Langacker</a:t>
            </a:r>
            <a:r>
              <a:rPr lang="en-US" sz="1800" dirty="0" smtClean="0">
                <a:solidFill>
                  <a:schemeClr val="accent5"/>
                </a:solidFill>
              </a:rPr>
              <a:t>, Wang] [King et al]</a:t>
            </a:r>
            <a:endParaRPr lang="en-US" dirty="0" smtClean="0"/>
          </a:p>
          <a:p>
            <a:r>
              <a:rPr lang="en-US" dirty="0" smtClean="0"/>
              <a:t>Singlet extension of MSSM: Dynamics of mainly soft SUSY breaking terms explains weak scale &lt;</a:t>
            </a:r>
            <a:r>
              <a:rPr lang="en-US" i="1" dirty="0"/>
              <a:t>S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Ex. NMSSM </a:t>
            </a:r>
            <a:r>
              <a:rPr lang="en-US" sz="2400" i="1" dirty="0"/>
              <a:t>S </a:t>
            </a:r>
            <a:r>
              <a:rPr lang="en-US" sz="2400" i="1" dirty="0" err="1"/>
              <a:t>H</a:t>
            </a:r>
            <a:r>
              <a:rPr lang="en-US" sz="2400" i="1" baseline="-25000" dirty="0" err="1"/>
              <a:t>d</a:t>
            </a:r>
            <a:r>
              <a:rPr lang="en-US" sz="2400" i="1" dirty="0"/>
              <a:t> </a:t>
            </a:r>
            <a:r>
              <a:rPr lang="en-US" sz="2400" i="1" dirty="0" smtClean="0"/>
              <a:t>H</a:t>
            </a:r>
            <a:r>
              <a:rPr lang="en-US" sz="2400" i="1" baseline="-25000" dirty="0" smtClean="0"/>
              <a:t>u </a:t>
            </a:r>
            <a:r>
              <a:rPr lang="en-US" dirty="0"/>
              <a:t>+</a:t>
            </a:r>
            <a:r>
              <a:rPr lang="en-US" sz="2400" i="1" dirty="0" smtClean="0"/>
              <a:t> S</a:t>
            </a:r>
            <a:r>
              <a:rPr lang="en-US" baseline="30000" dirty="0" smtClean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70996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306087" y="4062096"/>
            <a:ext cx="6539632" cy="182195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i="1" dirty="0" smtClean="0">
                <a:solidFill>
                  <a:srgbClr val="000000"/>
                </a:solidFill>
              </a:rPr>
              <a:t>SU</a:t>
            </a:r>
            <a:r>
              <a:rPr lang="en-US" sz="2400" dirty="0" smtClean="0">
                <a:solidFill>
                  <a:srgbClr val="000000"/>
                </a:solidFill>
              </a:rPr>
              <a:t>(3) universal </a:t>
            </a:r>
            <a:r>
              <a:rPr lang="en-US" sz="2400" dirty="0" smtClean="0">
                <a:solidFill>
                  <a:srgbClr val="000000"/>
                </a:solidFill>
              </a:rPr>
              <a:t>flux </a:t>
            </a:r>
            <a:r>
              <a:rPr lang="en-US" dirty="0" smtClean="0">
                <a:solidFill>
                  <a:schemeClr val="accent5"/>
                </a:solidFill>
              </a:rPr>
              <a:t>[Friedman, Morgan, Witten]</a:t>
            </a:r>
            <a:endParaRPr lang="en-US" sz="2400" dirty="0" smtClean="0">
              <a:solidFill>
                <a:srgbClr val="000000"/>
              </a:solidFill>
            </a:endParaRPr>
          </a:p>
          <a:p>
            <a:endParaRPr lang="en-US" sz="2400" dirty="0" smtClean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Gauge </a:t>
            </a:r>
            <a:r>
              <a:rPr lang="en-US" sz="2400" dirty="0" smtClean="0">
                <a:solidFill>
                  <a:srgbClr val="000000"/>
                </a:solidFill>
              </a:rPr>
              <a:t>group </a:t>
            </a:r>
            <a:r>
              <a:rPr lang="en-US" sz="2400" i="1" dirty="0" smtClean="0">
                <a:solidFill>
                  <a:schemeClr val="tx1"/>
                </a:solidFill>
              </a:rPr>
              <a:t>SU</a:t>
            </a:r>
            <a:r>
              <a:rPr lang="en-US" sz="2400" dirty="0">
                <a:solidFill>
                  <a:schemeClr val="tx1"/>
                </a:solidFill>
              </a:rPr>
              <a:t>(3)</a:t>
            </a:r>
            <a:r>
              <a:rPr lang="en-US" sz="2400" dirty="0" smtClean="0">
                <a:solidFill>
                  <a:schemeClr val="tx1"/>
                </a:solidFill>
              </a:rPr>
              <a:t>×</a:t>
            </a:r>
            <a:r>
              <a:rPr lang="en-US" sz="2400" i="1" dirty="0" smtClean="0">
                <a:solidFill>
                  <a:schemeClr val="tx1"/>
                </a:solidFill>
              </a:rPr>
              <a:t>SU</a:t>
            </a:r>
            <a:r>
              <a:rPr lang="en-US" sz="2400" dirty="0" smtClean="0">
                <a:solidFill>
                  <a:schemeClr val="tx1"/>
                </a:solidFill>
              </a:rPr>
              <a:t>(2)×</a:t>
            </a:r>
            <a:r>
              <a:rPr lang="en-US" sz="2400" i="1" dirty="0">
                <a:solidFill>
                  <a:schemeClr val="tx1"/>
                </a:solidFill>
              </a:rPr>
              <a:t>U</a:t>
            </a:r>
            <a:r>
              <a:rPr lang="en-US" sz="2400" dirty="0">
                <a:solidFill>
                  <a:schemeClr val="tx1"/>
                </a:solidFill>
              </a:rPr>
              <a:t>(1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r>
              <a:rPr lang="en-US" sz="2400" i="1" baseline="-25000" dirty="0">
                <a:solidFill>
                  <a:schemeClr val="tx1"/>
                </a:solidFill>
              </a:rPr>
              <a:t>Y</a:t>
            </a:r>
            <a:r>
              <a:rPr lang="en-US" sz="2400" dirty="0" smtClean="0">
                <a:solidFill>
                  <a:schemeClr val="tx1"/>
                </a:solidFill>
              </a:rPr>
              <a:t>×</a:t>
            </a:r>
            <a:r>
              <a:rPr lang="en-US" sz="2400" i="1" dirty="0">
                <a:solidFill>
                  <a:schemeClr val="tx1"/>
                </a:solidFill>
              </a:rPr>
              <a:t>U</a:t>
            </a:r>
            <a:r>
              <a:rPr lang="en-US" sz="2400" dirty="0">
                <a:solidFill>
                  <a:schemeClr val="tx1"/>
                </a:solidFill>
              </a:rPr>
              <a:t>(1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r>
              <a:rPr lang="en-US" sz="2400" i="1" baseline="-25000" dirty="0" smtClean="0">
                <a:solidFill>
                  <a:schemeClr val="tx1"/>
                </a:solidFill>
              </a:rPr>
              <a:t>X</a:t>
            </a:r>
            <a:r>
              <a:rPr lang="en-US" sz="2400" dirty="0" smtClean="0">
                <a:solidFill>
                  <a:schemeClr val="tx1"/>
                </a:solidFill>
              </a:rPr>
              <a:t>×</a:t>
            </a:r>
            <a:r>
              <a:rPr lang="en-US" sz="2400" i="1" dirty="0">
                <a:solidFill>
                  <a:schemeClr val="tx1"/>
                </a:solidFill>
              </a:rPr>
              <a:t>U</a:t>
            </a:r>
            <a:r>
              <a:rPr lang="en-US" sz="2400" dirty="0">
                <a:solidFill>
                  <a:schemeClr val="tx1"/>
                </a:solidFill>
              </a:rPr>
              <a:t>(1)</a:t>
            </a:r>
            <a:r>
              <a:rPr lang="en-US" sz="2400" i="1" baseline="-25000" dirty="0" smtClean="0">
                <a:solidFill>
                  <a:schemeClr val="tx1"/>
                </a:solidFill>
              </a:rPr>
              <a:t>Z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Matter 3 </a:t>
            </a:r>
            <a:r>
              <a:rPr lang="en-US" sz="2400" dirty="0" smtClean="0">
                <a:solidFill>
                  <a:schemeClr val="tx1"/>
                </a:solidFill>
              </a:rPr>
              <a:t>× </a:t>
            </a:r>
            <a:r>
              <a:rPr lang="en-US" sz="2400" b="1" dirty="0" smtClean="0">
                <a:solidFill>
                  <a:srgbClr val="000000"/>
                </a:solidFill>
              </a:rPr>
              <a:t>27</a:t>
            </a:r>
            <a:endParaRPr lang="en-US" sz="2400" dirty="0" smtClean="0">
              <a:solidFill>
                <a:srgbClr val="00000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/>
          <a:srcRect l="3145" t="10364" r="46691" b="8903"/>
          <a:stretch/>
        </p:blipFill>
        <p:spPr>
          <a:xfrm>
            <a:off x="2961215" y="4552861"/>
            <a:ext cx="2801695" cy="4062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Universal flux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4362063" y="1911896"/>
            <a:ext cx="4324737" cy="200402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Different number of generations between fermions 3 and </a:t>
            </a:r>
            <a:r>
              <a:rPr lang="en-US" sz="2400" dirty="0" err="1" smtClean="0"/>
              <a:t>Higgses</a:t>
            </a:r>
            <a:r>
              <a:rPr lang="en-US" sz="2400" dirty="0" smtClean="0"/>
              <a:t> 1 </a:t>
            </a:r>
            <a:endParaRPr lang="en-US" sz="2400" dirty="0"/>
          </a:p>
        </p:txBody>
      </p:sp>
      <p:sp>
        <p:nvSpPr>
          <p:cNvPr id="19" name="Rounded Rectangle 18"/>
          <p:cNvSpPr/>
          <p:nvPr/>
        </p:nvSpPr>
        <p:spPr>
          <a:xfrm>
            <a:off x="4362063" y="668443"/>
            <a:ext cx="4324737" cy="139531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Structure group</a:t>
            </a:r>
          </a:p>
          <a:p>
            <a:pPr algn="ctr"/>
            <a:r>
              <a:rPr lang="en-US" sz="2400" i="1" dirty="0" smtClean="0">
                <a:solidFill>
                  <a:schemeClr val="tx1"/>
                </a:solidFill>
              </a:rPr>
              <a:t>S</a:t>
            </a:r>
            <a:r>
              <a:rPr lang="en-US" sz="2400" dirty="0">
                <a:solidFill>
                  <a:schemeClr val="tx1"/>
                </a:solidFill>
              </a:rPr>
              <a:t>[</a:t>
            </a:r>
            <a:r>
              <a:rPr lang="en-US" sz="2400" i="1" dirty="0">
                <a:solidFill>
                  <a:schemeClr val="tx1"/>
                </a:solidFill>
              </a:rPr>
              <a:t>U</a:t>
            </a:r>
            <a:r>
              <a:rPr lang="en-US" sz="2400" dirty="0" smtClean="0">
                <a:solidFill>
                  <a:schemeClr val="tx1"/>
                </a:solidFill>
              </a:rPr>
              <a:t>(3)</a:t>
            </a:r>
            <a:r>
              <a:rPr lang="en-US" sz="2400" dirty="0">
                <a:solidFill>
                  <a:schemeClr val="tx1"/>
                </a:solidFill>
              </a:rPr>
              <a:t>×</a:t>
            </a:r>
            <a:r>
              <a:rPr lang="en-US" sz="2400" i="1" dirty="0">
                <a:solidFill>
                  <a:schemeClr val="tx1"/>
                </a:solidFill>
              </a:rPr>
              <a:t>U</a:t>
            </a:r>
            <a:r>
              <a:rPr lang="en-US" sz="2400" dirty="0">
                <a:solidFill>
                  <a:schemeClr val="tx1"/>
                </a:solidFill>
              </a:rPr>
              <a:t>(1)</a:t>
            </a:r>
            <a:r>
              <a:rPr lang="en-US" sz="2400" i="1" baseline="-25000" dirty="0" smtClean="0">
                <a:solidFill>
                  <a:schemeClr val="tx1"/>
                </a:solidFill>
              </a:rPr>
              <a:t>Y</a:t>
            </a:r>
            <a:r>
              <a:rPr lang="en-US" sz="2400" dirty="0">
                <a:solidFill>
                  <a:schemeClr val="tx1"/>
                </a:solidFill>
              </a:rPr>
              <a:t>×</a:t>
            </a:r>
            <a:r>
              <a:rPr lang="en-US" sz="2400" i="1" dirty="0">
                <a:solidFill>
                  <a:schemeClr val="tx1"/>
                </a:solidFill>
              </a:rPr>
              <a:t>U</a:t>
            </a:r>
            <a:r>
              <a:rPr lang="en-US" sz="2400" dirty="0">
                <a:solidFill>
                  <a:schemeClr val="tx1"/>
                </a:solidFill>
              </a:rPr>
              <a:t>(1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r>
              <a:rPr lang="en-US" sz="2400" i="1" baseline="-25000" dirty="0">
                <a:solidFill>
                  <a:schemeClr val="tx1"/>
                </a:solidFill>
              </a:rPr>
              <a:t>X</a:t>
            </a:r>
            <a:r>
              <a:rPr lang="en-US" sz="2400" dirty="0" smtClean="0">
                <a:solidFill>
                  <a:schemeClr val="tx1"/>
                </a:solidFill>
              </a:rPr>
              <a:t>×</a:t>
            </a:r>
            <a:r>
              <a:rPr lang="en-US" sz="2400" i="1" dirty="0">
                <a:solidFill>
                  <a:schemeClr val="tx1"/>
                </a:solidFill>
              </a:rPr>
              <a:t>U</a:t>
            </a:r>
            <a:r>
              <a:rPr lang="en-US" sz="2400" dirty="0">
                <a:solidFill>
                  <a:schemeClr val="tx1"/>
                </a:solidFill>
              </a:rPr>
              <a:t>(1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r>
              <a:rPr lang="en-US" sz="2400" i="1" baseline="-25000" dirty="0" smtClean="0">
                <a:solidFill>
                  <a:schemeClr val="tx1"/>
                </a:solidFill>
              </a:rPr>
              <a:t>Z</a:t>
            </a:r>
            <a:r>
              <a:rPr lang="en-US" sz="2400" dirty="0" smtClean="0">
                <a:solidFill>
                  <a:schemeClr val="tx1"/>
                </a:solidFill>
              </a:rPr>
              <a:t>]</a:t>
            </a:r>
            <a:endParaRPr lang="en-US" sz="2400" baseline="-250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32388" y="4077856"/>
            <a:ext cx="7044788" cy="21941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i="1" dirty="0" smtClean="0">
                <a:solidFill>
                  <a:srgbClr val="000000"/>
                </a:solidFill>
              </a:rPr>
              <a:t>SU</a:t>
            </a:r>
            <a:r>
              <a:rPr lang="en-US" sz="2400" dirty="0" smtClean="0">
                <a:solidFill>
                  <a:srgbClr val="000000"/>
                </a:solidFill>
              </a:rPr>
              <a:t>(3)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× </a:t>
            </a:r>
            <a:r>
              <a:rPr lang="en-US" sz="2400" i="1" dirty="0" smtClean="0">
                <a:solidFill>
                  <a:schemeClr val="tx1"/>
                </a:solidFill>
              </a:rPr>
              <a:t>U</a:t>
            </a:r>
            <a:r>
              <a:rPr lang="en-US" sz="2400" dirty="0">
                <a:solidFill>
                  <a:schemeClr val="tx1"/>
                </a:solidFill>
              </a:rPr>
              <a:t>(1)</a:t>
            </a:r>
            <a:r>
              <a:rPr lang="en-US" sz="2400" i="1" baseline="-25000" dirty="0" smtClean="0">
                <a:solidFill>
                  <a:schemeClr val="tx1"/>
                </a:solidFill>
              </a:rPr>
              <a:t>Z  </a:t>
            </a:r>
            <a:r>
              <a:rPr lang="en-US" sz="2400" dirty="0" smtClean="0">
                <a:solidFill>
                  <a:srgbClr val="000000"/>
                </a:solidFill>
              </a:rPr>
              <a:t>universal </a:t>
            </a:r>
            <a:r>
              <a:rPr lang="en-US" sz="2400" dirty="0" smtClean="0">
                <a:solidFill>
                  <a:srgbClr val="000000"/>
                </a:solidFill>
              </a:rPr>
              <a:t>flux 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1600" dirty="0" smtClean="0">
                <a:solidFill>
                  <a:schemeClr val="accent5"/>
                </a:solidFill>
              </a:rPr>
              <a:t>[Andreas, Hernandez-</a:t>
            </a:r>
            <a:r>
              <a:rPr lang="en-US" sz="1600" dirty="0" err="1" smtClean="0">
                <a:solidFill>
                  <a:schemeClr val="accent5"/>
                </a:solidFill>
              </a:rPr>
              <a:t>Ruiperez</a:t>
            </a:r>
            <a:r>
              <a:rPr lang="en-US" sz="1600" dirty="0" smtClean="0">
                <a:solidFill>
                  <a:schemeClr val="accent5"/>
                </a:solidFill>
              </a:rPr>
              <a:t>] [</a:t>
            </a:r>
            <a:r>
              <a:rPr lang="en-US" sz="1600" dirty="0" err="1" smtClean="0">
                <a:solidFill>
                  <a:schemeClr val="accent5"/>
                </a:solidFill>
              </a:rPr>
              <a:t>Blumenhange</a:t>
            </a:r>
            <a:r>
              <a:rPr lang="en-US" sz="1600" dirty="0">
                <a:solidFill>
                  <a:schemeClr val="accent5"/>
                </a:solidFill>
              </a:rPr>
              <a:t>, </a:t>
            </a:r>
            <a:r>
              <a:rPr lang="en-US" sz="1600" dirty="0" err="1">
                <a:solidFill>
                  <a:schemeClr val="accent5"/>
                </a:solidFill>
              </a:rPr>
              <a:t>Honecker</a:t>
            </a:r>
            <a:r>
              <a:rPr lang="en-US" sz="1600" dirty="0">
                <a:solidFill>
                  <a:schemeClr val="accent5"/>
                </a:solidFill>
              </a:rPr>
              <a:t>, </a:t>
            </a:r>
            <a:r>
              <a:rPr lang="en-US" sz="1600" dirty="0" err="1">
                <a:solidFill>
                  <a:schemeClr val="accent5"/>
                </a:solidFill>
              </a:rPr>
              <a:t>Weigand</a:t>
            </a:r>
            <a:r>
              <a:rPr lang="en-US" sz="1600" dirty="0">
                <a:solidFill>
                  <a:schemeClr val="accent5"/>
                </a:solidFill>
              </a:rPr>
              <a:t>]</a:t>
            </a:r>
            <a:endParaRPr lang="en-US" sz="2400" dirty="0" smtClean="0">
              <a:solidFill>
                <a:srgbClr val="000000"/>
              </a:solidFill>
            </a:endParaRPr>
          </a:p>
          <a:p>
            <a:endParaRPr lang="en-US" sz="2400" dirty="0" smtClean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Gauge group </a:t>
            </a:r>
            <a:r>
              <a:rPr lang="en-US" sz="2400" i="1" dirty="0" smtClean="0">
                <a:solidFill>
                  <a:schemeClr val="tx1"/>
                </a:solidFill>
              </a:rPr>
              <a:t>SU</a:t>
            </a:r>
            <a:r>
              <a:rPr lang="en-US" sz="2400" dirty="0">
                <a:solidFill>
                  <a:schemeClr val="tx1"/>
                </a:solidFill>
              </a:rPr>
              <a:t>(3)</a:t>
            </a:r>
            <a:r>
              <a:rPr lang="en-US" sz="2400" dirty="0" smtClean="0">
                <a:solidFill>
                  <a:schemeClr val="tx1"/>
                </a:solidFill>
              </a:rPr>
              <a:t>×</a:t>
            </a:r>
            <a:r>
              <a:rPr lang="en-US" sz="2400" i="1" dirty="0" smtClean="0">
                <a:solidFill>
                  <a:schemeClr val="tx1"/>
                </a:solidFill>
              </a:rPr>
              <a:t>SU</a:t>
            </a:r>
            <a:r>
              <a:rPr lang="en-US" sz="2400" dirty="0" smtClean="0">
                <a:solidFill>
                  <a:schemeClr val="tx1"/>
                </a:solidFill>
              </a:rPr>
              <a:t>(2)×</a:t>
            </a:r>
            <a:r>
              <a:rPr lang="en-US" sz="2400" i="1" dirty="0">
                <a:solidFill>
                  <a:schemeClr val="tx1"/>
                </a:solidFill>
              </a:rPr>
              <a:t>U</a:t>
            </a:r>
            <a:r>
              <a:rPr lang="en-US" sz="2400" dirty="0">
                <a:solidFill>
                  <a:schemeClr val="tx1"/>
                </a:solidFill>
              </a:rPr>
              <a:t>(1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r>
              <a:rPr lang="en-US" sz="2400" i="1" baseline="-25000" dirty="0">
                <a:solidFill>
                  <a:schemeClr val="tx1"/>
                </a:solidFill>
              </a:rPr>
              <a:t>Y</a:t>
            </a:r>
            <a:r>
              <a:rPr lang="en-US" sz="2400" dirty="0" smtClean="0">
                <a:solidFill>
                  <a:schemeClr val="tx1"/>
                </a:solidFill>
              </a:rPr>
              <a:t>×</a:t>
            </a:r>
            <a:r>
              <a:rPr lang="en-US" sz="2400" i="1" dirty="0">
                <a:solidFill>
                  <a:schemeClr val="tx1"/>
                </a:solidFill>
              </a:rPr>
              <a:t>U</a:t>
            </a:r>
            <a:r>
              <a:rPr lang="en-US" sz="2400" dirty="0">
                <a:solidFill>
                  <a:schemeClr val="tx1"/>
                </a:solidFill>
              </a:rPr>
              <a:t>(1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r>
              <a:rPr lang="en-US" sz="2400" i="1" baseline="-25000" dirty="0">
                <a:solidFill>
                  <a:schemeClr val="tx1"/>
                </a:solidFill>
              </a:rPr>
              <a:t>X</a:t>
            </a:r>
            <a:endParaRPr lang="en-US" sz="2400" i="1" baseline="-25000" dirty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Matter 3 </a:t>
            </a:r>
            <a:r>
              <a:rPr lang="en-US" sz="2400" dirty="0" smtClean="0">
                <a:solidFill>
                  <a:schemeClr val="tx1"/>
                </a:solidFill>
              </a:rPr>
              <a:t>× </a:t>
            </a:r>
            <a:r>
              <a:rPr lang="en-US" sz="2400" b="1" dirty="0" smtClean="0">
                <a:solidFill>
                  <a:srgbClr val="000000"/>
                </a:solidFill>
              </a:rPr>
              <a:t>16 </a:t>
            </a:r>
            <a:r>
              <a:rPr lang="en-US" sz="2400" dirty="0" smtClean="0">
                <a:solidFill>
                  <a:srgbClr val="000000"/>
                </a:solidFill>
              </a:rPr>
              <a:t>+ 1 </a:t>
            </a:r>
            <a:r>
              <a:rPr lang="en-US" sz="2400" dirty="0" smtClean="0">
                <a:solidFill>
                  <a:schemeClr val="tx1"/>
                </a:solidFill>
              </a:rPr>
              <a:t>× </a:t>
            </a:r>
            <a:r>
              <a:rPr lang="en-US" sz="2400" b="1" dirty="0" smtClean="0">
                <a:solidFill>
                  <a:srgbClr val="000000"/>
                </a:solidFill>
              </a:rPr>
              <a:t>10 </a:t>
            </a:r>
            <a:r>
              <a:rPr lang="en-US" sz="2400" dirty="0" smtClean="0">
                <a:solidFill>
                  <a:srgbClr val="000000"/>
                </a:solidFill>
              </a:rPr>
              <a:t>+ 5 </a:t>
            </a:r>
            <a:r>
              <a:rPr lang="en-US" sz="2400" dirty="0" smtClean="0">
                <a:solidFill>
                  <a:schemeClr val="tx1"/>
                </a:solidFill>
              </a:rPr>
              <a:t>× </a:t>
            </a:r>
            <a:r>
              <a:rPr lang="en-US" sz="2400" b="1" dirty="0" smtClean="0">
                <a:solidFill>
                  <a:srgbClr val="000000"/>
                </a:solidFill>
              </a:rPr>
              <a:t>1</a:t>
            </a:r>
            <a:endParaRPr lang="en-US" sz="2400" dirty="0" smtClean="0">
              <a:solidFill>
                <a:srgbClr val="00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45" y="2375008"/>
            <a:ext cx="3994817" cy="1075527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2131988" y="3087972"/>
            <a:ext cx="185212" cy="218034"/>
            <a:chOff x="2235769" y="2381623"/>
            <a:chExt cx="185212" cy="218034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2235769" y="2381623"/>
              <a:ext cx="185212" cy="21803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 flipV="1">
              <a:off x="2235769" y="2381623"/>
              <a:ext cx="185212" cy="21803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Oval 25"/>
          <p:cNvSpPr/>
          <p:nvPr/>
        </p:nvSpPr>
        <p:spPr>
          <a:xfrm>
            <a:off x="342462" y="3099409"/>
            <a:ext cx="193013" cy="194445"/>
          </a:xfrm>
          <a:prstGeom prst="ellips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932388" y="3099409"/>
            <a:ext cx="193013" cy="19444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527547" y="3095763"/>
            <a:ext cx="193013" cy="194445"/>
          </a:xfrm>
          <a:prstGeom prst="ellipse">
            <a:avLst/>
          </a:prstGeom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1530050" y="3087972"/>
            <a:ext cx="185212" cy="218034"/>
            <a:chOff x="2235769" y="2381623"/>
            <a:chExt cx="185212" cy="218034"/>
          </a:xfrm>
        </p:grpSpPr>
        <p:cxnSp>
          <p:nvCxnSpPr>
            <p:cNvPr id="23" name="Straight Connector 22"/>
            <p:cNvCxnSpPr/>
            <p:nvPr/>
          </p:nvCxnSpPr>
          <p:spPr>
            <a:xfrm flipV="1">
              <a:off x="2235769" y="2381623"/>
              <a:ext cx="185212" cy="21803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 flipV="1">
              <a:off x="2235769" y="2381623"/>
              <a:ext cx="185212" cy="21803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9" name="Rounded Rectangle 28"/>
          <p:cNvSpPr/>
          <p:nvPr/>
        </p:nvSpPr>
        <p:spPr>
          <a:xfrm>
            <a:off x="1306087" y="2380403"/>
            <a:ext cx="2885494" cy="1084716"/>
          </a:xfrm>
          <a:prstGeom prst="roundRect">
            <a:avLst/>
          </a:prstGeom>
          <a:noFill/>
          <a:ln w="28575" cmpd="sng"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1976327" y="2365819"/>
            <a:ext cx="2215254" cy="1084716"/>
          </a:xfrm>
          <a:prstGeom prst="roundRect">
            <a:avLst/>
          </a:prstGeom>
          <a:noFill/>
          <a:ln w="28575" cmpd="sng"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/>
          <a:srcRect l="2203" t="21276" r="365" b="11598"/>
          <a:stretch/>
        </p:blipFill>
        <p:spPr>
          <a:xfrm>
            <a:off x="1904616" y="5049383"/>
            <a:ext cx="5441560" cy="33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803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26" grpId="0" animBg="1"/>
      <p:bldP spid="27" grpId="0" animBg="1"/>
      <p:bldP spid="28" grpId="0" animBg="1"/>
      <p:bldP spid="29" grpId="0" animBg="1"/>
      <p:bldP spid="29" grpId="1" animBg="1"/>
      <p:bldP spid="3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9740" y="859572"/>
            <a:ext cx="4871641" cy="589034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Spectru</a:t>
            </a:r>
            <a:r>
              <a:rPr lang="en-US" dirty="0"/>
              <a:t>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</a:t>
            </a:r>
            <a:r>
              <a:rPr lang="en-US" i="1" dirty="0">
                <a:solidFill>
                  <a:srgbClr val="000000"/>
                </a:solidFill>
              </a:rPr>
              <a:t>SU</a:t>
            </a:r>
            <a:r>
              <a:rPr lang="en-US" dirty="0">
                <a:solidFill>
                  <a:srgbClr val="000000"/>
                </a:solidFill>
              </a:rPr>
              <a:t>(3)</a:t>
            </a:r>
            <a:r>
              <a:rPr lang="en-US" dirty="0"/>
              <a:t> × </a:t>
            </a:r>
            <a:r>
              <a:rPr lang="en-US" i="1" dirty="0"/>
              <a:t>U</a:t>
            </a:r>
            <a:r>
              <a:rPr lang="en-US" dirty="0"/>
              <a:t>(1)</a:t>
            </a:r>
            <a:r>
              <a:rPr lang="en-US" i="1" baseline="-25000" dirty="0"/>
              <a:t>Z  </a:t>
            </a:r>
            <a:r>
              <a:rPr lang="en-US" i="1" baseline="-25000" dirty="0" smtClean="0"/>
              <a:t/>
            </a:r>
            <a:br>
              <a:rPr lang="en-US" i="1" baseline="-25000" dirty="0" smtClean="0"/>
            </a:br>
            <a:r>
              <a:rPr lang="en-US" dirty="0" smtClean="0">
                <a:solidFill>
                  <a:srgbClr val="000000"/>
                </a:solidFill>
              </a:rPr>
              <a:t>universal flux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Obeying </a:t>
            </a:r>
            <a:r>
              <a:rPr lang="en-US" b="1" dirty="0" smtClean="0"/>
              <a:t>16</a:t>
            </a:r>
          </a:p>
          <a:p>
            <a:r>
              <a:rPr lang="en-US" dirty="0" smtClean="0"/>
              <a:t>3 generations of fermions</a:t>
            </a:r>
            <a:br>
              <a:rPr lang="en-US" dirty="0" smtClean="0"/>
            </a:br>
            <a:r>
              <a:rPr lang="en-US" dirty="0" smtClean="0"/>
              <a:t>realized</a:t>
            </a:r>
            <a:r>
              <a:rPr lang="en-US" dirty="0"/>
              <a:t> </a:t>
            </a:r>
            <a:r>
              <a:rPr lang="en-US" dirty="0" smtClean="0"/>
              <a:t>for </a:t>
            </a:r>
            <a:r>
              <a:rPr lang="en-US" i="1" dirty="0" smtClean="0"/>
              <a:t>B</a:t>
            </a:r>
            <a:r>
              <a:rPr lang="en-US" dirty="0" smtClean="0"/>
              <a:t> = dP</a:t>
            </a:r>
            <a:r>
              <a:rPr lang="en-US" baseline="-25000" dirty="0" smtClean="0"/>
              <a:t>2</a:t>
            </a:r>
            <a:br>
              <a:rPr lang="en-US" baseline="-25000" dirty="0" smtClean="0"/>
            </a:br>
            <a:r>
              <a:rPr lang="en-US" dirty="0" smtClean="0"/>
              <a:t>with</a:t>
            </a:r>
            <a:endParaRPr lang="en-US" dirty="0"/>
          </a:p>
          <a:p>
            <a:endParaRPr lang="en-US" baseline="-250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269" y="3832640"/>
            <a:ext cx="2557945" cy="4304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069459" y="86347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16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69459" y="3163983"/>
            <a:ext cx="679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10</a:t>
            </a:r>
            <a:r>
              <a:rPr lang="en-US" sz="2400" i="1" baseline="-25000" dirty="0" smtClean="0">
                <a:solidFill>
                  <a:srgbClr val="0000FF"/>
                </a:solidFill>
              </a:rPr>
              <a:t>H</a:t>
            </a:r>
            <a:endParaRPr lang="en-US" sz="2400" i="1" baseline="-25000" dirty="0">
              <a:solidFill>
                <a:srgbClr val="0000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8162636" y="6277159"/>
            <a:ext cx="4549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1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572879" y="1830179"/>
            <a:ext cx="1389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[</a:t>
            </a:r>
            <a:r>
              <a:rPr lang="en-US" dirty="0" smtClean="0">
                <a:solidFill>
                  <a:schemeClr val="accent5"/>
                </a:solidFill>
              </a:rPr>
              <a:t>KSC, </a:t>
            </a:r>
            <a:r>
              <a:rPr lang="en-US" dirty="0" err="1" smtClean="0">
                <a:solidFill>
                  <a:schemeClr val="accent5"/>
                </a:solidFill>
              </a:rPr>
              <a:t>Kyae</a:t>
            </a:r>
            <a:r>
              <a:rPr lang="en-US" dirty="0" smtClean="0">
                <a:solidFill>
                  <a:schemeClr val="accent5"/>
                </a:solidFill>
              </a:rPr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765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</a:t>
            </a:r>
            <a:r>
              <a:rPr lang="en-US" dirty="0" smtClean="0"/>
              <a:t>roup invariance determines </a:t>
            </a:r>
            <a:r>
              <a:rPr lang="en-US" dirty="0" err="1" smtClean="0"/>
              <a:t>superpotential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76723"/>
            <a:ext cx="8229600" cy="3175358"/>
          </a:xfrm>
        </p:spPr>
        <p:txBody>
          <a:bodyPr>
            <a:normAutofit/>
          </a:bodyPr>
          <a:lstStyle/>
          <a:p>
            <a:r>
              <a:rPr lang="en-US" dirty="0" smtClean="0"/>
              <a:t>No </a:t>
            </a:r>
            <a:r>
              <a:rPr lang="en-US" dirty="0" smtClean="0"/>
              <a:t>bare B or L violating op</a:t>
            </a:r>
            <a:r>
              <a:rPr lang="en-US" dirty="0" smtClean="0"/>
              <a:t>. due to </a:t>
            </a:r>
            <a:r>
              <a:rPr lang="en-US" i="1" dirty="0" smtClean="0"/>
              <a:t>U</a:t>
            </a:r>
            <a:r>
              <a:rPr lang="en-US" dirty="0" smtClean="0"/>
              <a:t>(</a:t>
            </a:r>
            <a:r>
              <a:rPr lang="en-US" dirty="0"/>
              <a:t>1</a:t>
            </a:r>
            <a:r>
              <a:rPr lang="en-US" dirty="0" smtClean="0"/>
              <a:t>)</a:t>
            </a:r>
            <a:r>
              <a:rPr lang="en-US" i="1" baseline="-25000" dirty="0" smtClean="0"/>
              <a:t>X</a:t>
            </a:r>
            <a:r>
              <a:rPr lang="en-US" dirty="0" smtClean="0"/>
              <a:t>×</a:t>
            </a:r>
            <a:r>
              <a:rPr lang="en-US" i="1" dirty="0"/>
              <a:t>U</a:t>
            </a:r>
            <a:r>
              <a:rPr lang="en-US" dirty="0"/>
              <a:t>(1)</a:t>
            </a:r>
            <a:r>
              <a:rPr lang="en-US" i="1" baseline="-25000" dirty="0"/>
              <a:t>Z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No dangerous nucleon decay op. </a:t>
            </a:r>
            <a:r>
              <a:rPr lang="en-US" i="1" dirty="0" err="1" smtClean="0"/>
              <a:t>qqql</a:t>
            </a:r>
            <a:r>
              <a:rPr lang="en-US" dirty="0" smtClean="0"/>
              <a:t>, </a:t>
            </a:r>
            <a:r>
              <a:rPr lang="en-US" i="1" dirty="0" err="1" smtClean="0"/>
              <a:t>u</a:t>
            </a:r>
            <a:r>
              <a:rPr lang="en-US" baseline="30000" dirty="0" err="1" smtClean="0"/>
              <a:t>c</a:t>
            </a:r>
            <a:r>
              <a:rPr lang="en-US" i="1" dirty="0" err="1" smtClean="0"/>
              <a:t>u</a:t>
            </a:r>
            <a:r>
              <a:rPr lang="en-US" baseline="30000" dirty="0" err="1" smtClean="0"/>
              <a:t>c</a:t>
            </a:r>
            <a:r>
              <a:rPr lang="en-US" i="1" dirty="0" err="1" smtClean="0"/>
              <a:t>u</a:t>
            </a:r>
            <a:r>
              <a:rPr lang="en-US" baseline="30000" dirty="0" err="1" smtClean="0"/>
              <a:t>c</a:t>
            </a:r>
            <a:r>
              <a:rPr lang="en-US" i="1" dirty="0" err="1" smtClean="0"/>
              <a:t>e</a:t>
            </a:r>
            <a:r>
              <a:rPr lang="en-US" baseline="30000" dirty="0" err="1" smtClean="0"/>
              <a:t>c</a:t>
            </a:r>
            <a:r>
              <a:rPr lang="en-US" dirty="0" smtClean="0"/>
              <a:t>.</a:t>
            </a:r>
          </a:p>
          <a:p>
            <a:r>
              <a:rPr lang="en-US" dirty="0" smtClean="0"/>
              <a:t>Possible induced operator </a:t>
            </a:r>
            <a:r>
              <a:rPr lang="en-US" i="1" dirty="0" err="1" smtClean="0"/>
              <a:t>qqql</a:t>
            </a:r>
            <a:r>
              <a:rPr lang="en-US" dirty="0" smtClean="0"/>
              <a:t> </a:t>
            </a:r>
            <a:r>
              <a:rPr lang="en-US" dirty="0" smtClean="0"/>
              <a:t>suppressed</a:t>
            </a:r>
          </a:p>
          <a:p>
            <a:r>
              <a:rPr lang="en-US" dirty="0"/>
              <a:t>Doublet-triplet splitting: fine tuning between &lt;S&gt;</a:t>
            </a:r>
            <a:r>
              <a:rPr lang="ko-KR" altLang="en-US" dirty="0"/>
              <a:t> </a:t>
            </a:r>
            <a:r>
              <a:rPr lang="en-US" altLang="ko-KR" dirty="0"/>
              <a:t>and </a:t>
            </a:r>
            <a:r>
              <a:rPr lang="en-US" altLang="ko-KR" dirty="0" err="1"/>
              <a:t>adjoint</a:t>
            </a:r>
            <a:r>
              <a:rPr lang="en-US" altLang="ko-KR" dirty="0"/>
              <a:t> coupling </a:t>
            </a:r>
            <a:r>
              <a:rPr lang="en-US" dirty="0"/>
              <a:t>in </a:t>
            </a:r>
            <a:r>
              <a:rPr lang="en-US" i="1" dirty="0"/>
              <a:t>SU</a:t>
            </a:r>
            <a:r>
              <a:rPr lang="en-US" dirty="0"/>
              <a:t>(5)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107" y="1615131"/>
            <a:ext cx="6907175" cy="151670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8070" y="3796569"/>
            <a:ext cx="4115628" cy="53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798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Anomalous </a:t>
            </a:r>
            <a:r>
              <a:rPr lang="en-US" i="1" dirty="0" smtClean="0"/>
              <a:t>U</a:t>
            </a:r>
            <a:r>
              <a:rPr lang="en-US" dirty="0" smtClean="0"/>
              <a:t>(1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946" y="1395676"/>
            <a:ext cx="8229600" cy="5144824"/>
          </a:xfrm>
        </p:spPr>
        <p:txBody>
          <a:bodyPr/>
          <a:lstStyle/>
          <a:p>
            <a:r>
              <a:rPr lang="en-US" i="1" dirty="0" smtClean="0"/>
              <a:t>U</a:t>
            </a:r>
            <a:r>
              <a:rPr lang="en-US" dirty="0" smtClean="0"/>
              <a:t>(1) is in general “anomalous”</a:t>
            </a:r>
          </a:p>
          <a:p>
            <a:pPr lvl="1"/>
            <a:r>
              <a:rPr lang="en-US" sz="2000" dirty="0" err="1" smtClean="0"/>
              <a:t>Stuckelberg</a:t>
            </a:r>
            <a:r>
              <a:rPr lang="en-US" sz="2000" dirty="0" smtClean="0"/>
              <a:t> mechanism: gauge boson massive and heavy.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i="1" dirty="0" smtClean="0"/>
              <a:t>U</a:t>
            </a:r>
            <a:r>
              <a:rPr lang="en-US" sz="2000" dirty="0" smtClean="0"/>
              <a:t>(1) becomes </a:t>
            </a:r>
            <a:r>
              <a:rPr lang="en-US" sz="2000" dirty="0" smtClean="0"/>
              <a:t>global.</a:t>
            </a:r>
            <a:endParaRPr lang="en-US" sz="2000" dirty="0" smtClean="0"/>
          </a:p>
          <a:p>
            <a:pPr lvl="1"/>
            <a:r>
              <a:rPr lang="en-US" sz="2000" dirty="0" smtClean="0"/>
              <a:t>Chiral anomaly can be cancelled by </a:t>
            </a:r>
            <a:r>
              <a:rPr lang="en-US" sz="2000" i="1" dirty="0" smtClean="0"/>
              <a:t>U</a:t>
            </a:r>
            <a:r>
              <a:rPr lang="en-US" sz="2000" dirty="0" smtClean="0"/>
              <a:t>(1) transformation on </a:t>
            </a:r>
            <a:r>
              <a:rPr lang="en-US" sz="2000" dirty="0" err="1" smtClean="0"/>
              <a:t>axion</a:t>
            </a:r>
            <a:r>
              <a:rPr lang="en-US" sz="2000" dirty="0" smtClean="0"/>
              <a:t> (from volume moduli</a:t>
            </a:r>
            <a:r>
              <a:rPr lang="en-US" sz="2000" dirty="0" smtClean="0"/>
              <a:t>)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r>
              <a:rPr lang="en-US" dirty="0" smtClean="0"/>
              <a:t>Forbidden coupling can be </a:t>
            </a:r>
            <a:r>
              <a:rPr lang="en-US" dirty="0" err="1" smtClean="0"/>
              <a:t>nonperturbatively</a:t>
            </a:r>
            <a:r>
              <a:rPr lang="en-US" dirty="0" smtClean="0"/>
              <a:t> generated</a:t>
            </a:r>
          </a:p>
          <a:p>
            <a:pPr lvl="1"/>
            <a:r>
              <a:rPr lang="en-US" sz="2000" dirty="0"/>
              <a:t>Ex. </a:t>
            </a:r>
            <a:r>
              <a:rPr lang="en-US" sz="2000" i="1" dirty="0" err="1" smtClean="0"/>
              <a:t>S</a:t>
            </a:r>
            <a:r>
              <a:rPr lang="en-US" sz="2000" i="1" baseline="30000" dirty="0" err="1"/>
              <a:t>n</a:t>
            </a:r>
            <a:r>
              <a:rPr lang="en-US" sz="2000" dirty="0" smtClean="0"/>
              <a:t> </a:t>
            </a:r>
            <a:r>
              <a:rPr lang="en-US" sz="2000" dirty="0" smtClean="0"/>
              <a:t>forbidden → e</a:t>
            </a:r>
            <a:r>
              <a:rPr lang="en-US" sz="2000" baseline="30000" dirty="0" smtClean="0"/>
              <a:t>-</a:t>
            </a:r>
            <a:r>
              <a:rPr lang="en-US" sz="2000" i="1" baseline="30000" dirty="0" err="1" smtClean="0"/>
              <a:t>aT</a:t>
            </a:r>
            <a:r>
              <a:rPr lang="en-US" sz="2000" dirty="0" smtClean="0"/>
              <a:t> </a:t>
            </a:r>
            <a:r>
              <a:rPr lang="en-US" sz="2000" i="1" dirty="0" err="1" smtClean="0"/>
              <a:t>S</a:t>
            </a:r>
            <a:r>
              <a:rPr lang="en-US" sz="2000" i="1" baseline="30000" dirty="0" err="1" smtClean="0"/>
              <a:t>n</a:t>
            </a:r>
            <a:r>
              <a:rPr lang="en-US" sz="2000" dirty="0" smtClean="0"/>
              <a:t> possible.</a:t>
            </a:r>
          </a:p>
          <a:p>
            <a:pPr lvl="1"/>
            <a:r>
              <a:rPr lang="en-US" sz="2000" dirty="0" smtClean="0"/>
              <a:t>Adjusting flux on U(1)</a:t>
            </a:r>
            <a:r>
              <a:rPr lang="en-US" sz="2000" baseline="-25000" dirty="0" smtClean="0"/>
              <a:t>X</a:t>
            </a:r>
            <a:r>
              <a:rPr lang="en-US" sz="2000" dirty="0" smtClean="0"/>
              <a:t> and U(1)</a:t>
            </a:r>
            <a:r>
              <a:rPr lang="en-US" sz="2000" baseline="-25000" dirty="0" smtClean="0"/>
              <a:t>Z</a:t>
            </a:r>
            <a:r>
              <a:rPr lang="en-US" sz="2000" dirty="0" smtClean="0"/>
              <a:t> possibly we have</a:t>
            </a:r>
            <a:endParaRPr lang="en-US" sz="2000" baseline="-25000" dirty="0" smtClean="0"/>
          </a:p>
          <a:p>
            <a:endParaRPr lang="en-US" sz="2000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000" y="3276600"/>
            <a:ext cx="2032000" cy="304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6000" y="3276600"/>
            <a:ext cx="2032000" cy="304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6000" y="3276600"/>
            <a:ext cx="2032000" cy="304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6000" y="3276600"/>
            <a:ext cx="2032000" cy="304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56000" y="3276600"/>
            <a:ext cx="2032000" cy="304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56000" y="3276600"/>
            <a:ext cx="2032000" cy="304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56000" y="3276600"/>
            <a:ext cx="2032000" cy="304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56000" y="3276600"/>
            <a:ext cx="2032000" cy="304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56000" y="3276600"/>
            <a:ext cx="2032000" cy="304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37015" y="5337055"/>
            <a:ext cx="3127528" cy="506739"/>
          </a:xfrm>
          <a:prstGeom prst="rect">
            <a:avLst/>
          </a:prstGeom>
        </p:spPr>
      </p:pic>
      <p:graphicFrame>
        <p:nvGraphicFramePr>
          <p:cNvPr id="16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2827707"/>
              </p:ext>
            </p:extLst>
          </p:nvPr>
        </p:nvGraphicFramePr>
        <p:xfrm>
          <a:off x="1698486" y="3245055"/>
          <a:ext cx="2932879" cy="672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5" name="Equation" r:id="rId13" imgW="1714500" imgH="393700" progId="Equation.3">
                  <p:embed/>
                </p:oleObj>
              </mc:Choice>
              <mc:Fallback>
                <p:oleObj name="Equation" r:id="rId13" imgW="17145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698486" y="3245055"/>
                        <a:ext cx="2932879" cy="6726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4010267"/>
              </p:ext>
            </p:extLst>
          </p:nvPr>
        </p:nvGraphicFramePr>
        <p:xfrm>
          <a:off x="4989252" y="3268169"/>
          <a:ext cx="1936487" cy="598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6" name="Equation" r:id="rId15" imgW="1028700" imgH="317500" progId="Equation.3">
                  <p:embed/>
                </p:oleObj>
              </mc:Choice>
              <mc:Fallback>
                <p:oleObj name="Equation" r:id="rId15" imgW="10287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989252" y="3268169"/>
                        <a:ext cx="1936487" cy="5982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3758267" y="2809532"/>
            <a:ext cx="16140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[</a:t>
            </a:r>
            <a:r>
              <a:rPr lang="en-US" dirty="0" err="1" smtClean="0">
                <a:solidFill>
                  <a:schemeClr val="accent5"/>
                </a:solidFill>
              </a:rPr>
              <a:t>Klevers’s</a:t>
            </a:r>
            <a:r>
              <a:rPr lang="en-US" dirty="0" smtClean="0">
                <a:solidFill>
                  <a:schemeClr val="accent5"/>
                </a:solidFill>
              </a:rPr>
              <a:t> talk]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608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U(1) bundle from spectral cover</a:t>
            </a:r>
          </a:p>
          <a:p>
            <a:pPr lvl="1"/>
            <a:r>
              <a:rPr lang="en-US" sz="2000" dirty="0" smtClean="0"/>
              <a:t>more global section in </a:t>
            </a:r>
            <a:r>
              <a:rPr lang="en-US" sz="2000" dirty="0" err="1" smtClean="0"/>
              <a:t>heterotic</a:t>
            </a:r>
            <a:r>
              <a:rPr lang="en-US" sz="2000" dirty="0" smtClean="0"/>
              <a:t> </a:t>
            </a:r>
            <a:r>
              <a:rPr lang="en-US" sz="2000" dirty="0" err="1" smtClean="0"/>
              <a:t>ellptic</a:t>
            </a:r>
            <a:r>
              <a:rPr lang="en-US" sz="2000" dirty="0" smtClean="0"/>
              <a:t> fiber</a:t>
            </a:r>
          </a:p>
          <a:p>
            <a:pPr lvl="1"/>
            <a:r>
              <a:rPr lang="en-US" sz="2000" dirty="0" err="1" smtClean="0"/>
              <a:t>Monodromy</a:t>
            </a:r>
            <a:r>
              <a:rPr lang="en-US" sz="2000" dirty="0" smtClean="0"/>
              <a:t> invariant two-cycle in F-theory side</a:t>
            </a:r>
            <a:r>
              <a:rPr lang="en-US" sz="2000" dirty="0" smtClean="0"/>
              <a:t> </a:t>
            </a:r>
            <a:endParaRPr lang="en-US" dirty="0" smtClean="0"/>
          </a:p>
          <a:p>
            <a:r>
              <a:rPr lang="en-US" dirty="0" smtClean="0"/>
              <a:t>Construction </a:t>
            </a:r>
            <a:r>
              <a:rPr lang="en-US" i="1" dirty="0"/>
              <a:t>SU</a:t>
            </a:r>
            <a:r>
              <a:rPr lang="en-US" dirty="0"/>
              <a:t>(3) × </a:t>
            </a:r>
            <a:r>
              <a:rPr lang="en-US" i="1" dirty="0"/>
              <a:t>SU</a:t>
            </a:r>
            <a:r>
              <a:rPr lang="en-US" dirty="0"/>
              <a:t>(2) × </a:t>
            </a:r>
            <a:r>
              <a:rPr lang="en-US" i="1" dirty="0"/>
              <a:t>U</a:t>
            </a:r>
            <a:r>
              <a:rPr lang="en-US" dirty="0"/>
              <a:t>(1</a:t>
            </a:r>
            <a:r>
              <a:rPr lang="en-US" dirty="0" smtClean="0"/>
              <a:t>)</a:t>
            </a:r>
            <a:r>
              <a:rPr lang="en-US" sz="2800" dirty="0" smtClean="0"/>
              <a:t> </a:t>
            </a:r>
            <a:r>
              <a:rPr lang="en-US" dirty="0" smtClean="0"/>
              <a:t>from </a:t>
            </a:r>
            <a:r>
              <a:rPr lang="en-US" dirty="0" smtClean="0"/>
              <a:t>F-theory</a:t>
            </a:r>
          </a:p>
          <a:p>
            <a:pPr lvl="1"/>
            <a:r>
              <a:rPr lang="en-US" sz="2000" dirty="0" smtClean="0"/>
              <a:t>MSSM </a:t>
            </a:r>
            <a:r>
              <a:rPr lang="en-US" sz="2000" dirty="0" smtClean="0"/>
              <a:t>spectrum </a:t>
            </a:r>
            <a:r>
              <a:rPr lang="en-US" sz="2000" dirty="0"/>
              <a:t>with 3 fermions</a:t>
            </a:r>
          </a:p>
          <a:p>
            <a:pPr lvl="1"/>
            <a:r>
              <a:rPr lang="en-US" sz="2000" dirty="0"/>
              <a:t>3 right handed neutrinos</a:t>
            </a:r>
          </a:p>
          <a:p>
            <a:pPr lvl="1"/>
            <a:r>
              <a:rPr lang="en-US" sz="2000" dirty="0"/>
              <a:t>5 </a:t>
            </a:r>
            <a:r>
              <a:rPr lang="en-US" sz="2000" dirty="0" err="1"/>
              <a:t>singlets</a:t>
            </a:r>
            <a:r>
              <a:rPr lang="en-US" sz="2000" dirty="0"/>
              <a:t> &lt;S&gt; ~ µ</a:t>
            </a:r>
          </a:p>
          <a:p>
            <a:pPr lvl="1"/>
            <a:r>
              <a:rPr lang="en-US" sz="2000" dirty="0"/>
              <a:t>Distinguishing Higgs from </a:t>
            </a:r>
            <a:r>
              <a:rPr lang="en-US" sz="2000" dirty="0" err="1"/>
              <a:t>slepton</a:t>
            </a:r>
            <a:r>
              <a:rPr lang="en-US" sz="2000" dirty="0"/>
              <a:t> by R-charge.</a:t>
            </a:r>
          </a:p>
          <a:p>
            <a:pPr lvl="1"/>
            <a:r>
              <a:rPr lang="en-US" sz="2000" dirty="0"/>
              <a:t>Distinguishing up and down Higgs, one for each.</a:t>
            </a:r>
          </a:p>
          <a:p>
            <a:pPr lvl="1"/>
            <a:r>
              <a:rPr lang="en-US" sz="2000" dirty="0"/>
              <a:t>Spectral cover of S[U(3)</a:t>
            </a:r>
            <a:r>
              <a:rPr lang="en-US" sz="2000" dirty="0" err="1"/>
              <a:t>xU</a:t>
            </a:r>
            <a:r>
              <a:rPr lang="en-US" sz="2000" dirty="0"/>
              <a:t>(1)</a:t>
            </a:r>
            <a:r>
              <a:rPr lang="en-US" sz="2000" baseline="30000" dirty="0"/>
              <a:t>3</a:t>
            </a:r>
            <a:r>
              <a:rPr lang="en-US" sz="2000" dirty="0"/>
              <a:t>] gives E</a:t>
            </a:r>
            <a:r>
              <a:rPr lang="en-US" sz="2000" baseline="-25000" dirty="0"/>
              <a:t>6</a:t>
            </a:r>
            <a:r>
              <a:rPr lang="en-US" sz="2000" dirty="0"/>
              <a:t>-</a:t>
            </a:r>
            <a:r>
              <a:rPr lang="en-US" sz="2000" dirty="0" smtClean="0"/>
              <a:t>like spectrum. </a:t>
            </a:r>
            <a:endParaRPr lang="en-US" sz="2000" dirty="0"/>
          </a:p>
          <a:p>
            <a:pPr lvl="1"/>
            <a:r>
              <a:rPr lang="en-US" sz="2000" dirty="0"/>
              <a:t>Universal flux of SU(3) x U(1) obeys SO(10) unification </a:t>
            </a:r>
            <a:r>
              <a:rPr lang="en-US" sz="2000" dirty="0" smtClean="0"/>
              <a:t>relation.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658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answer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8781" y="1298448"/>
            <a:ext cx="2338757" cy="22011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5134" y="3742555"/>
            <a:ext cx="1230921" cy="17297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262" y="3742555"/>
            <a:ext cx="1625686" cy="16256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5631" y="3778443"/>
            <a:ext cx="1905615" cy="16938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9914" y="3846637"/>
            <a:ext cx="2112239" cy="1415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84242" y="5530479"/>
            <a:ext cx="10756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mass</a:t>
            </a:r>
            <a:endParaRPr lang="en-US" dirty="0" smtClean="0"/>
          </a:p>
          <a:p>
            <a:pPr algn="ctr"/>
            <a:r>
              <a:rPr lang="en-US" dirty="0" smtClean="0"/>
              <a:t>difficult</a:t>
            </a:r>
            <a:endParaRPr lang="en-US" dirty="0" smtClean="0"/>
          </a:p>
          <a:p>
            <a:pPr algn="ctr"/>
            <a:r>
              <a:rPr lang="en-US" dirty="0"/>
              <a:t>t</a:t>
            </a:r>
            <a:r>
              <a:rPr lang="en-US" dirty="0" smtClean="0"/>
              <a:t>o answer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829958" y="5504983"/>
            <a:ext cx="12376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origin</a:t>
            </a:r>
            <a:endParaRPr lang="en-US" dirty="0" smtClean="0"/>
          </a:p>
          <a:p>
            <a:pPr algn="ctr"/>
            <a:r>
              <a:rPr lang="en-US" dirty="0" smtClean="0"/>
              <a:t>in 27 </a:t>
            </a:r>
            <a:r>
              <a:rPr lang="en-US" dirty="0" smtClean="0"/>
              <a:t>of </a:t>
            </a:r>
            <a:r>
              <a:rPr lang="en-US" i="1" dirty="0" smtClean="0"/>
              <a:t>E</a:t>
            </a:r>
            <a:r>
              <a:rPr lang="en-US" baseline="-25000" dirty="0" smtClean="0"/>
              <a:t>6</a:t>
            </a:r>
          </a:p>
          <a:p>
            <a:pPr algn="ctr"/>
            <a:r>
              <a:rPr lang="en-US" i="1" dirty="0" smtClean="0"/>
              <a:t>E</a:t>
            </a:r>
            <a:r>
              <a:rPr lang="en-US" baseline="-25000" dirty="0" smtClean="0"/>
              <a:t>8</a:t>
            </a:r>
            <a:r>
              <a:rPr lang="en-US" dirty="0" smtClean="0"/>
              <a:t> </a:t>
            </a:r>
            <a:r>
              <a:rPr lang="en-US" dirty="0" err="1" smtClean="0"/>
              <a:t>gaugino</a:t>
            </a:r>
            <a:endParaRPr lang="en-US" dirty="0" smtClean="0"/>
          </a:p>
          <a:p>
            <a:pPr algn="ctr"/>
            <a:r>
              <a:rPr lang="en-US" dirty="0"/>
              <a:t>f</a:t>
            </a:r>
            <a:r>
              <a:rPr lang="en-US" dirty="0" smtClean="0"/>
              <a:t>rom string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14741" y="5504088"/>
            <a:ext cx="16546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number of pair</a:t>
            </a:r>
            <a:endParaRPr lang="en-US" dirty="0" smtClean="0"/>
          </a:p>
          <a:p>
            <a:pPr algn="ctr"/>
            <a:r>
              <a:rPr lang="en-US" dirty="0" smtClean="0"/>
              <a:t>1 naturally</a:t>
            </a:r>
            <a:endParaRPr lang="en-US" dirty="0" smtClean="0"/>
          </a:p>
          <a:p>
            <a:pPr algn="ctr"/>
            <a:r>
              <a:rPr lang="en-US" dirty="0"/>
              <a:t>d</a:t>
            </a:r>
            <a:r>
              <a:rPr lang="en-US" dirty="0" smtClean="0"/>
              <a:t>ifferent from 3</a:t>
            </a:r>
          </a:p>
          <a:p>
            <a:pPr algn="ctr"/>
            <a:r>
              <a:rPr lang="en-US" dirty="0"/>
              <a:t>f</a:t>
            </a:r>
            <a:r>
              <a:rPr lang="en-US" dirty="0" smtClean="0"/>
              <a:t>rom </a:t>
            </a:r>
            <a:r>
              <a:rPr lang="en-US" i="1" dirty="0" smtClean="0"/>
              <a:t>G</a:t>
            </a:r>
            <a:r>
              <a:rPr lang="en-US" dirty="0" smtClean="0"/>
              <a:t>-flux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778692" y="5531430"/>
            <a:ext cx="19041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</a:t>
            </a:r>
            <a:r>
              <a:rPr lang="en-US" dirty="0" smtClean="0"/>
              <a:t>ynamics</a:t>
            </a:r>
          </a:p>
          <a:p>
            <a:pPr algn="ctr"/>
            <a:r>
              <a:rPr lang="en-US" dirty="0" smtClean="0"/>
              <a:t>singlet extension</a:t>
            </a:r>
          </a:p>
          <a:p>
            <a:pPr algn="ctr"/>
            <a:r>
              <a:rPr lang="en-US" dirty="0"/>
              <a:t>o</a:t>
            </a:r>
            <a:r>
              <a:rPr lang="en-US" dirty="0" smtClean="0"/>
              <a:t>f MSSM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877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i="1" dirty="0" smtClean="0"/>
              <a:t>U</a:t>
            </a:r>
            <a:r>
              <a:rPr lang="en-US" dirty="0" smtClean="0"/>
              <a:t>(1</a:t>
            </a:r>
            <a:r>
              <a:rPr lang="en-US" dirty="0"/>
              <a:t>)</a:t>
            </a:r>
            <a:r>
              <a:rPr lang="en-US" dirty="0" smtClean="0"/>
              <a:t> symmetry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0046"/>
            <a:ext cx="8229600" cy="5462324"/>
          </a:xfrm>
        </p:spPr>
        <p:txBody>
          <a:bodyPr>
            <a:normAutofit/>
          </a:bodyPr>
          <a:lstStyle/>
          <a:p>
            <a:r>
              <a:rPr lang="en-US" dirty="0" smtClean="0"/>
              <a:t>Necessary for the Standard Model</a:t>
            </a:r>
          </a:p>
          <a:p>
            <a:pPr marL="0" indent="0" algn="ctr">
              <a:buNone/>
            </a:pPr>
            <a:r>
              <a:rPr lang="en-US" i="1" dirty="0" smtClean="0">
                <a:solidFill>
                  <a:srgbClr val="0000FF"/>
                </a:solidFill>
              </a:rPr>
              <a:t>SU</a:t>
            </a:r>
            <a:r>
              <a:rPr lang="en-US" dirty="0" smtClean="0">
                <a:solidFill>
                  <a:srgbClr val="0000FF"/>
                </a:solidFill>
              </a:rPr>
              <a:t>(3) × </a:t>
            </a:r>
            <a:r>
              <a:rPr lang="en-US" i="1" dirty="0" smtClean="0">
                <a:solidFill>
                  <a:srgbClr val="0000FF"/>
                </a:solidFill>
              </a:rPr>
              <a:t>SU</a:t>
            </a:r>
            <a:r>
              <a:rPr lang="en-US" dirty="0" smtClean="0">
                <a:solidFill>
                  <a:srgbClr val="0000FF"/>
                </a:solidFill>
              </a:rPr>
              <a:t>(2) × </a:t>
            </a:r>
            <a:r>
              <a:rPr lang="en-US" i="1" dirty="0" smtClean="0">
                <a:solidFill>
                  <a:srgbClr val="0000FF"/>
                </a:solidFill>
              </a:rPr>
              <a:t>U</a:t>
            </a:r>
            <a:r>
              <a:rPr lang="en-US" dirty="0" smtClean="0">
                <a:solidFill>
                  <a:srgbClr val="0000FF"/>
                </a:solidFill>
              </a:rPr>
              <a:t>(1)</a:t>
            </a:r>
          </a:p>
          <a:p>
            <a:pPr marL="0" indent="0">
              <a:buNone/>
            </a:pPr>
            <a:r>
              <a:rPr lang="en-US" dirty="0" smtClean="0"/>
              <a:t>     and some unified model </a:t>
            </a:r>
            <a:r>
              <a:rPr lang="en-US" i="1" dirty="0" smtClean="0"/>
              <a:t>SU</a:t>
            </a:r>
            <a:r>
              <a:rPr lang="en-US" dirty="0" smtClean="0"/>
              <a:t>(5)×</a:t>
            </a:r>
            <a:r>
              <a:rPr lang="en-US" i="1" dirty="0" smtClean="0"/>
              <a:t>U</a:t>
            </a:r>
            <a:r>
              <a:rPr lang="en-US" dirty="0" smtClean="0"/>
              <a:t>(1).</a:t>
            </a:r>
          </a:p>
          <a:p>
            <a:pPr marL="342900" lvl="1" indent="-342900">
              <a:buFont typeface="Arial"/>
              <a:buChar char="•"/>
            </a:pPr>
            <a:r>
              <a:rPr lang="en-US" dirty="0" smtClean="0"/>
              <a:t>In </a:t>
            </a:r>
            <a:r>
              <a:rPr lang="en-US" dirty="0" err="1" smtClean="0"/>
              <a:t>heterotic</a:t>
            </a:r>
            <a:r>
              <a:rPr lang="en-US" dirty="0" smtClean="0"/>
              <a:t> string, easy to </a:t>
            </a:r>
            <a:r>
              <a:rPr lang="en-US" dirty="0" smtClean="0"/>
              <a:t>obtain from breaking of </a:t>
            </a:r>
            <a:r>
              <a:rPr lang="en-US" i="1" dirty="0" smtClean="0"/>
              <a:t>E</a:t>
            </a:r>
            <a:r>
              <a:rPr lang="en-US" baseline="-25000" dirty="0" smtClean="0"/>
              <a:t>8</a:t>
            </a:r>
            <a:endParaRPr lang="en-US" baseline="-25000" dirty="0" smtClean="0"/>
          </a:p>
          <a:p>
            <a:pPr marL="742950" lvl="2" indent="-342900"/>
            <a:r>
              <a:rPr lang="en-US" sz="2400" dirty="0" err="1" smtClean="0"/>
              <a:t>Toiroidal</a:t>
            </a:r>
            <a:r>
              <a:rPr lang="en-US" sz="2400" dirty="0" smtClean="0"/>
              <a:t> </a:t>
            </a:r>
            <a:r>
              <a:rPr lang="en-US" sz="2400" dirty="0" err="1"/>
              <a:t>o</a:t>
            </a:r>
            <a:r>
              <a:rPr lang="en-US" sz="2400" dirty="0" err="1" smtClean="0"/>
              <a:t>rbifold</a:t>
            </a:r>
            <a:r>
              <a:rPr lang="en-US" sz="2400" dirty="0" smtClean="0"/>
              <a:t> </a:t>
            </a:r>
            <a:r>
              <a:rPr lang="en-US" sz="1800" dirty="0" smtClean="0">
                <a:solidFill>
                  <a:schemeClr val="accent5"/>
                </a:solidFill>
              </a:rPr>
              <a:t>[Ibanez, </a:t>
            </a:r>
            <a:r>
              <a:rPr lang="en-US" sz="1800" dirty="0" err="1" smtClean="0">
                <a:solidFill>
                  <a:schemeClr val="accent5"/>
                </a:solidFill>
              </a:rPr>
              <a:t>Nilles</a:t>
            </a:r>
            <a:r>
              <a:rPr lang="en-US" sz="1800" dirty="0" smtClean="0">
                <a:solidFill>
                  <a:schemeClr val="accent5"/>
                </a:solidFill>
              </a:rPr>
              <a:t>, </a:t>
            </a:r>
            <a:r>
              <a:rPr lang="en-US" sz="1800" dirty="0" err="1" smtClean="0">
                <a:solidFill>
                  <a:schemeClr val="accent5"/>
                </a:solidFill>
              </a:rPr>
              <a:t>Quevedo</a:t>
            </a:r>
            <a:r>
              <a:rPr lang="en-US" sz="1800" dirty="0" smtClean="0">
                <a:solidFill>
                  <a:schemeClr val="accent5"/>
                </a:solidFill>
              </a:rPr>
              <a:t>]…</a:t>
            </a:r>
            <a:r>
              <a:rPr lang="en-US" sz="2400" dirty="0" smtClean="0">
                <a:solidFill>
                  <a:schemeClr val="accent5"/>
                </a:solidFill>
              </a:rPr>
              <a:t> </a:t>
            </a:r>
            <a:endParaRPr lang="en-US" sz="2400" dirty="0"/>
          </a:p>
          <a:p>
            <a:pPr marL="742950" lvl="2" indent="-342900"/>
            <a:r>
              <a:rPr lang="en-US" sz="2400" dirty="0" smtClean="0"/>
              <a:t>Turning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on</a:t>
            </a:r>
            <a:r>
              <a:rPr lang="en-US" sz="2400" dirty="0" smtClean="0"/>
              <a:t> line bundles </a:t>
            </a:r>
            <a:r>
              <a:rPr lang="en-US" sz="1800" dirty="0" smtClean="0">
                <a:solidFill>
                  <a:schemeClr val="accent5"/>
                </a:solidFill>
              </a:rPr>
              <a:t>[</a:t>
            </a:r>
            <a:r>
              <a:rPr lang="en-US" sz="1800" dirty="0" err="1" smtClean="0">
                <a:solidFill>
                  <a:schemeClr val="accent5"/>
                </a:solidFill>
              </a:rPr>
              <a:t>Distler</a:t>
            </a:r>
            <a:r>
              <a:rPr lang="en-US" sz="1800" dirty="0" smtClean="0">
                <a:solidFill>
                  <a:schemeClr val="accent5"/>
                </a:solidFill>
              </a:rPr>
              <a:t>, Greene] [Lukas, </a:t>
            </a:r>
            <a:r>
              <a:rPr lang="en-US" sz="1800" dirty="0" err="1" smtClean="0">
                <a:solidFill>
                  <a:schemeClr val="accent5"/>
                </a:solidFill>
              </a:rPr>
              <a:t>Stelle</a:t>
            </a:r>
            <a:r>
              <a:rPr lang="en-US" sz="1800" dirty="0" smtClean="0">
                <a:solidFill>
                  <a:schemeClr val="accent5"/>
                </a:solidFill>
              </a:rPr>
              <a:t>] [</a:t>
            </a:r>
            <a:r>
              <a:rPr lang="en-US" sz="1800" dirty="0" err="1" smtClean="0">
                <a:solidFill>
                  <a:schemeClr val="accent5"/>
                </a:solidFill>
              </a:rPr>
              <a:t>Blumenhange</a:t>
            </a:r>
            <a:r>
              <a:rPr lang="en-US" sz="1800" dirty="0" smtClean="0">
                <a:solidFill>
                  <a:schemeClr val="accent5"/>
                </a:solidFill>
              </a:rPr>
              <a:t>, </a:t>
            </a:r>
            <a:r>
              <a:rPr lang="en-US" sz="1800" dirty="0" err="1" smtClean="0">
                <a:solidFill>
                  <a:schemeClr val="accent5"/>
                </a:solidFill>
              </a:rPr>
              <a:t>Honecker</a:t>
            </a:r>
            <a:r>
              <a:rPr lang="en-US" sz="1800" dirty="0" smtClean="0">
                <a:solidFill>
                  <a:schemeClr val="accent5"/>
                </a:solidFill>
              </a:rPr>
              <a:t>, </a:t>
            </a:r>
            <a:r>
              <a:rPr lang="en-US" sz="1800" dirty="0" err="1" smtClean="0">
                <a:solidFill>
                  <a:schemeClr val="accent5"/>
                </a:solidFill>
              </a:rPr>
              <a:t>Weigand</a:t>
            </a:r>
            <a:r>
              <a:rPr lang="en-US" sz="1800" dirty="0" smtClean="0">
                <a:solidFill>
                  <a:schemeClr val="accent5"/>
                </a:solidFill>
              </a:rPr>
              <a:t>]…</a:t>
            </a:r>
            <a:endParaRPr lang="en-US" sz="2400" dirty="0" smtClean="0"/>
          </a:p>
          <a:p>
            <a:r>
              <a:rPr lang="en-US" dirty="0" smtClean="0"/>
              <a:t>In F-theory, 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e </a:t>
            </a:r>
            <a:r>
              <a:rPr lang="en-US" dirty="0" smtClean="0"/>
              <a:t>need globally valid </a:t>
            </a:r>
            <a:r>
              <a:rPr lang="en-US" dirty="0" smtClean="0">
                <a:solidFill>
                  <a:srgbClr val="0000FF"/>
                </a:solidFill>
              </a:rPr>
              <a:t>two-cycle</a:t>
            </a:r>
            <a:endParaRPr lang="en-US" dirty="0"/>
          </a:p>
          <a:p>
            <a:pPr lvl="1"/>
            <a:r>
              <a:rPr lang="en-US" dirty="0" smtClean="0"/>
              <a:t>Desired direction in the group space. 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chemeClr val="accent5"/>
                </a:solidFill>
              </a:rPr>
              <a:t>[Grimm, </a:t>
            </a:r>
            <a:r>
              <a:rPr lang="en-US" sz="1800" dirty="0" err="1" smtClean="0">
                <a:solidFill>
                  <a:schemeClr val="accent5"/>
                </a:solidFill>
              </a:rPr>
              <a:t>Weigand</a:t>
            </a:r>
            <a:r>
              <a:rPr lang="en-US" sz="1800" dirty="0" smtClean="0">
                <a:solidFill>
                  <a:schemeClr val="accent5"/>
                </a:solidFill>
              </a:rPr>
              <a:t>] [Dolan, </a:t>
            </a:r>
            <a:r>
              <a:rPr lang="en-US" sz="1800" dirty="0" err="1" smtClean="0">
                <a:solidFill>
                  <a:schemeClr val="accent5"/>
                </a:solidFill>
              </a:rPr>
              <a:t>Marsano</a:t>
            </a:r>
            <a:r>
              <a:rPr lang="en-US" sz="1800" dirty="0" smtClean="0">
                <a:solidFill>
                  <a:schemeClr val="accent5"/>
                </a:solidFill>
              </a:rPr>
              <a:t>, </a:t>
            </a:r>
            <a:r>
              <a:rPr lang="en-US" sz="1800" dirty="0" err="1" smtClean="0">
                <a:solidFill>
                  <a:schemeClr val="accent5"/>
                </a:solidFill>
              </a:rPr>
              <a:t>Saulina</a:t>
            </a:r>
            <a:r>
              <a:rPr lang="en-US" sz="1800" dirty="0" smtClean="0">
                <a:solidFill>
                  <a:schemeClr val="accent5"/>
                </a:solidFill>
              </a:rPr>
              <a:t>, Shafer-</a:t>
            </a:r>
            <a:r>
              <a:rPr lang="en-US" sz="1800" dirty="0" err="1" smtClean="0">
                <a:solidFill>
                  <a:schemeClr val="accent5"/>
                </a:solidFill>
              </a:rPr>
              <a:t>Nameki</a:t>
            </a:r>
            <a:r>
              <a:rPr lang="en-US" sz="1800" dirty="0" smtClean="0">
                <a:solidFill>
                  <a:schemeClr val="accent5"/>
                </a:solidFill>
              </a:rPr>
              <a:t>]</a:t>
            </a:r>
            <a:endParaRPr lang="en-US" sz="1800" dirty="0" smtClean="0">
              <a:solidFill>
                <a:schemeClr val="accent5"/>
              </a:solidFill>
            </a:endParaRPr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Anomalous</a:t>
            </a:r>
            <a:r>
              <a:rPr lang="en-US" dirty="0" smtClean="0"/>
              <a:t> </a:t>
            </a:r>
            <a:r>
              <a:rPr lang="en-US" i="1" dirty="0" smtClean="0"/>
              <a:t>U</a:t>
            </a:r>
            <a:r>
              <a:rPr lang="en-US" dirty="0" smtClean="0"/>
              <a:t>(1): connection to </a:t>
            </a:r>
            <a:r>
              <a:rPr lang="en-US" dirty="0" err="1" smtClean="0"/>
              <a:t>axions</a:t>
            </a:r>
            <a:r>
              <a:rPr lang="en-US" dirty="0" smtClean="0"/>
              <a:t> and </a:t>
            </a:r>
            <a:r>
              <a:rPr lang="en-US" dirty="0" err="1" smtClean="0"/>
              <a:t>nonperturbative</a:t>
            </a:r>
            <a:r>
              <a:rPr lang="en-US" dirty="0" smtClean="0"/>
              <a:t> </a:t>
            </a:r>
            <a:r>
              <a:rPr lang="en-US" dirty="0" err="1" smtClean="0"/>
              <a:t>superpotential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3086" y="4637139"/>
            <a:ext cx="1947768" cy="36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937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about Higgs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5096" y="1298448"/>
            <a:ext cx="2976984" cy="28018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5134" y="4387887"/>
            <a:ext cx="1230921" cy="17297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262" y="4387887"/>
            <a:ext cx="1625686" cy="16256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5631" y="4423775"/>
            <a:ext cx="1905615" cy="16938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9914" y="4491969"/>
            <a:ext cx="2112239" cy="1415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84192" y="6163063"/>
            <a:ext cx="736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mass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125469" y="6150315"/>
            <a:ext cx="74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origin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888669" y="6163063"/>
            <a:ext cx="967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number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070057" y="6175811"/>
            <a:ext cx="1159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dynamics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388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73130"/>
            <a:ext cx="8229600" cy="2338346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Constructing global </a:t>
            </a:r>
            <a:r>
              <a:rPr lang="en-US" sz="3600" i="1" dirty="0" smtClean="0"/>
              <a:t>U</a:t>
            </a:r>
            <a:r>
              <a:rPr lang="en-US" sz="3600" dirty="0" smtClean="0"/>
              <a:t>(1</a:t>
            </a:r>
            <a:r>
              <a:rPr lang="en-US" sz="3600" dirty="0" smtClean="0"/>
              <a:t>)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647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Spectral cover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F-theory on elliptic K3 ~ </a:t>
            </a:r>
            <a:r>
              <a:rPr lang="en-US" dirty="0" err="1" smtClean="0"/>
              <a:t>heterotic</a:t>
            </a:r>
            <a:r>
              <a:rPr lang="en-US" dirty="0" smtClean="0"/>
              <a:t> string on </a:t>
            </a:r>
            <a:r>
              <a:rPr lang="en-US" i="1" dirty="0" smtClean="0"/>
              <a:t>T</a:t>
            </a:r>
            <a:r>
              <a:rPr lang="en-US" baseline="30000" dirty="0" smtClean="0"/>
              <a:t>2</a:t>
            </a:r>
          </a:p>
          <a:p>
            <a:r>
              <a:rPr lang="en-US" dirty="0" smtClean="0"/>
              <a:t>Flat line bundles (~Wilson lines</a:t>
            </a:r>
            <a:r>
              <a:rPr lang="en-US" dirty="0" smtClean="0"/>
              <a:t>) on </a:t>
            </a:r>
            <a:r>
              <a:rPr lang="en-US" i="1" dirty="0"/>
              <a:t>T</a:t>
            </a:r>
            <a:r>
              <a:rPr lang="en-US" baseline="30000" dirty="0"/>
              <a:t>2</a:t>
            </a:r>
            <a:r>
              <a:rPr lang="en-US" dirty="0" smtClean="0"/>
              <a:t> </a:t>
            </a:r>
            <a:r>
              <a:rPr lang="en-US" dirty="0" smtClean="0"/>
              <a:t>↔ points on </a:t>
            </a:r>
            <a:r>
              <a:rPr lang="en-US" i="1" dirty="0" smtClean="0"/>
              <a:t>T</a:t>
            </a:r>
            <a:r>
              <a:rPr lang="en-US" baseline="30000" dirty="0" smtClean="0"/>
              <a:t>2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Fibration</a:t>
            </a:r>
            <a:r>
              <a:rPr lang="ko-KR" altLang="en-US" dirty="0" smtClean="0"/>
              <a:t> </a:t>
            </a:r>
            <a:r>
              <a:rPr lang="en-US" altLang="ko-KR" dirty="0" smtClean="0"/>
              <a:t>over base </a:t>
            </a:r>
            <a:r>
              <a:rPr lang="en-US" altLang="ko-KR" i="1" dirty="0" smtClean="0"/>
              <a:t>B</a:t>
            </a:r>
            <a:r>
              <a:rPr lang="en-US" altLang="ko-KR" dirty="0"/>
              <a:t>, ‘constant’ </a:t>
            </a:r>
            <a:r>
              <a:rPr lang="en-US" altLang="ko-KR" i="1" dirty="0" smtClean="0"/>
              <a:t>A</a:t>
            </a:r>
            <a:r>
              <a:rPr lang="en-US" altLang="ko-KR" i="1" baseline="-25000" dirty="0" smtClean="0"/>
              <a:t>i</a:t>
            </a:r>
            <a:r>
              <a:rPr lang="en-US" altLang="ko-KR" dirty="0" smtClean="0"/>
              <a:t> </a:t>
            </a:r>
            <a:r>
              <a:rPr lang="en-US" altLang="ko-KR" dirty="0"/>
              <a:t>becomes nontrivial </a:t>
            </a:r>
            <a:endParaRPr lang="en-US" i="1" dirty="0" smtClean="0"/>
          </a:p>
          <a:p>
            <a:pPr lvl="1"/>
            <a:r>
              <a:rPr lang="en-US" dirty="0"/>
              <a:t>(Poly)stable vector bundles </a:t>
            </a:r>
            <a:r>
              <a:rPr lang="en-US" i="1" dirty="0" smtClean="0"/>
              <a:t>V</a:t>
            </a:r>
            <a:endParaRPr lang="en-US" dirty="0"/>
          </a:p>
          <a:p>
            <a:pPr lvl="1"/>
            <a:r>
              <a:rPr lang="en-US" dirty="0" smtClean="0"/>
              <a:t>With line </a:t>
            </a:r>
            <a:r>
              <a:rPr lang="en-US" dirty="0" smtClean="0"/>
              <a:t>bundle </a:t>
            </a:r>
            <a:r>
              <a:rPr lang="en-US" i="1" dirty="0" smtClean="0"/>
              <a:t>N, </a:t>
            </a:r>
            <a:r>
              <a:rPr lang="en-US" dirty="0" smtClean="0"/>
              <a:t>we can construct</a:t>
            </a:r>
            <a:r>
              <a:rPr lang="en-US" i="1" dirty="0" smtClean="0"/>
              <a:t> V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 smtClean="0"/>
          </a:p>
        </p:txBody>
      </p:sp>
      <p:graphicFrame>
        <p:nvGraphicFramePr>
          <p:cNvPr id="5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265159"/>
              </p:ext>
            </p:extLst>
          </p:nvPr>
        </p:nvGraphicFramePr>
        <p:xfrm>
          <a:off x="2318369" y="4345493"/>
          <a:ext cx="5064125" cy="4546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0" name="Equation" r:id="rId3" imgW="2692400" imgH="241300" progId="Equation.3">
                  <p:embed/>
                </p:oleObj>
              </mc:Choice>
              <mc:Fallback>
                <p:oleObj name="Equation" r:id="rId3" imgW="26924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18369" y="4345493"/>
                        <a:ext cx="5064125" cy="4546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onut 5"/>
          <p:cNvSpPr/>
          <p:nvPr/>
        </p:nvSpPr>
        <p:spPr>
          <a:xfrm>
            <a:off x="2450323" y="2587775"/>
            <a:ext cx="1321873" cy="1621465"/>
          </a:xfrm>
          <a:prstGeom prst="donut">
            <a:avLst>
              <a:gd name="adj" fmla="val 34200"/>
            </a:avLst>
          </a:prstGeom>
          <a:pattFill prst="pct20">
            <a:fgClr>
              <a:schemeClr val="accent6">
                <a:lumMod val="75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125626" y="2587775"/>
            <a:ext cx="1321873" cy="1621465"/>
            <a:chOff x="5125626" y="2587775"/>
            <a:chExt cx="1321873" cy="1621465"/>
          </a:xfrm>
        </p:grpSpPr>
        <p:sp>
          <p:nvSpPr>
            <p:cNvPr id="4" name="Donut 3"/>
            <p:cNvSpPr/>
            <p:nvPr/>
          </p:nvSpPr>
          <p:spPr>
            <a:xfrm>
              <a:off x="5125626" y="2587775"/>
              <a:ext cx="1321873" cy="1621465"/>
            </a:xfrm>
            <a:prstGeom prst="donut">
              <a:avLst>
                <a:gd name="adj" fmla="val 34200"/>
              </a:avLst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125626" y="3059668"/>
              <a:ext cx="31484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×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435449" y="3596167"/>
              <a:ext cx="31484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×</a:t>
              </a: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099968" y="2875002"/>
              <a:ext cx="31484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×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988355" y="3429000"/>
              <a:ext cx="31484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×</a:t>
              </a: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592872" y="2690336"/>
              <a:ext cx="31484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×</a:t>
              </a:r>
              <a:endParaRPr lang="en-US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4167745" y="3059668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↔ </a:t>
            </a:r>
            <a:endParaRPr lang="en-US" sz="3600" dirty="0"/>
          </a:p>
        </p:txBody>
      </p:sp>
      <p:sp>
        <p:nvSpPr>
          <p:cNvPr id="14" name="Rectangle 13"/>
          <p:cNvSpPr/>
          <p:nvPr/>
        </p:nvSpPr>
        <p:spPr>
          <a:xfrm>
            <a:off x="3364390" y="625528"/>
            <a:ext cx="36862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[Friedman, Morgan, Witten] [</a:t>
            </a:r>
            <a:r>
              <a:rPr lang="en-US" dirty="0" err="1" smtClean="0">
                <a:solidFill>
                  <a:schemeClr val="accent5"/>
                </a:solidFill>
              </a:rPr>
              <a:t>Donagi</a:t>
            </a:r>
            <a:r>
              <a:rPr lang="en-US" dirty="0" smtClean="0">
                <a:solidFill>
                  <a:schemeClr val="accent5"/>
                </a:solidFill>
              </a:rPr>
              <a:t>]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274960" y="6205562"/>
            <a:ext cx="1539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Fourier-</a:t>
            </a:r>
            <a:r>
              <a:rPr lang="en-US" dirty="0" err="1" smtClean="0"/>
              <a:t>Mukai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631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Fibration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/>
              <a:buChar char="•"/>
            </a:pPr>
            <a:r>
              <a:rPr lang="en-US" dirty="0"/>
              <a:t>Multiple cover </a:t>
            </a:r>
            <a:r>
              <a:rPr lang="en-US" dirty="0" smtClean="0"/>
              <a:t>of the base </a:t>
            </a:r>
            <a:r>
              <a:rPr lang="en-US" i="1" dirty="0"/>
              <a:t>B</a:t>
            </a:r>
            <a:r>
              <a:rPr lang="en-US" dirty="0"/>
              <a:t> with a twist (flavor 7-branes</a:t>
            </a:r>
            <a:r>
              <a:rPr lang="en-US" dirty="0" smtClean="0"/>
              <a:t>)</a:t>
            </a:r>
          </a:p>
          <a:p>
            <a:pPr marL="342900" lvl="1" indent="-342900">
              <a:buFont typeface="Arial"/>
              <a:buChar char="•"/>
            </a:pPr>
            <a:endParaRPr lang="en-US" dirty="0"/>
          </a:p>
          <a:p>
            <a:pPr marL="342900" lvl="1" indent="-342900">
              <a:buFont typeface="Arial"/>
              <a:buChar char="•"/>
            </a:pPr>
            <a:endParaRPr lang="en-US" dirty="0" smtClean="0"/>
          </a:p>
          <a:p>
            <a:pPr marL="342900" lvl="1" indent="-342900">
              <a:buFont typeface="Arial"/>
              <a:buChar char="•"/>
            </a:pPr>
            <a:endParaRPr lang="en-US" dirty="0"/>
          </a:p>
          <a:p>
            <a:pPr marL="342900" lvl="1" indent="-342900">
              <a:buFont typeface="Arial"/>
              <a:buChar char="•"/>
            </a:pPr>
            <a:endParaRPr lang="en-US" dirty="0" smtClean="0"/>
          </a:p>
          <a:p>
            <a:pPr marL="342900" lvl="1" indent="-342900">
              <a:buFont typeface="Arial"/>
              <a:buChar char="•"/>
            </a:pPr>
            <a:endParaRPr lang="en-US" dirty="0" smtClean="0"/>
          </a:p>
          <a:p>
            <a:pPr marL="342900" lvl="1" indent="-342900">
              <a:buFont typeface="Arial"/>
              <a:buChar char="•"/>
            </a:pPr>
            <a:endParaRPr lang="en-US" dirty="0"/>
          </a:p>
          <a:p>
            <a:r>
              <a:rPr lang="en-US" dirty="0" smtClean="0"/>
              <a:t>Locally structure group is </a:t>
            </a:r>
            <a:r>
              <a:rPr lang="en-US" i="1" dirty="0" smtClean="0"/>
              <a:t>U</a:t>
            </a:r>
            <a:r>
              <a:rPr lang="en-US" dirty="0" smtClean="0"/>
              <a:t>(1)</a:t>
            </a:r>
            <a:r>
              <a:rPr lang="en-US" baseline="30000" dirty="0" smtClean="0"/>
              <a:t>5</a:t>
            </a:r>
            <a:r>
              <a:rPr lang="en-US" dirty="0" smtClean="0"/>
              <a:t>, but globally </a:t>
            </a:r>
            <a:r>
              <a:rPr lang="en-US" i="1" dirty="0"/>
              <a:t>SU</a:t>
            </a:r>
            <a:r>
              <a:rPr lang="en-US" dirty="0"/>
              <a:t>(5</a:t>
            </a:r>
            <a:r>
              <a:rPr lang="en-US" dirty="0" smtClean="0"/>
              <a:t>),</a:t>
            </a:r>
            <a:br>
              <a:rPr lang="en-US" dirty="0" smtClean="0"/>
            </a:br>
            <a:r>
              <a:rPr lang="en-US" dirty="0" smtClean="0"/>
              <a:t>due </a:t>
            </a:r>
            <a:r>
              <a:rPr lang="en-US" dirty="0"/>
              <a:t>to </a:t>
            </a:r>
            <a:r>
              <a:rPr lang="en-US" i="1" dirty="0"/>
              <a:t>S</a:t>
            </a:r>
            <a:r>
              <a:rPr lang="en-US" baseline="-25000" dirty="0"/>
              <a:t>5</a:t>
            </a:r>
            <a:r>
              <a:rPr lang="en-US" dirty="0"/>
              <a:t> </a:t>
            </a:r>
            <a:r>
              <a:rPr lang="en-US" dirty="0" err="1"/>
              <a:t>monodromy</a:t>
            </a:r>
            <a:r>
              <a:rPr lang="en-US" dirty="0"/>
              <a:t> exchange via </a:t>
            </a:r>
            <a:r>
              <a:rPr lang="en-US" dirty="0" err="1" smtClean="0"/>
              <a:t>fibration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                                           under the group sum of torus,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 smtClean="0"/>
              <a:t>o</a:t>
            </a:r>
            <a:r>
              <a:rPr lang="en-US" dirty="0" smtClean="0"/>
              <a:t> is the location of global zero section or base.</a:t>
            </a:r>
          </a:p>
        </p:txBody>
      </p:sp>
      <p:sp>
        <p:nvSpPr>
          <p:cNvPr id="37" name="Donut 36"/>
          <p:cNvSpPr/>
          <p:nvPr/>
        </p:nvSpPr>
        <p:spPr>
          <a:xfrm>
            <a:off x="2843299" y="2103999"/>
            <a:ext cx="1449087" cy="1763613"/>
          </a:xfrm>
          <a:prstGeom prst="donut">
            <a:avLst>
              <a:gd name="adj" fmla="val 34200"/>
            </a:avLst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Donut 38"/>
          <p:cNvSpPr/>
          <p:nvPr/>
        </p:nvSpPr>
        <p:spPr>
          <a:xfrm>
            <a:off x="4552768" y="2103999"/>
            <a:ext cx="1449087" cy="1763613"/>
          </a:xfrm>
          <a:prstGeom prst="donut">
            <a:avLst>
              <a:gd name="adj" fmla="val 34200"/>
            </a:avLst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0" name="Curved Connector 39"/>
          <p:cNvCxnSpPr/>
          <p:nvPr/>
        </p:nvCxnSpPr>
        <p:spPr>
          <a:xfrm>
            <a:off x="2843299" y="2316018"/>
            <a:ext cx="939642" cy="106009"/>
          </a:xfrm>
          <a:prstGeom prst="curvedConnector3">
            <a:avLst>
              <a:gd name="adj1" fmla="val 50000"/>
            </a:avLst>
          </a:prstGeom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40"/>
          <p:cNvCxnSpPr/>
          <p:nvPr/>
        </p:nvCxnSpPr>
        <p:spPr>
          <a:xfrm>
            <a:off x="4145213" y="2481575"/>
            <a:ext cx="1539654" cy="499412"/>
          </a:xfrm>
          <a:prstGeom prst="curvedConnector3">
            <a:avLst>
              <a:gd name="adj1" fmla="val 50000"/>
            </a:avLst>
          </a:prstGeom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urved Connector 42"/>
          <p:cNvCxnSpPr/>
          <p:nvPr/>
        </p:nvCxnSpPr>
        <p:spPr>
          <a:xfrm>
            <a:off x="2388250" y="3205453"/>
            <a:ext cx="678893" cy="9637"/>
          </a:xfrm>
          <a:prstGeom prst="curvedConnector3">
            <a:avLst>
              <a:gd name="adj1" fmla="val 50000"/>
            </a:avLst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urved Connector 43"/>
          <p:cNvCxnSpPr/>
          <p:nvPr/>
        </p:nvCxnSpPr>
        <p:spPr>
          <a:xfrm flipV="1">
            <a:off x="2843299" y="3617044"/>
            <a:ext cx="769827" cy="250568"/>
          </a:xfrm>
          <a:prstGeom prst="curvedConnector3">
            <a:avLst>
              <a:gd name="adj1" fmla="val 50000"/>
            </a:avLst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4"/>
          <p:cNvCxnSpPr/>
          <p:nvPr/>
        </p:nvCxnSpPr>
        <p:spPr>
          <a:xfrm flipV="1">
            <a:off x="3205570" y="2797879"/>
            <a:ext cx="650957" cy="9637"/>
          </a:xfrm>
          <a:prstGeom prst="curvedConnector3">
            <a:avLst>
              <a:gd name="adj1" fmla="val 50000"/>
            </a:avLst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urved Connector 45"/>
          <p:cNvCxnSpPr/>
          <p:nvPr/>
        </p:nvCxnSpPr>
        <p:spPr>
          <a:xfrm flipV="1">
            <a:off x="3205570" y="3354854"/>
            <a:ext cx="615940" cy="64628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urved Connector 46"/>
          <p:cNvCxnSpPr/>
          <p:nvPr/>
        </p:nvCxnSpPr>
        <p:spPr>
          <a:xfrm flipV="1">
            <a:off x="4222724" y="2436455"/>
            <a:ext cx="1378276" cy="931366"/>
          </a:xfrm>
          <a:prstGeom prst="curvedConnector3">
            <a:avLst>
              <a:gd name="adj1" fmla="val 34315"/>
            </a:avLst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urved Connector 47"/>
          <p:cNvCxnSpPr/>
          <p:nvPr/>
        </p:nvCxnSpPr>
        <p:spPr>
          <a:xfrm>
            <a:off x="4292385" y="2797879"/>
            <a:ext cx="1392482" cy="544503"/>
          </a:xfrm>
          <a:prstGeom prst="curvedConnector3">
            <a:avLst>
              <a:gd name="adj1" fmla="val 50000"/>
            </a:avLst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urved Connector 48"/>
          <p:cNvCxnSpPr>
            <a:stCxn id="37" idx="5"/>
          </p:cNvCxnSpPr>
          <p:nvPr/>
        </p:nvCxnSpPr>
        <p:spPr>
          <a:xfrm rot="16200000" flipH="1">
            <a:off x="4708851" y="2980657"/>
            <a:ext cx="7707" cy="1265067"/>
          </a:xfrm>
          <a:prstGeom prst="curvedConnector4">
            <a:avLst>
              <a:gd name="adj1" fmla="val 0"/>
              <a:gd name="adj2" fmla="val 58387"/>
            </a:avLst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ight Arrow 49"/>
          <p:cNvSpPr/>
          <p:nvPr/>
        </p:nvSpPr>
        <p:spPr>
          <a:xfrm>
            <a:off x="3400903" y="3983260"/>
            <a:ext cx="2510385" cy="485709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fibration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1" name="Curved Connector 50"/>
          <p:cNvCxnSpPr/>
          <p:nvPr/>
        </p:nvCxnSpPr>
        <p:spPr>
          <a:xfrm flipV="1">
            <a:off x="5820720" y="2412391"/>
            <a:ext cx="650957" cy="9637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urved Connector 51"/>
          <p:cNvCxnSpPr/>
          <p:nvPr/>
        </p:nvCxnSpPr>
        <p:spPr>
          <a:xfrm>
            <a:off x="6001855" y="2990625"/>
            <a:ext cx="650957" cy="77098"/>
          </a:xfrm>
          <a:prstGeom prst="curvedConnector3">
            <a:avLst>
              <a:gd name="adj1" fmla="val 50000"/>
            </a:avLst>
          </a:prstGeom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urved Connector 52"/>
          <p:cNvCxnSpPr/>
          <p:nvPr/>
        </p:nvCxnSpPr>
        <p:spPr>
          <a:xfrm>
            <a:off x="5911287" y="3342384"/>
            <a:ext cx="650957" cy="77098"/>
          </a:xfrm>
          <a:prstGeom prst="curvedConnector3">
            <a:avLst>
              <a:gd name="adj1" fmla="val 50000"/>
            </a:avLst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Curved Connector 53"/>
          <p:cNvCxnSpPr/>
          <p:nvPr/>
        </p:nvCxnSpPr>
        <p:spPr>
          <a:xfrm>
            <a:off x="5820720" y="3609337"/>
            <a:ext cx="650957" cy="84805"/>
          </a:xfrm>
          <a:prstGeom prst="curvedConnector3">
            <a:avLst>
              <a:gd name="adj1" fmla="val 50000"/>
            </a:avLst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urved Connector 54"/>
          <p:cNvCxnSpPr/>
          <p:nvPr/>
        </p:nvCxnSpPr>
        <p:spPr>
          <a:xfrm>
            <a:off x="4216024" y="3243122"/>
            <a:ext cx="563167" cy="99263"/>
          </a:xfrm>
          <a:prstGeom prst="curvedConnector3">
            <a:avLst>
              <a:gd name="adj1" fmla="val 50000"/>
            </a:avLst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6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9456748"/>
              </p:ext>
            </p:extLst>
          </p:nvPr>
        </p:nvGraphicFramePr>
        <p:xfrm>
          <a:off x="852488" y="5318254"/>
          <a:ext cx="320675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3" name="Equation" r:id="rId3" imgW="1549400" imgH="215900" progId="Equation.3">
                  <p:embed/>
                </p:oleObj>
              </mc:Choice>
              <mc:Fallback>
                <p:oleObj name="Equation" r:id="rId3" imgW="1549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52488" y="5318254"/>
                        <a:ext cx="3206750" cy="447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Curved Connector 22"/>
          <p:cNvCxnSpPr/>
          <p:nvPr/>
        </p:nvCxnSpPr>
        <p:spPr>
          <a:xfrm>
            <a:off x="3782941" y="2797879"/>
            <a:ext cx="509444" cy="1"/>
          </a:xfrm>
          <a:prstGeom prst="curvedConnector3">
            <a:avLst>
              <a:gd name="adj1" fmla="val 50000"/>
            </a:avLst>
          </a:prstGeom>
          <a:ln>
            <a:solidFill>
              <a:srgbClr val="000000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>
            <a:off x="3746771" y="2427133"/>
            <a:ext cx="398442" cy="54442"/>
          </a:xfrm>
          <a:prstGeom prst="curvedConnector3">
            <a:avLst>
              <a:gd name="adj1" fmla="val 50000"/>
            </a:avLst>
          </a:prstGeom>
          <a:ln>
            <a:solidFill>
              <a:schemeClr val="accent5">
                <a:lumMod val="75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/>
          <p:cNvCxnSpPr/>
          <p:nvPr/>
        </p:nvCxnSpPr>
        <p:spPr>
          <a:xfrm>
            <a:off x="3601805" y="3609337"/>
            <a:ext cx="509444" cy="1"/>
          </a:xfrm>
          <a:prstGeom prst="curvedConnector3">
            <a:avLst>
              <a:gd name="adj1" fmla="val 50000"/>
            </a:avLst>
          </a:prstGeom>
          <a:ln>
            <a:solidFill>
              <a:srgbClr val="FF6600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31"/>
          <p:cNvCxnSpPr/>
          <p:nvPr/>
        </p:nvCxnSpPr>
        <p:spPr>
          <a:xfrm>
            <a:off x="5380529" y="3609338"/>
            <a:ext cx="509444" cy="1"/>
          </a:xfrm>
          <a:prstGeom prst="curvedConnector3">
            <a:avLst>
              <a:gd name="adj1" fmla="val 50000"/>
            </a:avLst>
          </a:prstGeom>
          <a:ln>
            <a:solidFill>
              <a:srgbClr val="FF6600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/>
          <p:nvPr/>
        </p:nvCxnSpPr>
        <p:spPr>
          <a:xfrm>
            <a:off x="5601000" y="2427133"/>
            <a:ext cx="288973" cy="1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urved Connector 35"/>
          <p:cNvCxnSpPr/>
          <p:nvPr/>
        </p:nvCxnSpPr>
        <p:spPr>
          <a:xfrm>
            <a:off x="5712864" y="2984833"/>
            <a:ext cx="288973" cy="1"/>
          </a:xfrm>
          <a:prstGeom prst="curvedConnector3">
            <a:avLst>
              <a:gd name="adj1" fmla="val 50000"/>
            </a:avLst>
          </a:prstGeom>
          <a:ln>
            <a:solidFill>
              <a:schemeClr val="accent5">
                <a:lumMod val="75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37"/>
          <p:cNvCxnSpPr/>
          <p:nvPr/>
        </p:nvCxnSpPr>
        <p:spPr>
          <a:xfrm>
            <a:off x="5676096" y="3353393"/>
            <a:ext cx="288973" cy="1"/>
          </a:xfrm>
          <a:prstGeom prst="curvedConnector3">
            <a:avLst>
              <a:gd name="adj1" fmla="val 50000"/>
            </a:avLst>
          </a:prstGeom>
          <a:ln>
            <a:solidFill>
              <a:srgbClr val="000000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urved Connector 41"/>
          <p:cNvCxnSpPr/>
          <p:nvPr/>
        </p:nvCxnSpPr>
        <p:spPr>
          <a:xfrm flipV="1">
            <a:off x="3518945" y="3342382"/>
            <a:ext cx="626268" cy="25439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urved Connector 57"/>
          <p:cNvCxnSpPr/>
          <p:nvPr/>
        </p:nvCxnSpPr>
        <p:spPr>
          <a:xfrm flipV="1">
            <a:off x="3671345" y="3217683"/>
            <a:ext cx="551379" cy="25440"/>
          </a:xfrm>
          <a:prstGeom prst="curvedConnector3">
            <a:avLst>
              <a:gd name="adj1" fmla="val 50000"/>
            </a:avLst>
          </a:prstGeom>
          <a:ln>
            <a:solidFill>
              <a:srgbClr val="0000FF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Curved Connector 58"/>
          <p:cNvCxnSpPr/>
          <p:nvPr/>
        </p:nvCxnSpPr>
        <p:spPr>
          <a:xfrm>
            <a:off x="5889973" y="3419482"/>
            <a:ext cx="664613" cy="180218"/>
          </a:xfrm>
          <a:prstGeom prst="curvedConnector3">
            <a:avLst>
              <a:gd name="adj1" fmla="val 50000"/>
            </a:avLst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Curved Connector 59"/>
          <p:cNvCxnSpPr/>
          <p:nvPr/>
        </p:nvCxnSpPr>
        <p:spPr>
          <a:xfrm>
            <a:off x="4779191" y="3342382"/>
            <a:ext cx="1132096" cy="77100"/>
          </a:xfrm>
          <a:prstGeom prst="curvedConnector3">
            <a:avLst>
              <a:gd name="adj1" fmla="val 50000"/>
            </a:avLst>
          </a:prstGeom>
          <a:ln>
            <a:solidFill>
              <a:srgbClr val="0000FF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Curved Connector 60"/>
          <p:cNvCxnSpPr/>
          <p:nvPr/>
        </p:nvCxnSpPr>
        <p:spPr>
          <a:xfrm>
            <a:off x="3400903" y="3217683"/>
            <a:ext cx="339446" cy="42784"/>
          </a:xfrm>
          <a:prstGeom prst="curvedConnector3">
            <a:avLst>
              <a:gd name="adj1" fmla="val 50000"/>
            </a:avLst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Curved Connector 61"/>
          <p:cNvCxnSpPr/>
          <p:nvPr/>
        </p:nvCxnSpPr>
        <p:spPr>
          <a:xfrm>
            <a:off x="3067143" y="3210272"/>
            <a:ext cx="333760" cy="12700"/>
          </a:xfrm>
          <a:prstGeom prst="curvedConnector3">
            <a:avLst>
              <a:gd name="adj1" fmla="val 50000"/>
            </a:avLst>
          </a:prstGeom>
          <a:ln>
            <a:solidFill>
              <a:srgbClr val="0000FF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2221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SU</a:t>
            </a:r>
            <a:r>
              <a:rPr lang="en-US" dirty="0" smtClean="0"/>
              <a:t>(5) cover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2200" y="3213100"/>
            <a:ext cx="1866900" cy="431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13200" y="1930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degree five equation whose roots </a:t>
            </a:r>
            <a:r>
              <a:rPr lang="en-US" i="1" dirty="0" smtClean="0"/>
              <a:t>Q</a:t>
            </a:r>
            <a:r>
              <a:rPr lang="en-US" i="1" baseline="-25000" dirty="0" smtClean="0"/>
              <a:t>i</a:t>
            </a:r>
            <a:r>
              <a:rPr lang="en-US" dirty="0" smtClean="0"/>
              <a:t> parameterize the ‘location’ of ‘flavor </a:t>
            </a:r>
            <a:r>
              <a:rPr lang="en-US" dirty="0" err="1" smtClean="0"/>
              <a:t>branes</a:t>
            </a:r>
            <a:r>
              <a:rPr lang="en-US" dirty="0" smtClean="0"/>
              <a:t>’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i="1" dirty="0" smtClean="0">
                <a:solidFill>
                  <a:srgbClr val="008000"/>
                </a:solidFill>
              </a:rPr>
              <a:t>a</a:t>
            </a:r>
            <a:r>
              <a:rPr lang="en-US" baseline="-25000" dirty="0" smtClean="0">
                <a:solidFill>
                  <a:srgbClr val="008000"/>
                </a:solidFill>
              </a:rPr>
              <a:t>1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8000"/>
                </a:solidFill>
              </a:rPr>
              <a:t>= </a:t>
            </a:r>
            <a:r>
              <a:rPr lang="en-US" dirty="0" smtClean="0">
                <a:solidFill>
                  <a:srgbClr val="008000"/>
                </a:solidFill>
              </a:rPr>
              <a:t>0</a:t>
            </a:r>
            <a:r>
              <a:rPr lang="en-US" dirty="0" smtClean="0"/>
              <a:t>: relates to group </a:t>
            </a:r>
            <a:r>
              <a:rPr lang="en-US" i="1" dirty="0" smtClean="0">
                <a:solidFill>
                  <a:srgbClr val="008000"/>
                </a:solidFill>
              </a:rPr>
              <a:t>S</a:t>
            </a:r>
            <a:r>
              <a:rPr lang="en-US" i="1" dirty="0" smtClean="0"/>
              <a:t>U</a:t>
            </a:r>
            <a:r>
              <a:rPr lang="en-US" dirty="0" smtClean="0"/>
              <a:t>(5)</a:t>
            </a:r>
            <a:r>
              <a:rPr lang="en-US" baseline="-25000" dirty="0" smtClean="0"/>
              <a:t>⟂</a:t>
            </a:r>
            <a:r>
              <a:rPr lang="en-US" dirty="0" smtClean="0"/>
              <a:t>, whose </a:t>
            </a:r>
            <a:r>
              <a:rPr lang="en-US" dirty="0" err="1" smtClean="0"/>
              <a:t>commutant</a:t>
            </a:r>
            <a:r>
              <a:rPr lang="en-US" dirty="0" smtClean="0"/>
              <a:t> in </a:t>
            </a:r>
            <a:r>
              <a:rPr lang="en-US" i="1" dirty="0" smtClean="0"/>
              <a:t>E</a:t>
            </a:r>
            <a:r>
              <a:rPr lang="en-US" baseline="-25000" dirty="0" smtClean="0"/>
              <a:t>8</a:t>
            </a:r>
            <a:r>
              <a:rPr lang="en-US" dirty="0" smtClean="0"/>
              <a:t>: </a:t>
            </a:r>
          </a:p>
          <a:p>
            <a:r>
              <a:rPr lang="en-US" dirty="0" smtClean="0"/>
              <a:t>Unbroken gauge group</a:t>
            </a:r>
          </a:p>
          <a:p>
            <a:pPr marL="0" indent="0" algn="ctr">
              <a:buNone/>
            </a:pPr>
            <a:r>
              <a:rPr lang="en-US" i="1" dirty="0">
                <a:solidFill>
                  <a:schemeClr val="accent2"/>
                </a:solidFill>
              </a:rPr>
              <a:t>SU</a:t>
            </a:r>
            <a:r>
              <a:rPr lang="en-US" dirty="0">
                <a:solidFill>
                  <a:schemeClr val="accent2"/>
                </a:solidFill>
              </a:rPr>
              <a:t>(5)</a:t>
            </a:r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smtClean="0"/>
              <a:t>Higgs bundle picture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</a:t>
            </a:r>
            <a:r>
              <a:rPr lang="en-US" dirty="0" smtClean="0"/>
              <a:t>is approximate around </a:t>
            </a:r>
            <a:r>
              <a:rPr lang="en-US" i="1" dirty="0" smtClean="0"/>
              <a:t>o</a:t>
            </a:r>
            <a:r>
              <a:rPr lang="en-US" dirty="0" smtClean="0"/>
              <a:t> (</a:t>
            </a:r>
            <a:r>
              <a:rPr lang="en-US" i="1" dirty="0" err="1" smtClean="0"/>
              <a:t>x</a:t>
            </a:r>
            <a:r>
              <a:rPr lang="en-US" dirty="0" err="1" smtClean="0"/>
              <a:t>,</a:t>
            </a:r>
            <a:r>
              <a:rPr lang="en-US" i="1" dirty="0" err="1" smtClean="0"/>
              <a:t>y</a:t>
            </a:r>
            <a:r>
              <a:rPr lang="en-US" i="1" dirty="0" smtClean="0"/>
              <a:t>)</a:t>
            </a:r>
            <a:r>
              <a:rPr lang="en-US" dirty="0" smtClean="0"/>
              <a:t> </a:t>
            </a:r>
            <a:r>
              <a:rPr lang="en-US" dirty="0" smtClean="0"/>
              <a:t>~ </a:t>
            </a:r>
            <a:r>
              <a:rPr lang="en-US" dirty="0" smtClean="0"/>
              <a:t>(</a:t>
            </a:r>
            <a:r>
              <a:rPr lang="en-US" dirty="0"/>
              <a:t>∞</a:t>
            </a:r>
            <a:r>
              <a:rPr lang="en-US" dirty="0" smtClean="0"/>
              <a:t>,∞).</a:t>
            </a:r>
            <a:endParaRPr lang="en-US" dirty="0"/>
          </a:p>
        </p:txBody>
      </p:sp>
      <p:graphicFrame>
        <p:nvGraphicFramePr>
          <p:cNvPr id="9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7907792"/>
              </p:ext>
            </p:extLst>
          </p:nvPr>
        </p:nvGraphicFramePr>
        <p:xfrm>
          <a:off x="2680478" y="2172732"/>
          <a:ext cx="3960845" cy="510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" name="Equation" r:id="rId4" imgW="1866900" imgH="241300" progId="Equation.3">
                  <p:embed/>
                </p:oleObj>
              </mc:Choice>
              <mc:Fallback>
                <p:oleObj name="Equation" r:id="rId4" imgW="18669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80478" y="2172732"/>
                        <a:ext cx="3960845" cy="5109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2829360"/>
              </p:ext>
            </p:extLst>
          </p:nvPr>
        </p:nvGraphicFramePr>
        <p:xfrm>
          <a:off x="2734478" y="4365514"/>
          <a:ext cx="4070333" cy="510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" name="Equation" r:id="rId6" imgW="1917700" imgH="241300" progId="Equation.3">
                  <p:embed/>
                </p:oleObj>
              </mc:Choice>
              <mc:Fallback>
                <p:oleObj name="Equation" r:id="rId6" imgW="19177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734478" y="4365514"/>
                        <a:ext cx="4070333" cy="5109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7796214" y="1196569"/>
            <a:ext cx="799652" cy="1103163"/>
            <a:chOff x="5125623" y="2555533"/>
            <a:chExt cx="1321873" cy="1653707"/>
          </a:xfrm>
        </p:grpSpPr>
        <p:sp>
          <p:nvSpPr>
            <p:cNvPr id="12" name="Donut 11"/>
            <p:cNvSpPr/>
            <p:nvPr/>
          </p:nvSpPr>
          <p:spPr>
            <a:xfrm>
              <a:off x="5125623" y="2587775"/>
              <a:ext cx="1321873" cy="1621465"/>
            </a:xfrm>
            <a:prstGeom prst="donut">
              <a:avLst>
                <a:gd name="adj" fmla="val 34200"/>
              </a:avLst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125626" y="3059668"/>
              <a:ext cx="31484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×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435449" y="3596167"/>
              <a:ext cx="31484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×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099968" y="2875002"/>
              <a:ext cx="31484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×</a:t>
              </a: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988355" y="3429000"/>
              <a:ext cx="31484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×</a:t>
              </a:r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592150" y="2555533"/>
              <a:ext cx="31484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×</a:t>
              </a:r>
              <a:endParaRPr lang="en-US" dirty="0"/>
            </a:p>
          </p:txBody>
        </p:sp>
      </p:grpSp>
      <p:graphicFrame>
        <p:nvGraphicFramePr>
          <p:cNvPr id="18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4225518"/>
              </p:ext>
            </p:extLst>
          </p:nvPr>
        </p:nvGraphicFramePr>
        <p:xfrm>
          <a:off x="7555075" y="895927"/>
          <a:ext cx="1238055" cy="3006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" name="Equation" r:id="rId8" imgW="939800" imgH="228600" progId="Equation.3">
                  <p:embed/>
                </p:oleObj>
              </mc:Choice>
              <mc:Fallback>
                <p:oleObj name="Equation" r:id="rId8" imgW="9398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555075" y="895927"/>
                        <a:ext cx="1238055" cy="3006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7400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9429" y="4821588"/>
            <a:ext cx="5226231" cy="9892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S</a:t>
            </a:r>
            <a:r>
              <a:rPr lang="en-US" dirty="0" smtClean="0"/>
              <a:t>[</a:t>
            </a:r>
            <a:r>
              <a:rPr lang="en-US" i="1" dirty="0" smtClean="0"/>
              <a:t>U</a:t>
            </a:r>
            <a:r>
              <a:rPr lang="en-US" dirty="0" smtClean="0"/>
              <a:t>(4)×</a:t>
            </a:r>
            <a:r>
              <a:rPr lang="en-US" i="1" dirty="0" smtClean="0"/>
              <a:t>U</a:t>
            </a:r>
            <a:r>
              <a:rPr lang="en-US" dirty="0" smtClean="0"/>
              <a:t>(1)] cover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want to construct spectral cover of subgroup via factorization. </a:t>
            </a:r>
            <a:r>
              <a:rPr lang="en-US" sz="1800" dirty="0">
                <a:solidFill>
                  <a:schemeClr val="accent5"/>
                </a:solidFill>
              </a:rPr>
              <a:t>[</a:t>
            </a:r>
            <a:r>
              <a:rPr lang="en-US" sz="1800" dirty="0" err="1">
                <a:solidFill>
                  <a:schemeClr val="accent5"/>
                </a:solidFill>
              </a:rPr>
              <a:t>Donagi</a:t>
            </a:r>
            <a:r>
              <a:rPr lang="en-US" sz="1800" dirty="0">
                <a:solidFill>
                  <a:schemeClr val="accent5"/>
                </a:solidFill>
              </a:rPr>
              <a:t>, </a:t>
            </a:r>
            <a:r>
              <a:rPr lang="en-US" sz="1800" dirty="0" err="1">
                <a:solidFill>
                  <a:schemeClr val="accent5"/>
                </a:solidFill>
              </a:rPr>
              <a:t>Wijnholt</a:t>
            </a:r>
            <a:r>
              <a:rPr lang="en-US" sz="1800" dirty="0">
                <a:solidFill>
                  <a:schemeClr val="accent5"/>
                </a:solidFill>
              </a:rPr>
              <a:t>] [</a:t>
            </a:r>
            <a:r>
              <a:rPr lang="en-US" sz="1800" dirty="0" err="1">
                <a:solidFill>
                  <a:schemeClr val="accent5"/>
                </a:solidFill>
              </a:rPr>
              <a:t>Marsano</a:t>
            </a:r>
            <a:r>
              <a:rPr lang="en-US" sz="1800" dirty="0">
                <a:solidFill>
                  <a:schemeClr val="accent5"/>
                </a:solidFill>
              </a:rPr>
              <a:t>, </a:t>
            </a:r>
            <a:r>
              <a:rPr lang="en-US" sz="1800" dirty="0" err="1">
                <a:solidFill>
                  <a:schemeClr val="accent5"/>
                </a:solidFill>
              </a:rPr>
              <a:t>Saulina</a:t>
            </a:r>
            <a:r>
              <a:rPr lang="en-US" sz="1800" dirty="0">
                <a:solidFill>
                  <a:schemeClr val="accent5"/>
                </a:solidFill>
              </a:rPr>
              <a:t>, Shafer-</a:t>
            </a:r>
            <a:r>
              <a:rPr lang="en-US" sz="1800" dirty="0" err="1">
                <a:solidFill>
                  <a:schemeClr val="accent5"/>
                </a:solidFill>
              </a:rPr>
              <a:t>Nameki</a:t>
            </a:r>
            <a:r>
              <a:rPr lang="en-US" sz="1800" dirty="0">
                <a:solidFill>
                  <a:schemeClr val="accent5"/>
                </a:solidFill>
              </a:rPr>
              <a:t>]… </a:t>
            </a:r>
            <a:endParaRPr lang="en-US" dirty="0" smtClean="0"/>
          </a:p>
          <a:p>
            <a:r>
              <a:rPr lang="en-US" dirty="0" smtClean="0"/>
              <a:t>Unlike </a:t>
            </a:r>
            <a:r>
              <a:rPr lang="en-US" dirty="0" smtClean="0"/>
              <a:t>Higgs bundle picture,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    the </a:t>
            </a:r>
            <a:r>
              <a:rPr lang="en-US" dirty="0" smtClean="0"/>
              <a:t>equation </a:t>
            </a:r>
            <a:r>
              <a:rPr lang="en-US" dirty="0" smtClean="0"/>
              <a:t>can</a:t>
            </a:r>
            <a:r>
              <a:rPr lang="en-US" dirty="0" smtClean="0"/>
              <a:t>not be </a:t>
            </a:r>
            <a:r>
              <a:rPr lang="en-US" dirty="0" smtClean="0"/>
              <a:t>factorized.</a:t>
            </a:r>
          </a:p>
          <a:p>
            <a:endParaRPr lang="en-US" dirty="0"/>
          </a:p>
          <a:p>
            <a:r>
              <a:rPr lang="en-US" dirty="0" smtClean="0"/>
              <a:t>On the elliptic curve, there is no </a:t>
            </a:r>
            <a:r>
              <a:rPr lang="en-US" dirty="0" smtClean="0"/>
              <a:t>function of order one zero.</a:t>
            </a:r>
            <a:endParaRPr lang="en-US" dirty="0" smtClean="0"/>
          </a:p>
          <a:p>
            <a:r>
              <a:rPr lang="en-US" dirty="0" smtClean="0"/>
              <a:t>We may </a:t>
            </a:r>
            <a:r>
              <a:rPr lang="en-US" dirty="0" smtClean="0"/>
              <a:t>impose </a:t>
            </a:r>
            <a:r>
              <a:rPr lang="en-US" dirty="0" smtClean="0"/>
              <a:t>the same relation,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however </a:t>
            </a:r>
            <a:r>
              <a:rPr lang="en-US" dirty="0" smtClean="0"/>
              <a:t>this is not sufficient.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420195"/>
              </p:ext>
            </p:extLst>
          </p:nvPr>
        </p:nvGraphicFramePr>
        <p:xfrm>
          <a:off x="2368932" y="2606140"/>
          <a:ext cx="4473719" cy="510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" name="Equation" r:id="rId4" imgW="2108200" imgH="241300" progId="Equation.3">
                  <p:embed/>
                </p:oleObj>
              </mc:Choice>
              <mc:Fallback>
                <p:oleObj name="Equation" r:id="rId4" imgW="21082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68932" y="2606140"/>
                        <a:ext cx="4473719" cy="5109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692451"/>
              </p:ext>
            </p:extLst>
          </p:nvPr>
        </p:nvGraphicFramePr>
        <p:xfrm>
          <a:off x="2368932" y="3486979"/>
          <a:ext cx="4309866" cy="488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" name="Equation" r:id="rId6" imgW="2133600" imgH="241300" progId="Equation.3">
                  <p:embed/>
                </p:oleObj>
              </mc:Choice>
              <mc:Fallback>
                <p:oleObj name="Equation" r:id="rId6" imgW="21336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368932" y="3486979"/>
                        <a:ext cx="4309866" cy="4880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5472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6853</TotalTime>
  <Words>1680</Words>
  <Application>Microsoft Macintosh PowerPoint</Application>
  <PresentationFormat>On-screen Show (4:3)</PresentationFormat>
  <Paragraphs>252</Paragraphs>
  <Slides>27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Office Theme</vt:lpstr>
      <vt:lpstr>Equation</vt:lpstr>
      <vt:lpstr>Microsoft Equation</vt:lpstr>
      <vt:lpstr>Models involving U(1)  from heterotic string and F-theory</vt:lpstr>
      <vt:lpstr>Outline</vt:lpstr>
      <vt:lpstr>Why U(1) symmetry</vt:lpstr>
      <vt:lpstr>Questions about Higgs</vt:lpstr>
      <vt:lpstr>Constructing global U(1)</vt:lpstr>
      <vt:lpstr>Spectral cover </vt:lpstr>
      <vt:lpstr>Fibration</vt:lpstr>
      <vt:lpstr>SU(5) cover</vt:lpstr>
      <vt:lpstr>S[U(4)×U(1)] cover</vt:lpstr>
      <vt:lpstr>Monodromy</vt:lpstr>
      <vt:lpstr>Another global section  </vt:lpstr>
      <vt:lpstr>F-theory side</vt:lpstr>
      <vt:lpstr>7-branes</vt:lpstr>
      <vt:lpstr>Monodromy invariant 2-cycle</vt:lpstr>
      <vt:lpstr>Supersymmetric SU(3)×SU(2)×U(1) model with one pair of Higgs and singlet extension</vt:lpstr>
      <vt:lpstr>Gauge group</vt:lpstr>
      <vt:lpstr>Spectrum</vt:lpstr>
      <vt:lpstr>Minimal requirements</vt:lpstr>
      <vt:lpstr>Matter contents</vt:lpstr>
      <vt:lpstr>SO(10) unifies all the matter fields</vt:lpstr>
      <vt:lpstr>E6 and supersymmery unify Higgs</vt:lpstr>
      <vt:lpstr>Universal flux</vt:lpstr>
      <vt:lpstr>Spectrum</vt:lpstr>
      <vt:lpstr>Group invariance determines superpotential</vt:lpstr>
      <vt:lpstr>Anomalous U(1)</vt:lpstr>
      <vt:lpstr>Conclusion</vt:lpstr>
      <vt:lpstr>My answer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the minimal supersymmetric Standard Model from string theory?</dc:title>
  <dc:creator>강신 최</dc:creator>
  <cp:lastModifiedBy>강신 최</cp:lastModifiedBy>
  <cp:revision>142</cp:revision>
  <dcterms:created xsi:type="dcterms:W3CDTF">2012-08-06T14:47:59Z</dcterms:created>
  <dcterms:modified xsi:type="dcterms:W3CDTF">2012-10-03T07:12:05Z</dcterms:modified>
</cp:coreProperties>
</file>