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1" r:id="rId2"/>
    <p:sldMasterId id="2147483663" r:id="rId3"/>
    <p:sldMasterId id="2147483667" r:id="rId4"/>
    <p:sldMasterId id="2147483669" r:id="rId5"/>
    <p:sldMasterId id="2147483843" r:id="rId6"/>
  </p:sldMasterIdLst>
  <p:notesMasterIdLst>
    <p:notesMasterId r:id="rId21"/>
  </p:notesMasterIdLst>
  <p:handoutMasterIdLst>
    <p:handoutMasterId r:id="rId22"/>
  </p:handoutMasterIdLst>
  <p:sldIdLst>
    <p:sldId id="367" r:id="rId7"/>
    <p:sldId id="368" r:id="rId8"/>
    <p:sldId id="369" r:id="rId9"/>
    <p:sldId id="421" r:id="rId10"/>
    <p:sldId id="370" r:id="rId11"/>
    <p:sldId id="416" r:id="rId12"/>
    <p:sldId id="382" r:id="rId13"/>
    <p:sldId id="372" r:id="rId14"/>
    <p:sldId id="419" r:id="rId15"/>
    <p:sldId id="371" r:id="rId16"/>
    <p:sldId id="420" r:id="rId17"/>
    <p:sldId id="422" r:id="rId18"/>
    <p:sldId id="423" r:id="rId19"/>
    <p:sldId id="392" r:id="rId20"/>
  </p:sldIdLst>
  <p:sldSz cx="9144000" cy="6858000" type="screen4x3"/>
  <p:notesSz cx="6794500" cy="9931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092"/>
    <a:srgbClr val="7DA9DA"/>
    <a:srgbClr val="D1DFF1"/>
    <a:srgbClr val="6699FF"/>
    <a:srgbClr val="CCECFF"/>
    <a:srgbClr val="99CCFF"/>
    <a:srgbClr val="FF99CC"/>
    <a:srgbClr val="F96A5F"/>
    <a:srgbClr val="64F49B"/>
    <a:srgbClr val="8A8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9" autoAdjust="0"/>
    <p:restoredTop sz="94660"/>
  </p:normalViewPr>
  <p:slideViewPr>
    <p:cSldViewPr snapToGrid="0">
      <p:cViewPr varScale="1">
        <p:scale>
          <a:sx n="87" d="100"/>
          <a:sy n="87" d="100"/>
        </p:scale>
        <p:origin x="145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579" cy="4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447" y="1"/>
            <a:ext cx="2944579" cy="4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846"/>
            <a:ext cx="2944579" cy="4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447" y="9433846"/>
            <a:ext cx="2944579" cy="4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86416D6-CD4D-4CD9-8AB6-6F1608229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97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579" cy="4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447" y="1"/>
            <a:ext cx="2944579" cy="4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46" y="4717745"/>
            <a:ext cx="5435010" cy="446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846"/>
            <a:ext cx="2944579" cy="4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447" y="9433846"/>
            <a:ext cx="2944579" cy="4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CAA9BB2-D9F9-436B-88B9-237DA7568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66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4097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2054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7457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8787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6110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9636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29673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6753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5127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2917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825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9333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8967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0566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299450" y="6627813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en-US" sz="800">
                <a:solidFill>
                  <a:schemeClr val="bg1"/>
                </a:solidFill>
                <a:latin typeface="Lucida Console" pitchFamily="49" charset="0"/>
              </a:rPr>
              <a:t>Slide: </a:t>
            </a:r>
            <a:fld id="{B53876AE-2353-4703-8B31-A32A2ED07BA8}" type="slidenum">
              <a:rPr lang="en-US" sz="800">
                <a:solidFill>
                  <a:schemeClr val="bg1"/>
                </a:solidFill>
                <a:latin typeface="Lucida Console" pitchFamily="49" charset="0"/>
              </a:rPr>
              <a:pPr algn="l">
                <a:defRPr/>
              </a:pPr>
              <a:t>‹#›</a:t>
            </a:fld>
            <a:endParaRPr lang="en-US" sz="800">
              <a:solidFill>
                <a:schemeClr val="bg1"/>
              </a:solidFill>
              <a:latin typeface="Lucida Console" pitchFamily="49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4868863"/>
            <a:ext cx="8639175" cy="64928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373688"/>
            <a:ext cx="8642350" cy="5048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884238"/>
            <a:ext cx="2160587" cy="535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884238"/>
            <a:ext cx="6329363" cy="535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299450" y="6627813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en-US" sz="800">
                <a:solidFill>
                  <a:srgbClr val="1B5092"/>
                </a:solidFill>
                <a:latin typeface="Lucida Console" pitchFamily="49" charset="0"/>
              </a:rPr>
              <a:t>Slide: </a:t>
            </a:r>
            <a:fld id="{E54D09DA-29EE-4A3C-AA79-5B673EF59E5B}" type="slidenum">
              <a:rPr lang="en-US" sz="800">
                <a:solidFill>
                  <a:srgbClr val="1B5092"/>
                </a:solidFill>
                <a:latin typeface="Lucida Console" pitchFamily="49" charset="0"/>
              </a:rPr>
              <a:pPr algn="l">
                <a:defRPr/>
              </a:pPr>
              <a:t>‹#›</a:t>
            </a:fld>
            <a:endParaRPr lang="en-US" sz="800">
              <a:solidFill>
                <a:srgbClr val="1B5092"/>
              </a:solidFill>
              <a:latin typeface="Lucida Console" pitchFamily="49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4868863"/>
            <a:ext cx="8637588" cy="64928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373688"/>
            <a:ext cx="8642350" cy="504825"/>
          </a:xfrm>
        </p:spPr>
        <p:txBody>
          <a:bodyPr/>
          <a:lstStyle>
            <a:lvl1pPr algn="ctr">
              <a:defRPr b="1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993900"/>
            <a:ext cx="4244975" cy="4243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3900"/>
            <a:ext cx="4244975" cy="4243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881063"/>
            <a:ext cx="2160587" cy="5356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881063"/>
            <a:ext cx="6329363" cy="5356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299450" y="6627813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en-US" sz="800">
                <a:solidFill>
                  <a:srgbClr val="1B5092"/>
                </a:solidFill>
                <a:latin typeface="Lucida Console" pitchFamily="49" charset="0"/>
              </a:rPr>
              <a:t>Slide: </a:t>
            </a:r>
            <a:fld id="{EDAD4B9D-8D00-4700-8FD7-1082262ED3A8}" type="slidenum">
              <a:rPr lang="en-US" sz="800">
                <a:solidFill>
                  <a:srgbClr val="1B5092"/>
                </a:solidFill>
                <a:latin typeface="Lucida Console" pitchFamily="49" charset="0"/>
              </a:rPr>
              <a:pPr algn="l">
                <a:defRPr/>
              </a:pPr>
              <a:t>‹#›</a:t>
            </a:fld>
            <a:endParaRPr lang="en-US" sz="800">
              <a:solidFill>
                <a:srgbClr val="1B5092"/>
              </a:solidFill>
              <a:latin typeface="Lucida Console" pitchFamily="49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4868863"/>
            <a:ext cx="8569325" cy="64928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373688"/>
            <a:ext cx="8642350" cy="504825"/>
          </a:xfrm>
        </p:spPr>
        <p:txBody>
          <a:bodyPr/>
          <a:lstStyle>
            <a:lvl1pPr algn="ctr">
              <a:defRPr b="1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985963"/>
            <a:ext cx="4244975" cy="425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5963"/>
            <a:ext cx="4244975" cy="425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876300"/>
            <a:ext cx="2160587" cy="5360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876300"/>
            <a:ext cx="6329363" cy="5360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299450" y="6627813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en-US" sz="800">
                <a:solidFill>
                  <a:schemeClr val="bg1"/>
                </a:solidFill>
                <a:latin typeface="Lucida Console" pitchFamily="49" charset="0"/>
              </a:rPr>
              <a:t>Slide: </a:t>
            </a:r>
            <a:fld id="{21899714-311E-44F3-970D-ED5D9D708A56}" type="slidenum">
              <a:rPr lang="en-US" sz="800">
                <a:solidFill>
                  <a:schemeClr val="bg1"/>
                </a:solidFill>
                <a:latin typeface="Lucida Console" pitchFamily="49" charset="0"/>
              </a:rPr>
              <a:pPr algn="l">
                <a:defRPr/>
              </a:pPr>
              <a:t>‹#›</a:t>
            </a:fld>
            <a:endParaRPr lang="en-US" sz="800">
              <a:solidFill>
                <a:schemeClr val="bg1"/>
              </a:solidFill>
              <a:latin typeface="Lucida Console" pitchFamily="49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868863"/>
            <a:ext cx="8569325" cy="64928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373688"/>
            <a:ext cx="8642350" cy="504825"/>
          </a:xfrm>
        </p:spPr>
        <p:txBody>
          <a:bodyPr/>
          <a:lstStyle>
            <a:lvl1pPr algn="ctr">
              <a:defRPr b="1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2233613" y="6618288"/>
            <a:ext cx="5929312" cy="163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974850"/>
            <a:ext cx="4244975" cy="4262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4850"/>
            <a:ext cx="4244975" cy="4262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995488"/>
            <a:ext cx="4244975" cy="424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488"/>
            <a:ext cx="4244975" cy="424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884238"/>
            <a:ext cx="2160587" cy="535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884238"/>
            <a:ext cx="6329363" cy="535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43CDD52-FB1F-42AC-8F41-92346749FB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D9B75D3-97F3-4532-BA0E-5F0DE4EE62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299450" y="6627813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en-US" sz="800">
                <a:solidFill>
                  <a:schemeClr val="bg1"/>
                </a:solidFill>
                <a:latin typeface="Lucida Console" pitchFamily="49" charset="0"/>
              </a:rPr>
              <a:t>Slide: </a:t>
            </a:r>
            <a:fld id="{3117F24F-B826-4BCC-B2EC-D9A32E274EAB}" type="slidenum">
              <a:rPr lang="en-US" sz="800">
                <a:solidFill>
                  <a:schemeClr val="bg1"/>
                </a:solidFill>
                <a:latin typeface="Lucida Console" pitchFamily="49" charset="0"/>
              </a:rPr>
              <a:pPr algn="l">
                <a:defRPr/>
              </a:pPr>
              <a:t>‹#›</a:t>
            </a:fld>
            <a:endParaRPr lang="en-US" sz="800">
              <a:solidFill>
                <a:schemeClr val="bg1"/>
              </a:solidFill>
              <a:latin typeface="Lucida Console" pitchFamily="49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868863"/>
            <a:ext cx="8569325" cy="64928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373688"/>
            <a:ext cx="8642350" cy="504825"/>
          </a:xfrm>
        </p:spPr>
        <p:txBody>
          <a:bodyPr/>
          <a:lstStyle>
            <a:lvl1pPr algn="ctr">
              <a:defRPr b="1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974850"/>
            <a:ext cx="4244975" cy="4262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4850"/>
            <a:ext cx="4244975" cy="4262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884238"/>
            <a:ext cx="2160587" cy="535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884238"/>
            <a:ext cx="6329363" cy="535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rIns="10800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351600" y="1098000"/>
            <a:ext cx="5612400" cy="3564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1098000"/>
            <a:ext cx="2574000" cy="35640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132577"/>
                </a:solidFill>
              </a:rPr>
              <a:t>l EUCALL Workshop: User Access at Advanced Laser Light Sources l 21-22 September 2017 l J. McCarthy</a:t>
            </a:r>
            <a:endParaRPr lang="fr-FR" dirty="0">
              <a:solidFill>
                <a:srgbClr val="132577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2577"/>
                </a:solidFill>
              </a:rPr>
              <a:t>Page </a:t>
            </a:r>
            <a:fld id="{A149E9A8-6C98-40FB-A0CB-D1AB23BA8446}" type="slidenum">
              <a:rPr lang="fr-FR">
                <a:solidFill>
                  <a:srgbClr val="132577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132577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727688" y="764704"/>
            <a:ext cx="8236800" cy="5400000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132577"/>
                </a:solidFill>
              </a:rPr>
              <a:t>l EUCALL Workshop: User Access at Advanced Laser Light Sources l 21-22 September 2017 l J. McCarthy</a:t>
            </a:r>
            <a:endParaRPr lang="fr-FR" dirty="0">
              <a:solidFill>
                <a:srgbClr val="132577"/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srgbClr val="132577"/>
                </a:solidFill>
              </a:rPr>
              <a:t>Page </a:t>
            </a:r>
            <a:fld id="{F864DF60-1784-4AF8-9A7B-7033DC98E51E}" type="slidenum">
              <a:rPr lang="fr-FR">
                <a:solidFill>
                  <a:srgbClr val="132577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132577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132577"/>
                </a:solidFill>
              </a:rPr>
              <a:t>l EUCALL Workshop: User Access at Advanced Laser Light Sources l 21-22 September 2017 l J. McCarthy</a:t>
            </a:r>
            <a:endParaRPr lang="fr-FR" dirty="0">
              <a:solidFill>
                <a:srgbClr val="132577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2577"/>
                </a:solidFill>
              </a:rPr>
              <a:t>Page </a:t>
            </a:r>
            <a:fld id="{93253A54-8528-4AFD-B70D-1A1F5A34D850}" type="slidenum">
              <a:rPr lang="fr-FR">
                <a:solidFill>
                  <a:srgbClr val="132577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132577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 userDrawn="1"/>
        </p:nvGrpSpPr>
        <p:grpSpPr bwMode="auto">
          <a:xfrm>
            <a:off x="1751013" y="1016000"/>
            <a:ext cx="6421437" cy="4781550"/>
            <a:chOff x="977503" y="761588"/>
            <a:chExt cx="6421177" cy="4780955"/>
          </a:xfrm>
        </p:grpSpPr>
        <p:sp>
          <p:nvSpPr>
            <p:cNvPr id="4" name="Oval 3"/>
            <p:cNvSpPr/>
            <p:nvPr/>
          </p:nvSpPr>
          <p:spPr>
            <a:xfrm>
              <a:off x="2804641" y="1812382"/>
              <a:ext cx="2627207" cy="26285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176185" y="1017144"/>
              <a:ext cx="576240" cy="576190"/>
            </a:xfrm>
            <a:prstGeom prst="ellipse">
              <a:avLst/>
            </a:prstGeom>
            <a:solidFill>
              <a:srgbClr val="ED77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003240" y="1393334"/>
              <a:ext cx="576239" cy="576191"/>
            </a:xfrm>
            <a:prstGeom prst="ellipse">
              <a:avLst/>
            </a:prstGeom>
            <a:solidFill>
              <a:srgbClr val="F4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508045" y="1980636"/>
              <a:ext cx="576239" cy="576191"/>
            </a:xfrm>
            <a:prstGeom prst="ellipse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687424" y="2740955"/>
              <a:ext cx="577827" cy="576190"/>
            </a:xfrm>
            <a:prstGeom prst="ellipse">
              <a:avLst/>
            </a:prstGeom>
            <a:solidFill>
              <a:srgbClr val="51A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581067" y="3501272"/>
              <a:ext cx="576239" cy="576191"/>
            </a:xfrm>
            <a:prstGeom prst="ellipse">
              <a:avLst/>
            </a:prstGeom>
            <a:solidFill>
              <a:srgbClr val="009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147696" y="4169527"/>
              <a:ext cx="576240" cy="576190"/>
            </a:xfrm>
            <a:prstGeom prst="ellipse">
              <a:avLst/>
            </a:prstGeom>
            <a:solidFill>
              <a:srgbClr val="AF0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368097" y="1709208"/>
              <a:ext cx="576239" cy="576190"/>
            </a:xfrm>
            <a:prstGeom prst="ellipse">
              <a:avLst/>
            </a:prstGeom>
            <a:solidFill>
              <a:srgbClr val="132577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079183" y="2433018"/>
              <a:ext cx="576239" cy="576190"/>
            </a:xfrm>
            <a:prstGeom prst="ellipse">
              <a:avLst/>
            </a:prstGeom>
            <a:solidFill>
              <a:srgbClr val="13257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492001" y="4688574"/>
              <a:ext cx="576239" cy="576191"/>
            </a:xfrm>
            <a:prstGeom prst="ellipse">
              <a:avLst/>
            </a:prstGeom>
            <a:solidFill>
              <a:srgbClr val="B7B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706220" y="4329844"/>
              <a:ext cx="576240" cy="576191"/>
            </a:xfrm>
            <a:prstGeom prst="ellipse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114107" y="3747304"/>
              <a:ext cx="576239" cy="576190"/>
            </a:xfrm>
            <a:prstGeom prst="ellipse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45974" y="3053653"/>
              <a:ext cx="1260424" cy="2777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white"/>
                  </a:solidFill>
                  <a:latin typeface="Arial"/>
                  <a:cs typeface="Arial" charset="0"/>
                </a:rPr>
                <a:t>R019G037B119</a:t>
              </a:r>
              <a:endParaRPr lang="en-GB" sz="1200" dirty="0">
                <a:solidFill>
                  <a:prstClr val="white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39692" y="761588"/>
              <a:ext cx="1260424" cy="2777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Arial"/>
                  <a:cs typeface="Arial" charset="0"/>
                </a:rPr>
                <a:t>R237G119B003</a:t>
              </a:r>
              <a:endParaRPr lang="en-GB" sz="120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73104" y="1163176"/>
              <a:ext cx="1314397" cy="2761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Arial"/>
                  <a:cs typeface="Arial" charset="0"/>
                </a:rPr>
                <a:t>R244G163B000</a:t>
              </a:r>
              <a:endParaRPr lang="en-GB" sz="120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95370" y="1756827"/>
              <a:ext cx="1314397" cy="27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Arial"/>
                  <a:cs typeface="Arial" charset="0"/>
                </a:rPr>
                <a:t>R255G221B000</a:t>
              </a:r>
              <a:endParaRPr lang="en-GB" sz="120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84283" y="2571113"/>
              <a:ext cx="1314397" cy="2761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Arial"/>
                  <a:cs typeface="Arial" charset="0"/>
                </a:rPr>
                <a:t>R081G160B038</a:t>
              </a:r>
              <a:endParaRPr lang="en-GB" sz="120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84283" y="3409208"/>
              <a:ext cx="1314397" cy="2777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Arial"/>
                  <a:cs typeface="Arial" charset="0"/>
                </a:rPr>
                <a:t>R000G152B212</a:t>
              </a:r>
              <a:endParaRPr lang="en-GB" sz="120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77900" y="4160003"/>
              <a:ext cx="1314397" cy="2761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Arial"/>
                  <a:cs typeface="Arial" charset="0"/>
                </a:rPr>
                <a:t>R175G000B124</a:t>
              </a:r>
              <a:endParaRPr lang="en-GB" sz="120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12451" y="1496510"/>
              <a:ext cx="1314397" cy="27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Arial"/>
                  <a:cs typeface="Arial" charset="0"/>
                </a:rPr>
                <a:t>ESRF </a:t>
              </a:r>
              <a:r>
                <a:rPr lang="fr-FR" sz="1200" dirty="0" err="1">
                  <a:solidFill>
                    <a:prstClr val="black"/>
                  </a:solidFill>
                  <a:latin typeface="Arial"/>
                  <a:cs typeface="Arial" charset="0"/>
                </a:rPr>
                <a:t>blue</a:t>
              </a:r>
              <a:r>
                <a:rPr lang="fr-FR" sz="1200" dirty="0">
                  <a:solidFill>
                    <a:prstClr val="black"/>
                  </a:solidFill>
                  <a:latin typeface="Arial"/>
                  <a:cs typeface="Arial" charset="0"/>
                </a:rPr>
                <a:t> 75%</a:t>
              </a:r>
              <a:endParaRPr lang="en-GB" sz="120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77503" y="2279049"/>
              <a:ext cx="1314397" cy="2777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Arial"/>
                  <a:cs typeface="Arial" charset="0"/>
                </a:rPr>
                <a:t>ESRF </a:t>
              </a:r>
              <a:r>
                <a:rPr lang="fr-FR" sz="1200" dirty="0" err="1">
                  <a:solidFill>
                    <a:prstClr val="black"/>
                  </a:solidFill>
                  <a:latin typeface="Arial"/>
                  <a:cs typeface="Arial" charset="0"/>
                </a:rPr>
                <a:t>blue</a:t>
              </a:r>
              <a:r>
                <a:rPr lang="fr-FR" sz="1200" dirty="0">
                  <a:solidFill>
                    <a:prstClr val="black"/>
                  </a:solidFill>
                  <a:latin typeface="Arial"/>
                  <a:cs typeface="Arial" charset="0"/>
                </a:rPr>
                <a:t> 50%</a:t>
              </a:r>
              <a:endParaRPr lang="en-GB" sz="120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77663" y="5264766"/>
              <a:ext cx="1314397" cy="27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Arial"/>
                  <a:cs typeface="Arial" charset="0"/>
                </a:rPr>
                <a:t>R183G185B186</a:t>
              </a:r>
              <a:endParaRPr lang="en-GB" sz="120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68063" y="4899686"/>
              <a:ext cx="1314397" cy="2761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Arial"/>
                  <a:cs typeface="Arial" charset="0"/>
                </a:rPr>
                <a:t>R209G210B212</a:t>
              </a:r>
              <a:endParaRPr lang="en-GB" sz="120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37842" y="4312384"/>
              <a:ext cx="1314397" cy="2761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Arial"/>
                  <a:cs typeface="Arial" charset="0"/>
                </a:rPr>
                <a:t>R244G244B244</a:t>
              </a:r>
              <a:endParaRPr lang="en-GB" sz="120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132577"/>
                </a:solidFill>
              </a:rPr>
              <a:t>l EUCALL Workshop: User Access at Advanced Laser Light Sources l 21-22 September 2017 l J. McCarthy</a:t>
            </a:r>
            <a:endParaRPr lang="fr-FR" dirty="0">
              <a:solidFill>
                <a:srgbClr val="132577"/>
              </a:solidFill>
            </a:endParaRPr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2577"/>
                </a:solidFill>
              </a:rPr>
              <a:t>Page </a:t>
            </a:r>
            <a:fld id="{8F1289D3-DC33-4410-8C2A-634177A96E97}" type="slidenum">
              <a:rPr lang="fr-FR">
                <a:solidFill>
                  <a:srgbClr val="132577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132577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5625" y="125413"/>
            <a:ext cx="2058988" cy="6038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7075" y="125413"/>
            <a:ext cx="6026150" cy="6038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132577"/>
                </a:solidFill>
              </a:rPr>
              <a:t>l EUCALL Workshop: User Access at Advanced Laser Light Sources l 21-22 September 2017 l J. McCarthy</a:t>
            </a:r>
            <a:endParaRPr lang="fr-FR" dirty="0">
              <a:solidFill>
                <a:srgbClr val="132577"/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2577"/>
                </a:solidFill>
              </a:rPr>
              <a:t>Page </a:t>
            </a:r>
            <a:fld id="{D91B9A98-3DBB-4B49-9E96-3160E4B8B33A}" type="slidenum">
              <a:rPr lang="fr-FR">
                <a:solidFill>
                  <a:srgbClr val="132577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132577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884238"/>
            <a:ext cx="864235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995488"/>
            <a:ext cx="8642350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Bullet Text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 rot="-21600000">
            <a:off x="8299450" y="6627813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en-US" sz="800">
                <a:solidFill>
                  <a:schemeClr val="bg1"/>
                </a:solidFill>
                <a:latin typeface="Lucida Console" pitchFamily="49" charset="0"/>
              </a:rPr>
              <a:t>Slide: </a:t>
            </a:r>
            <a:fld id="{E83A5571-AB3E-4F6F-8656-4CB05AC7DB8C}" type="slidenum">
              <a:rPr lang="en-US" sz="800">
                <a:solidFill>
                  <a:schemeClr val="bg1"/>
                </a:solidFill>
                <a:latin typeface="Lucida Console" pitchFamily="49" charset="0"/>
              </a:rPr>
              <a:pPr algn="l">
                <a:defRPr/>
              </a:pPr>
              <a:t>‹#›</a:t>
            </a:fld>
            <a:endParaRPr lang="en-US" sz="800">
              <a:solidFill>
                <a:schemeClr val="bg1"/>
              </a:solidFill>
              <a:latin typeface="Lucida Console" pitchFamily="49" charset="0"/>
            </a:endParaRP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0950" y="6619875"/>
            <a:ext cx="59293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Lucida Console" pitchFamily="49" charset="0"/>
              </a:defRPr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 spd="med">
    <p:push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179388" indent="182563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 sz="1600">
          <a:solidFill>
            <a:schemeClr val="bg1"/>
          </a:solidFill>
          <a:latin typeface="+mn-lt"/>
        </a:defRPr>
      </a:lvl2pPr>
      <a:lvl3pPr marL="541338" indent="173038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1400">
          <a:solidFill>
            <a:schemeClr val="bg1"/>
          </a:solidFill>
          <a:latin typeface="+mn-lt"/>
        </a:defRPr>
      </a:lvl3pPr>
      <a:lvl4pPr marL="893763" indent="182563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bg1"/>
          </a:solidFill>
          <a:latin typeface="+mn-lt"/>
        </a:defRPr>
      </a:lvl4pPr>
      <a:lvl5pPr marL="1255713" indent="18256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1200">
          <a:solidFill>
            <a:schemeClr val="bg1"/>
          </a:solidFill>
          <a:latin typeface="+mn-lt"/>
        </a:defRPr>
      </a:lvl5pPr>
      <a:lvl6pPr marL="1712913" indent="182563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200">
          <a:solidFill>
            <a:schemeClr val="bg1"/>
          </a:solidFill>
          <a:latin typeface="+mn-lt"/>
        </a:defRPr>
      </a:lvl6pPr>
      <a:lvl7pPr marL="2170113" indent="182563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200">
          <a:solidFill>
            <a:schemeClr val="bg1"/>
          </a:solidFill>
          <a:latin typeface="+mn-lt"/>
        </a:defRPr>
      </a:lvl7pPr>
      <a:lvl8pPr marL="2627313" indent="182563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200">
          <a:solidFill>
            <a:schemeClr val="bg1"/>
          </a:solidFill>
          <a:latin typeface="+mn-lt"/>
        </a:defRPr>
      </a:lvl8pPr>
      <a:lvl9pPr marL="3084513" indent="182563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881063"/>
            <a:ext cx="864235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993900"/>
            <a:ext cx="8642350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Bullet Text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 rot="-21600000">
            <a:off x="8299450" y="6627813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en-US" sz="800">
                <a:solidFill>
                  <a:srgbClr val="1B5092"/>
                </a:solidFill>
                <a:latin typeface="Lucida Console" pitchFamily="49" charset="0"/>
              </a:rPr>
              <a:t>Slide: </a:t>
            </a:r>
            <a:fld id="{C9BFD022-CDB6-46E7-B3A4-7BC88956AD71}" type="slidenum">
              <a:rPr lang="en-US" sz="800">
                <a:solidFill>
                  <a:srgbClr val="1B5092"/>
                </a:solidFill>
                <a:latin typeface="Lucida Console" pitchFamily="49" charset="0"/>
              </a:rPr>
              <a:pPr algn="l">
                <a:defRPr/>
              </a:pPr>
              <a:t>‹#›</a:t>
            </a:fld>
            <a:endParaRPr lang="en-US" sz="800">
              <a:solidFill>
                <a:srgbClr val="1B5092"/>
              </a:solidFill>
              <a:latin typeface="Lucida Console" pitchFamily="49" charset="0"/>
            </a:endParaRP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0950" y="6619875"/>
            <a:ext cx="59293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1B5092"/>
                </a:solidFill>
                <a:latin typeface="Lucida Console" pitchFamily="49" charset="0"/>
              </a:defRPr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 spd="med">
    <p:push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179388" indent="182563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 sz="1600">
          <a:solidFill>
            <a:schemeClr val="bg1"/>
          </a:solidFill>
          <a:latin typeface="+mn-lt"/>
        </a:defRPr>
      </a:lvl2pPr>
      <a:lvl3pPr marL="541338" indent="173038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1400">
          <a:solidFill>
            <a:schemeClr val="bg1"/>
          </a:solidFill>
          <a:latin typeface="+mn-lt"/>
        </a:defRPr>
      </a:lvl3pPr>
      <a:lvl4pPr marL="893763" indent="182563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bg1"/>
          </a:solidFill>
          <a:latin typeface="+mn-lt"/>
        </a:defRPr>
      </a:lvl4pPr>
      <a:lvl5pPr marL="1255713" indent="18256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1200">
          <a:solidFill>
            <a:schemeClr val="bg1"/>
          </a:solidFill>
          <a:latin typeface="+mn-lt"/>
        </a:defRPr>
      </a:lvl5pPr>
      <a:lvl6pPr marL="1712913" indent="182563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200">
          <a:solidFill>
            <a:schemeClr val="bg1"/>
          </a:solidFill>
          <a:latin typeface="+mn-lt"/>
        </a:defRPr>
      </a:lvl6pPr>
      <a:lvl7pPr marL="2170113" indent="182563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200">
          <a:solidFill>
            <a:schemeClr val="bg1"/>
          </a:solidFill>
          <a:latin typeface="+mn-lt"/>
        </a:defRPr>
      </a:lvl7pPr>
      <a:lvl8pPr marL="2627313" indent="182563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200">
          <a:solidFill>
            <a:schemeClr val="bg1"/>
          </a:solidFill>
          <a:latin typeface="+mn-lt"/>
        </a:defRPr>
      </a:lvl8pPr>
      <a:lvl9pPr marL="3084513" indent="182563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876300"/>
            <a:ext cx="864235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985963"/>
            <a:ext cx="864235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Bullet Text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 rot="-21600000">
            <a:off x="8299450" y="6627813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en-US" sz="800">
                <a:solidFill>
                  <a:srgbClr val="1B5092"/>
                </a:solidFill>
                <a:latin typeface="Lucida Sans Unicode" pitchFamily="34" charset="0"/>
              </a:rPr>
              <a:t>Slide: </a:t>
            </a:r>
            <a:fld id="{C7696B0B-7984-438F-999B-18B2C360415F}" type="slidenum">
              <a:rPr lang="en-US" sz="800">
                <a:solidFill>
                  <a:srgbClr val="1B5092"/>
                </a:solidFill>
                <a:latin typeface="Lucida Sans Unicode" pitchFamily="34" charset="0"/>
              </a:rPr>
              <a:pPr algn="l">
                <a:defRPr/>
              </a:pPr>
              <a:t>‹#›</a:t>
            </a:fld>
            <a:endParaRPr lang="en-US" sz="800">
              <a:solidFill>
                <a:srgbClr val="1B5092"/>
              </a:solidFill>
              <a:latin typeface="Lucida Sans Unicode" pitchFamily="34" charset="0"/>
            </a:endParaRP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0950" y="6619875"/>
            <a:ext cx="59293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1B5092"/>
                </a:solidFill>
                <a:latin typeface="Lucida Console" pitchFamily="49" charset="0"/>
              </a:defRPr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push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179388" indent="182563" algn="l" rtl="0" eaLnBrk="0" fontAlgn="base" hangingPunct="0">
        <a:spcBef>
          <a:spcPct val="20000"/>
        </a:spcBef>
        <a:spcAft>
          <a:spcPct val="0"/>
        </a:spcAft>
        <a:buClr>
          <a:srgbClr val="ADD605"/>
        </a:buClr>
        <a:buChar char="•"/>
        <a:defRPr sz="1600">
          <a:solidFill>
            <a:schemeClr val="bg1"/>
          </a:solidFill>
          <a:latin typeface="+mn-lt"/>
        </a:defRPr>
      </a:lvl2pPr>
      <a:lvl3pPr marL="541338" indent="173038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1400">
          <a:solidFill>
            <a:schemeClr val="bg1"/>
          </a:solidFill>
          <a:latin typeface="+mn-lt"/>
        </a:defRPr>
      </a:lvl3pPr>
      <a:lvl4pPr marL="893763" indent="182563" algn="l" rtl="0" eaLnBrk="0" fontAlgn="base" hangingPunct="0">
        <a:spcBef>
          <a:spcPct val="20000"/>
        </a:spcBef>
        <a:spcAft>
          <a:spcPct val="0"/>
        </a:spcAft>
        <a:buClr>
          <a:srgbClr val="ADD605"/>
        </a:buClr>
        <a:buChar char="•"/>
        <a:defRPr sz="1400">
          <a:solidFill>
            <a:schemeClr val="bg1"/>
          </a:solidFill>
          <a:latin typeface="+mn-lt"/>
        </a:defRPr>
      </a:lvl4pPr>
      <a:lvl5pPr marL="1255713" indent="18256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1200">
          <a:solidFill>
            <a:schemeClr val="bg1"/>
          </a:solidFill>
          <a:latin typeface="+mn-lt"/>
        </a:defRPr>
      </a:lvl5pPr>
      <a:lvl6pPr marL="1712913" indent="182563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200">
          <a:solidFill>
            <a:schemeClr val="bg1"/>
          </a:solidFill>
          <a:latin typeface="+mn-lt"/>
        </a:defRPr>
      </a:lvl6pPr>
      <a:lvl7pPr marL="2170113" indent="182563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200">
          <a:solidFill>
            <a:schemeClr val="bg1"/>
          </a:solidFill>
          <a:latin typeface="+mn-lt"/>
        </a:defRPr>
      </a:lvl7pPr>
      <a:lvl8pPr marL="2627313" indent="182563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200">
          <a:solidFill>
            <a:schemeClr val="bg1"/>
          </a:solidFill>
          <a:latin typeface="+mn-lt"/>
        </a:defRPr>
      </a:lvl8pPr>
      <a:lvl9pPr marL="3084513" indent="182563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884238"/>
            <a:ext cx="864235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974850"/>
            <a:ext cx="8642350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Bullet Text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21600000">
            <a:off x="8299450" y="6627813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en-US" sz="800">
                <a:solidFill>
                  <a:schemeClr val="bg1"/>
                </a:solidFill>
                <a:latin typeface="Lucida Console" pitchFamily="49" charset="0"/>
              </a:rPr>
              <a:t>Slide: </a:t>
            </a:r>
            <a:fld id="{E8193953-B1F0-4E67-A537-6E53044EACB5}" type="slidenum">
              <a:rPr lang="en-US" sz="800">
                <a:solidFill>
                  <a:schemeClr val="bg1"/>
                </a:solidFill>
                <a:latin typeface="Lucida Console" pitchFamily="49" charset="0"/>
              </a:rPr>
              <a:pPr algn="l">
                <a:defRPr/>
              </a:pPr>
              <a:t>‹#›</a:t>
            </a:fld>
            <a:endParaRPr lang="en-US" sz="800">
              <a:solidFill>
                <a:schemeClr val="bg1"/>
              </a:solidFill>
              <a:latin typeface="Lucida Console" pitchFamily="49" charset="0"/>
            </a:endParaRP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0950" y="6619875"/>
            <a:ext cx="59293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Lucida Console" pitchFamily="49" charset="0"/>
              </a:defRPr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41" r:id="rId12"/>
    <p:sldLayoutId id="2147483842" r:id="rId13"/>
  </p:sldLayoutIdLst>
  <p:transition spd="med">
    <p:push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182563" algn="l" rtl="0" eaLnBrk="0" fontAlgn="base" hangingPunct="0">
        <a:spcBef>
          <a:spcPct val="20000"/>
        </a:spcBef>
        <a:spcAft>
          <a:spcPct val="0"/>
        </a:spcAft>
        <a:buClr>
          <a:srgbClr val="8A8B8E"/>
        </a:buClr>
        <a:buChar char="•"/>
        <a:defRPr sz="1600">
          <a:solidFill>
            <a:schemeClr val="tx1"/>
          </a:solidFill>
          <a:latin typeface="+mn-lt"/>
        </a:defRPr>
      </a:lvl2pPr>
      <a:lvl3pPr marL="541338" indent="173038" algn="l" rtl="0" eaLnBrk="0" fontAlgn="base" hangingPunct="0">
        <a:spcBef>
          <a:spcPct val="20000"/>
        </a:spcBef>
        <a:spcAft>
          <a:spcPct val="0"/>
        </a:spcAft>
        <a:buClr>
          <a:srgbClr val="1B5092"/>
        </a:buClr>
        <a:buChar char="•"/>
        <a:defRPr sz="1400">
          <a:solidFill>
            <a:schemeClr val="tx1"/>
          </a:solidFill>
          <a:latin typeface="+mn-lt"/>
        </a:defRPr>
      </a:lvl3pPr>
      <a:lvl4pPr marL="893763" indent="182563" algn="l" rtl="0" eaLnBrk="0" fontAlgn="base" hangingPunct="0">
        <a:spcBef>
          <a:spcPct val="20000"/>
        </a:spcBef>
        <a:spcAft>
          <a:spcPct val="0"/>
        </a:spcAft>
        <a:buClr>
          <a:srgbClr val="8A8B8E"/>
        </a:buClr>
        <a:buChar char="•"/>
        <a:defRPr sz="1400">
          <a:solidFill>
            <a:schemeClr val="tx1"/>
          </a:solidFill>
          <a:latin typeface="+mn-lt"/>
        </a:defRPr>
      </a:lvl4pPr>
      <a:lvl5pPr marL="1255713" indent="182563" algn="l" rtl="0" eaLnBrk="0" fontAlgn="base" hangingPunct="0">
        <a:spcBef>
          <a:spcPct val="20000"/>
        </a:spcBef>
        <a:spcAft>
          <a:spcPct val="0"/>
        </a:spcAft>
        <a:buClr>
          <a:srgbClr val="1B5092"/>
        </a:buClr>
        <a:buChar char="•"/>
        <a:defRPr sz="1200">
          <a:solidFill>
            <a:schemeClr val="tx1"/>
          </a:solidFill>
          <a:latin typeface="+mn-lt"/>
        </a:defRPr>
      </a:lvl5pPr>
      <a:lvl6pPr marL="1712913" indent="182563" algn="l" rtl="0" fontAlgn="base">
        <a:spcBef>
          <a:spcPct val="20000"/>
        </a:spcBef>
        <a:spcAft>
          <a:spcPct val="0"/>
        </a:spcAft>
        <a:buClr>
          <a:srgbClr val="1B5092"/>
        </a:buClr>
        <a:buChar char="•"/>
        <a:defRPr sz="1200">
          <a:solidFill>
            <a:schemeClr val="tx1"/>
          </a:solidFill>
          <a:latin typeface="+mn-lt"/>
        </a:defRPr>
      </a:lvl6pPr>
      <a:lvl7pPr marL="2170113" indent="182563" algn="l" rtl="0" fontAlgn="base">
        <a:spcBef>
          <a:spcPct val="20000"/>
        </a:spcBef>
        <a:spcAft>
          <a:spcPct val="0"/>
        </a:spcAft>
        <a:buClr>
          <a:srgbClr val="1B5092"/>
        </a:buClr>
        <a:buChar char="•"/>
        <a:defRPr sz="1200">
          <a:solidFill>
            <a:schemeClr val="tx1"/>
          </a:solidFill>
          <a:latin typeface="+mn-lt"/>
        </a:defRPr>
      </a:lvl7pPr>
      <a:lvl8pPr marL="2627313" indent="182563" algn="l" rtl="0" fontAlgn="base">
        <a:spcBef>
          <a:spcPct val="20000"/>
        </a:spcBef>
        <a:spcAft>
          <a:spcPct val="0"/>
        </a:spcAft>
        <a:buClr>
          <a:srgbClr val="1B5092"/>
        </a:buClr>
        <a:buChar char="•"/>
        <a:defRPr sz="1200">
          <a:solidFill>
            <a:schemeClr val="tx1"/>
          </a:solidFill>
          <a:latin typeface="+mn-lt"/>
        </a:defRPr>
      </a:lvl8pPr>
      <a:lvl9pPr marL="3084513" indent="182563" algn="l" rtl="0" fontAlgn="base">
        <a:spcBef>
          <a:spcPct val="20000"/>
        </a:spcBef>
        <a:spcAft>
          <a:spcPct val="0"/>
        </a:spcAft>
        <a:buClr>
          <a:srgbClr val="1B5092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884238"/>
            <a:ext cx="864235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974850"/>
            <a:ext cx="8642350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Bullet Text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 rot="-21600000">
            <a:off x="8299450" y="6627813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en-US" sz="800">
                <a:solidFill>
                  <a:schemeClr val="bg1"/>
                </a:solidFill>
                <a:latin typeface="Lucida Console" pitchFamily="49" charset="0"/>
              </a:rPr>
              <a:t>Slide: </a:t>
            </a:r>
            <a:fld id="{A9BF2C33-DDCD-4403-8F87-ACA5128FA3AE}" type="slidenum">
              <a:rPr lang="en-US" sz="800">
                <a:solidFill>
                  <a:schemeClr val="bg1"/>
                </a:solidFill>
                <a:latin typeface="Lucida Console" pitchFamily="49" charset="0"/>
              </a:rPr>
              <a:pPr algn="l">
                <a:defRPr/>
              </a:pPr>
              <a:t>‹#›</a:t>
            </a:fld>
            <a:endParaRPr lang="en-US" sz="800">
              <a:solidFill>
                <a:schemeClr val="bg1"/>
              </a:solidFill>
              <a:latin typeface="Lucida Console" pitchFamily="49" charset="0"/>
            </a:endParaRPr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0950" y="6619875"/>
            <a:ext cx="592931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Lucida Console" pitchFamily="49" charset="0"/>
              </a:defRPr>
            </a:lvl1pPr>
          </a:lstStyle>
          <a:p>
            <a:pPr>
              <a:defRPr/>
            </a:pPr>
            <a:r>
              <a:rPr lang="en-GB" smtClean="0"/>
              <a:t>l EUCALL Workshop: User Access at Advanced Laser Light Sources l 21-22 September 2017 l J. McCarthy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 spd="med">
    <p:push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182563" algn="l" rtl="0" eaLnBrk="0" fontAlgn="base" hangingPunct="0">
        <a:spcBef>
          <a:spcPct val="20000"/>
        </a:spcBef>
        <a:spcAft>
          <a:spcPct val="0"/>
        </a:spcAft>
        <a:buClr>
          <a:srgbClr val="8A8B8E"/>
        </a:buClr>
        <a:buChar char="•"/>
        <a:defRPr sz="1600">
          <a:solidFill>
            <a:schemeClr val="tx1"/>
          </a:solidFill>
          <a:latin typeface="+mn-lt"/>
        </a:defRPr>
      </a:lvl2pPr>
      <a:lvl3pPr marL="541338" indent="173038" algn="l" rtl="0" eaLnBrk="0" fontAlgn="base" hangingPunct="0">
        <a:spcBef>
          <a:spcPct val="20000"/>
        </a:spcBef>
        <a:spcAft>
          <a:spcPct val="0"/>
        </a:spcAft>
        <a:buClr>
          <a:srgbClr val="1B5092"/>
        </a:buClr>
        <a:buChar char="•"/>
        <a:defRPr sz="1400">
          <a:solidFill>
            <a:schemeClr val="tx1"/>
          </a:solidFill>
          <a:latin typeface="+mn-lt"/>
        </a:defRPr>
      </a:lvl3pPr>
      <a:lvl4pPr marL="893763" indent="182563" algn="l" rtl="0" eaLnBrk="0" fontAlgn="base" hangingPunct="0">
        <a:spcBef>
          <a:spcPct val="20000"/>
        </a:spcBef>
        <a:spcAft>
          <a:spcPct val="0"/>
        </a:spcAft>
        <a:buClr>
          <a:srgbClr val="8A8B8E"/>
        </a:buClr>
        <a:buChar char="•"/>
        <a:defRPr sz="1400">
          <a:solidFill>
            <a:schemeClr val="tx1"/>
          </a:solidFill>
          <a:latin typeface="+mn-lt"/>
        </a:defRPr>
      </a:lvl4pPr>
      <a:lvl5pPr marL="1255713" indent="182563" algn="l" rtl="0" eaLnBrk="0" fontAlgn="base" hangingPunct="0">
        <a:spcBef>
          <a:spcPct val="20000"/>
        </a:spcBef>
        <a:spcAft>
          <a:spcPct val="0"/>
        </a:spcAft>
        <a:buClr>
          <a:srgbClr val="1B5092"/>
        </a:buClr>
        <a:buChar char="•"/>
        <a:defRPr sz="1200">
          <a:solidFill>
            <a:schemeClr val="tx1"/>
          </a:solidFill>
          <a:latin typeface="+mn-lt"/>
        </a:defRPr>
      </a:lvl5pPr>
      <a:lvl6pPr marL="1712913" indent="182563" algn="l" rtl="0" fontAlgn="base">
        <a:spcBef>
          <a:spcPct val="20000"/>
        </a:spcBef>
        <a:spcAft>
          <a:spcPct val="0"/>
        </a:spcAft>
        <a:buClr>
          <a:srgbClr val="1B5092"/>
        </a:buClr>
        <a:buChar char="•"/>
        <a:defRPr sz="1200">
          <a:solidFill>
            <a:schemeClr val="tx1"/>
          </a:solidFill>
          <a:latin typeface="+mn-lt"/>
        </a:defRPr>
      </a:lvl6pPr>
      <a:lvl7pPr marL="2170113" indent="182563" algn="l" rtl="0" fontAlgn="base">
        <a:spcBef>
          <a:spcPct val="20000"/>
        </a:spcBef>
        <a:spcAft>
          <a:spcPct val="0"/>
        </a:spcAft>
        <a:buClr>
          <a:srgbClr val="1B5092"/>
        </a:buClr>
        <a:buChar char="•"/>
        <a:defRPr sz="1200">
          <a:solidFill>
            <a:schemeClr val="tx1"/>
          </a:solidFill>
          <a:latin typeface="+mn-lt"/>
        </a:defRPr>
      </a:lvl7pPr>
      <a:lvl8pPr marL="2627313" indent="182563" algn="l" rtl="0" fontAlgn="base">
        <a:spcBef>
          <a:spcPct val="20000"/>
        </a:spcBef>
        <a:spcAft>
          <a:spcPct val="0"/>
        </a:spcAft>
        <a:buClr>
          <a:srgbClr val="1B5092"/>
        </a:buClr>
        <a:buChar char="•"/>
        <a:defRPr sz="1200">
          <a:solidFill>
            <a:schemeClr val="tx1"/>
          </a:solidFill>
          <a:latin typeface="+mn-lt"/>
        </a:defRPr>
      </a:lvl8pPr>
      <a:lvl9pPr marL="3084513" indent="182563" algn="l" rtl="0" fontAlgn="base">
        <a:spcBef>
          <a:spcPct val="20000"/>
        </a:spcBef>
        <a:spcAft>
          <a:spcPct val="0"/>
        </a:spcAft>
        <a:buClr>
          <a:srgbClr val="1B5092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 descr="logo_text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388" y="6210300"/>
            <a:ext cx="1974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075" y="125413"/>
            <a:ext cx="8237538" cy="496887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fr-FR" dirty="0" smtClean="0"/>
              <a:t>CLICK TO MODIFY THE STYLE OF THE TITLE</a:t>
            </a:r>
            <a:endParaRPr lang="fr-FR" dirty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075" y="765175"/>
            <a:ext cx="8237538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modify</a:t>
            </a:r>
            <a:r>
              <a:rPr lang="fr-FR" dirty="0" smtClean="0"/>
              <a:t> </a:t>
            </a:r>
            <a:r>
              <a:rPr lang="fr-FR" dirty="0" err="1" smtClean="0"/>
              <a:t>attributes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719138" y="6483350"/>
            <a:ext cx="6119812" cy="2127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b="1" cap="none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132577"/>
                </a:solidFill>
              </a:rPr>
              <a:t>l EUCALL Workshop: User Access at Advanced Laser Light Sources l 21-22 September 2017 l J. McCarthy</a:t>
            </a:r>
            <a:endParaRPr lang="fr-FR" dirty="0">
              <a:solidFill>
                <a:srgbClr val="132577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79388" y="6483350"/>
            <a:ext cx="414337" cy="2127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>
                <a:solidFill>
                  <a:srgbClr val="132577"/>
                </a:solidFill>
              </a:rPr>
              <a:t>Page </a:t>
            </a:r>
            <a:fld id="{100445B7-3D90-4DE2-9172-42DE06B31456}" type="slidenum">
              <a:rPr lang="fr-FR">
                <a:solidFill>
                  <a:srgbClr val="132577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132577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388" y="125413"/>
            <a:ext cx="496887" cy="496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1032" name="Image 8" descr="logo_text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388" y="6210300"/>
            <a:ext cx="1974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79388" y="125413"/>
            <a:ext cx="496887" cy="496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ts val="1000"/>
        </a:spcAft>
        <a:buFont typeface="Arial" charset="0"/>
        <a:defRPr b="1" kern="1200">
          <a:solidFill>
            <a:srgbClr val="132577"/>
          </a:solidFill>
          <a:latin typeface="+mn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ts val="1500"/>
        </a:spcAft>
        <a:buFont typeface="Arial" charset="0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algn="l" rtl="0" eaLnBrk="0" fontAlgn="base" hangingPunct="0">
        <a:lnSpc>
          <a:spcPct val="105000"/>
        </a:lnSpc>
        <a:spcBef>
          <a:spcPct val="0"/>
        </a:spcBef>
        <a:spcAft>
          <a:spcPts val="500"/>
        </a:spcAft>
        <a:buFont typeface="Arial" charset="0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rtl="0" eaLnBrk="0" fontAlgn="base" hangingPunct="0">
        <a:lnSpc>
          <a:spcPct val="110000"/>
        </a:lnSpc>
        <a:spcBef>
          <a:spcPct val="0"/>
        </a:spcBef>
        <a:spcAft>
          <a:spcPts val="400"/>
        </a:spcAft>
        <a:buClr>
          <a:schemeClr val="accent1">
            <a:lumMod val="60000"/>
            <a:lumOff val="40000"/>
          </a:schemeClr>
        </a:buClr>
        <a:buFont typeface="Wingdings" pitchFamily="2" charset="2"/>
        <a:buChar char="Ø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rtl="0" eaLnBrk="0" fontAlgn="base" hangingPunct="0">
        <a:spcBef>
          <a:spcPct val="0"/>
        </a:spcBef>
        <a:spcAft>
          <a:spcPts val="600"/>
        </a:spcAft>
        <a:buClr>
          <a:schemeClr val="accent1">
            <a:lumMod val="60000"/>
            <a:lumOff val="40000"/>
          </a:schemeClr>
        </a:buClr>
        <a:buFont typeface="Wingdings" pitchFamily="2" charset="2"/>
        <a:buChar char="Ø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Aerialview"/>
          <p:cNvPicPr>
            <a:picLocks noChangeAspect="1" noChangeArrowheads="1"/>
          </p:cNvPicPr>
          <p:nvPr/>
        </p:nvPicPr>
        <p:blipFill>
          <a:blip r:embed="rId3" cstate="print"/>
          <a:srcRect l="21782" t="5792" r="31683"/>
          <a:stretch>
            <a:fillRect/>
          </a:stretch>
        </p:blipFill>
        <p:spPr bwMode="auto">
          <a:xfrm>
            <a:off x="198438" y="790574"/>
            <a:ext cx="2012236" cy="557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219410" y="4898279"/>
            <a:ext cx="6572250" cy="167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000" dirty="0" smtClean="0">
                <a:solidFill>
                  <a:prstClr val="black"/>
                </a:solidFill>
                <a:cs typeface="Arial" charset="0"/>
              </a:rPr>
              <a:t>Joanne McCarthy</a:t>
            </a:r>
          </a:p>
          <a:p>
            <a:pPr eaLnBrk="0" hangingPunct="0"/>
            <a:r>
              <a:rPr lang="fr-FR" sz="1600" dirty="0" smtClean="0">
                <a:solidFill>
                  <a:prstClr val="black"/>
                </a:solidFill>
                <a:cs typeface="Arial" charset="0"/>
              </a:rPr>
              <a:t>Head of ESRF User Office</a:t>
            </a:r>
          </a:p>
          <a:p>
            <a:pPr eaLnBrk="0" hangingPunct="0"/>
            <a:endParaRPr lang="fr-FR" sz="1600" dirty="0" smtClean="0">
              <a:solidFill>
                <a:prstClr val="black"/>
              </a:solidFill>
              <a:cs typeface="Arial" charset="0"/>
            </a:endParaRPr>
          </a:p>
          <a:p>
            <a:pPr eaLnBrk="0" hangingPunct="0"/>
            <a:r>
              <a:rPr lang="fr-FR" sz="1600" dirty="0" smtClean="0">
                <a:solidFill>
                  <a:srgbClr val="0070C0"/>
                </a:solidFill>
                <a:cs typeface="Arial" charset="0"/>
              </a:rPr>
              <a:t>Information for </a:t>
            </a:r>
            <a:r>
              <a:rPr lang="fr-FR" sz="1600" dirty="0" err="1" smtClean="0">
                <a:solidFill>
                  <a:srgbClr val="0070C0"/>
                </a:solidFill>
                <a:cs typeface="Arial" charset="0"/>
              </a:rPr>
              <a:t>Users</a:t>
            </a:r>
            <a:r>
              <a:rPr lang="fr-FR" sz="1600" dirty="0" smtClean="0">
                <a:solidFill>
                  <a:srgbClr val="0070C0"/>
                </a:solidFill>
                <a:cs typeface="Arial" charset="0"/>
              </a:rPr>
              <a:t> : http://www.esrf.fr/UsersAndScience</a:t>
            </a:r>
            <a:endParaRPr lang="en-GB" sz="160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079" name="Footer Placeholder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 smtClean="0">
                <a:solidFill>
                  <a:srgbClr val="132577"/>
                </a:solidFill>
              </a:rPr>
              <a:t>l EUCALL Workshop: User Access at Advanced Laser Light Sources l 21-22 September 2017 l J. McCarthy</a:t>
            </a:r>
            <a:endParaRPr lang="en-GB" dirty="0">
              <a:solidFill>
                <a:srgbClr val="132577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32577"/>
                </a:solidFill>
              </a:rPr>
              <a:t>Page </a:t>
            </a:r>
            <a:fld id="{F864DF60-1784-4AF8-9A7B-7033DC98E51E}" type="slidenum">
              <a:rPr lang="fr-FR" smtClean="0">
                <a:solidFill>
                  <a:srgbClr val="132577"/>
                </a:solidFill>
              </a:rPr>
              <a:pPr>
                <a:defRPr/>
              </a:pPr>
              <a:t>1</a:t>
            </a:fld>
            <a:endParaRPr lang="fr-FR" dirty="0">
              <a:solidFill>
                <a:srgbClr val="132577"/>
              </a:solidFill>
            </a:endParaRPr>
          </a:p>
        </p:txBody>
      </p:sp>
      <p:pic>
        <p:nvPicPr>
          <p:cNvPr id="1026" name="Picture 2" descr="Selective Hearing cartoons, Selective Hearing cartoon, funny, Selective Hearing picture, Selective Hearing pictures, Selective Hearing image, Selective Hearing images, Selective Hearing illustration, Selective Hearing illustr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41362"/>
            <a:ext cx="4239219" cy="40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2499360" y="1053982"/>
            <a:ext cx="30403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fr-FR" sz="3600" dirty="0" smtClean="0">
                <a:solidFill>
                  <a:srgbClr val="1B5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User Feedback</a:t>
            </a:r>
            <a:endParaRPr lang="fr-FR" sz="2800" dirty="0">
              <a:solidFill>
                <a:srgbClr val="1B50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39726" y="870358"/>
            <a:ext cx="8624887" cy="52301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spcAft>
                <a:spcPts val="600"/>
              </a:spcAft>
              <a:buClr>
                <a:srgbClr val="7DA9DA"/>
              </a:buClr>
              <a:defRPr/>
            </a:pPr>
            <a:r>
              <a:rPr lang="fr-FR" b="1" dirty="0" smtClean="0">
                <a:solidFill>
                  <a:srgbClr val="1B5092"/>
                </a:solidFill>
              </a:rPr>
              <a:t>Return</a:t>
            </a:r>
            <a:endParaRPr lang="fr-FR" b="1" dirty="0">
              <a:solidFill>
                <a:srgbClr val="1B5092"/>
              </a:solidFill>
            </a:endParaRPr>
          </a:p>
          <a:p>
            <a:pPr marL="0" lvl="2" algn="l">
              <a:spcBef>
                <a:spcPts val="0"/>
              </a:spcBef>
              <a:spcAft>
                <a:spcPts val="0"/>
              </a:spcAft>
              <a:buClr>
                <a:srgbClr val="1B5092"/>
              </a:buClr>
              <a:defRPr/>
            </a:pPr>
            <a:r>
              <a:rPr lang="en-GB" sz="1600" b="1" dirty="0"/>
              <a:t>from 1/9/2016 to 14/1/2017: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>689 user evaluation forms received out of </a:t>
            </a:r>
            <a:r>
              <a:rPr lang="en-GB" sz="1600" dirty="0" smtClean="0"/>
              <a:t>890 </a:t>
            </a:r>
            <a:r>
              <a:rPr lang="en-GB" sz="1600" dirty="0"/>
              <a:t>experiment </a:t>
            </a:r>
            <a:r>
              <a:rPr lang="en-GB" sz="1600" dirty="0" smtClean="0"/>
              <a:t>sessions		~75%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/>
            </a:r>
            <a:br>
              <a:rPr lang="en-GB" sz="1600" dirty="0"/>
            </a:br>
            <a:r>
              <a:rPr lang="en-GB" sz="1600" b="1" dirty="0"/>
              <a:t>from </a:t>
            </a:r>
            <a:r>
              <a:rPr lang="en-GB" sz="1600" b="1" dirty="0" smtClean="0"/>
              <a:t>17/01/2017 </a:t>
            </a:r>
            <a:r>
              <a:rPr lang="en-GB" sz="1600" b="1" dirty="0"/>
              <a:t>to 1/9/2017: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 smtClean="0"/>
              <a:t>1277 </a:t>
            </a:r>
            <a:r>
              <a:rPr lang="en-GB" sz="1600" dirty="0"/>
              <a:t>user evaluation </a:t>
            </a:r>
            <a:r>
              <a:rPr lang="en-GB" sz="1600" dirty="0" smtClean="0"/>
              <a:t>forms </a:t>
            </a:r>
            <a:r>
              <a:rPr lang="en-GB" sz="1600" dirty="0"/>
              <a:t>received out </a:t>
            </a:r>
            <a:r>
              <a:rPr lang="en-GB" sz="1600" dirty="0" smtClean="0"/>
              <a:t>of 1656 </a:t>
            </a:r>
            <a:r>
              <a:rPr lang="en-GB" sz="1600" dirty="0"/>
              <a:t>experiment </a:t>
            </a:r>
            <a:r>
              <a:rPr lang="en-GB" sz="1600" dirty="0" smtClean="0"/>
              <a:t>sessions		~75%</a:t>
            </a:r>
          </a:p>
          <a:p>
            <a:pPr marL="0" lvl="2" algn="l">
              <a:spcBef>
                <a:spcPts val="0"/>
              </a:spcBef>
              <a:spcAft>
                <a:spcPts val="0"/>
              </a:spcAft>
              <a:buClr>
                <a:srgbClr val="1B5092"/>
              </a:buClr>
              <a:defRPr/>
            </a:pPr>
            <a:endParaRPr lang="fr-FR" sz="1600" dirty="0" smtClean="0"/>
          </a:p>
          <a:p>
            <a:pPr marL="0" lvl="2" algn="l">
              <a:spcBef>
                <a:spcPts val="0"/>
              </a:spcBef>
              <a:spcAft>
                <a:spcPts val="0"/>
              </a:spcAft>
              <a:buClr>
                <a:srgbClr val="1B5092"/>
              </a:buClr>
              <a:defRPr/>
            </a:pPr>
            <a:endParaRPr lang="fr-FR" sz="1600" dirty="0" smtClean="0"/>
          </a:p>
          <a:p>
            <a:pPr marL="0" lvl="2" algn="l">
              <a:spcBef>
                <a:spcPts val="0"/>
              </a:spcBef>
              <a:spcAft>
                <a:spcPts val="0"/>
              </a:spcAft>
              <a:buClr>
                <a:srgbClr val="1B5092"/>
              </a:buClr>
              <a:defRPr/>
            </a:pPr>
            <a:endParaRPr lang="fr-FR" sz="1600" dirty="0"/>
          </a:p>
          <a:p>
            <a:pPr algn="l">
              <a:spcBef>
                <a:spcPct val="20000"/>
              </a:spcBef>
              <a:buClr>
                <a:srgbClr val="7DA9DA"/>
              </a:buClr>
              <a:defRPr/>
            </a:pPr>
            <a:r>
              <a:rPr lang="fr-FR" b="1" dirty="0" err="1">
                <a:solidFill>
                  <a:srgbClr val="1B5092"/>
                </a:solidFill>
              </a:rPr>
              <a:t>Who</a:t>
            </a:r>
            <a:r>
              <a:rPr lang="fr-FR" b="1" dirty="0">
                <a:solidFill>
                  <a:srgbClr val="1B5092"/>
                </a:solidFill>
              </a:rPr>
              <a:t> </a:t>
            </a:r>
            <a:r>
              <a:rPr lang="fr-FR" b="1" dirty="0" err="1">
                <a:solidFill>
                  <a:srgbClr val="1B5092"/>
                </a:solidFill>
              </a:rPr>
              <a:t>gets</a:t>
            </a:r>
            <a:r>
              <a:rPr lang="fr-FR" b="1" dirty="0">
                <a:solidFill>
                  <a:srgbClr val="1B5092"/>
                </a:solidFill>
              </a:rPr>
              <a:t> the information ?</a:t>
            </a:r>
          </a:p>
          <a:p>
            <a:pPr algn="l">
              <a:spcBef>
                <a:spcPct val="20000"/>
              </a:spcBef>
              <a:buClr>
                <a:srgbClr val="7DA9DA"/>
              </a:buClr>
              <a:defRPr/>
            </a:pPr>
            <a:endParaRPr lang="fr-FR" sz="1600" dirty="0"/>
          </a:p>
          <a:p>
            <a:pPr algn="l">
              <a:spcBef>
                <a:spcPct val="20000"/>
              </a:spcBef>
              <a:buClr>
                <a:srgbClr val="1B5092"/>
              </a:buClr>
              <a:buSzPct val="120000"/>
              <a:buFont typeface="Arial" pitchFamily="34" charset="0"/>
              <a:buChar char="•"/>
              <a:defRPr/>
            </a:pPr>
            <a:r>
              <a:rPr lang="fr-FR" sz="1600" dirty="0"/>
              <a:t>  </a:t>
            </a:r>
            <a:r>
              <a:rPr lang="fr-FR" sz="1600" dirty="0" err="1"/>
              <a:t>Beamline</a:t>
            </a:r>
            <a:r>
              <a:rPr lang="fr-FR" sz="1600" dirty="0"/>
              <a:t> </a:t>
            </a:r>
            <a:r>
              <a:rPr lang="fr-FR" sz="1600" dirty="0" err="1"/>
              <a:t>scientists</a:t>
            </a:r>
            <a:r>
              <a:rPr lang="fr-FR" sz="1600" dirty="0"/>
              <a:t> </a:t>
            </a:r>
            <a:r>
              <a:rPr lang="fr-FR" sz="1600" dirty="0" err="1"/>
              <a:t>receive</a:t>
            </a:r>
            <a:r>
              <a:rPr lang="fr-FR" sz="1600" dirty="0"/>
              <a:t> all feedback for </a:t>
            </a:r>
            <a:r>
              <a:rPr lang="fr-FR" sz="1600" dirty="0" err="1"/>
              <a:t>experiments</a:t>
            </a:r>
            <a:r>
              <a:rPr lang="fr-FR" sz="1600" dirty="0"/>
              <a:t> </a:t>
            </a:r>
            <a:r>
              <a:rPr lang="fr-FR" sz="1600" dirty="0" err="1"/>
              <a:t>carried</a:t>
            </a:r>
            <a:r>
              <a:rPr lang="fr-FR" sz="1600" dirty="0"/>
              <a:t> out on </a:t>
            </a:r>
            <a:r>
              <a:rPr lang="fr-FR" sz="1600" dirty="0" err="1"/>
              <a:t>their</a:t>
            </a:r>
            <a:r>
              <a:rPr lang="fr-FR" sz="1600" dirty="0"/>
              <a:t> </a:t>
            </a:r>
            <a:r>
              <a:rPr lang="fr-FR" sz="1600" dirty="0" err="1"/>
              <a:t>beamline</a:t>
            </a:r>
            <a:endParaRPr lang="fr-FR" sz="1600" dirty="0"/>
          </a:p>
          <a:p>
            <a:pPr algn="l">
              <a:spcBef>
                <a:spcPct val="20000"/>
              </a:spcBef>
              <a:buClr>
                <a:srgbClr val="7DA9DA"/>
              </a:buClr>
              <a:defRPr/>
            </a:pPr>
            <a:endParaRPr lang="fr-FR" sz="1600" dirty="0">
              <a:solidFill>
                <a:srgbClr val="1B5092"/>
              </a:solidFill>
            </a:endParaRPr>
          </a:p>
          <a:p>
            <a:pPr algn="l">
              <a:spcBef>
                <a:spcPct val="20000"/>
              </a:spcBef>
              <a:buClr>
                <a:srgbClr val="1B5092"/>
              </a:buClr>
              <a:buSzPct val="120000"/>
              <a:buFont typeface="Arial" pitchFamily="34" charset="0"/>
              <a:buChar char="•"/>
              <a:defRPr/>
            </a:pPr>
            <a:r>
              <a:rPr lang="fr-FR" sz="1600" dirty="0"/>
              <a:t>  The ESRF User Organisation </a:t>
            </a:r>
            <a:r>
              <a:rPr lang="fr-FR" sz="1600" dirty="0" err="1"/>
              <a:t>Chairperson</a:t>
            </a:r>
            <a:r>
              <a:rPr lang="fr-FR" sz="1600" dirty="0"/>
              <a:t> </a:t>
            </a:r>
            <a:r>
              <a:rPr lang="fr-FR" sz="1600" dirty="0" err="1"/>
              <a:t>receives</a:t>
            </a:r>
            <a:r>
              <a:rPr lang="fr-FR" sz="1600" dirty="0"/>
              <a:t> all feedback for all </a:t>
            </a:r>
            <a:r>
              <a:rPr lang="fr-FR" sz="1600" dirty="0" err="1"/>
              <a:t>experiments</a:t>
            </a:r>
            <a:endParaRPr lang="fr-FR" sz="1600" dirty="0"/>
          </a:p>
          <a:p>
            <a:pPr algn="l">
              <a:spcBef>
                <a:spcPct val="20000"/>
              </a:spcBef>
              <a:buClr>
                <a:srgbClr val="7DA9DA"/>
              </a:buClr>
              <a:defRPr/>
            </a:pPr>
            <a:endParaRPr lang="en-GB" sz="1600" dirty="0"/>
          </a:p>
          <a:p>
            <a:pPr algn="l">
              <a:spcBef>
                <a:spcPct val="20000"/>
              </a:spcBef>
              <a:buClr>
                <a:srgbClr val="1B5092"/>
              </a:buClr>
              <a:buSzPct val="120000"/>
              <a:buFont typeface="Arial" pitchFamily="34" charset="0"/>
              <a:buChar char="•"/>
              <a:defRPr/>
            </a:pPr>
            <a:r>
              <a:rPr lang="en-GB" sz="1600" dirty="0"/>
              <a:t>  The User Office summarises feedback concerning central services such as the Guesthouse, the onsite restaurant, the Travel Office, </a:t>
            </a:r>
            <a:r>
              <a:rPr lang="en-GB" sz="1600" dirty="0" err="1"/>
              <a:t>etc</a:t>
            </a:r>
            <a:r>
              <a:rPr lang="en-GB" sz="1600" dirty="0"/>
              <a:t> and presents this to the relevant service (external company for Guesthouse and restaurant</a:t>
            </a:r>
            <a:r>
              <a:rPr lang="en-GB" sz="1600" dirty="0" smtClean="0"/>
              <a:t>).</a:t>
            </a:r>
            <a:endParaRPr lang="en-GB" sz="1600" dirty="0">
              <a:solidFill>
                <a:srgbClr val="1B5092"/>
              </a:solidFill>
            </a:endParaRPr>
          </a:p>
          <a:p>
            <a:pPr marL="273050" lvl="2" algn="l">
              <a:spcBef>
                <a:spcPts val="0"/>
              </a:spcBef>
              <a:spcAft>
                <a:spcPts val="0"/>
              </a:spcAft>
              <a:buClr>
                <a:srgbClr val="1B5092"/>
              </a:buClr>
              <a:defRPr/>
            </a:pPr>
            <a:endParaRPr lang="en-GB" sz="1600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User </a:t>
            </a:r>
            <a:r>
              <a:rPr lang="fr-FR" dirty="0" err="1" smtClean="0"/>
              <a:t>evaluation</a:t>
            </a:r>
            <a:r>
              <a:rPr lang="fr-FR" dirty="0" smtClean="0"/>
              <a:t> </a:t>
            </a:r>
            <a:r>
              <a:rPr lang="fr-FR" dirty="0" err="1" smtClean="0"/>
              <a:t>forms</a:t>
            </a:r>
            <a:endParaRPr lang="en-GB" dirty="0"/>
          </a:p>
        </p:txBody>
      </p:sp>
      <p:sp>
        <p:nvSpPr>
          <p:cNvPr id="3079" name="Footer Placeholder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>
                <a:solidFill>
                  <a:srgbClr val="132577"/>
                </a:solidFill>
              </a:rPr>
              <a:t>l EUCALL Workshop: User Access at Advanced Laser Light Sources l 21-22 September 2017 l J. McCarthy</a:t>
            </a:r>
            <a:endParaRPr lang="en-GB" dirty="0">
              <a:solidFill>
                <a:srgbClr val="132577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32577"/>
                </a:solidFill>
              </a:rPr>
              <a:t>Page </a:t>
            </a:r>
            <a:fld id="{F864DF60-1784-4AF8-9A7B-7033DC98E51E}" type="slidenum">
              <a:rPr lang="fr-FR" smtClean="0">
                <a:solidFill>
                  <a:srgbClr val="132577"/>
                </a:solidFill>
              </a:rPr>
              <a:pPr>
                <a:defRPr/>
              </a:pPr>
              <a:t>10</a:t>
            </a:fld>
            <a:endParaRPr lang="fr-FR" dirty="0">
              <a:solidFill>
                <a:srgbClr val="132577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User </a:t>
            </a:r>
            <a:r>
              <a:rPr lang="fr-FR" dirty="0" err="1" smtClean="0"/>
              <a:t>evaluation</a:t>
            </a:r>
            <a:r>
              <a:rPr lang="fr-FR" dirty="0" smtClean="0"/>
              <a:t> </a:t>
            </a:r>
            <a:r>
              <a:rPr lang="fr-FR" dirty="0" err="1" smtClean="0"/>
              <a:t>form</a:t>
            </a:r>
            <a:r>
              <a:rPr lang="fr-FR" dirty="0" smtClean="0"/>
              <a:t> - </a:t>
            </a:r>
            <a:r>
              <a:rPr lang="fr-FR" dirty="0" err="1" smtClean="0"/>
              <a:t>My</a:t>
            </a:r>
            <a:r>
              <a:rPr lang="fr-FR" dirty="0" smtClean="0"/>
              <a:t> </a:t>
            </a:r>
            <a:r>
              <a:rPr lang="fr-FR" dirty="0" err="1" smtClean="0"/>
              <a:t>advice</a:t>
            </a:r>
            <a:endParaRPr lang="en-GB" dirty="0"/>
          </a:p>
        </p:txBody>
      </p:sp>
      <p:sp>
        <p:nvSpPr>
          <p:cNvPr id="3079" name="Footer Placeholder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>
                <a:solidFill>
                  <a:srgbClr val="132577"/>
                </a:solidFill>
              </a:rPr>
              <a:t>l EUCALL Workshop: User Access at Advanced Laser Light Sources l 21-22 September 2017 l J. McCarthy</a:t>
            </a:r>
            <a:endParaRPr lang="en-GB" dirty="0">
              <a:solidFill>
                <a:srgbClr val="132577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32577"/>
                </a:solidFill>
              </a:rPr>
              <a:t>Page </a:t>
            </a:r>
            <a:fld id="{F864DF60-1784-4AF8-9A7B-7033DC98E51E}" type="slidenum">
              <a:rPr lang="fr-FR" smtClean="0">
                <a:solidFill>
                  <a:srgbClr val="132577"/>
                </a:solidFill>
              </a:rPr>
              <a:pPr>
                <a:defRPr/>
              </a:pPr>
              <a:t>11</a:t>
            </a:fld>
            <a:endParaRPr lang="fr-FR" dirty="0">
              <a:solidFill>
                <a:srgbClr val="132577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16000" y="872830"/>
            <a:ext cx="8493631" cy="526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buClr>
                <a:srgbClr val="7DA9DA"/>
              </a:buClr>
              <a:defRPr/>
            </a:pPr>
            <a:r>
              <a:rPr lang="fr-FR" b="1" dirty="0" err="1" smtClean="0">
                <a:solidFill>
                  <a:srgbClr val="1B5092"/>
                </a:solidFill>
              </a:rPr>
              <a:t>Aim</a:t>
            </a:r>
            <a:r>
              <a:rPr lang="fr-FR" b="1" dirty="0" smtClean="0">
                <a:solidFill>
                  <a:srgbClr val="1B5092"/>
                </a:solidFill>
              </a:rPr>
              <a:t> of questions </a:t>
            </a:r>
            <a:r>
              <a:rPr lang="fr-FR" b="1" dirty="0" err="1" smtClean="0">
                <a:solidFill>
                  <a:srgbClr val="1B5092"/>
                </a:solidFill>
              </a:rPr>
              <a:t>is</a:t>
            </a:r>
            <a:r>
              <a:rPr lang="fr-FR" b="1" dirty="0" smtClean="0">
                <a:solidFill>
                  <a:srgbClr val="1B5092"/>
                </a:solidFill>
              </a:rPr>
              <a:t> to </a:t>
            </a:r>
            <a:r>
              <a:rPr lang="fr-FR" b="1" u="sng" dirty="0" err="1" smtClean="0">
                <a:solidFill>
                  <a:srgbClr val="1B5092"/>
                </a:solidFill>
              </a:rPr>
              <a:t>improve</a:t>
            </a:r>
            <a:endParaRPr lang="fr-FR" sz="1600" u="sng" dirty="0"/>
          </a:p>
          <a:p>
            <a:pPr marL="285750" indent="-285750" algn="l">
              <a:spcBef>
                <a:spcPct val="20000"/>
              </a:spcBef>
              <a:buClr>
                <a:srgbClr val="1B509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sz="1600" dirty="0" smtClean="0"/>
              <a:t>Source performance</a:t>
            </a:r>
            <a:endParaRPr lang="fr-FR" sz="1600" dirty="0">
              <a:solidFill>
                <a:srgbClr val="1B5092"/>
              </a:solidFill>
            </a:endParaRPr>
          </a:p>
          <a:p>
            <a:pPr marL="285750" indent="-285750" algn="l">
              <a:spcBef>
                <a:spcPct val="20000"/>
              </a:spcBef>
              <a:buClr>
                <a:srgbClr val="1B509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sz="1600" dirty="0" err="1" smtClean="0"/>
              <a:t>Beamline</a:t>
            </a:r>
            <a:r>
              <a:rPr lang="fr-FR" sz="1600" dirty="0" smtClean="0"/>
              <a:t> performance (</a:t>
            </a:r>
            <a:r>
              <a:rPr lang="fr-FR" sz="1600" dirty="0" err="1" smtClean="0"/>
              <a:t>beamline</a:t>
            </a:r>
            <a:r>
              <a:rPr lang="fr-FR" sz="1600" dirty="0" smtClean="0"/>
              <a:t> components and software)</a:t>
            </a:r>
            <a:endParaRPr lang="en-GB" sz="1600" dirty="0"/>
          </a:p>
          <a:p>
            <a:pPr marL="285750" indent="-285750" algn="l">
              <a:spcBef>
                <a:spcPct val="20000"/>
              </a:spcBef>
              <a:buClr>
                <a:srgbClr val="1B509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600" dirty="0" smtClean="0"/>
              <a:t>Support services (User Portal, data handling, offline labs…)</a:t>
            </a:r>
            <a:endParaRPr lang="en-GB" sz="1600" dirty="0"/>
          </a:p>
          <a:p>
            <a:pPr marL="285750" indent="-285750" algn="l">
              <a:spcBef>
                <a:spcPct val="20000"/>
              </a:spcBef>
              <a:buClr>
                <a:srgbClr val="1B509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sz="1600" dirty="0" smtClean="0"/>
              <a:t>Staff support</a:t>
            </a:r>
            <a:endParaRPr lang="fr-FR" sz="1600" dirty="0" smtClean="0">
              <a:solidFill>
                <a:srgbClr val="1B5092"/>
              </a:solidFill>
            </a:endParaRPr>
          </a:p>
          <a:p>
            <a:pPr marL="285750" indent="-285750" algn="l">
              <a:spcBef>
                <a:spcPct val="20000"/>
              </a:spcBef>
              <a:buClr>
                <a:srgbClr val="1B509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sz="1600" dirty="0" smtClean="0"/>
              <a:t>Administrative services (</a:t>
            </a:r>
            <a:r>
              <a:rPr lang="fr-FR" sz="1600" dirty="0" err="1" smtClean="0"/>
              <a:t>Reception</a:t>
            </a:r>
            <a:r>
              <a:rPr lang="fr-FR" sz="1600" dirty="0" smtClean="0"/>
              <a:t>, </a:t>
            </a:r>
            <a:r>
              <a:rPr lang="fr-FR" sz="1600" dirty="0" err="1" smtClean="0"/>
              <a:t>Travel</a:t>
            </a:r>
            <a:r>
              <a:rPr lang="fr-FR" sz="1600" dirty="0" smtClean="0"/>
              <a:t>, User Office, </a:t>
            </a:r>
            <a:r>
              <a:rPr lang="fr-FR" sz="1600" dirty="0" err="1" smtClean="0"/>
              <a:t>Guesthouse</a:t>
            </a:r>
            <a:r>
              <a:rPr lang="fr-FR" sz="1600" dirty="0" smtClean="0"/>
              <a:t>, </a:t>
            </a:r>
            <a:r>
              <a:rPr lang="fr-FR" sz="1600" dirty="0" err="1" smtClean="0"/>
              <a:t>canteen</a:t>
            </a:r>
            <a:r>
              <a:rPr lang="fr-FR" sz="1600" dirty="0" smtClean="0"/>
              <a:t>…)</a:t>
            </a:r>
            <a:endParaRPr lang="fr-FR" sz="1600" dirty="0"/>
          </a:p>
          <a:p>
            <a:pPr marL="285750" indent="-285750" algn="l">
              <a:spcBef>
                <a:spcPct val="20000"/>
              </a:spcBef>
              <a:buClr>
                <a:srgbClr val="1B509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sz="1600" dirty="0" err="1" smtClean="0"/>
              <a:t>Any</a:t>
            </a:r>
            <a:r>
              <a:rPr lang="fr-FR" sz="1600" dirty="0" smtClean="0"/>
              <a:t> aspects </a:t>
            </a:r>
            <a:r>
              <a:rPr lang="fr-FR" sz="1600" dirty="0" err="1" smtClean="0"/>
              <a:t>that</a:t>
            </a:r>
            <a:r>
              <a:rPr lang="fr-FR" sz="1600" dirty="0" smtClean="0"/>
              <a:t> </a:t>
            </a:r>
            <a:r>
              <a:rPr lang="fr-FR" sz="1600" dirty="0" err="1" smtClean="0"/>
              <a:t>make</a:t>
            </a:r>
            <a:r>
              <a:rPr lang="fr-FR" sz="1600" dirty="0" smtClean="0"/>
              <a:t> the user </a:t>
            </a:r>
            <a:r>
              <a:rPr lang="fr-FR" sz="1600" dirty="0" err="1" smtClean="0"/>
              <a:t>experience</a:t>
            </a:r>
            <a:r>
              <a:rPr lang="fr-FR" sz="1600" dirty="0" smtClean="0"/>
              <a:t> </a:t>
            </a:r>
            <a:r>
              <a:rPr lang="fr-FR" sz="1600" dirty="0" err="1" smtClean="0"/>
              <a:t>pleasant</a:t>
            </a:r>
            <a:r>
              <a:rPr lang="fr-FR" sz="1600" dirty="0" smtClean="0"/>
              <a:t> or </a:t>
            </a:r>
            <a:r>
              <a:rPr lang="fr-FR" sz="1600" dirty="0" err="1" smtClean="0"/>
              <a:t>unpleasant</a:t>
            </a:r>
            <a:endParaRPr lang="fr-FR" sz="1600" dirty="0" smtClean="0"/>
          </a:p>
          <a:p>
            <a:pPr algn="l">
              <a:spcBef>
                <a:spcPct val="20000"/>
              </a:spcBef>
              <a:buClr>
                <a:srgbClr val="7DA9DA"/>
              </a:buClr>
              <a:defRPr/>
            </a:pPr>
            <a:endParaRPr lang="fr-FR" sz="1600" b="1" dirty="0">
              <a:solidFill>
                <a:srgbClr val="1B5092"/>
              </a:solidFill>
            </a:endParaRPr>
          </a:p>
          <a:p>
            <a:pPr algn="l">
              <a:spcBef>
                <a:spcPct val="20000"/>
              </a:spcBef>
              <a:buClr>
                <a:srgbClr val="7DA9DA"/>
              </a:buClr>
              <a:defRPr/>
            </a:pPr>
            <a:r>
              <a:rPr lang="fr-FR" b="1" dirty="0" smtClean="0">
                <a:solidFill>
                  <a:srgbClr val="1B5092"/>
                </a:solidFill>
              </a:rPr>
              <a:t>Least effort for user (force </a:t>
            </a:r>
            <a:r>
              <a:rPr lang="fr-FR" b="1" dirty="0" err="1" smtClean="0">
                <a:solidFill>
                  <a:srgbClr val="1B5092"/>
                </a:solidFill>
              </a:rPr>
              <a:t>doesn’t</a:t>
            </a:r>
            <a:r>
              <a:rPr lang="fr-FR" b="1" dirty="0" smtClean="0">
                <a:solidFill>
                  <a:srgbClr val="1B5092"/>
                </a:solidFill>
              </a:rPr>
              <a:t> </a:t>
            </a:r>
            <a:r>
              <a:rPr lang="fr-FR" b="1" dirty="0" err="1" smtClean="0">
                <a:solidFill>
                  <a:srgbClr val="1B5092"/>
                </a:solidFill>
              </a:rPr>
              <a:t>work</a:t>
            </a:r>
            <a:r>
              <a:rPr lang="fr-FR" b="1" dirty="0" smtClean="0">
                <a:solidFill>
                  <a:srgbClr val="1B5092"/>
                </a:solidFill>
              </a:rPr>
              <a:t>)</a:t>
            </a:r>
          </a:p>
          <a:p>
            <a:pPr marL="285750" indent="-285750" algn="l">
              <a:spcBef>
                <a:spcPct val="20000"/>
              </a:spcBef>
              <a:buClr>
                <a:srgbClr val="1B509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sz="1600" dirty="0" err="1" smtClean="0"/>
              <a:t>Make</a:t>
            </a:r>
            <a:r>
              <a:rPr lang="fr-FR" sz="1600" dirty="0" smtClean="0"/>
              <a:t> the questionnaire short and quick to </a:t>
            </a:r>
            <a:r>
              <a:rPr lang="fr-FR" sz="1600" dirty="0" err="1" smtClean="0"/>
              <a:t>fill</a:t>
            </a:r>
            <a:endParaRPr lang="fr-FR" sz="1600" dirty="0" smtClean="0"/>
          </a:p>
          <a:p>
            <a:pPr marL="285750" indent="-285750" algn="l">
              <a:spcBef>
                <a:spcPct val="20000"/>
              </a:spcBef>
              <a:buClr>
                <a:srgbClr val="1B509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sz="1600" dirty="0" err="1" smtClean="0"/>
              <a:t>Pre-filled</a:t>
            </a:r>
            <a:r>
              <a:rPr lang="fr-FR" sz="1600" dirty="0" smtClean="0"/>
              <a:t> </a:t>
            </a:r>
            <a:r>
              <a:rPr lang="fr-FR" sz="1600" dirty="0" err="1" smtClean="0"/>
              <a:t>fields</a:t>
            </a:r>
            <a:r>
              <a:rPr lang="fr-FR" sz="1600" dirty="0" smtClean="0"/>
              <a:t> </a:t>
            </a:r>
            <a:r>
              <a:rPr lang="fr-FR" sz="1600" dirty="0" err="1" smtClean="0"/>
              <a:t>whenever</a:t>
            </a:r>
            <a:r>
              <a:rPr lang="fr-FR" sz="1600" dirty="0" smtClean="0"/>
              <a:t> possible</a:t>
            </a:r>
            <a:endParaRPr lang="fr-FR" sz="1600" dirty="0">
              <a:solidFill>
                <a:srgbClr val="1B5092"/>
              </a:solidFill>
            </a:endParaRPr>
          </a:p>
          <a:p>
            <a:pPr marL="285750" indent="-285750" algn="l">
              <a:spcBef>
                <a:spcPct val="20000"/>
              </a:spcBef>
              <a:buClr>
                <a:srgbClr val="1B509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sz="1600" dirty="0" smtClean="0"/>
              <a:t>Access </a:t>
            </a:r>
            <a:r>
              <a:rPr lang="fr-FR" sz="1600" dirty="0" err="1" smtClean="0"/>
              <a:t>directly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the User Portal </a:t>
            </a:r>
            <a:r>
              <a:rPr lang="fr-FR" sz="1600" dirty="0" err="1" smtClean="0"/>
              <a:t>account</a:t>
            </a:r>
            <a:r>
              <a:rPr lang="fr-FR" sz="1600" dirty="0" smtClean="0"/>
              <a:t> or email </a:t>
            </a:r>
            <a:r>
              <a:rPr lang="fr-FR" sz="1600" dirty="0" err="1" smtClean="0"/>
              <a:t>Inbox</a:t>
            </a:r>
            <a:endParaRPr lang="fr-FR" sz="1600" dirty="0" smtClean="0"/>
          </a:p>
          <a:p>
            <a:pPr marL="285750" indent="-285750" algn="l">
              <a:spcBef>
                <a:spcPct val="20000"/>
              </a:spcBef>
              <a:buClr>
                <a:srgbClr val="1B509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sz="1600" dirty="0" err="1" smtClean="0"/>
              <a:t>Checkboxes</a:t>
            </a:r>
            <a:r>
              <a:rPr lang="fr-FR" sz="1600" dirty="0" smtClean="0"/>
              <a:t> but </a:t>
            </a:r>
            <a:r>
              <a:rPr lang="fr-FR" sz="1600" dirty="0" err="1" smtClean="0"/>
              <a:t>ask</a:t>
            </a:r>
            <a:r>
              <a:rPr lang="fr-FR" sz="1600" dirty="0" smtClean="0"/>
              <a:t> for an </a:t>
            </a:r>
            <a:r>
              <a:rPr lang="fr-FR" sz="1600" dirty="0" err="1" smtClean="0"/>
              <a:t>explanatory</a:t>
            </a:r>
            <a:r>
              <a:rPr lang="fr-FR" sz="1600" dirty="0" smtClean="0"/>
              <a:t> comment if </a:t>
            </a:r>
            <a:r>
              <a:rPr lang="fr-FR" sz="1600" dirty="0" err="1" smtClean="0"/>
              <a:t>reply</a:t>
            </a:r>
            <a:r>
              <a:rPr lang="fr-FR" sz="1600" dirty="0" smtClean="0"/>
              <a:t> </a:t>
            </a:r>
            <a:r>
              <a:rPr lang="fr-FR" sz="1600" dirty="0" err="1" smtClean="0"/>
              <a:t>indicates</a:t>
            </a:r>
            <a:r>
              <a:rPr lang="fr-FR" sz="1600" dirty="0" smtClean="0"/>
              <a:t> </a:t>
            </a:r>
            <a:r>
              <a:rPr lang="fr-FR" sz="1600" dirty="0" err="1" smtClean="0"/>
              <a:t>less</a:t>
            </a:r>
            <a:r>
              <a:rPr lang="fr-FR" sz="1600" dirty="0" smtClean="0"/>
              <a:t> </a:t>
            </a:r>
            <a:r>
              <a:rPr lang="fr-FR" sz="1600" dirty="0" err="1" smtClean="0"/>
              <a:t>than</a:t>
            </a:r>
            <a:r>
              <a:rPr lang="fr-FR" sz="1600" dirty="0" smtClean="0"/>
              <a:t> </a:t>
            </a:r>
            <a:r>
              <a:rPr lang="fr-FR" sz="1600" dirty="0" err="1" smtClean="0"/>
              <a:t>satisfactory</a:t>
            </a:r>
            <a:endParaRPr lang="fr-FR" sz="1600" dirty="0" smtClean="0"/>
          </a:p>
          <a:p>
            <a:pPr algn="l">
              <a:spcBef>
                <a:spcPct val="20000"/>
              </a:spcBef>
              <a:buClr>
                <a:srgbClr val="1B5092"/>
              </a:buClr>
              <a:buSzPct val="120000"/>
              <a:defRPr/>
            </a:pPr>
            <a:endParaRPr lang="fr-FR" sz="1600" dirty="0"/>
          </a:p>
          <a:p>
            <a:pPr algn="l">
              <a:spcBef>
                <a:spcPct val="20000"/>
              </a:spcBef>
              <a:buClr>
                <a:srgbClr val="1B5092"/>
              </a:buClr>
              <a:buSzPct val="120000"/>
              <a:defRPr/>
            </a:pPr>
            <a:r>
              <a:rPr lang="fr-FR" b="1" dirty="0" err="1" smtClean="0">
                <a:solidFill>
                  <a:srgbClr val="1B5092"/>
                </a:solidFill>
              </a:rPr>
              <a:t>Dedicate</a:t>
            </a:r>
            <a:r>
              <a:rPr lang="fr-FR" b="1" dirty="0" smtClean="0">
                <a:solidFill>
                  <a:srgbClr val="1B5092"/>
                </a:solidFill>
              </a:rPr>
              <a:t> </a:t>
            </a:r>
            <a:r>
              <a:rPr lang="fr-FR" b="1" dirty="0" err="1" smtClean="0">
                <a:solidFill>
                  <a:srgbClr val="1B5092"/>
                </a:solidFill>
              </a:rPr>
              <a:t>somebody</a:t>
            </a:r>
            <a:r>
              <a:rPr lang="fr-FR" b="1" dirty="0" smtClean="0">
                <a:solidFill>
                  <a:srgbClr val="1B5092"/>
                </a:solidFill>
              </a:rPr>
              <a:t> to the </a:t>
            </a:r>
            <a:r>
              <a:rPr lang="fr-FR" b="1" dirty="0" err="1" smtClean="0">
                <a:solidFill>
                  <a:srgbClr val="1B5092"/>
                </a:solidFill>
              </a:rPr>
              <a:t>task</a:t>
            </a:r>
            <a:r>
              <a:rPr lang="fr-FR" b="1" dirty="0" smtClean="0">
                <a:solidFill>
                  <a:srgbClr val="1B5092"/>
                </a:solidFill>
              </a:rPr>
              <a:t> of </a:t>
            </a:r>
            <a:r>
              <a:rPr lang="fr-FR" b="1" dirty="0" err="1" smtClean="0">
                <a:solidFill>
                  <a:srgbClr val="1B5092"/>
                </a:solidFill>
              </a:rPr>
              <a:t>analysing</a:t>
            </a:r>
            <a:r>
              <a:rPr lang="fr-FR" b="1" dirty="0" smtClean="0">
                <a:solidFill>
                  <a:srgbClr val="1B5092"/>
                </a:solidFill>
              </a:rPr>
              <a:t> and </a:t>
            </a:r>
            <a:r>
              <a:rPr lang="fr-FR" b="1" dirty="0" err="1" smtClean="0">
                <a:solidFill>
                  <a:srgbClr val="1B5092"/>
                </a:solidFill>
              </a:rPr>
              <a:t>reacting</a:t>
            </a:r>
            <a:r>
              <a:rPr lang="fr-FR" b="1" dirty="0" smtClean="0">
                <a:solidFill>
                  <a:srgbClr val="1B5092"/>
                </a:solidFill>
              </a:rPr>
              <a:t> to the feedback</a:t>
            </a:r>
            <a:endParaRPr lang="fr-FR" b="1" dirty="0">
              <a:solidFill>
                <a:srgbClr val="1B5092"/>
              </a:solidFill>
            </a:endParaRPr>
          </a:p>
          <a:p>
            <a:pPr marL="285750" indent="-285750" algn="l">
              <a:spcBef>
                <a:spcPct val="20000"/>
              </a:spcBef>
              <a:buClr>
                <a:srgbClr val="1B509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sz="1600" dirty="0" err="1" smtClean="0"/>
              <a:t>Personal</a:t>
            </a:r>
            <a:r>
              <a:rPr lang="fr-FR" sz="1600" dirty="0" smtClean="0"/>
              <a:t> user taste or real issue ?</a:t>
            </a:r>
          </a:p>
          <a:p>
            <a:pPr marL="285750" indent="-285750" algn="l">
              <a:spcBef>
                <a:spcPct val="20000"/>
              </a:spcBef>
              <a:buClr>
                <a:srgbClr val="1B509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sz="1600" dirty="0" err="1" smtClean="0"/>
              <a:t>What</a:t>
            </a:r>
            <a:r>
              <a:rPr lang="fr-FR" sz="1600" dirty="0" smtClean="0"/>
              <a:t> are </a:t>
            </a:r>
            <a:r>
              <a:rPr lang="fr-FR" sz="1600" dirty="0" err="1" smtClean="0"/>
              <a:t>most</a:t>
            </a:r>
            <a:r>
              <a:rPr lang="fr-FR" sz="1600" dirty="0" smtClean="0"/>
              <a:t> urgent issues to deal </a:t>
            </a:r>
            <a:r>
              <a:rPr lang="fr-FR" sz="1600" dirty="0" err="1" smtClean="0"/>
              <a:t>with</a:t>
            </a:r>
            <a:r>
              <a:rPr lang="fr-FR" sz="1600" dirty="0" smtClean="0"/>
              <a:t> ?</a:t>
            </a:r>
            <a:endParaRPr lang="en-GB" sz="1600" dirty="0"/>
          </a:p>
          <a:p>
            <a:pPr algn="l">
              <a:spcBef>
                <a:spcPct val="20000"/>
              </a:spcBef>
              <a:buClr>
                <a:srgbClr val="1B5092"/>
              </a:buClr>
              <a:buSzPct val="120000"/>
              <a:defRPr/>
            </a:pPr>
            <a:endParaRPr lang="fr-FR" sz="1600" b="1" dirty="0">
              <a:solidFill>
                <a:srgbClr val="1B5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9595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Experiment</a:t>
            </a:r>
            <a:r>
              <a:rPr lang="fr-FR" dirty="0" smtClean="0"/>
              <a:t> reports</a:t>
            </a:r>
            <a:endParaRPr lang="en-GB" dirty="0"/>
          </a:p>
        </p:txBody>
      </p:sp>
      <p:sp>
        <p:nvSpPr>
          <p:cNvPr id="3079" name="Footer Placeholder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 smtClean="0">
                <a:solidFill>
                  <a:srgbClr val="132577"/>
                </a:solidFill>
              </a:rPr>
              <a:t>l EUCALL Workshop: User Access at Advanced Laser Light Sources l 21-22 September 2017 l J. McCarthy</a:t>
            </a:r>
            <a:endParaRPr lang="en-GB" dirty="0">
              <a:solidFill>
                <a:srgbClr val="132577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32577"/>
                </a:solidFill>
              </a:rPr>
              <a:t>Page </a:t>
            </a:r>
            <a:fld id="{F864DF60-1784-4AF8-9A7B-7033DC98E51E}" type="slidenum">
              <a:rPr lang="fr-FR" smtClean="0">
                <a:solidFill>
                  <a:srgbClr val="132577"/>
                </a:solidFill>
              </a:rPr>
              <a:pPr>
                <a:defRPr/>
              </a:pPr>
              <a:t>12</a:t>
            </a:fld>
            <a:endParaRPr lang="fr-FR" dirty="0">
              <a:solidFill>
                <a:srgbClr val="132577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4800" y="736068"/>
            <a:ext cx="8659813" cy="56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Clr>
                <a:srgbClr val="7DA9DA"/>
              </a:buClr>
            </a:pPr>
            <a:endParaRPr lang="fr-FR" sz="1400" b="1" dirty="0">
              <a:solidFill>
                <a:srgbClr val="1B5092"/>
              </a:solidFill>
            </a:endParaRPr>
          </a:p>
          <a:p>
            <a:pPr>
              <a:spcBef>
                <a:spcPts val="600"/>
              </a:spcBef>
              <a:buClr>
                <a:srgbClr val="7DA9DA"/>
              </a:buClr>
            </a:pPr>
            <a:r>
              <a:rPr lang="fr-FR" b="1" dirty="0">
                <a:solidFill>
                  <a:srgbClr val="1B5092"/>
                </a:solidFill>
              </a:rPr>
              <a:t>Use of PUBLIC ESRF </a:t>
            </a:r>
            <a:r>
              <a:rPr lang="fr-FR" b="1" dirty="0" err="1">
                <a:solidFill>
                  <a:srgbClr val="1B5092"/>
                </a:solidFill>
              </a:rPr>
              <a:t>beamtime</a:t>
            </a:r>
            <a:endParaRPr lang="fr-FR" b="1" dirty="0">
              <a:solidFill>
                <a:srgbClr val="1B5092"/>
              </a:solidFill>
            </a:endParaRPr>
          </a:p>
          <a:p>
            <a:pPr>
              <a:spcBef>
                <a:spcPts val="600"/>
              </a:spcBef>
              <a:buClr>
                <a:srgbClr val="7DA9DA"/>
              </a:buClr>
            </a:pPr>
            <a:r>
              <a:rPr lang="fr-FR" b="1" dirty="0">
                <a:solidFill>
                  <a:srgbClr val="1B5092"/>
                </a:solidFill>
              </a:rPr>
              <a:t>= OBLIGATION to PUBLISH and REPORT on </a:t>
            </a:r>
            <a:r>
              <a:rPr lang="fr-FR" b="1" dirty="0" err="1">
                <a:solidFill>
                  <a:srgbClr val="1B5092"/>
                </a:solidFill>
              </a:rPr>
              <a:t>beamtime</a:t>
            </a:r>
            <a:r>
              <a:rPr lang="fr-FR" b="1" dirty="0">
                <a:solidFill>
                  <a:srgbClr val="1B5092"/>
                </a:solidFill>
              </a:rPr>
              <a:t> </a:t>
            </a:r>
            <a:r>
              <a:rPr lang="fr-FR" b="1" dirty="0" err="1">
                <a:solidFill>
                  <a:srgbClr val="1B5092"/>
                </a:solidFill>
              </a:rPr>
              <a:t>used</a:t>
            </a:r>
            <a:endParaRPr lang="fr-FR" b="1" dirty="0">
              <a:solidFill>
                <a:srgbClr val="1B5092"/>
              </a:solidFill>
            </a:endParaRPr>
          </a:p>
          <a:p>
            <a:pPr>
              <a:spcBef>
                <a:spcPts val="600"/>
              </a:spcBef>
              <a:buClr>
                <a:srgbClr val="7DA9DA"/>
              </a:buClr>
            </a:pPr>
            <a:endParaRPr lang="fr-FR" b="1" dirty="0">
              <a:solidFill>
                <a:srgbClr val="1B5092"/>
              </a:solidFill>
            </a:endParaRPr>
          </a:p>
          <a:p>
            <a:pPr algn="l">
              <a:spcBef>
                <a:spcPts val="1200"/>
              </a:spcBef>
              <a:buClr>
                <a:srgbClr val="7DA9DA"/>
              </a:buClr>
            </a:pPr>
            <a:r>
              <a:rPr lang="fr-FR" b="1" dirty="0" err="1">
                <a:solidFill>
                  <a:srgbClr val="1B5092"/>
                </a:solidFill>
              </a:rPr>
              <a:t>Reporting</a:t>
            </a:r>
            <a:endParaRPr lang="fr-FR" b="1" dirty="0">
              <a:solidFill>
                <a:srgbClr val="1B5092"/>
              </a:solidFill>
            </a:endParaRPr>
          </a:p>
          <a:p>
            <a:pPr algn="l">
              <a:spcBef>
                <a:spcPct val="100000"/>
              </a:spcBef>
              <a:buClr>
                <a:srgbClr val="7DA9DA"/>
              </a:buClr>
            </a:pPr>
            <a:endParaRPr lang="fr-FR" sz="800" b="1" dirty="0">
              <a:solidFill>
                <a:srgbClr val="1B5092"/>
              </a:solidFill>
            </a:endParaRPr>
          </a:p>
          <a:p>
            <a:pPr algn="l">
              <a:lnSpc>
                <a:spcPct val="110000"/>
              </a:lnSpc>
              <a:spcBef>
                <a:spcPct val="20000"/>
              </a:spcBef>
              <a:spcAft>
                <a:spcPct val="30000"/>
              </a:spcAft>
              <a:buClr>
                <a:srgbClr val="1B5092"/>
              </a:buClr>
            </a:pPr>
            <a:r>
              <a:rPr lang="fr-FR" sz="1600" dirty="0" err="1" smtClean="0"/>
              <a:t>Users</a:t>
            </a:r>
            <a:r>
              <a:rPr lang="fr-FR" sz="1600" dirty="0" smtClean="0"/>
              <a:t> </a:t>
            </a:r>
            <a:r>
              <a:rPr lang="fr-FR" sz="1600" dirty="0" err="1"/>
              <a:t>allocated</a:t>
            </a:r>
            <a:r>
              <a:rPr lang="fr-FR" sz="1600" dirty="0"/>
              <a:t> </a:t>
            </a:r>
            <a:r>
              <a:rPr lang="fr-FR" sz="1600" dirty="0" err="1"/>
              <a:t>beamtime</a:t>
            </a:r>
            <a:r>
              <a:rPr lang="fr-FR" sz="1600" dirty="0"/>
              <a:t> </a:t>
            </a:r>
            <a:r>
              <a:rPr lang="fr-FR" sz="1600" u="sng" dirty="0" smtClean="0"/>
              <a:t>must</a:t>
            </a:r>
            <a:r>
              <a:rPr lang="fr-FR" sz="1600" dirty="0" smtClean="0"/>
              <a:t> </a:t>
            </a:r>
            <a:r>
              <a:rPr lang="fr-FR" sz="1600" dirty="0" err="1" smtClean="0"/>
              <a:t>provide</a:t>
            </a:r>
            <a:r>
              <a:rPr lang="fr-FR" sz="1600" dirty="0" smtClean="0"/>
              <a:t> </a:t>
            </a:r>
            <a:r>
              <a:rPr lang="fr-FR" sz="1600" dirty="0"/>
              <a:t>a 2-page </a:t>
            </a:r>
            <a:r>
              <a:rPr lang="fr-FR" sz="1600" dirty="0" err="1">
                <a:solidFill>
                  <a:srgbClr val="1B5092"/>
                </a:solidFill>
              </a:rPr>
              <a:t>Experimental</a:t>
            </a:r>
            <a:r>
              <a:rPr lang="fr-FR" sz="1600" dirty="0">
                <a:solidFill>
                  <a:srgbClr val="1B5092"/>
                </a:solidFill>
              </a:rPr>
              <a:t> Report</a:t>
            </a:r>
            <a:r>
              <a:rPr lang="fr-FR" sz="1600" dirty="0"/>
              <a:t> </a:t>
            </a:r>
            <a:r>
              <a:rPr lang="fr-FR" sz="1600" dirty="0" err="1"/>
              <a:t>after</a:t>
            </a:r>
            <a:r>
              <a:rPr lang="fr-FR" sz="1600" dirty="0"/>
              <a:t> </a:t>
            </a:r>
            <a:r>
              <a:rPr lang="fr-FR" sz="1600" dirty="0" err="1"/>
              <a:t>each</a:t>
            </a:r>
            <a:r>
              <a:rPr lang="fr-FR" sz="1600" dirty="0"/>
              <a:t> </a:t>
            </a:r>
            <a:r>
              <a:rPr lang="fr-FR" sz="1600" dirty="0" err="1"/>
              <a:t>experiment</a:t>
            </a:r>
            <a:endParaRPr lang="fr-FR" sz="1600" dirty="0"/>
          </a:p>
          <a:p>
            <a:pPr marL="714375" lvl="2" algn="l">
              <a:lnSpc>
                <a:spcPct val="110000"/>
              </a:lnSpc>
              <a:spcBef>
                <a:spcPct val="20000"/>
              </a:spcBef>
              <a:spcAft>
                <a:spcPct val="30000"/>
              </a:spcAft>
              <a:buClr>
                <a:srgbClr val="1B5092"/>
              </a:buClr>
              <a:buFont typeface="Wingdings" pitchFamily="2" charset="2"/>
              <a:buChar char="Ø"/>
            </a:pPr>
            <a:r>
              <a:rPr lang="fr-FR" sz="1400" dirty="0"/>
              <a:t> </a:t>
            </a:r>
            <a:r>
              <a:rPr lang="fr-FR" sz="1400" dirty="0" err="1" smtClean="0"/>
              <a:t>difficult</a:t>
            </a:r>
            <a:r>
              <a:rPr lang="fr-FR" sz="1400" dirty="0" smtClean="0"/>
              <a:t> and time-</a:t>
            </a:r>
            <a:r>
              <a:rPr lang="fr-FR" sz="1400" dirty="0" err="1" smtClean="0"/>
              <a:t>consuming</a:t>
            </a:r>
            <a:r>
              <a:rPr lang="fr-FR" sz="1400" dirty="0" smtClean="0"/>
              <a:t> to </a:t>
            </a:r>
            <a:r>
              <a:rPr lang="fr-FR" sz="1400" dirty="0" err="1" smtClean="0"/>
              <a:t>follow</a:t>
            </a:r>
            <a:r>
              <a:rPr lang="fr-FR" sz="1400" dirty="0" smtClean="0"/>
              <a:t> up (</a:t>
            </a:r>
            <a:r>
              <a:rPr lang="fr-FR" sz="1400" dirty="0" err="1" smtClean="0"/>
              <a:t>nearly</a:t>
            </a:r>
            <a:r>
              <a:rPr lang="fr-FR" sz="1400" dirty="0" smtClean="0"/>
              <a:t> 1900 </a:t>
            </a:r>
            <a:r>
              <a:rPr lang="fr-FR" sz="1400" dirty="0" err="1" smtClean="0"/>
              <a:t>experiments</a:t>
            </a:r>
            <a:r>
              <a:rPr lang="fr-FR" sz="1400" dirty="0" smtClean="0"/>
              <a:t> per </a:t>
            </a:r>
            <a:r>
              <a:rPr lang="fr-FR" sz="1400" dirty="0" err="1" smtClean="0"/>
              <a:t>year</a:t>
            </a:r>
            <a:r>
              <a:rPr lang="fr-FR" sz="1400" dirty="0" smtClean="0"/>
              <a:t>)</a:t>
            </a:r>
          </a:p>
          <a:p>
            <a:pPr marL="714375" lvl="2" algn="l">
              <a:lnSpc>
                <a:spcPct val="110000"/>
              </a:lnSpc>
              <a:spcBef>
                <a:spcPct val="20000"/>
              </a:spcBef>
              <a:spcAft>
                <a:spcPct val="30000"/>
              </a:spcAft>
              <a:buClr>
                <a:srgbClr val="1B5092"/>
              </a:buClr>
              <a:buFont typeface="Wingdings" pitchFamily="2" charset="2"/>
              <a:buChar char="Ø"/>
            </a:pPr>
            <a:r>
              <a:rPr lang="fr-FR" sz="1400" dirty="0"/>
              <a:t> </a:t>
            </a:r>
            <a:r>
              <a:rPr lang="fr-FR" sz="1400" dirty="0" smtClean="0"/>
              <a:t>if not </a:t>
            </a:r>
            <a:r>
              <a:rPr lang="fr-FR" sz="1400" dirty="0" err="1" smtClean="0"/>
              <a:t>submitted</a:t>
            </a:r>
            <a:r>
              <a:rPr lang="fr-FR" sz="1400" dirty="0" smtClean="0"/>
              <a:t>, </a:t>
            </a:r>
            <a:r>
              <a:rPr lang="fr-FR" sz="1400" dirty="0" err="1" smtClean="0"/>
              <a:t>what</a:t>
            </a:r>
            <a:r>
              <a:rPr lang="fr-FR" sz="1400" dirty="0" smtClean="0"/>
              <a:t> sanctions </a:t>
            </a:r>
            <a:r>
              <a:rPr lang="fr-FR" sz="1400" dirty="0" err="1" smtClean="0"/>
              <a:t>can</a:t>
            </a:r>
            <a:r>
              <a:rPr lang="fr-FR" sz="1400" dirty="0" smtClean="0"/>
              <a:t> </a:t>
            </a:r>
            <a:r>
              <a:rPr lang="fr-FR" sz="1400" dirty="0" err="1" smtClean="0"/>
              <a:t>be</a:t>
            </a:r>
            <a:r>
              <a:rPr lang="fr-FR" sz="1400" dirty="0" smtClean="0"/>
              <a:t> </a:t>
            </a:r>
            <a:r>
              <a:rPr lang="fr-FR" sz="1400" dirty="0" err="1" smtClean="0"/>
              <a:t>reasonably</a:t>
            </a:r>
            <a:r>
              <a:rPr lang="fr-FR" sz="1400" dirty="0" smtClean="0"/>
              <a:t> </a:t>
            </a:r>
            <a:r>
              <a:rPr lang="fr-FR" sz="1400" dirty="0" err="1" smtClean="0"/>
              <a:t>applied</a:t>
            </a:r>
            <a:r>
              <a:rPr lang="fr-FR" sz="1400" dirty="0" smtClean="0"/>
              <a:t> – </a:t>
            </a:r>
            <a:r>
              <a:rPr lang="fr-FR" sz="1400" dirty="0" err="1" smtClean="0"/>
              <a:t>difficult</a:t>
            </a:r>
            <a:endParaRPr lang="fr-FR" sz="1400" dirty="0" smtClean="0"/>
          </a:p>
          <a:p>
            <a:pPr marL="714375" lvl="2" algn="l">
              <a:lnSpc>
                <a:spcPct val="110000"/>
              </a:lnSpc>
              <a:spcBef>
                <a:spcPct val="20000"/>
              </a:spcBef>
              <a:spcAft>
                <a:spcPct val="30000"/>
              </a:spcAft>
              <a:buClr>
                <a:srgbClr val="1B5092"/>
              </a:buClr>
              <a:buFont typeface="Wingdings" pitchFamily="2" charset="2"/>
              <a:buChar char="Ø"/>
            </a:pPr>
            <a:r>
              <a:rPr lang="fr-FR" sz="1400" b="1" dirty="0"/>
              <a:t> </a:t>
            </a:r>
            <a:r>
              <a:rPr lang="fr-FR" sz="1400" b="1" dirty="0" smtClean="0"/>
              <a:t>Major Axis of Force = future </a:t>
            </a:r>
            <a:r>
              <a:rPr lang="fr-FR" sz="1400" b="1" dirty="0" err="1" smtClean="0"/>
              <a:t>access</a:t>
            </a:r>
            <a:r>
              <a:rPr lang="fr-FR" sz="1400" b="1" dirty="0" smtClean="0"/>
              <a:t> / new </a:t>
            </a:r>
            <a:r>
              <a:rPr lang="fr-FR" sz="1400" b="1" dirty="0" err="1" smtClean="0"/>
              <a:t>proposals</a:t>
            </a:r>
            <a:endParaRPr lang="fr-FR" sz="1400" b="1" dirty="0" smtClean="0"/>
          </a:p>
          <a:p>
            <a:pPr marL="714375" lvl="2" algn="l">
              <a:lnSpc>
                <a:spcPct val="110000"/>
              </a:lnSpc>
              <a:spcBef>
                <a:spcPct val="20000"/>
              </a:spcBef>
              <a:spcAft>
                <a:spcPct val="30000"/>
              </a:spcAft>
              <a:buClr>
                <a:srgbClr val="1B5092"/>
              </a:buClr>
              <a:buFont typeface="Wingdings" pitchFamily="2" charset="2"/>
              <a:buChar char="Ø"/>
            </a:pPr>
            <a:r>
              <a:rPr lang="fr-FR" sz="1400" b="1" dirty="0"/>
              <a:t> </a:t>
            </a:r>
            <a:r>
              <a:rPr lang="fr-FR" sz="1400" dirty="0" err="1" smtClean="0"/>
              <a:t>forwarded</a:t>
            </a:r>
            <a:r>
              <a:rPr lang="fr-FR" sz="1400" dirty="0" smtClean="0"/>
              <a:t> </a:t>
            </a:r>
            <a:r>
              <a:rPr lang="fr-FR" sz="1400" dirty="0"/>
              <a:t>to </a:t>
            </a:r>
            <a:r>
              <a:rPr lang="fr-FR" sz="1400" dirty="0" err="1"/>
              <a:t>Review</a:t>
            </a:r>
            <a:r>
              <a:rPr lang="fr-FR" sz="1400" dirty="0"/>
              <a:t> </a:t>
            </a:r>
            <a:r>
              <a:rPr lang="fr-FR" sz="1400" dirty="0" err="1"/>
              <a:t>Committees</a:t>
            </a:r>
            <a:r>
              <a:rPr lang="fr-FR" sz="1400" dirty="0"/>
              <a:t> </a:t>
            </a:r>
            <a:r>
              <a:rPr lang="fr-FR" sz="1400" dirty="0" err="1"/>
              <a:t>who</a:t>
            </a:r>
            <a:r>
              <a:rPr lang="fr-FR" sz="1400" dirty="0"/>
              <a:t> monitor effective use of </a:t>
            </a:r>
            <a:r>
              <a:rPr lang="fr-FR" sz="1400" dirty="0" err="1" smtClean="0"/>
              <a:t>beamtime</a:t>
            </a:r>
            <a:endParaRPr lang="fr-FR" sz="1400" dirty="0"/>
          </a:p>
          <a:p>
            <a:pPr marL="714375" lvl="2" algn="l">
              <a:lnSpc>
                <a:spcPct val="110000"/>
              </a:lnSpc>
              <a:spcBef>
                <a:spcPct val="20000"/>
              </a:spcBef>
              <a:spcAft>
                <a:spcPct val="30000"/>
              </a:spcAft>
              <a:buClr>
                <a:srgbClr val="1B5092"/>
              </a:buClr>
              <a:buFont typeface="Wingdings" pitchFamily="2" charset="2"/>
              <a:buChar char="Ø"/>
            </a:pPr>
            <a:r>
              <a:rPr lang="fr-FR" sz="1400" dirty="0"/>
              <a:t> </a:t>
            </a:r>
            <a:r>
              <a:rPr lang="fr-FR" sz="1400" dirty="0" err="1"/>
              <a:t>required</a:t>
            </a:r>
            <a:r>
              <a:rPr lang="fr-FR" sz="1400" dirty="0"/>
              <a:t> as support for new </a:t>
            </a:r>
            <a:r>
              <a:rPr lang="fr-FR" sz="1400" dirty="0" err="1"/>
              <a:t>requests</a:t>
            </a:r>
            <a:r>
              <a:rPr lang="fr-FR" sz="1400" dirty="0"/>
              <a:t> for </a:t>
            </a:r>
            <a:r>
              <a:rPr lang="fr-FR" sz="1400" dirty="0" err="1" smtClean="0"/>
              <a:t>beam</a:t>
            </a:r>
            <a:r>
              <a:rPr lang="fr-FR" sz="1400" dirty="0" smtClean="0"/>
              <a:t> time</a:t>
            </a:r>
          </a:p>
          <a:p>
            <a:pPr marL="714375" lvl="2" algn="l">
              <a:lnSpc>
                <a:spcPct val="110000"/>
              </a:lnSpc>
              <a:spcBef>
                <a:spcPct val="20000"/>
              </a:spcBef>
              <a:spcAft>
                <a:spcPct val="30000"/>
              </a:spcAft>
              <a:buClr>
                <a:srgbClr val="1B5092"/>
              </a:buClr>
              <a:buFont typeface="Wingdings" pitchFamily="2" charset="2"/>
              <a:buChar char="Ø"/>
            </a:pPr>
            <a:r>
              <a:rPr lang="fr-FR" sz="1400" dirty="0" smtClean="0"/>
              <a:t> relevant reports and reports on </a:t>
            </a:r>
            <a:r>
              <a:rPr lang="fr-FR" sz="1400" dirty="0" err="1" smtClean="0"/>
              <a:t>recent</a:t>
            </a:r>
            <a:r>
              <a:rPr lang="fr-FR" sz="1400" dirty="0" smtClean="0"/>
              <a:t> </a:t>
            </a:r>
            <a:r>
              <a:rPr lang="fr-FR" sz="1400" dirty="0" err="1" smtClean="0"/>
              <a:t>beam</a:t>
            </a:r>
            <a:r>
              <a:rPr lang="fr-FR" sz="1400" dirty="0" smtClean="0"/>
              <a:t> time (</a:t>
            </a:r>
            <a:r>
              <a:rPr lang="fr-FR" sz="1400" dirty="0" err="1" smtClean="0"/>
              <a:t>status</a:t>
            </a:r>
            <a:r>
              <a:rPr lang="fr-FR" sz="1400" dirty="0" smtClean="0"/>
              <a:t> of </a:t>
            </a:r>
            <a:r>
              <a:rPr lang="fr-FR" sz="1400" dirty="0" err="1" smtClean="0"/>
              <a:t>project</a:t>
            </a:r>
            <a:r>
              <a:rPr lang="fr-FR" sz="1400" dirty="0" smtClean="0"/>
              <a:t> , </a:t>
            </a:r>
            <a:r>
              <a:rPr lang="fr-FR" sz="1400" dirty="0" err="1" smtClean="0"/>
              <a:t>productivity</a:t>
            </a:r>
            <a:r>
              <a:rPr lang="fr-FR" sz="1400" dirty="0" smtClean="0"/>
              <a:t>)</a:t>
            </a:r>
          </a:p>
          <a:p>
            <a:pPr marL="714375" lvl="2" algn="l">
              <a:lnSpc>
                <a:spcPct val="110000"/>
              </a:lnSpc>
              <a:spcBef>
                <a:spcPct val="20000"/>
              </a:spcBef>
              <a:spcAft>
                <a:spcPct val="30000"/>
              </a:spcAft>
              <a:buClr>
                <a:srgbClr val="1B5092"/>
              </a:buClr>
              <a:buFont typeface="Wingdings" pitchFamily="2" charset="2"/>
              <a:buChar char="Ø"/>
            </a:pPr>
            <a:r>
              <a:rPr lang="fr-FR" sz="1400" dirty="0" smtClean="0"/>
              <a:t> </a:t>
            </a:r>
            <a:r>
              <a:rPr lang="fr-FR" sz="1400" dirty="0" err="1" smtClean="0"/>
              <a:t>especially</a:t>
            </a:r>
            <a:r>
              <a:rPr lang="fr-FR" sz="1400" dirty="0" smtClean="0"/>
              <a:t> important in absence of publication</a:t>
            </a:r>
          </a:p>
          <a:p>
            <a:pPr marL="714375" lvl="2" algn="l">
              <a:lnSpc>
                <a:spcPct val="110000"/>
              </a:lnSpc>
              <a:spcBef>
                <a:spcPct val="20000"/>
              </a:spcBef>
              <a:spcAft>
                <a:spcPct val="30000"/>
              </a:spcAft>
              <a:buClr>
                <a:srgbClr val="1B5092"/>
              </a:buClr>
              <a:buFont typeface="Wingdings" pitchFamily="2" charset="2"/>
              <a:buChar char="Ø"/>
            </a:pPr>
            <a:r>
              <a:rPr lang="fr-FR" sz="1400" dirty="0" smtClean="0"/>
              <a:t> </a:t>
            </a:r>
            <a:r>
              <a:rPr lang="fr-FR" sz="1400" dirty="0" err="1" smtClean="0"/>
              <a:t>confidential</a:t>
            </a:r>
            <a:r>
              <a:rPr lang="fr-FR" sz="1400" dirty="0" smtClean="0"/>
              <a:t> reports </a:t>
            </a:r>
            <a:r>
              <a:rPr lang="fr-FR" sz="1400" dirty="0" err="1" smtClean="0"/>
              <a:t>may</a:t>
            </a:r>
            <a:r>
              <a:rPr lang="fr-FR" sz="1400" dirty="0" smtClean="0"/>
              <a:t> </a:t>
            </a:r>
            <a:r>
              <a:rPr lang="fr-FR" sz="1400" dirty="0" err="1" smtClean="0"/>
              <a:t>be</a:t>
            </a:r>
            <a:r>
              <a:rPr lang="fr-FR" sz="1400" dirty="0" smtClean="0"/>
              <a:t> sent to the User Office</a:t>
            </a:r>
          </a:p>
          <a:p>
            <a:pPr marL="714375" lvl="2" algn="l">
              <a:lnSpc>
                <a:spcPct val="110000"/>
              </a:lnSpc>
              <a:spcBef>
                <a:spcPct val="20000"/>
              </a:spcBef>
              <a:spcAft>
                <a:spcPct val="30000"/>
              </a:spcAft>
              <a:buClr>
                <a:srgbClr val="1B5092"/>
              </a:buClr>
              <a:buFont typeface="Wingdings" pitchFamily="2" charset="2"/>
              <a:buChar char="Ø"/>
            </a:pPr>
            <a:r>
              <a:rPr lang="fr-FR" sz="1400" dirty="0"/>
              <a:t> </a:t>
            </a:r>
            <a:r>
              <a:rPr lang="fr-FR" sz="1400" dirty="0" smtClean="0"/>
              <a:t>the </a:t>
            </a:r>
            <a:r>
              <a:rPr lang="fr-FR" sz="1400" dirty="0" err="1"/>
              <a:t>c</a:t>
            </a:r>
            <a:r>
              <a:rPr lang="fr-FR" sz="1400" dirty="0" err="1" smtClean="0"/>
              <a:t>ommittees</a:t>
            </a:r>
            <a:r>
              <a:rPr lang="fr-FR" sz="1400" dirty="0" smtClean="0"/>
              <a:t> </a:t>
            </a:r>
            <a:r>
              <a:rPr lang="fr-FR" sz="1400" b="1" dirty="0" err="1" smtClean="0"/>
              <a:t>reject</a:t>
            </a:r>
            <a:r>
              <a:rPr lang="fr-FR" sz="1400" dirty="0" smtClean="0"/>
              <a:t> </a:t>
            </a:r>
            <a:r>
              <a:rPr lang="fr-FR" sz="1400" dirty="0" err="1" smtClean="0"/>
              <a:t>proposals</a:t>
            </a:r>
            <a:r>
              <a:rPr lang="fr-FR" sz="1400" dirty="0" smtClean="0"/>
              <a:t> by groups </a:t>
            </a:r>
            <a:r>
              <a:rPr lang="fr-FR" sz="1400" dirty="0" err="1" smtClean="0"/>
              <a:t>who</a:t>
            </a:r>
            <a:r>
              <a:rPr lang="fr-FR" sz="1400" dirty="0" smtClean="0"/>
              <a:t> have not </a:t>
            </a:r>
            <a:r>
              <a:rPr lang="fr-FR" sz="1400" dirty="0" err="1" smtClean="0"/>
              <a:t>submitted</a:t>
            </a:r>
            <a:r>
              <a:rPr lang="fr-FR" sz="1400" dirty="0" smtClean="0"/>
              <a:t> reports on </a:t>
            </a:r>
            <a:r>
              <a:rPr lang="fr-FR" sz="1400" dirty="0" err="1" smtClean="0"/>
              <a:t>beam</a:t>
            </a:r>
            <a:r>
              <a:rPr lang="fr-FR" sz="1400" dirty="0" smtClean="0"/>
              <a:t> time </a:t>
            </a:r>
            <a:r>
              <a:rPr lang="fr-FR" sz="1400" dirty="0" err="1" smtClean="0"/>
              <a:t>used</a:t>
            </a:r>
            <a:endParaRPr lang="fr-FR" sz="1000" dirty="0"/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976313" y="890056"/>
            <a:ext cx="7335837" cy="1049338"/>
          </a:xfrm>
          <a:prstGeom prst="roundRect">
            <a:avLst>
              <a:gd name="adj" fmla="val 16667"/>
            </a:avLst>
          </a:prstGeom>
          <a:solidFill>
            <a:srgbClr val="7DA9DA">
              <a:alpha val="47842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80898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Experiment</a:t>
            </a:r>
            <a:r>
              <a:rPr lang="fr-FR" dirty="0"/>
              <a:t> reports</a:t>
            </a:r>
            <a:endParaRPr lang="en-GB" dirty="0"/>
          </a:p>
        </p:txBody>
      </p:sp>
      <p:sp>
        <p:nvSpPr>
          <p:cNvPr id="3079" name="Footer Placeholder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>
                <a:solidFill>
                  <a:srgbClr val="132577"/>
                </a:solidFill>
              </a:rPr>
              <a:t>l EUCALL Workshop: User Access at Advanced Laser Light Sources l 21-22 September 2017 l J. McCarthy</a:t>
            </a:r>
            <a:endParaRPr lang="en-GB">
              <a:solidFill>
                <a:srgbClr val="132577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32577"/>
                </a:solidFill>
              </a:rPr>
              <a:t>Page </a:t>
            </a:r>
            <a:fld id="{F864DF60-1784-4AF8-9A7B-7033DC98E51E}" type="slidenum">
              <a:rPr lang="fr-FR" smtClean="0">
                <a:solidFill>
                  <a:srgbClr val="132577"/>
                </a:solidFill>
              </a:rPr>
              <a:pPr>
                <a:defRPr/>
              </a:pPr>
              <a:t>13</a:t>
            </a:fld>
            <a:endParaRPr lang="fr-FR" dirty="0">
              <a:solidFill>
                <a:srgbClr val="132577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7513" y="736069"/>
            <a:ext cx="8434387" cy="130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Clr>
                <a:srgbClr val="7DA9DA"/>
              </a:buClr>
            </a:pPr>
            <a:endParaRPr lang="fr-FR" sz="1400" b="1" dirty="0">
              <a:solidFill>
                <a:srgbClr val="1B5092"/>
              </a:solidFill>
            </a:endParaRPr>
          </a:p>
          <a:p>
            <a:pPr>
              <a:spcBef>
                <a:spcPts val="600"/>
              </a:spcBef>
              <a:buClr>
                <a:srgbClr val="7DA9DA"/>
              </a:buClr>
            </a:pPr>
            <a:r>
              <a:rPr lang="fr-FR" b="1" dirty="0">
                <a:solidFill>
                  <a:srgbClr val="1B5092"/>
                </a:solidFill>
              </a:rPr>
              <a:t>Use of PUBLIC ESRF </a:t>
            </a:r>
            <a:r>
              <a:rPr lang="fr-FR" b="1" dirty="0" err="1">
                <a:solidFill>
                  <a:srgbClr val="1B5092"/>
                </a:solidFill>
              </a:rPr>
              <a:t>beamtime</a:t>
            </a:r>
            <a:endParaRPr lang="fr-FR" b="1" dirty="0">
              <a:solidFill>
                <a:srgbClr val="1B5092"/>
              </a:solidFill>
            </a:endParaRPr>
          </a:p>
          <a:p>
            <a:pPr>
              <a:spcBef>
                <a:spcPts val="600"/>
              </a:spcBef>
              <a:buClr>
                <a:srgbClr val="7DA9DA"/>
              </a:buClr>
            </a:pPr>
            <a:r>
              <a:rPr lang="fr-FR" b="1" dirty="0">
                <a:solidFill>
                  <a:srgbClr val="1B5092"/>
                </a:solidFill>
              </a:rPr>
              <a:t>= OBLIGATION to PUBLISH and REPORT on </a:t>
            </a:r>
            <a:r>
              <a:rPr lang="fr-FR" b="1" dirty="0" err="1">
                <a:solidFill>
                  <a:srgbClr val="1B5092"/>
                </a:solidFill>
              </a:rPr>
              <a:t>beamtime</a:t>
            </a:r>
            <a:r>
              <a:rPr lang="fr-FR" b="1" dirty="0">
                <a:solidFill>
                  <a:srgbClr val="1B5092"/>
                </a:solidFill>
              </a:rPr>
              <a:t> </a:t>
            </a:r>
            <a:r>
              <a:rPr lang="fr-FR" b="1" dirty="0" err="1">
                <a:solidFill>
                  <a:srgbClr val="1B5092"/>
                </a:solidFill>
              </a:rPr>
              <a:t>used</a:t>
            </a:r>
            <a:endParaRPr lang="fr-FR" b="1" dirty="0">
              <a:solidFill>
                <a:srgbClr val="1B5092"/>
              </a:solidFill>
            </a:endParaRPr>
          </a:p>
          <a:p>
            <a:pPr>
              <a:spcBef>
                <a:spcPts val="600"/>
              </a:spcBef>
              <a:buClr>
                <a:srgbClr val="7DA9DA"/>
              </a:buClr>
            </a:pPr>
            <a:endParaRPr lang="fr-FR" b="1" dirty="0">
              <a:solidFill>
                <a:srgbClr val="1B5092"/>
              </a:solidFill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976313" y="890056"/>
            <a:ext cx="7335837" cy="1049338"/>
          </a:xfrm>
          <a:prstGeom prst="roundRect">
            <a:avLst>
              <a:gd name="adj" fmla="val 16667"/>
            </a:avLst>
          </a:prstGeom>
          <a:solidFill>
            <a:srgbClr val="7DA9DA">
              <a:alpha val="47842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7" name="Picture 6" descr="exprepor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8945" y="1977920"/>
            <a:ext cx="5875119" cy="41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879314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079" name="Footer Placeholder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>
                <a:solidFill>
                  <a:srgbClr val="132577"/>
                </a:solidFill>
              </a:rPr>
              <a:t>l EUCALL Workshop: User Access at Advanced Laser Light Sources l 21-22 September 2017 l J. McCarthy</a:t>
            </a:r>
            <a:endParaRPr lang="en-GB" dirty="0">
              <a:solidFill>
                <a:srgbClr val="132577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32577"/>
                </a:solidFill>
              </a:rPr>
              <a:t>Page </a:t>
            </a:r>
            <a:fld id="{F864DF60-1784-4AF8-9A7B-7033DC98E51E}" type="slidenum">
              <a:rPr lang="fr-FR" smtClean="0">
                <a:solidFill>
                  <a:srgbClr val="132577"/>
                </a:solidFill>
              </a:rPr>
              <a:pPr>
                <a:defRPr/>
              </a:pPr>
              <a:t>14</a:t>
            </a:fld>
            <a:endParaRPr lang="fr-FR" dirty="0">
              <a:solidFill>
                <a:srgbClr val="132577"/>
              </a:solidFill>
            </a:endParaRPr>
          </a:p>
        </p:txBody>
      </p:sp>
      <p:pic>
        <p:nvPicPr>
          <p:cNvPr id="5" name="Picture 5" descr="Vuegeneralesitehr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333" y="694266"/>
            <a:ext cx="8805338" cy="5770029"/>
          </a:xfrm>
          <a:prstGeom prst="rect">
            <a:avLst/>
          </a:prstGeom>
          <a:solidFill>
            <a:schemeClr val="bg1">
              <a:alpha val="89803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gray">
          <a:xfrm>
            <a:off x="6302444" y="782102"/>
            <a:ext cx="2613025" cy="1277938"/>
          </a:xfrm>
          <a:prstGeom prst="rect">
            <a:avLst/>
          </a:prstGeom>
          <a:noFill/>
        </p:spPr>
        <p:txBody>
          <a:bodyPr vert="horz" lIns="72000" tIns="0" rIns="72000" bIns="0" rtlCol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 </a:t>
            </a:r>
            <a:br>
              <a:rPr kumimoji="0" lang="en-GB" sz="1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your attention!</a:t>
            </a:r>
            <a:br>
              <a:rPr kumimoji="0" lang="en-GB" sz="1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1600" b="1" i="0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paths</a:t>
            </a:r>
            <a:r>
              <a:rPr lang="fr-FR" dirty="0" smtClean="0"/>
              <a:t> open to </a:t>
            </a:r>
            <a:r>
              <a:rPr lang="fr-FR" dirty="0" err="1" smtClean="0"/>
              <a:t>obtain</a:t>
            </a:r>
            <a:r>
              <a:rPr lang="fr-FR" dirty="0" smtClean="0"/>
              <a:t> user feedback</a:t>
            </a:r>
            <a:endParaRPr lang="en-GB" dirty="0"/>
          </a:p>
        </p:txBody>
      </p:sp>
      <p:sp>
        <p:nvSpPr>
          <p:cNvPr id="3079" name="Footer Placeholder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>
                <a:solidFill>
                  <a:srgbClr val="132577"/>
                </a:solidFill>
              </a:rPr>
              <a:t>l EUCALL Workshop: User Access at Advanced Laser Light Sources l 21-22 September 2017 l J. McCarthy</a:t>
            </a:r>
            <a:endParaRPr lang="en-GB">
              <a:solidFill>
                <a:srgbClr val="132577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32577"/>
                </a:solidFill>
              </a:rPr>
              <a:t>Page </a:t>
            </a:r>
            <a:fld id="{F864DF60-1784-4AF8-9A7B-7033DC98E51E}" type="slidenum">
              <a:rPr lang="fr-FR" smtClean="0">
                <a:solidFill>
                  <a:srgbClr val="132577"/>
                </a:solidFill>
              </a:rPr>
              <a:pPr>
                <a:defRPr/>
              </a:pPr>
              <a:t>2</a:t>
            </a:fld>
            <a:endParaRPr lang="fr-FR" dirty="0">
              <a:solidFill>
                <a:srgbClr val="132577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276068" y="932348"/>
            <a:ext cx="5984541" cy="53399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5092"/>
                </a:solidFill>
              </a:rPr>
              <a:t>  Direct contact with User </a:t>
            </a:r>
            <a:r>
              <a:rPr lang="en-US" sz="2000" dirty="0" smtClean="0">
                <a:solidFill>
                  <a:srgbClr val="1B5092"/>
                </a:solidFill>
              </a:rPr>
              <a:t>Office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sz="2000" dirty="0">
              <a:solidFill>
                <a:srgbClr val="1B5092"/>
              </a:solidFill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5092"/>
                </a:solidFill>
              </a:rPr>
              <a:t>  Direct contact with beamline </a:t>
            </a:r>
            <a:r>
              <a:rPr lang="en-US" sz="2000" dirty="0" smtClean="0">
                <a:solidFill>
                  <a:srgbClr val="1B5092"/>
                </a:solidFill>
              </a:rPr>
              <a:t>scientist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sz="2000" dirty="0">
              <a:solidFill>
                <a:srgbClr val="1B5092"/>
              </a:solidFill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5092"/>
                </a:solidFill>
              </a:rPr>
              <a:t>  Science Advisory Council </a:t>
            </a:r>
            <a:r>
              <a:rPr lang="en-US" sz="2000" dirty="0" smtClean="0">
                <a:solidFill>
                  <a:srgbClr val="1B5092"/>
                </a:solidFill>
              </a:rPr>
              <a:t>representatives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sz="2000" dirty="0">
              <a:solidFill>
                <a:srgbClr val="1B5092"/>
              </a:solidFill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5092"/>
                </a:solidFill>
              </a:rPr>
              <a:t>  User </a:t>
            </a:r>
            <a:r>
              <a:rPr lang="en-US" sz="2000" dirty="0" err="1" smtClean="0">
                <a:solidFill>
                  <a:srgbClr val="1B5092"/>
                </a:solidFill>
              </a:rPr>
              <a:t>Organisation</a:t>
            </a:r>
            <a:r>
              <a:rPr lang="en-US" sz="2000" dirty="0" smtClean="0">
                <a:solidFill>
                  <a:srgbClr val="1B5092"/>
                </a:solidFill>
              </a:rPr>
              <a:t> and User Meeting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sz="2000" dirty="0" smtClean="0">
              <a:solidFill>
                <a:srgbClr val="1B5092"/>
              </a:solidFill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5092"/>
                </a:solidFill>
              </a:rPr>
              <a:t> </a:t>
            </a:r>
            <a:r>
              <a:rPr lang="en-US" sz="2000" dirty="0" smtClean="0">
                <a:solidFill>
                  <a:srgbClr val="1B5092"/>
                </a:solidFill>
              </a:rPr>
              <a:t> User Evaluation Forms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B5092"/>
              </a:solidFill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B5092"/>
                </a:solidFill>
              </a:rPr>
              <a:t>  Experiment Reports</a:t>
            </a:r>
          </a:p>
          <a:p>
            <a:pPr algn="l"/>
            <a:endParaRPr lang="en-US" sz="1600" dirty="0">
              <a:solidFill>
                <a:srgbClr val="1B5092"/>
              </a:solidFill>
            </a:endParaRPr>
          </a:p>
        </p:txBody>
      </p:sp>
      <p:pic>
        <p:nvPicPr>
          <p:cNvPr id="2050" name="Picture 2" descr="Free Clip Art Children Liste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78" y="4462413"/>
            <a:ext cx="541845" cy="54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Clip Art Children List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25" y="883361"/>
            <a:ext cx="469698" cy="56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isten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24" y="1754139"/>
            <a:ext cx="480999" cy="65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istening Clip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44" y="2640280"/>
            <a:ext cx="605619" cy="60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ree Clip Art Children Listen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73" y="3513856"/>
            <a:ext cx="438150" cy="59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ésultat de recherche d'images pour &quot;listening cartoon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92" y="5378649"/>
            <a:ext cx="519231" cy="51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User organisation</a:t>
            </a:r>
            <a:endParaRPr lang="en-GB" dirty="0"/>
          </a:p>
        </p:txBody>
      </p:sp>
      <p:sp>
        <p:nvSpPr>
          <p:cNvPr id="3079" name="Footer Placeholder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>
                <a:solidFill>
                  <a:srgbClr val="132577"/>
                </a:solidFill>
              </a:rPr>
              <a:t>l EUCALL Workshop: User Access at Advanced Laser Light Sources l 21-22 September 2017 l J. McCarthy</a:t>
            </a:r>
            <a:endParaRPr lang="en-GB">
              <a:solidFill>
                <a:srgbClr val="132577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32577"/>
                </a:solidFill>
              </a:rPr>
              <a:t>Page </a:t>
            </a:r>
            <a:fld id="{F864DF60-1784-4AF8-9A7B-7033DC98E51E}" type="slidenum">
              <a:rPr lang="fr-FR" smtClean="0">
                <a:solidFill>
                  <a:srgbClr val="132577"/>
                </a:solidFill>
              </a:rPr>
              <a:pPr>
                <a:defRPr/>
              </a:pPr>
              <a:t>3</a:t>
            </a:fld>
            <a:endParaRPr lang="fr-FR" dirty="0">
              <a:solidFill>
                <a:srgbClr val="13257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72" y="627806"/>
            <a:ext cx="6609457" cy="5820857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User meeting</a:t>
            </a:r>
            <a:endParaRPr lang="en-GB" dirty="0"/>
          </a:p>
        </p:txBody>
      </p:sp>
      <p:sp>
        <p:nvSpPr>
          <p:cNvPr id="3079" name="Footer Placeholder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>
                <a:solidFill>
                  <a:srgbClr val="132577"/>
                </a:solidFill>
              </a:rPr>
              <a:t>l EUCALL Workshop: User Access at Advanced Laser Light Sources l 21-22 September 2017 l J. McCarthy</a:t>
            </a:r>
            <a:endParaRPr lang="en-GB">
              <a:solidFill>
                <a:srgbClr val="132577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32577"/>
                </a:solidFill>
              </a:rPr>
              <a:t>Page </a:t>
            </a:r>
            <a:fld id="{F864DF60-1784-4AF8-9A7B-7033DC98E51E}" type="slidenum">
              <a:rPr lang="fr-FR" smtClean="0">
                <a:solidFill>
                  <a:srgbClr val="132577"/>
                </a:solidFill>
              </a:rPr>
              <a:pPr>
                <a:defRPr/>
              </a:pPr>
              <a:t>4</a:t>
            </a:fld>
            <a:endParaRPr lang="fr-FR" dirty="0">
              <a:solidFill>
                <a:srgbClr val="13257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47" y="2362201"/>
            <a:ext cx="5138705" cy="3614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556" y="868679"/>
            <a:ext cx="8231062" cy="296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b="1" dirty="0" smtClean="0">
                <a:solidFill>
                  <a:srgbClr val="1B5092"/>
                </a:solidFill>
              </a:rPr>
              <a:t>Forum for exchange </a:t>
            </a:r>
            <a:r>
              <a:rPr lang="fr-FR" b="1" dirty="0" err="1" smtClean="0">
                <a:solidFill>
                  <a:srgbClr val="1B5092"/>
                </a:solidFill>
              </a:rPr>
              <a:t>with</a:t>
            </a:r>
            <a:r>
              <a:rPr lang="fr-FR" b="1" dirty="0" smtClean="0">
                <a:solidFill>
                  <a:srgbClr val="1B5092"/>
                </a:solidFill>
              </a:rPr>
              <a:t> </a:t>
            </a:r>
            <a:r>
              <a:rPr lang="fr-FR" b="1" dirty="0" err="1" smtClean="0">
                <a:solidFill>
                  <a:srgbClr val="1B5092"/>
                </a:solidFill>
              </a:rPr>
              <a:t>users</a:t>
            </a:r>
            <a:endParaRPr lang="fr-FR" b="1" dirty="0">
              <a:solidFill>
                <a:srgbClr val="1B5092"/>
              </a:solidFill>
            </a:endParaRPr>
          </a:p>
          <a:p>
            <a:pPr algn="l"/>
            <a:endParaRPr lang="fr-FR" dirty="0"/>
          </a:p>
          <a:p>
            <a:pPr marL="285750" indent="-285750" algn="l">
              <a:spcBef>
                <a:spcPct val="20000"/>
              </a:spcBef>
              <a:buClr>
                <a:srgbClr val="1B5092"/>
              </a:buClr>
              <a:buFont typeface="Arial" panose="020B0604020202020204" pitchFamily="34" charset="0"/>
              <a:buChar char="•"/>
              <a:defRPr/>
            </a:pPr>
            <a:r>
              <a:rPr lang="fr-FR" sz="1600" dirty="0" err="1" smtClean="0"/>
              <a:t>Topical</a:t>
            </a:r>
            <a:r>
              <a:rPr lang="fr-FR" sz="1600" dirty="0" smtClean="0"/>
              <a:t> discussions (</a:t>
            </a:r>
            <a:r>
              <a:rPr lang="fr-FR" sz="1600" dirty="0" err="1" smtClean="0"/>
              <a:t>e.g</a:t>
            </a:r>
            <a:r>
              <a:rPr lang="fr-FR" sz="1600" dirty="0" smtClean="0"/>
              <a:t>. </a:t>
            </a:r>
            <a:r>
              <a:rPr lang="fr-FR" sz="1600" dirty="0" err="1" smtClean="0"/>
              <a:t>facility</a:t>
            </a:r>
            <a:r>
              <a:rPr lang="fr-FR" sz="1600" dirty="0" smtClean="0"/>
              <a:t> upgrades) - </a:t>
            </a:r>
            <a:r>
              <a:rPr lang="fr-FR" sz="1600" dirty="0" err="1" smtClean="0"/>
              <a:t>Inform</a:t>
            </a:r>
            <a:r>
              <a:rPr lang="fr-FR" sz="1600" dirty="0" smtClean="0"/>
              <a:t> </a:t>
            </a:r>
            <a:r>
              <a:rPr lang="fr-FR" sz="1600" dirty="0" err="1" smtClean="0"/>
              <a:t>users</a:t>
            </a:r>
            <a:r>
              <a:rPr lang="fr-FR" sz="1600" dirty="0" smtClean="0"/>
              <a:t> and </a:t>
            </a:r>
            <a:r>
              <a:rPr lang="fr-FR" sz="1600" dirty="0" err="1" smtClean="0"/>
              <a:t>listen</a:t>
            </a:r>
            <a:r>
              <a:rPr lang="fr-FR" sz="1600" dirty="0" smtClean="0"/>
              <a:t> to </a:t>
            </a:r>
            <a:r>
              <a:rPr lang="fr-FR" sz="1600" dirty="0" err="1" smtClean="0"/>
              <a:t>reactions</a:t>
            </a:r>
            <a:r>
              <a:rPr lang="fr-FR" sz="1600" dirty="0" smtClean="0"/>
              <a:t> and </a:t>
            </a:r>
            <a:r>
              <a:rPr lang="fr-FR" sz="1600" dirty="0" err="1" smtClean="0"/>
              <a:t>concerns</a:t>
            </a:r>
            <a:endParaRPr lang="fr-FR" sz="1600" dirty="0"/>
          </a:p>
          <a:p>
            <a:pPr marL="285750" indent="-285750" algn="l">
              <a:spcBef>
                <a:spcPct val="20000"/>
              </a:spcBef>
              <a:buClr>
                <a:srgbClr val="1B5092"/>
              </a:buClr>
              <a:buFont typeface="Arial" panose="020B0604020202020204" pitchFamily="34" charset="0"/>
              <a:buChar char="•"/>
              <a:defRPr/>
            </a:pPr>
            <a:endParaRPr lang="fr-FR" sz="1600" dirty="0"/>
          </a:p>
          <a:p>
            <a:pPr marL="285750" indent="-285750" algn="l">
              <a:spcBef>
                <a:spcPct val="20000"/>
              </a:spcBef>
              <a:buClr>
                <a:srgbClr val="1B5092"/>
              </a:buClr>
              <a:buFont typeface="Arial" panose="020B0604020202020204" pitchFamily="34" charset="0"/>
              <a:buChar char="•"/>
              <a:defRPr/>
            </a:pPr>
            <a:r>
              <a:rPr lang="fr-FR" sz="1600" dirty="0" smtClean="0"/>
              <a:t>Question/</a:t>
            </a:r>
            <a:r>
              <a:rPr lang="fr-FR" sz="1600" dirty="0" err="1" smtClean="0"/>
              <a:t>answer</a:t>
            </a:r>
            <a:r>
              <a:rPr lang="fr-FR" sz="1600" dirty="0" smtClean="0"/>
              <a:t> sessions</a:t>
            </a:r>
            <a:endParaRPr lang="fr-FR" sz="1600" dirty="0"/>
          </a:p>
          <a:p>
            <a:pPr marL="285750" indent="-285750" algn="l">
              <a:spcBef>
                <a:spcPct val="20000"/>
              </a:spcBef>
              <a:buClr>
                <a:srgbClr val="1B5092"/>
              </a:buClr>
              <a:buFont typeface="Arial" panose="020B0604020202020204" pitchFamily="34" charset="0"/>
              <a:buChar char="•"/>
              <a:defRPr/>
            </a:pPr>
            <a:endParaRPr lang="fr-FR" sz="1600" dirty="0"/>
          </a:p>
          <a:p>
            <a:pPr marL="285750" indent="-285750" algn="l">
              <a:spcBef>
                <a:spcPct val="20000"/>
              </a:spcBef>
              <a:buClr>
                <a:srgbClr val="1B5092"/>
              </a:buClr>
              <a:buFont typeface="Arial" panose="020B0604020202020204" pitchFamily="34" charset="0"/>
              <a:buChar char="•"/>
              <a:defRPr/>
            </a:pPr>
            <a:r>
              <a:rPr lang="fr-FR" sz="1600" dirty="0" err="1" smtClean="0"/>
              <a:t>Smaller</a:t>
            </a:r>
            <a:r>
              <a:rPr lang="fr-FR" sz="1600" dirty="0" smtClean="0"/>
              <a:t> group </a:t>
            </a:r>
            <a:r>
              <a:rPr lang="fr-FR" sz="1600" dirty="0" err="1" smtClean="0"/>
              <a:t>tutorials</a:t>
            </a:r>
            <a:endParaRPr lang="fr-FR" sz="1600" dirty="0" smtClean="0"/>
          </a:p>
          <a:p>
            <a:pPr marL="285750" indent="-285750" algn="l">
              <a:spcBef>
                <a:spcPct val="20000"/>
              </a:spcBef>
              <a:buClr>
                <a:srgbClr val="1B5092"/>
              </a:buClr>
              <a:buFont typeface="Arial" panose="020B0604020202020204" pitchFamily="34" charset="0"/>
              <a:buChar char="•"/>
              <a:defRPr/>
            </a:pPr>
            <a:endParaRPr lang="fr-FR" sz="1600" dirty="0"/>
          </a:p>
          <a:p>
            <a:pPr marL="285750" indent="-285750" algn="l">
              <a:spcBef>
                <a:spcPct val="20000"/>
              </a:spcBef>
              <a:buClr>
                <a:srgbClr val="1B5092"/>
              </a:buClr>
              <a:buFont typeface="Arial" panose="020B0604020202020204" pitchFamily="34" charset="0"/>
              <a:buChar char="•"/>
              <a:defRPr/>
            </a:pPr>
            <a:r>
              <a:rPr lang="fr-FR" sz="1600" dirty="0" smtClean="0"/>
              <a:t>…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9895975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User </a:t>
            </a:r>
            <a:r>
              <a:rPr lang="fr-FR" dirty="0" err="1" smtClean="0"/>
              <a:t>evaluation</a:t>
            </a:r>
            <a:r>
              <a:rPr lang="fr-FR" dirty="0" smtClean="0"/>
              <a:t> </a:t>
            </a:r>
            <a:r>
              <a:rPr lang="fr-FR" dirty="0" err="1" smtClean="0"/>
              <a:t>forms</a:t>
            </a:r>
            <a:endParaRPr lang="en-GB" dirty="0"/>
          </a:p>
        </p:txBody>
      </p:sp>
      <p:sp>
        <p:nvSpPr>
          <p:cNvPr id="3079" name="Footer Placeholder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 smtClean="0">
                <a:solidFill>
                  <a:srgbClr val="132577"/>
                </a:solidFill>
              </a:rPr>
              <a:t>l EUCALL Workshop: User Access at Advanced Laser Light Sources l 21-22 September 2017 l J. McCarthy</a:t>
            </a:r>
            <a:endParaRPr lang="en-GB" dirty="0">
              <a:solidFill>
                <a:srgbClr val="132577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32577"/>
                </a:solidFill>
              </a:rPr>
              <a:t>Page </a:t>
            </a:r>
            <a:fld id="{F864DF60-1784-4AF8-9A7B-7033DC98E51E}" type="slidenum">
              <a:rPr lang="fr-FR" smtClean="0">
                <a:solidFill>
                  <a:srgbClr val="132577"/>
                </a:solidFill>
              </a:rPr>
              <a:pPr>
                <a:defRPr/>
              </a:pPr>
              <a:t>5</a:t>
            </a:fld>
            <a:endParaRPr lang="fr-FR" dirty="0">
              <a:solidFill>
                <a:srgbClr val="13257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460" y="622300"/>
            <a:ext cx="6448568" cy="578297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926688" y="4790364"/>
            <a:ext cx="1576317" cy="3548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32896" y="2766059"/>
            <a:ext cx="2018864" cy="269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b="1" dirty="0" err="1" smtClean="0">
                <a:solidFill>
                  <a:srgbClr val="1B5092"/>
                </a:solidFill>
              </a:rPr>
              <a:t>Easily</a:t>
            </a:r>
            <a:r>
              <a:rPr lang="fr-FR" b="1" dirty="0" smtClean="0">
                <a:solidFill>
                  <a:srgbClr val="1B5092"/>
                </a:solidFill>
              </a:rPr>
              <a:t> accessible</a:t>
            </a:r>
            <a:endParaRPr lang="fr-FR" b="1" dirty="0">
              <a:solidFill>
                <a:srgbClr val="1B5092"/>
              </a:solidFill>
            </a:endParaRPr>
          </a:p>
          <a:p>
            <a:pPr algn="l"/>
            <a:endParaRPr lang="fr-FR" dirty="0"/>
          </a:p>
          <a:p>
            <a:pPr marL="285750" indent="-285750" algn="l">
              <a:spcBef>
                <a:spcPct val="20000"/>
              </a:spcBef>
              <a:buClr>
                <a:srgbClr val="1B5092"/>
              </a:buClr>
              <a:buFont typeface="Arial" panose="020B0604020202020204" pitchFamily="34" charset="0"/>
              <a:buChar char="•"/>
              <a:defRPr/>
            </a:pPr>
            <a:r>
              <a:rPr lang="fr-FR" sz="1600" dirty="0" smtClean="0"/>
              <a:t>User Portal</a:t>
            </a:r>
            <a:endParaRPr lang="fr-FR" sz="1600" dirty="0"/>
          </a:p>
          <a:p>
            <a:pPr marL="285750" indent="-285750" algn="l">
              <a:spcBef>
                <a:spcPct val="20000"/>
              </a:spcBef>
              <a:buClr>
                <a:srgbClr val="1B5092"/>
              </a:buClr>
              <a:buFont typeface="Arial" panose="020B0604020202020204" pitchFamily="34" charset="0"/>
              <a:buChar char="•"/>
              <a:defRPr/>
            </a:pPr>
            <a:endParaRPr lang="fr-FR" sz="1600" dirty="0"/>
          </a:p>
          <a:p>
            <a:pPr marL="285750" indent="-285750" algn="l">
              <a:spcBef>
                <a:spcPct val="20000"/>
              </a:spcBef>
              <a:buClr>
                <a:srgbClr val="1B5092"/>
              </a:buClr>
              <a:buFont typeface="Arial" panose="020B0604020202020204" pitchFamily="34" charset="0"/>
              <a:buChar char="•"/>
              <a:defRPr/>
            </a:pPr>
            <a:r>
              <a:rPr lang="fr-FR" sz="1600" dirty="0" smtClean="0"/>
              <a:t>Web pages</a:t>
            </a:r>
          </a:p>
          <a:p>
            <a:pPr marL="285750" indent="-285750" algn="l">
              <a:spcBef>
                <a:spcPct val="20000"/>
              </a:spcBef>
              <a:buClr>
                <a:srgbClr val="1B5092"/>
              </a:buClr>
              <a:buFont typeface="Arial" panose="020B0604020202020204" pitchFamily="34" charset="0"/>
              <a:buChar char="•"/>
              <a:defRPr/>
            </a:pPr>
            <a:endParaRPr lang="fr-FR" sz="1600" dirty="0"/>
          </a:p>
          <a:p>
            <a:pPr marL="285750" indent="-285750" algn="l">
              <a:spcBef>
                <a:spcPct val="20000"/>
              </a:spcBef>
              <a:buClr>
                <a:srgbClr val="1B5092"/>
              </a:buClr>
              <a:buFont typeface="Arial" panose="020B0604020202020204" pitchFamily="34" charset="0"/>
              <a:buChar char="•"/>
              <a:defRPr/>
            </a:pPr>
            <a:r>
              <a:rPr lang="fr-FR" sz="1600" dirty="0" smtClean="0"/>
              <a:t>Email </a:t>
            </a:r>
            <a:r>
              <a:rPr lang="fr-FR" sz="1600" dirty="0" err="1" smtClean="0"/>
              <a:t>link</a:t>
            </a:r>
            <a:endParaRPr lang="fr-FR" sz="1600" dirty="0"/>
          </a:p>
          <a:p>
            <a:pPr marL="285750" indent="-285750" algn="l">
              <a:spcBef>
                <a:spcPct val="20000"/>
              </a:spcBef>
              <a:buClr>
                <a:srgbClr val="1B5092"/>
              </a:buClr>
              <a:buFont typeface="Arial" panose="020B0604020202020204" pitchFamily="34" charset="0"/>
              <a:buChar char="•"/>
              <a:defRPr/>
            </a:pPr>
            <a:endParaRPr lang="fr-FR" sz="16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User </a:t>
            </a:r>
            <a:r>
              <a:rPr lang="fr-FR" dirty="0" err="1" smtClean="0"/>
              <a:t>evaluation</a:t>
            </a:r>
            <a:r>
              <a:rPr lang="fr-FR" dirty="0" smtClean="0"/>
              <a:t> </a:t>
            </a:r>
            <a:r>
              <a:rPr lang="fr-FR" dirty="0" err="1" smtClean="0"/>
              <a:t>form</a:t>
            </a:r>
            <a:endParaRPr lang="en-GB" dirty="0"/>
          </a:p>
        </p:txBody>
      </p:sp>
      <p:sp>
        <p:nvSpPr>
          <p:cNvPr id="3079" name="Footer Placeholder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>
                <a:solidFill>
                  <a:srgbClr val="132577"/>
                </a:solidFill>
              </a:rPr>
              <a:t>l EUCALL Workshop: User Access at Advanced Laser Light Sources l 21-22 September 2017 l J. McCarthy</a:t>
            </a:r>
            <a:endParaRPr lang="en-GB">
              <a:solidFill>
                <a:srgbClr val="132577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32577"/>
                </a:solidFill>
              </a:rPr>
              <a:t>Page </a:t>
            </a:r>
            <a:fld id="{F864DF60-1784-4AF8-9A7B-7033DC98E51E}" type="slidenum">
              <a:rPr lang="fr-FR" smtClean="0">
                <a:solidFill>
                  <a:srgbClr val="132577"/>
                </a:solidFill>
              </a:rPr>
              <a:pPr>
                <a:defRPr/>
              </a:pPr>
              <a:t>6</a:t>
            </a:fld>
            <a:endParaRPr lang="fr-FR" dirty="0">
              <a:solidFill>
                <a:srgbClr val="13257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21" y="622301"/>
            <a:ext cx="5513629" cy="5843168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User </a:t>
            </a:r>
            <a:r>
              <a:rPr lang="fr-FR" dirty="0" err="1" smtClean="0"/>
              <a:t>evaluation</a:t>
            </a:r>
            <a:r>
              <a:rPr lang="fr-FR" dirty="0" smtClean="0"/>
              <a:t> </a:t>
            </a:r>
            <a:r>
              <a:rPr lang="fr-FR" dirty="0" err="1" smtClean="0"/>
              <a:t>forms</a:t>
            </a:r>
            <a:endParaRPr lang="en-GB" dirty="0"/>
          </a:p>
        </p:txBody>
      </p:sp>
      <p:sp>
        <p:nvSpPr>
          <p:cNvPr id="3079" name="Footer Placeholder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>
                <a:solidFill>
                  <a:srgbClr val="132577"/>
                </a:solidFill>
              </a:rPr>
              <a:t>l EUCALL Workshop: User Access at Advanced Laser Light Sources l 21-22 September 2017 l J. McCarthy</a:t>
            </a:r>
            <a:endParaRPr lang="en-GB">
              <a:solidFill>
                <a:srgbClr val="132577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32577"/>
                </a:solidFill>
              </a:rPr>
              <a:t>Page </a:t>
            </a:r>
            <a:fld id="{F864DF60-1784-4AF8-9A7B-7033DC98E51E}" type="slidenum">
              <a:rPr lang="fr-FR" smtClean="0">
                <a:solidFill>
                  <a:srgbClr val="132577"/>
                </a:solidFill>
              </a:rPr>
              <a:pPr>
                <a:defRPr/>
              </a:pPr>
              <a:t>7</a:t>
            </a:fld>
            <a:endParaRPr lang="fr-FR" dirty="0">
              <a:solidFill>
                <a:srgbClr val="13257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556" y="1067025"/>
            <a:ext cx="4813658" cy="429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b="1" dirty="0">
                <a:solidFill>
                  <a:srgbClr val="1B5092"/>
                </a:solidFill>
              </a:rPr>
              <a:t>To </a:t>
            </a:r>
            <a:r>
              <a:rPr lang="fr-FR" b="1" dirty="0" err="1">
                <a:solidFill>
                  <a:srgbClr val="1B5092"/>
                </a:solidFill>
              </a:rPr>
              <a:t>improve</a:t>
            </a:r>
            <a:r>
              <a:rPr lang="fr-FR" b="1" dirty="0">
                <a:solidFill>
                  <a:srgbClr val="1B5092"/>
                </a:solidFill>
              </a:rPr>
              <a:t> % return = least effort for user</a:t>
            </a:r>
          </a:p>
          <a:p>
            <a:pPr algn="l"/>
            <a:endParaRPr lang="fr-FR" dirty="0"/>
          </a:p>
          <a:p>
            <a:pPr marL="285750" indent="-285750" algn="l">
              <a:spcBef>
                <a:spcPct val="20000"/>
              </a:spcBef>
              <a:buClr>
                <a:srgbClr val="1B5092"/>
              </a:buClr>
              <a:buFont typeface="Arial" panose="020B0604020202020204" pitchFamily="34" charset="0"/>
              <a:buChar char="•"/>
              <a:defRPr/>
            </a:pPr>
            <a:r>
              <a:rPr lang="fr-FR" sz="1600" dirty="0" err="1" smtClean="0"/>
              <a:t>Easily</a:t>
            </a:r>
            <a:r>
              <a:rPr lang="fr-FR" sz="1600" dirty="0" smtClean="0"/>
              <a:t> accessible</a:t>
            </a:r>
          </a:p>
          <a:p>
            <a:pPr marL="285750" indent="-285750" algn="l">
              <a:spcBef>
                <a:spcPct val="20000"/>
              </a:spcBef>
              <a:buClr>
                <a:srgbClr val="1B5092"/>
              </a:buClr>
              <a:buFont typeface="Arial" panose="020B0604020202020204" pitchFamily="34" charset="0"/>
              <a:buChar char="•"/>
              <a:defRPr/>
            </a:pPr>
            <a:endParaRPr lang="fr-FR" sz="1600" dirty="0" smtClean="0"/>
          </a:p>
          <a:p>
            <a:pPr marL="285750" indent="-285750" algn="l">
              <a:spcBef>
                <a:spcPct val="20000"/>
              </a:spcBef>
              <a:buClr>
                <a:srgbClr val="1B5092"/>
              </a:buClr>
              <a:buFont typeface="Arial" panose="020B0604020202020204" pitchFamily="34" charset="0"/>
              <a:buChar char="•"/>
              <a:defRPr/>
            </a:pPr>
            <a:r>
              <a:rPr lang="fr-FR" sz="1600" dirty="0" err="1" smtClean="0"/>
              <a:t>Users</a:t>
            </a:r>
            <a:r>
              <a:rPr lang="fr-FR" sz="1600" dirty="0" smtClean="0"/>
              <a:t> </a:t>
            </a:r>
            <a:r>
              <a:rPr lang="fr-FR" sz="1600" dirty="0"/>
              <a:t>on A-</a:t>
            </a:r>
            <a:r>
              <a:rPr lang="fr-FR" sz="1600" dirty="0" err="1"/>
              <a:t>form</a:t>
            </a:r>
            <a:r>
              <a:rPr lang="fr-FR" sz="1600" dirty="0"/>
              <a:t> </a:t>
            </a:r>
            <a:r>
              <a:rPr lang="fr-FR" sz="1600" dirty="0" err="1"/>
              <a:t>receive</a:t>
            </a:r>
            <a:r>
              <a:rPr lang="fr-FR" sz="1600" dirty="0"/>
              <a:t> an </a:t>
            </a:r>
            <a:r>
              <a:rPr lang="fr-FR" sz="1600" dirty="0" err="1"/>
              <a:t>automatic</a:t>
            </a:r>
            <a:r>
              <a:rPr lang="fr-FR" sz="1600" dirty="0"/>
              <a:t> email </a:t>
            </a:r>
            <a:r>
              <a:rPr lang="fr-FR" sz="1600" dirty="0" err="1"/>
              <a:t>from</a:t>
            </a:r>
            <a:r>
              <a:rPr lang="fr-FR" sz="1600" dirty="0"/>
              <a:t> </a:t>
            </a:r>
            <a:r>
              <a:rPr lang="fr-FR" sz="1600" dirty="0" err="1"/>
              <a:t>our</a:t>
            </a:r>
            <a:r>
              <a:rPr lang="fr-FR" sz="1600" dirty="0"/>
              <a:t> SMIS system </a:t>
            </a:r>
            <a:r>
              <a:rPr lang="fr-FR" sz="1600" dirty="0" err="1"/>
              <a:t>following</a:t>
            </a:r>
            <a:r>
              <a:rPr lang="fr-FR" sz="1600" dirty="0"/>
              <a:t> the end of </a:t>
            </a:r>
            <a:r>
              <a:rPr lang="fr-FR" sz="1600" dirty="0" err="1"/>
              <a:t>their</a:t>
            </a:r>
            <a:r>
              <a:rPr lang="fr-FR" sz="1600" dirty="0"/>
              <a:t> </a:t>
            </a:r>
            <a:r>
              <a:rPr lang="fr-FR" sz="1600" dirty="0" err="1" smtClean="0"/>
              <a:t>experiment</a:t>
            </a:r>
            <a:r>
              <a:rPr lang="fr-FR" sz="1600" dirty="0" smtClean="0"/>
              <a:t> (</a:t>
            </a:r>
            <a:r>
              <a:rPr lang="fr-FR" sz="1600" dirty="0" err="1" smtClean="0"/>
              <a:t>some</a:t>
            </a:r>
            <a:r>
              <a:rPr lang="fr-FR" sz="1600" dirty="0" smtClean="0"/>
              <a:t> synchrotrons </a:t>
            </a:r>
            <a:r>
              <a:rPr lang="fr-FR" sz="1600" dirty="0" err="1" smtClean="0"/>
              <a:t>request</a:t>
            </a:r>
            <a:r>
              <a:rPr lang="fr-FR" sz="1600" dirty="0" smtClean="0"/>
              <a:t> 1 feedback per team)</a:t>
            </a:r>
            <a:endParaRPr lang="fr-FR" sz="1600" dirty="0"/>
          </a:p>
          <a:p>
            <a:pPr marL="285750" indent="-285750" algn="l">
              <a:spcBef>
                <a:spcPct val="20000"/>
              </a:spcBef>
              <a:buClr>
                <a:srgbClr val="1B5092"/>
              </a:buClr>
              <a:buFont typeface="Arial" panose="020B0604020202020204" pitchFamily="34" charset="0"/>
              <a:buChar char="•"/>
              <a:defRPr/>
            </a:pPr>
            <a:endParaRPr lang="fr-FR" sz="1600" dirty="0"/>
          </a:p>
          <a:p>
            <a:pPr marL="285750" indent="-285750" algn="l">
              <a:spcBef>
                <a:spcPct val="20000"/>
              </a:spcBef>
              <a:buClr>
                <a:srgbClr val="1B5092"/>
              </a:buClr>
              <a:buFont typeface="Arial" panose="020B0604020202020204" pitchFamily="34" charset="0"/>
              <a:buChar char="•"/>
              <a:defRPr/>
            </a:pPr>
            <a:r>
              <a:rPr lang="fr-FR" sz="1600" dirty="0"/>
              <a:t>The </a:t>
            </a:r>
            <a:r>
              <a:rPr lang="fr-FR" sz="1600" dirty="0" err="1"/>
              <a:t>Experiment</a:t>
            </a:r>
            <a:r>
              <a:rPr lang="fr-FR" sz="1600" dirty="0"/>
              <a:t> </a:t>
            </a:r>
            <a:r>
              <a:rPr lang="fr-FR" sz="1600" dirty="0" err="1"/>
              <a:t>Details</a:t>
            </a:r>
            <a:r>
              <a:rPr lang="fr-FR" sz="1600" dirty="0"/>
              <a:t> </a:t>
            </a:r>
            <a:r>
              <a:rPr lang="fr-FR" sz="1600" dirty="0" err="1"/>
              <a:t>fields</a:t>
            </a:r>
            <a:r>
              <a:rPr lang="fr-FR" sz="1600" dirty="0"/>
              <a:t> are </a:t>
            </a:r>
            <a:r>
              <a:rPr lang="fr-FR" sz="1600" dirty="0" err="1"/>
              <a:t>automatically</a:t>
            </a:r>
            <a:r>
              <a:rPr lang="fr-FR" sz="1600" dirty="0"/>
              <a:t> </a:t>
            </a:r>
            <a:r>
              <a:rPr lang="fr-FR" sz="1600" dirty="0" err="1"/>
              <a:t>filled</a:t>
            </a:r>
            <a:r>
              <a:rPr lang="fr-FR" sz="1600" dirty="0"/>
              <a:t> in </a:t>
            </a:r>
            <a:r>
              <a:rPr lang="fr-FR" sz="1600" dirty="0" err="1"/>
              <a:t>from</a:t>
            </a:r>
            <a:r>
              <a:rPr lang="fr-FR" sz="1600" dirty="0"/>
              <a:t> the </a:t>
            </a:r>
            <a:r>
              <a:rPr lang="fr-FR" sz="1600" dirty="0" err="1"/>
              <a:t>database</a:t>
            </a:r>
            <a:endParaRPr lang="fr-FR" sz="1600" dirty="0"/>
          </a:p>
          <a:p>
            <a:pPr marL="285750" indent="-285750" algn="l">
              <a:spcBef>
                <a:spcPct val="20000"/>
              </a:spcBef>
              <a:buClr>
                <a:srgbClr val="1B5092"/>
              </a:buClr>
              <a:buFont typeface="Arial" panose="020B0604020202020204" pitchFamily="34" charset="0"/>
              <a:buChar char="•"/>
              <a:defRPr/>
            </a:pPr>
            <a:endParaRPr lang="fr-FR" sz="1600" dirty="0"/>
          </a:p>
          <a:p>
            <a:pPr marL="285750" indent="-285750" algn="l">
              <a:spcBef>
                <a:spcPct val="20000"/>
              </a:spcBef>
              <a:buClr>
                <a:srgbClr val="1B5092"/>
              </a:buClr>
              <a:buFont typeface="Arial" panose="020B0604020202020204" pitchFamily="34" charset="0"/>
              <a:buChar char="•"/>
              <a:defRPr/>
            </a:pPr>
            <a:r>
              <a:rPr lang="fr-FR" sz="1600" dirty="0" err="1"/>
              <a:t>Users</a:t>
            </a:r>
            <a:r>
              <a:rPr lang="fr-FR" sz="1600" dirty="0"/>
              <a:t> </a:t>
            </a:r>
            <a:r>
              <a:rPr lang="fr-FR" sz="1600" dirty="0" err="1"/>
              <a:t>only</a:t>
            </a:r>
            <a:r>
              <a:rPr lang="fr-FR" sz="1600" dirty="0"/>
              <a:t> have to </a:t>
            </a:r>
            <a:r>
              <a:rPr lang="fr-FR" sz="1600" dirty="0" err="1"/>
              <a:t>answer</a:t>
            </a:r>
            <a:r>
              <a:rPr lang="fr-FR" sz="1600" dirty="0"/>
              <a:t> the </a:t>
            </a:r>
            <a:r>
              <a:rPr lang="fr-FR" sz="1600" dirty="0" smtClean="0"/>
              <a:t>questions</a:t>
            </a:r>
          </a:p>
          <a:p>
            <a:pPr marL="285750" indent="-285750" algn="l">
              <a:spcBef>
                <a:spcPct val="20000"/>
              </a:spcBef>
              <a:buClr>
                <a:srgbClr val="1B5092"/>
              </a:buClr>
              <a:buFont typeface="Arial" panose="020B0604020202020204" pitchFamily="34" charset="0"/>
              <a:buChar char="•"/>
              <a:defRPr/>
            </a:pPr>
            <a:endParaRPr lang="fr-FR" sz="1600" dirty="0"/>
          </a:p>
          <a:p>
            <a:pPr marL="285750" indent="-285750" algn="l">
              <a:spcBef>
                <a:spcPct val="20000"/>
              </a:spcBef>
              <a:buClr>
                <a:srgbClr val="1B5092"/>
              </a:buClr>
              <a:buFont typeface="Arial" panose="020B0604020202020204" pitchFamily="34" charset="0"/>
              <a:buChar char="•"/>
              <a:defRPr/>
            </a:pPr>
            <a:r>
              <a:rPr lang="fr-FR" sz="1600" dirty="0" err="1" smtClean="0"/>
              <a:t>Reminder</a:t>
            </a:r>
            <a:r>
              <a:rPr lang="fr-FR" sz="1600" dirty="0" smtClean="0"/>
              <a:t> sent </a:t>
            </a:r>
            <a:r>
              <a:rPr lang="fr-FR" sz="1600" dirty="0" err="1" smtClean="0"/>
              <a:t>every</a:t>
            </a:r>
            <a:r>
              <a:rPr lang="fr-FR" sz="1600" dirty="0" smtClean="0"/>
              <a:t> 6 </a:t>
            </a:r>
            <a:r>
              <a:rPr lang="fr-FR" sz="1600" dirty="0" err="1" smtClean="0"/>
              <a:t>months</a:t>
            </a:r>
            <a:r>
              <a:rPr lang="fr-FR" sz="1600" dirty="0" smtClean="0"/>
              <a:t> by User Office</a:t>
            </a:r>
            <a:endParaRPr lang="en-GB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31" y="677074"/>
            <a:ext cx="2992263" cy="5622513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49286" y="672716"/>
            <a:ext cx="8654475" cy="264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Clr>
                <a:srgbClr val="7DA9DA"/>
              </a:buClr>
            </a:pPr>
            <a:r>
              <a:rPr lang="fr-FR" b="1" dirty="0" smtClean="0">
                <a:solidFill>
                  <a:srgbClr val="1B5092"/>
                </a:solidFill>
              </a:rPr>
              <a:t>Questions</a:t>
            </a:r>
            <a:endParaRPr lang="fr-FR" sz="1600" b="1" dirty="0" smtClean="0"/>
          </a:p>
          <a:p>
            <a:pPr algn="l">
              <a:spcBef>
                <a:spcPct val="20000"/>
              </a:spcBef>
              <a:buClr>
                <a:srgbClr val="7DA9DA"/>
              </a:buClr>
            </a:pPr>
            <a:endParaRPr lang="fr-FR" sz="800" dirty="0" smtClean="0"/>
          </a:p>
          <a:p>
            <a:pPr algn="l">
              <a:spcBef>
                <a:spcPct val="20000"/>
              </a:spcBef>
              <a:buClr>
                <a:srgbClr val="1B5092"/>
              </a:buClr>
              <a:buSzPct val="120000"/>
              <a:buFont typeface="Arial" charset="0"/>
              <a:buChar char="•"/>
            </a:pPr>
            <a:r>
              <a:rPr lang="fr-FR" sz="1400" dirty="0" smtClean="0"/>
              <a:t>  </a:t>
            </a:r>
            <a:r>
              <a:rPr lang="en-GB" sz="1400" dirty="0" smtClean="0"/>
              <a:t>Indicate the degree of success of your experiment:</a:t>
            </a:r>
          </a:p>
          <a:p>
            <a:pPr algn="l">
              <a:spcBef>
                <a:spcPct val="20000"/>
              </a:spcBef>
              <a:buClr>
                <a:srgbClr val="1B5092"/>
              </a:buClr>
              <a:buSzPct val="120000"/>
            </a:pPr>
            <a:r>
              <a:rPr lang="fr-FR" sz="1200" dirty="0" smtClean="0">
                <a:solidFill>
                  <a:srgbClr val="1B5092"/>
                </a:solidFill>
              </a:rPr>
              <a:t>	</a:t>
            </a:r>
            <a:r>
              <a:rPr lang="en-GB" sz="1200" dirty="0" smtClean="0">
                <a:solidFill>
                  <a:schemeClr val="accent5"/>
                </a:solidFill>
              </a:rPr>
              <a:t>Very Successful – Satisfactory - Fell below expectations - Unsuccessful</a:t>
            </a:r>
          </a:p>
          <a:p>
            <a:pPr algn="l">
              <a:spcBef>
                <a:spcPct val="20000"/>
              </a:spcBef>
              <a:buClr>
                <a:srgbClr val="1B5092"/>
              </a:buClr>
              <a:buSzPct val="120000"/>
            </a:pPr>
            <a:r>
              <a:rPr lang="en-GB" sz="1400" dirty="0" smtClean="0">
                <a:solidFill>
                  <a:srgbClr val="1B5092"/>
                </a:solidFill>
              </a:rPr>
              <a:t>	</a:t>
            </a:r>
            <a:r>
              <a:rPr lang="en-GB" sz="1200" dirty="0" smtClean="0"/>
              <a:t>If less than satisfactory, please estimate the total time lost:</a:t>
            </a:r>
            <a:endParaRPr lang="fr-FR" sz="1200" dirty="0" smtClean="0"/>
          </a:p>
          <a:p>
            <a:pPr algn="l">
              <a:spcBef>
                <a:spcPct val="20000"/>
              </a:spcBef>
              <a:buClr>
                <a:srgbClr val="1B5092"/>
              </a:buClr>
              <a:buSzPct val="120000"/>
              <a:buFont typeface="Arial" charset="0"/>
              <a:buChar char="•"/>
            </a:pPr>
            <a:r>
              <a:rPr lang="fr-FR" sz="1500" dirty="0" smtClean="0"/>
              <a:t>  </a:t>
            </a:r>
            <a:r>
              <a:rPr lang="en-GB" sz="1400" dirty="0" smtClean="0"/>
              <a:t>Please give reason for any time lost</a:t>
            </a:r>
            <a:r>
              <a:rPr lang="fr-FR" sz="1400" dirty="0" smtClean="0"/>
              <a:t>:</a:t>
            </a:r>
          </a:p>
          <a:p>
            <a:pPr algn="l">
              <a:spcBef>
                <a:spcPct val="20000"/>
              </a:spcBef>
              <a:buClr>
                <a:srgbClr val="1B5092"/>
              </a:buClr>
              <a:buSzPct val="120000"/>
            </a:pPr>
            <a:r>
              <a:rPr lang="en-GB" sz="1200" dirty="0" smtClean="0">
                <a:solidFill>
                  <a:srgbClr val="1B5092"/>
                </a:solidFill>
              </a:rPr>
              <a:t>	</a:t>
            </a:r>
            <a:r>
              <a:rPr lang="en-GB" sz="1200" dirty="0" smtClean="0">
                <a:solidFill>
                  <a:schemeClr val="accent5"/>
                </a:solidFill>
              </a:rPr>
              <a:t>Computer failure - Failure of beamline components - Machine or storage ring failure - Sample problems - Other</a:t>
            </a:r>
            <a:endParaRPr lang="fr-FR" sz="1200" dirty="0" smtClean="0">
              <a:solidFill>
                <a:schemeClr val="accent5"/>
              </a:solidFill>
            </a:endParaRPr>
          </a:p>
          <a:p>
            <a:pPr algn="l">
              <a:spcBef>
                <a:spcPct val="20000"/>
              </a:spcBef>
              <a:buClr>
                <a:srgbClr val="1B5092"/>
              </a:buClr>
              <a:buSzPct val="120000"/>
              <a:buFont typeface="Arial" charset="0"/>
              <a:buChar char="•"/>
            </a:pPr>
            <a:r>
              <a:rPr lang="fr-FR" sz="1500" dirty="0" smtClean="0"/>
              <a:t>  </a:t>
            </a:r>
            <a:r>
              <a:rPr lang="fr-FR" sz="1400" dirty="0" err="1" smtClean="0"/>
              <a:t>Details</a:t>
            </a:r>
            <a:r>
              <a:rPr lang="fr-FR" sz="1400" dirty="0" smtClean="0"/>
              <a:t> </a:t>
            </a:r>
            <a:r>
              <a:rPr lang="fr-FR" sz="1400" dirty="0" err="1" smtClean="0"/>
              <a:t>concerning</a:t>
            </a:r>
            <a:r>
              <a:rPr lang="fr-FR" sz="1400" dirty="0" smtClean="0"/>
              <a:t> time </a:t>
            </a:r>
            <a:r>
              <a:rPr lang="fr-FR" sz="1400" dirty="0" err="1" smtClean="0"/>
              <a:t>loss</a:t>
            </a:r>
            <a:r>
              <a:rPr lang="fr-FR" sz="1400" dirty="0" smtClean="0"/>
              <a:t>:</a:t>
            </a:r>
          </a:p>
          <a:p>
            <a:pPr algn="l">
              <a:spcBef>
                <a:spcPct val="20000"/>
              </a:spcBef>
              <a:buClr>
                <a:srgbClr val="1B5092"/>
              </a:buClr>
              <a:buSzPct val="120000"/>
              <a:buFont typeface="Arial" charset="0"/>
              <a:buChar char="•"/>
            </a:pPr>
            <a:r>
              <a:rPr lang="fr-FR" sz="1500" dirty="0" smtClean="0"/>
              <a:t> </a:t>
            </a:r>
            <a:r>
              <a:rPr lang="fr-FR" sz="1400" dirty="0" smtClean="0"/>
              <a:t> </a:t>
            </a:r>
            <a:r>
              <a:rPr lang="en-GB" sz="1400" dirty="0" smtClean="0"/>
              <a:t>What measures could be taken to improve the effectiveness of your </a:t>
            </a:r>
            <a:r>
              <a:rPr lang="en-GB" sz="1400" dirty="0" err="1" smtClean="0"/>
              <a:t>beamtime</a:t>
            </a:r>
            <a:r>
              <a:rPr lang="en-GB" sz="1400" dirty="0" smtClean="0"/>
              <a:t>?</a:t>
            </a:r>
          </a:p>
          <a:p>
            <a:pPr algn="l">
              <a:spcBef>
                <a:spcPct val="20000"/>
              </a:spcBef>
              <a:buClr>
                <a:srgbClr val="1B5092"/>
              </a:buClr>
              <a:buSzPct val="120000"/>
              <a:buFont typeface="Arial" charset="0"/>
              <a:buChar char="•"/>
            </a:pPr>
            <a:endParaRPr lang="en-GB" sz="1600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User </a:t>
            </a:r>
            <a:r>
              <a:rPr lang="fr-FR" dirty="0" err="1" smtClean="0"/>
              <a:t>evaluation</a:t>
            </a:r>
            <a:r>
              <a:rPr lang="fr-FR" dirty="0" smtClean="0"/>
              <a:t> </a:t>
            </a:r>
            <a:r>
              <a:rPr lang="fr-FR" dirty="0" err="1" smtClean="0"/>
              <a:t>form</a:t>
            </a:r>
            <a:endParaRPr lang="en-GB" dirty="0"/>
          </a:p>
        </p:txBody>
      </p:sp>
      <p:sp>
        <p:nvSpPr>
          <p:cNvPr id="3079" name="Footer Placeholder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>
                <a:solidFill>
                  <a:srgbClr val="132577"/>
                </a:solidFill>
              </a:rPr>
              <a:t>l EUCALL Workshop: User Access at Advanced Laser Light Sources l 21-22 September 2017 l J. McCarthy</a:t>
            </a:r>
            <a:endParaRPr lang="en-GB">
              <a:solidFill>
                <a:srgbClr val="132577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32577"/>
                </a:solidFill>
              </a:rPr>
              <a:t>Page </a:t>
            </a:r>
            <a:fld id="{F864DF60-1784-4AF8-9A7B-7033DC98E51E}" type="slidenum">
              <a:rPr lang="fr-FR" smtClean="0">
                <a:solidFill>
                  <a:srgbClr val="132577"/>
                </a:solidFill>
              </a:rPr>
              <a:pPr>
                <a:defRPr/>
              </a:pPr>
              <a:t>8</a:t>
            </a:fld>
            <a:endParaRPr lang="fr-FR" dirty="0">
              <a:solidFill>
                <a:srgbClr val="132577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49287" y="2968195"/>
            <a:ext cx="7113679" cy="356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Clr>
                <a:srgbClr val="1B5092"/>
              </a:buClr>
              <a:buSzPct val="120000"/>
            </a:pPr>
            <a:endParaRPr lang="en-GB" sz="1600" dirty="0" smtClean="0"/>
          </a:p>
          <a:p>
            <a:pPr algn="l">
              <a:spcBef>
                <a:spcPct val="20000"/>
              </a:spcBef>
              <a:buClr>
                <a:srgbClr val="1B5092"/>
              </a:buClr>
              <a:buSzPct val="120000"/>
              <a:buFont typeface="Arial" charset="0"/>
              <a:buChar char="•"/>
            </a:pPr>
            <a:r>
              <a:rPr lang="fr-FR" sz="1400" dirty="0"/>
              <a:t> </a:t>
            </a:r>
            <a:r>
              <a:rPr lang="fr-FR" sz="1400" dirty="0" smtClean="0"/>
              <a:t> </a:t>
            </a:r>
            <a:r>
              <a:rPr lang="en-GB" sz="1400" dirty="0"/>
              <a:t>Please evaluate the support from your local contact and members of staff</a:t>
            </a:r>
            <a:r>
              <a:rPr lang="en-GB" sz="1400" dirty="0" smtClean="0"/>
              <a:t>:</a:t>
            </a:r>
          </a:p>
          <a:p>
            <a:pPr algn="l">
              <a:spcBef>
                <a:spcPct val="20000"/>
              </a:spcBef>
              <a:buClr>
                <a:srgbClr val="1B5092"/>
              </a:buClr>
              <a:buSzPct val="120000"/>
              <a:buFont typeface="Arial" charset="0"/>
              <a:buChar char="•"/>
            </a:pPr>
            <a:r>
              <a:rPr lang="fr-FR" sz="1400" dirty="0"/>
              <a:t> </a:t>
            </a:r>
            <a:r>
              <a:rPr lang="fr-FR" sz="1400" dirty="0" smtClean="0"/>
              <a:t> </a:t>
            </a:r>
            <a:r>
              <a:rPr lang="en-GB" sz="1400" dirty="0"/>
              <a:t>Please evaluate the quality and reliability of the beamline components</a:t>
            </a:r>
            <a:r>
              <a:rPr lang="en-GB" sz="1400" dirty="0" smtClean="0"/>
              <a:t>:</a:t>
            </a:r>
          </a:p>
          <a:p>
            <a:pPr algn="l">
              <a:spcBef>
                <a:spcPct val="20000"/>
              </a:spcBef>
              <a:buClr>
                <a:srgbClr val="1B5092"/>
              </a:buClr>
              <a:buSzPct val="120000"/>
              <a:buFont typeface="Arial" charset="0"/>
              <a:buChar char="•"/>
            </a:pPr>
            <a:r>
              <a:rPr lang="fr-FR" sz="1400" dirty="0"/>
              <a:t> </a:t>
            </a:r>
            <a:r>
              <a:rPr lang="fr-FR" sz="1400" dirty="0" smtClean="0"/>
              <a:t> </a:t>
            </a:r>
            <a:r>
              <a:rPr lang="en-GB" sz="1400" dirty="0"/>
              <a:t>Please evaluate the quality of the beam</a:t>
            </a:r>
            <a:r>
              <a:rPr lang="en-GB" sz="1400" dirty="0" smtClean="0"/>
              <a:t>:</a:t>
            </a:r>
          </a:p>
          <a:p>
            <a:pPr algn="l">
              <a:spcBef>
                <a:spcPct val="20000"/>
              </a:spcBef>
              <a:buClr>
                <a:srgbClr val="1B5092"/>
              </a:buClr>
              <a:buSzPct val="120000"/>
              <a:buFont typeface="Arial" charset="0"/>
              <a:buChar char="•"/>
            </a:pPr>
            <a:r>
              <a:rPr lang="fr-FR" sz="1400" dirty="0"/>
              <a:t> </a:t>
            </a:r>
            <a:r>
              <a:rPr lang="fr-FR" sz="1400" dirty="0" smtClean="0"/>
              <a:t> </a:t>
            </a:r>
            <a:r>
              <a:rPr lang="en-GB" sz="1400" dirty="0"/>
              <a:t>Please evaluate the availability and ease of use of the Beamline User Guide</a:t>
            </a:r>
            <a:r>
              <a:rPr lang="en-GB" sz="1400" dirty="0" smtClean="0"/>
              <a:t>:</a:t>
            </a:r>
          </a:p>
          <a:p>
            <a:pPr algn="l">
              <a:spcBef>
                <a:spcPct val="20000"/>
              </a:spcBef>
              <a:buClr>
                <a:srgbClr val="1B5092"/>
              </a:buClr>
              <a:buSzPct val="120000"/>
              <a:buFont typeface="Arial" charset="0"/>
              <a:buChar char="•"/>
            </a:pPr>
            <a:r>
              <a:rPr lang="fr-FR" sz="1400" dirty="0"/>
              <a:t> </a:t>
            </a:r>
            <a:r>
              <a:rPr lang="fr-FR" sz="1400" dirty="0" smtClean="0"/>
              <a:t> </a:t>
            </a:r>
            <a:r>
              <a:rPr lang="en-GB" sz="1400" dirty="0"/>
              <a:t>Please evaluate the detectors and data acquisition</a:t>
            </a:r>
            <a:r>
              <a:rPr lang="en-GB" sz="1400" dirty="0" smtClean="0"/>
              <a:t>:</a:t>
            </a:r>
          </a:p>
          <a:p>
            <a:pPr algn="l">
              <a:spcBef>
                <a:spcPct val="20000"/>
              </a:spcBef>
              <a:buClr>
                <a:srgbClr val="1B5092"/>
              </a:buClr>
              <a:buSzPct val="120000"/>
              <a:buFont typeface="Arial" charset="0"/>
              <a:buChar char="•"/>
            </a:pPr>
            <a:r>
              <a:rPr lang="fr-FR" sz="1400" dirty="0"/>
              <a:t> </a:t>
            </a:r>
            <a:r>
              <a:rPr lang="fr-FR" sz="1400" dirty="0" smtClean="0"/>
              <a:t> </a:t>
            </a:r>
            <a:r>
              <a:rPr lang="en-GB" sz="1400" dirty="0"/>
              <a:t>Please evaluate the data retrieval and transfer</a:t>
            </a:r>
            <a:r>
              <a:rPr lang="en-GB" sz="1400" dirty="0" smtClean="0"/>
              <a:t>:</a:t>
            </a:r>
          </a:p>
          <a:p>
            <a:pPr algn="l">
              <a:spcBef>
                <a:spcPct val="20000"/>
              </a:spcBef>
              <a:buClr>
                <a:srgbClr val="1B5092"/>
              </a:buClr>
              <a:buSzPct val="120000"/>
              <a:buFont typeface="Arial" charset="0"/>
              <a:buChar char="•"/>
            </a:pPr>
            <a:r>
              <a:rPr lang="fr-FR" sz="1400" dirty="0"/>
              <a:t> </a:t>
            </a:r>
            <a:r>
              <a:rPr lang="fr-FR" sz="1400" dirty="0" smtClean="0"/>
              <a:t> </a:t>
            </a:r>
            <a:r>
              <a:rPr lang="en-GB" sz="1400" dirty="0"/>
              <a:t>Please evaluate the quality of practical arrangements before and during </a:t>
            </a:r>
            <a:r>
              <a:rPr lang="en-GB" sz="1400" dirty="0" smtClean="0"/>
              <a:t>your </a:t>
            </a:r>
            <a:r>
              <a:rPr lang="en-GB" sz="1400" dirty="0"/>
              <a:t>visit (travel, canteen, guesthouse</a:t>
            </a:r>
            <a:r>
              <a:rPr lang="en-GB" sz="1400" dirty="0" smtClean="0"/>
              <a:t>...):</a:t>
            </a:r>
          </a:p>
          <a:p>
            <a:pPr algn="l">
              <a:spcBef>
                <a:spcPct val="20000"/>
              </a:spcBef>
              <a:buClr>
                <a:srgbClr val="1B5092"/>
              </a:buClr>
              <a:buSzPct val="120000"/>
              <a:buFont typeface="Arial" charset="0"/>
              <a:buChar char="•"/>
            </a:pPr>
            <a:endParaRPr lang="en-GB" sz="1600" dirty="0" smtClean="0"/>
          </a:p>
          <a:p>
            <a:pPr algn="l">
              <a:spcBef>
                <a:spcPct val="20000"/>
              </a:spcBef>
              <a:buClr>
                <a:srgbClr val="1B5092"/>
              </a:buClr>
              <a:buSzPct val="120000"/>
              <a:buFont typeface="Arial" charset="0"/>
              <a:buChar char="•"/>
            </a:pPr>
            <a:r>
              <a:rPr lang="fr-FR" sz="1400" dirty="0"/>
              <a:t> </a:t>
            </a:r>
            <a:r>
              <a:rPr lang="fr-FR" sz="1400" dirty="0" smtClean="0"/>
              <a:t> </a:t>
            </a:r>
            <a:r>
              <a:rPr lang="en-GB" sz="1400" dirty="0"/>
              <a:t>What aspects of the ESRF do you particularly appreciate</a:t>
            </a:r>
            <a:r>
              <a:rPr lang="en-GB" sz="1400" dirty="0" smtClean="0"/>
              <a:t>?	</a:t>
            </a:r>
          </a:p>
          <a:p>
            <a:pPr algn="l">
              <a:spcBef>
                <a:spcPct val="20000"/>
              </a:spcBef>
              <a:buClr>
                <a:srgbClr val="1B5092"/>
              </a:buClr>
              <a:buSzPct val="120000"/>
              <a:buFont typeface="Arial" charset="0"/>
              <a:buChar char="•"/>
            </a:pPr>
            <a:r>
              <a:rPr lang="fr-FR" sz="1400" dirty="0" smtClean="0"/>
              <a:t>  </a:t>
            </a:r>
            <a:r>
              <a:rPr lang="en-GB" sz="1400" dirty="0"/>
              <a:t>What improvements would you suggest</a:t>
            </a:r>
            <a:r>
              <a:rPr lang="en-GB" sz="1400" dirty="0" smtClean="0"/>
              <a:t>?</a:t>
            </a:r>
            <a:endParaRPr lang="fr-FR" sz="1400" dirty="0"/>
          </a:p>
          <a:p>
            <a:pPr algn="l">
              <a:spcBef>
                <a:spcPct val="20000"/>
              </a:spcBef>
              <a:buClr>
                <a:srgbClr val="7DA9DA"/>
              </a:buClr>
            </a:pPr>
            <a:endParaRPr lang="fr-FR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49" y="3649092"/>
            <a:ext cx="1260071" cy="1250452"/>
          </a:xfrm>
          <a:prstGeom prst="rect">
            <a:avLst/>
          </a:prstGeom>
          <a:ln w="12700">
            <a:solidFill>
              <a:schemeClr val="accent5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055453" y="5559989"/>
            <a:ext cx="1095172" cy="2923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300" dirty="0" smtClean="0">
                <a:solidFill>
                  <a:srgbClr val="1B5092"/>
                </a:solidFill>
              </a:rPr>
              <a:t>[ Comment ]</a:t>
            </a:r>
            <a:endParaRPr lang="en-GB" sz="1300" dirty="0">
              <a:solidFill>
                <a:srgbClr val="1B509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55453" y="5834966"/>
            <a:ext cx="1095172" cy="2923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300" dirty="0" smtClean="0">
                <a:solidFill>
                  <a:srgbClr val="1B5092"/>
                </a:solidFill>
              </a:rPr>
              <a:t>[ Comment ]</a:t>
            </a:r>
            <a:endParaRPr lang="en-GB" sz="1300" dirty="0">
              <a:solidFill>
                <a:srgbClr val="1B509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7184" y="2648352"/>
            <a:ext cx="1095172" cy="2923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300" dirty="0" smtClean="0">
                <a:solidFill>
                  <a:srgbClr val="1B5092"/>
                </a:solidFill>
              </a:rPr>
              <a:t>[ Comment ]</a:t>
            </a:r>
            <a:endParaRPr lang="en-GB" sz="1300" dirty="0">
              <a:solidFill>
                <a:srgbClr val="1B509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7184" y="2384496"/>
            <a:ext cx="1095172" cy="2923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300" dirty="0" smtClean="0">
                <a:solidFill>
                  <a:srgbClr val="1B5092"/>
                </a:solidFill>
              </a:rPr>
              <a:t>[ Comment ]</a:t>
            </a:r>
            <a:endParaRPr lang="en-GB" sz="1300" dirty="0">
              <a:solidFill>
                <a:srgbClr val="1B509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77184" y="1601082"/>
            <a:ext cx="1095172" cy="2923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300" dirty="0" smtClean="0">
                <a:solidFill>
                  <a:srgbClr val="1B5092"/>
                </a:solidFill>
              </a:rPr>
              <a:t>[ Comment ]</a:t>
            </a:r>
            <a:endParaRPr lang="en-GB" sz="1300" dirty="0">
              <a:solidFill>
                <a:srgbClr val="1B5092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39240" y="3390900"/>
            <a:ext cx="5181600" cy="2263140"/>
            <a:chOff x="1539240" y="3390900"/>
            <a:chExt cx="5181600" cy="2263140"/>
          </a:xfrm>
        </p:grpSpPr>
        <p:sp>
          <p:nvSpPr>
            <p:cNvPr id="12" name="Oval 11"/>
            <p:cNvSpPr/>
            <p:nvPr/>
          </p:nvSpPr>
          <p:spPr>
            <a:xfrm>
              <a:off x="4381500" y="3390900"/>
              <a:ext cx="2339340" cy="22631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1539240" y="3390900"/>
              <a:ext cx="2339340" cy="22631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Striped Right Arrow 2"/>
            <p:cNvSpPr/>
            <p:nvPr/>
          </p:nvSpPr>
          <p:spPr>
            <a:xfrm rot="5400000">
              <a:off x="2369820" y="4221480"/>
              <a:ext cx="673608" cy="515112"/>
            </a:xfrm>
            <a:prstGeom prst="striped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Striped Right Arrow 10"/>
            <p:cNvSpPr/>
            <p:nvPr/>
          </p:nvSpPr>
          <p:spPr>
            <a:xfrm rot="5400000">
              <a:off x="5228039" y="4221480"/>
              <a:ext cx="673608" cy="515112"/>
            </a:xfrm>
            <a:prstGeom prst="striped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46169" y="673210"/>
            <a:ext cx="8494713" cy="486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Clr>
                <a:srgbClr val="7DA9DA"/>
              </a:buClr>
            </a:pPr>
            <a:r>
              <a:rPr lang="fr-FR" b="1" dirty="0" smtClean="0">
                <a:solidFill>
                  <a:srgbClr val="1B5092"/>
                </a:solidFill>
              </a:rPr>
              <a:t>Questions (</a:t>
            </a:r>
            <a:r>
              <a:rPr lang="fr-FR" b="1" dirty="0" err="1" smtClean="0">
                <a:solidFill>
                  <a:srgbClr val="1B5092"/>
                </a:solidFill>
              </a:rPr>
              <a:t>continued</a:t>
            </a:r>
            <a:r>
              <a:rPr lang="fr-FR" b="1" dirty="0" smtClean="0">
                <a:solidFill>
                  <a:srgbClr val="1B5092"/>
                </a:solidFill>
              </a:rPr>
              <a:t>)</a:t>
            </a:r>
          </a:p>
          <a:p>
            <a:pPr algn="l">
              <a:spcBef>
                <a:spcPct val="20000"/>
              </a:spcBef>
              <a:buClr>
                <a:srgbClr val="7DA9DA"/>
              </a:buClr>
            </a:pPr>
            <a:endParaRPr lang="fr-FR" sz="1600" b="1" dirty="0">
              <a:solidFill>
                <a:srgbClr val="1B5092"/>
              </a:solidFill>
            </a:endParaRPr>
          </a:p>
          <a:p>
            <a:pPr algn="l">
              <a:spcBef>
                <a:spcPct val="20000"/>
              </a:spcBef>
              <a:buClr>
                <a:srgbClr val="7DA9DA"/>
              </a:buClr>
            </a:pPr>
            <a:r>
              <a:rPr lang="en-GB" sz="1500" b="1" dirty="0"/>
              <a:t>The Users' Organisation at the </a:t>
            </a:r>
            <a:r>
              <a:rPr lang="en-GB" sz="1500" b="1" dirty="0" smtClean="0"/>
              <a:t>ESRF</a:t>
            </a:r>
            <a:endParaRPr lang="fr-FR" sz="1500" dirty="0"/>
          </a:p>
          <a:p>
            <a:pPr algn="l">
              <a:spcBef>
                <a:spcPct val="20000"/>
              </a:spcBef>
              <a:buClr>
                <a:srgbClr val="1B5092"/>
              </a:buClr>
              <a:buSzPct val="120000"/>
            </a:pPr>
            <a:r>
              <a:rPr lang="en-GB" sz="1500" dirty="0" smtClean="0"/>
              <a:t>This </a:t>
            </a:r>
            <a:r>
              <a:rPr lang="en-GB" sz="1500" dirty="0"/>
              <a:t>is an independent body which organises the annual User Meeting, awards an annual Young Scientist prize, and provides ESRF management with feedback on </a:t>
            </a:r>
            <a:r>
              <a:rPr lang="en-GB" sz="1500" dirty="0" smtClean="0"/>
              <a:t>user operation.</a:t>
            </a:r>
          </a:p>
          <a:p>
            <a:pPr algn="l">
              <a:spcBef>
                <a:spcPct val="20000"/>
              </a:spcBef>
              <a:buClr>
                <a:srgbClr val="1B5092"/>
              </a:buClr>
              <a:buSzPct val="120000"/>
            </a:pPr>
            <a:endParaRPr lang="fr-FR" sz="1600" dirty="0"/>
          </a:p>
          <a:p>
            <a:pPr algn="l">
              <a:spcBef>
                <a:spcPct val="20000"/>
              </a:spcBef>
              <a:buClr>
                <a:srgbClr val="1B5092"/>
              </a:buClr>
              <a:buSzPct val="120000"/>
              <a:buFont typeface="Arial" charset="0"/>
              <a:buChar char="•"/>
            </a:pPr>
            <a:r>
              <a:rPr lang="fr-FR" sz="1400" dirty="0"/>
              <a:t>  </a:t>
            </a:r>
            <a:r>
              <a:rPr lang="en-GB" sz="1400" dirty="0"/>
              <a:t>What suggestions do you have for the format of the meeting and topics to be </a:t>
            </a:r>
            <a:r>
              <a:rPr lang="en-GB" sz="1400" dirty="0" smtClean="0"/>
              <a:t>discussed?</a:t>
            </a:r>
            <a:endParaRPr lang="fr-FR" sz="1400" dirty="0"/>
          </a:p>
          <a:p>
            <a:pPr algn="l">
              <a:spcBef>
                <a:spcPct val="20000"/>
              </a:spcBef>
              <a:buClr>
                <a:srgbClr val="1B5092"/>
              </a:buClr>
              <a:buSzPct val="120000"/>
              <a:buFont typeface="Arial" charset="0"/>
              <a:buChar char="•"/>
            </a:pPr>
            <a:r>
              <a:rPr lang="fr-FR" sz="1400" dirty="0" smtClean="0"/>
              <a:t>  </a:t>
            </a:r>
            <a:r>
              <a:rPr lang="en-GB" sz="1400" dirty="0" smtClean="0"/>
              <a:t>What </a:t>
            </a:r>
            <a:r>
              <a:rPr lang="en-GB" sz="1400" dirty="0"/>
              <a:t>aspects of the user service at the ESRF would you like the Users' Organisation to look into</a:t>
            </a:r>
            <a:r>
              <a:rPr lang="en-GB" sz="1400" dirty="0" smtClean="0"/>
              <a:t>?:  </a:t>
            </a:r>
            <a:endParaRPr lang="fr-FR" sz="1600" dirty="0"/>
          </a:p>
          <a:p>
            <a:pPr algn="l">
              <a:spcBef>
                <a:spcPct val="20000"/>
              </a:spcBef>
              <a:buClr>
                <a:srgbClr val="1B5092"/>
              </a:buClr>
              <a:buSzPct val="120000"/>
            </a:pPr>
            <a:endParaRPr lang="fr-FR" sz="1600" dirty="0" smtClean="0"/>
          </a:p>
          <a:p>
            <a:pPr algn="l">
              <a:spcBef>
                <a:spcPct val="20000"/>
              </a:spcBef>
              <a:buClr>
                <a:srgbClr val="1B5092"/>
              </a:buClr>
              <a:buSzPct val="120000"/>
            </a:pPr>
            <a:endParaRPr lang="fr-FR" sz="1600" dirty="0" smtClean="0"/>
          </a:p>
          <a:p>
            <a:pPr algn="l">
              <a:spcBef>
                <a:spcPct val="20000"/>
              </a:spcBef>
              <a:buClr>
                <a:srgbClr val="1B5092"/>
              </a:buClr>
              <a:buSzPct val="120000"/>
              <a:buFont typeface="Arial" charset="0"/>
              <a:buChar char="•"/>
            </a:pPr>
            <a:endParaRPr lang="fr-FR" sz="1600" dirty="0"/>
          </a:p>
          <a:p>
            <a:pPr algn="l">
              <a:spcBef>
                <a:spcPct val="20000"/>
              </a:spcBef>
              <a:buClr>
                <a:srgbClr val="1B5092"/>
              </a:buClr>
              <a:buSzPct val="120000"/>
            </a:pPr>
            <a:r>
              <a:rPr lang="fr-FR" sz="1600" dirty="0" smtClean="0"/>
              <a:t>		</a:t>
            </a:r>
            <a:r>
              <a:rPr lang="fr-FR" sz="1600" dirty="0" err="1" smtClean="0"/>
              <a:t>Checkboxes</a:t>
            </a:r>
            <a:r>
              <a:rPr lang="fr-FR" sz="1600" dirty="0" smtClean="0"/>
              <a:t>		  </a:t>
            </a:r>
            <a:r>
              <a:rPr lang="fr-FR" sz="1600" dirty="0" err="1" smtClean="0"/>
              <a:t>Comments</a:t>
            </a:r>
            <a:endParaRPr lang="fr-FR" sz="1600" dirty="0" smtClean="0"/>
          </a:p>
          <a:p>
            <a:pPr algn="l">
              <a:spcBef>
                <a:spcPct val="20000"/>
              </a:spcBef>
              <a:buClr>
                <a:srgbClr val="1B5092"/>
              </a:buClr>
              <a:buSzPct val="120000"/>
            </a:pPr>
            <a:endParaRPr lang="fr-FR" sz="1600" dirty="0" smtClean="0"/>
          </a:p>
          <a:p>
            <a:pPr algn="l">
              <a:spcBef>
                <a:spcPct val="20000"/>
              </a:spcBef>
              <a:buClr>
                <a:srgbClr val="1B5092"/>
              </a:buClr>
              <a:buSzPct val="120000"/>
            </a:pPr>
            <a:endParaRPr lang="fr-FR" sz="1600" dirty="0" smtClean="0"/>
          </a:p>
          <a:p>
            <a:pPr algn="l">
              <a:spcBef>
                <a:spcPct val="20000"/>
              </a:spcBef>
              <a:buClr>
                <a:srgbClr val="1B5092"/>
              </a:buClr>
              <a:buSzPct val="120000"/>
            </a:pPr>
            <a:endParaRPr lang="fr-FR" sz="1600" dirty="0"/>
          </a:p>
          <a:p>
            <a:pPr algn="l">
              <a:spcBef>
                <a:spcPct val="20000"/>
              </a:spcBef>
              <a:buClr>
                <a:srgbClr val="1B5092"/>
              </a:buClr>
              <a:buSzPct val="120000"/>
            </a:pPr>
            <a:r>
              <a:rPr lang="fr-FR" sz="1600" dirty="0" smtClean="0"/>
              <a:t>		  </a:t>
            </a:r>
            <a:r>
              <a:rPr lang="fr-FR" sz="1600" dirty="0" err="1" smtClean="0"/>
              <a:t>Statistics</a:t>
            </a:r>
            <a:r>
              <a:rPr lang="fr-FR" sz="1600" dirty="0" smtClean="0"/>
              <a:t>	</a:t>
            </a:r>
            <a:r>
              <a:rPr lang="fr-FR" sz="1600" dirty="0"/>
              <a:t>	</a:t>
            </a:r>
            <a:r>
              <a:rPr lang="fr-FR" sz="1600" dirty="0" err="1" smtClean="0"/>
              <a:t>Improvements</a:t>
            </a:r>
            <a:endParaRPr lang="fr-FR" sz="1600" dirty="0"/>
          </a:p>
          <a:p>
            <a:pPr algn="l">
              <a:spcBef>
                <a:spcPct val="20000"/>
              </a:spcBef>
              <a:buClr>
                <a:srgbClr val="7DA9DA"/>
              </a:buClr>
            </a:pPr>
            <a:r>
              <a:rPr lang="fr-FR" sz="1000" dirty="0" smtClean="0"/>
              <a:t>	</a:t>
            </a:r>
            <a:endParaRPr lang="fr-FR" sz="10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User </a:t>
            </a:r>
            <a:r>
              <a:rPr lang="fr-FR" dirty="0" err="1" smtClean="0"/>
              <a:t>evaluation</a:t>
            </a:r>
            <a:r>
              <a:rPr lang="fr-FR" dirty="0" smtClean="0"/>
              <a:t> </a:t>
            </a:r>
            <a:r>
              <a:rPr lang="fr-FR" dirty="0" err="1" smtClean="0"/>
              <a:t>form</a:t>
            </a:r>
            <a:endParaRPr lang="en-GB" dirty="0"/>
          </a:p>
        </p:txBody>
      </p:sp>
      <p:sp>
        <p:nvSpPr>
          <p:cNvPr id="3079" name="Footer Placeholder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 smtClean="0">
                <a:solidFill>
                  <a:srgbClr val="132577"/>
                </a:solidFill>
              </a:rPr>
              <a:t>l EUCALL Workshop: User Access at Advanced Laser Light Sources l 21-22 September 2017 l J. McCarthy</a:t>
            </a:r>
            <a:endParaRPr lang="en-GB" dirty="0">
              <a:solidFill>
                <a:srgbClr val="132577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132577"/>
                </a:solidFill>
              </a:rPr>
              <a:t>Page </a:t>
            </a:r>
            <a:fld id="{F864DF60-1784-4AF8-9A7B-7033DC98E51E}" type="slidenum">
              <a:rPr lang="fr-FR" smtClean="0">
                <a:solidFill>
                  <a:srgbClr val="132577"/>
                </a:solidFill>
              </a:rPr>
              <a:pPr>
                <a:defRPr/>
              </a:pPr>
              <a:t>9</a:t>
            </a:fld>
            <a:endParaRPr lang="fr-FR" dirty="0">
              <a:solidFill>
                <a:srgbClr val="1325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7513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RF_Corporate">
  <a:themeElements>
    <a:clrScheme name="ESRF_Corpo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RF_Corporate">
      <a:majorFont>
        <a:latin typeface="Arial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DA9D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DA9D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SRF_Corpo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Corpo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Corpo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Corpo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Corpo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Corpo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Corpo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Corpo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Corpo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Corpo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Corpo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Corpo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SRF - Blue Theme">
  <a:themeElements>
    <a:clrScheme name="ESRF - Blu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RF - Blue Theme">
      <a:majorFont>
        <a:latin typeface="Arial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DA9D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DA9D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SRF - Blu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 - Blu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 - Blu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 - Blu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 - Blu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 - Blu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 - Blu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 - Blu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 - Blu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 - Blu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 - Blu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 - Blu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SRF - Grey Theme">
  <a:themeElements>
    <a:clrScheme name="ESRF - Grey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RF - Grey Theme">
      <a:majorFont>
        <a:latin typeface="Arial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DA9D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DA9D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SRF - Grey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 - Grey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 - Grey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 - Grey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 - Grey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 - Grey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 - Grey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 - Grey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 - Grey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 - Grey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 - Grey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 - Grey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SRF - White Theme">
  <a:themeElements>
    <a:clrScheme name="ESRF - Whit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RF - White Theme">
      <a:majorFont>
        <a:latin typeface="Arial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DA9D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DA9D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SRF - Whit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 - Whit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 - Whit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 - Whit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 - Whit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 - Whit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 - Whit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 - Whit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 - Whit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 - Whit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 - Whit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 - Whit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SRF - Print">
  <a:themeElements>
    <a:clrScheme name="ESRF - Pr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RF - Print">
      <a:majorFont>
        <a:latin typeface="Arial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DA9D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DA9D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SRF - Pr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 - Pr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 - Pr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 - Pr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 - Pr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 - Pr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 - Pr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 - Pr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 - Pr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 - Pr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 - Pr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 - Pr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nk">
  <a:themeElements>
    <a:clrScheme name="ESRF-LightBlue">
      <a:dk1>
        <a:sysClr val="windowText" lastClr="000000"/>
      </a:dk1>
      <a:lt1>
        <a:sysClr val="window" lastClr="FFFFFF"/>
      </a:lt1>
      <a:dk2>
        <a:srgbClr val="132577"/>
      </a:dk2>
      <a:lt2>
        <a:srgbClr val="51A026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AF007C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ank.potx" id="{67C11CAC-9023-4D7C-A201-0E73168C1C5C}" vid="{657381B9-D2A2-47F3-8C63-832BC4565506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ESRF_Corporate</Template>
  <TotalTime>25714</TotalTime>
  <Words>964</Words>
  <Application>Microsoft Office PowerPoint</Application>
  <PresentationFormat>On-screen Show (4:3)</PresentationFormat>
  <Paragraphs>173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Lucida Console</vt:lpstr>
      <vt:lpstr>Lucida Sans</vt:lpstr>
      <vt:lpstr>Lucida Sans Unicode</vt:lpstr>
      <vt:lpstr>Wingdings</vt:lpstr>
      <vt:lpstr>ESRF_Corporate</vt:lpstr>
      <vt:lpstr>ESRF - Blue Theme</vt:lpstr>
      <vt:lpstr>ESRF - Grey Theme</vt:lpstr>
      <vt:lpstr>ESRF - White Theme</vt:lpstr>
      <vt:lpstr>ESRF - Print</vt:lpstr>
      <vt:lpstr>Blank</vt:lpstr>
      <vt:lpstr>PowerPoint Presentation</vt:lpstr>
      <vt:lpstr>paths open to obtain user feedback</vt:lpstr>
      <vt:lpstr>User organisation</vt:lpstr>
      <vt:lpstr>User meeting</vt:lpstr>
      <vt:lpstr>User evaluation forms</vt:lpstr>
      <vt:lpstr>User evaluation form</vt:lpstr>
      <vt:lpstr>User evaluation forms</vt:lpstr>
      <vt:lpstr>User evaluation form</vt:lpstr>
      <vt:lpstr>User evaluation form</vt:lpstr>
      <vt:lpstr>User evaluation forms</vt:lpstr>
      <vt:lpstr>User evaluation form - My advice</vt:lpstr>
      <vt:lpstr>Experiment reports</vt:lpstr>
      <vt:lpstr>Experiment reports</vt:lpstr>
      <vt:lpstr>PowerPoint Presentation</vt:lpstr>
    </vt:vector>
  </TitlesOfParts>
  <Company>ESRF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Joanne Mc Carthy</dc:creator>
  <cp:lastModifiedBy>Irina</cp:lastModifiedBy>
  <cp:revision>376</cp:revision>
  <dcterms:created xsi:type="dcterms:W3CDTF">2008-03-11T15:21:50Z</dcterms:created>
  <dcterms:modified xsi:type="dcterms:W3CDTF">2017-10-10T10:48:27Z</dcterms:modified>
</cp:coreProperties>
</file>