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79" r:id="rId2"/>
    <p:sldId id="308" r:id="rId3"/>
    <p:sldId id="306" r:id="rId4"/>
    <p:sldId id="298" r:id="rId5"/>
    <p:sldId id="299" r:id="rId6"/>
    <p:sldId id="294" r:id="rId7"/>
    <p:sldId id="295" r:id="rId8"/>
    <p:sldId id="296" r:id="rId9"/>
    <p:sldId id="300" r:id="rId10"/>
    <p:sldId id="302" r:id="rId11"/>
    <p:sldId id="301" r:id="rId12"/>
    <p:sldId id="303" r:id="rId13"/>
    <p:sldId id="304" r:id="rId14"/>
    <p:sldId id="305" r:id="rId15"/>
    <p:sldId id="307" r:id="rId16"/>
    <p:sldId id="309" r:id="rId17"/>
    <p:sldId id="310" r:id="rId18"/>
  </p:sldIdLst>
  <p:sldSz cx="9144000" cy="6858000" type="screen4x3"/>
  <p:notesSz cx="6794500" cy="9931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275" userDrawn="1">
          <p15:clr>
            <a:srgbClr val="A4A3A4"/>
          </p15:clr>
        </p15:guide>
        <p15:guide id="2" pos="2767" userDrawn="1">
          <p15:clr>
            <a:srgbClr val="A4A3A4"/>
          </p15:clr>
        </p15:guide>
        <p15:guide id="3" pos="2993" userDrawn="1">
          <p15:clr>
            <a:srgbClr val="A4A3A4"/>
          </p15:clr>
        </p15:guide>
        <p15:guide id="4" pos="5375" userDrawn="1">
          <p15:clr>
            <a:srgbClr val="A4A3A4"/>
          </p15:clr>
        </p15:guide>
        <p15:guide id="5" pos="385" userDrawn="1">
          <p15:clr>
            <a:srgbClr val="A4A3A4"/>
          </p15:clr>
        </p15:guide>
        <p15:guide id="6" orient="horz" pos="3725"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67" autoAdjust="0"/>
    <p:restoredTop sz="94660" autoAdjust="0"/>
  </p:normalViewPr>
  <p:slideViewPr>
    <p:cSldViewPr snapToGrid="0" showGuides="1">
      <p:cViewPr>
        <p:scale>
          <a:sx n="100" d="100"/>
          <a:sy n="100" d="100"/>
        </p:scale>
        <p:origin x="-696" y="876"/>
      </p:cViewPr>
      <p:guideLst>
        <p:guide orient="horz" pos="1275"/>
        <p:guide orient="horz" pos="3725"/>
        <p:guide pos="2767"/>
        <p:guide pos="2993"/>
        <p:guide pos="5375"/>
        <p:guide pos="385"/>
      </p:guideLst>
    </p:cSldViewPr>
  </p:slideViewPr>
  <p:outlineViewPr>
    <p:cViewPr>
      <p:scale>
        <a:sx n="33" d="100"/>
        <a:sy n="33" d="100"/>
      </p:scale>
      <p:origin x="42" y="19722"/>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7" d="100"/>
          <a:sy n="97" d="100"/>
        </p:scale>
        <p:origin x="25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48645" y="0"/>
            <a:ext cx="2944283" cy="498295"/>
          </a:xfrm>
          <a:prstGeom prst="rect">
            <a:avLst/>
          </a:prstGeom>
        </p:spPr>
        <p:txBody>
          <a:bodyPr vert="horz" lIns="91440" tIns="45720" rIns="91440" bIns="45720" rtlCol="0"/>
          <a:lstStyle>
            <a:lvl1pPr algn="r">
              <a:defRPr sz="1200"/>
            </a:lvl1pPr>
          </a:lstStyle>
          <a:p>
            <a:fld id="{1250AC80-9589-41A1-8ED2-EC2076B0E8E8}" type="datetimeFigureOut">
              <a:rPr lang="de-DE" smtClean="0"/>
              <a:t>19.09.2017</a:t>
            </a:fld>
            <a:endParaRPr lang="de-DE"/>
          </a:p>
        </p:txBody>
      </p:sp>
      <p:sp>
        <p:nvSpPr>
          <p:cNvPr id="4" name="Fußzeilenplatzhalter 3"/>
          <p:cNvSpPr>
            <a:spLocks noGrp="1"/>
          </p:cNvSpPr>
          <p:nvPr>
            <p:ph type="ftr" sz="quarter" idx="2"/>
          </p:nvPr>
        </p:nvSpPr>
        <p:spPr>
          <a:xfrm>
            <a:off x="0" y="9433107"/>
            <a:ext cx="2944283" cy="498294"/>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48645" y="9433107"/>
            <a:ext cx="2944283" cy="498294"/>
          </a:xfrm>
          <a:prstGeom prst="rect">
            <a:avLst/>
          </a:prstGeom>
        </p:spPr>
        <p:txBody>
          <a:bodyPr vert="horz" lIns="91440" tIns="45720" rIns="91440" bIns="45720" rtlCol="0" anchor="b"/>
          <a:lstStyle>
            <a:lvl1pPr algn="r">
              <a:defRPr sz="1200"/>
            </a:lvl1pPr>
          </a:lstStyle>
          <a:p>
            <a:fld id="{C683A726-01A3-41A5-8C71-74C8A626EA48}" type="slidenum">
              <a:rPr lang="de-DE" smtClean="0"/>
              <a:t>‹#›</a:t>
            </a:fld>
            <a:endParaRPr lang="de-DE"/>
          </a:p>
        </p:txBody>
      </p:sp>
    </p:spTree>
    <p:extLst>
      <p:ext uri="{BB962C8B-B14F-4D97-AF65-F5344CB8AC3E}">
        <p14:creationId xmlns:p14="http://schemas.microsoft.com/office/powerpoint/2010/main" val="726161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200"/>
            </a:lvl1pPr>
          </a:lstStyle>
          <a:p>
            <a:fld id="{74492030-5346-4222-B1C0-77ABA51E04BA}" type="datetimeFigureOut">
              <a:rPr lang="de-DE" smtClean="0"/>
              <a:t>19.09.2017</a:t>
            </a:fld>
            <a:endParaRPr lang="de-DE"/>
          </a:p>
        </p:txBody>
      </p:sp>
      <p:sp>
        <p:nvSpPr>
          <p:cNvPr id="4" name="Folienbildplatzhalter 3"/>
          <p:cNvSpPr>
            <a:spLocks noGrp="1" noRot="1" noChangeAspect="1"/>
          </p:cNvSpPr>
          <p:nvPr>
            <p:ph type="sldImg" idx="2"/>
          </p:nvPr>
        </p:nvSpPr>
        <p:spPr>
          <a:xfrm>
            <a:off x="1163638" y="1241425"/>
            <a:ext cx="4467225" cy="3351213"/>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200"/>
            </a:lvl1pPr>
          </a:lstStyle>
          <a:p>
            <a:fld id="{0A1B39C8-6D5D-40E8-8D83-C1E41A39F5E0}" type="slidenum">
              <a:rPr lang="de-DE" smtClean="0"/>
              <a:t>‹#›</a:t>
            </a:fld>
            <a:endParaRPr lang="de-DE"/>
          </a:p>
        </p:txBody>
      </p:sp>
    </p:spTree>
    <p:extLst>
      <p:ext uri="{BB962C8B-B14F-4D97-AF65-F5344CB8AC3E}">
        <p14:creationId xmlns:p14="http://schemas.microsoft.com/office/powerpoint/2010/main" val="3164387999"/>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188" y="1120779"/>
            <a:ext cx="5877529" cy="1050925"/>
          </a:xfrm>
        </p:spPr>
        <p:txBody>
          <a:bodyPr anchor="b"/>
          <a:lstStyle>
            <a:lvl1pPr algn="l">
              <a:defRPr sz="2200"/>
            </a:lvl1pPr>
          </a:lstStyle>
          <a:p>
            <a:r>
              <a:rPr lang="en-US" noProof="0" smtClean="0"/>
              <a:t>Click to edit Master title style</a:t>
            </a:r>
            <a:endParaRPr lang="en-US" noProof="0" dirty="0"/>
          </a:p>
        </p:txBody>
      </p:sp>
      <p:sp>
        <p:nvSpPr>
          <p:cNvPr id="3" name="Subtitle 2"/>
          <p:cNvSpPr>
            <a:spLocks noGrp="1"/>
          </p:cNvSpPr>
          <p:nvPr>
            <p:ph type="subTitle" idx="1"/>
          </p:nvPr>
        </p:nvSpPr>
        <p:spPr>
          <a:xfrm>
            <a:off x="611188" y="2583180"/>
            <a:ext cx="5886446" cy="3330258"/>
          </a:xfrm>
        </p:spPr>
        <p:txBody>
          <a:bodyPr/>
          <a:lstStyle>
            <a:lvl1pPr marL="0" indent="0" algn="l">
              <a:spcBef>
                <a:spcPts val="0"/>
              </a:spcBef>
              <a:buNone/>
              <a:defRPr sz="1400"/>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noProof="0" smtClean="0"/>
              <a:t>Click to edit Master subtitle style</a:t>
            </a:r>
            <a:endParaRPr lang="en-US" noProof="0" dirty="0"/>
          </a:p>
        </p:txBody>
      </p:sp>
      <p:pic>
        <p:nvPicPr>
          <p:cNvPr id="8" name="Grafik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08823" y="771527"/>
            <a:ext cx="1423988" cy="1422341"/>
          </a:xfrm>
          <a:prstGeom prst="rect">
            <a:avLst/>
          </a:prstGeom>
        </p:spPr>
      </p:pic>
      <p:pic>
        <p:nvPicPr>
          <p:cNvPr id="6" name="Grafik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374" y="6413956"/>
            <a:ext cx="2275200" cy="120448"/>
          </a:xfrm>
          <a:prstGeom prst="rect">
            <a:avLst/>
          </a:prstGeom>
        </p:spPr>
      </p:pic>
    </p:spTree>
    <p:extLst>
      <p:ext uri="{BB962C8B-B14F-4D97-AF65-F5344CB8AC3E}">
        <p14:creationId xmlns:p14="http://schemas.microsoft.com/office/powerpoint/2010/main" val="351837637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Picture,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6" name="Picture Placeholder 5"/>
          <p:cNvSpPr>
            <a:spLocks noGrp="1"/>
          </p:cNvSpPr>
          <p:nvPr>
            <p:ph type="pic" sz="quarter" idx="12"/>
          </p:nvPr>
        </p:nvSpPr>
        <p:spPr>
          <a:xfrm>
            <a:off x="611188" y="2024067"/>
            <a:ext cx="5932487" cy="3889375"/>
          </a:xfrm>
          <a:noFill/>
        </p:spPr>
        <p:txBody>
          <a:bodyPr anchor="ctr"/>
          <a:lstStyle>
            <a:lvl1pPr marL="0" indent="0" algn="ctr">
              <a:buFont typeface="Arial" panose="020B0604020202020204" pitchFamily="34" charset="0"/>
              <a:buNone/>
              <a:defRPr/>
            </a:lvl1pPr>
          </a:lstStyle>
          <a:p>
            <a:r>
              <a:rPr lang="en-US" smtClean="0"/>
              <a:t>Click icon to add picture</a:t>
            </a:r>
            <a:endParaRPr lang="en-GB"/>
          </a:p>
        </p:txBody>
      </p:sp>
      <p:sp>
        <p:nvSpPr>
          <p:cNvPr id="7" name="Textplatzhalter 4"/>
          <p:cNvSpPr>
            <a:spLocks noGrp="1"/>
          </p:cNvSpPr>
          <p:nvPr>
            <p:ph type="body" sz="quarter" idx="14" hasCustomPrompt="1"/>
          </p:nvPr>
        </p:nvSpPr>
        <p:spPr>
          <a:xfrm>
            <a:off x="611188" y="5913441"/>
            <a:ext cx="5932487" cy="241299"/>
          </a:xfrm>
        </p:spPr>
        <p:txBody>
          <a:bodyPr tIns="36000" rIns="0"/>
          <a:lstStyle>
            <a:lvl1pPr marL="0" indent="0">
              <a:buFont typeface="Arial" panose="020B0604020202020204" pitchFamily="34" charset="0"/>
              <a:buNone/>
              <a:defRPr sz="900"/>
            </a:lvl1pPr>
          </a:lstStyle>
          <a:p>
            <a:pPr lvl="0"/>
            <a:r>
              <a:rPr lang="de-DE" dirty="0"/>
              <a:t>Caption</a:t>
            </a:r>
          </a:p>
        </p:txBody>
      </p:sp>
      <p:sp>
        <p:nvSpPr>
          <p:cNvPr id="4" name="Textplatzhalter 3"/>
          <p:cNvSpPr>
            <a:spLocks noGrp="1"/>
          </p:cNvSpPr>
          <p:nvPr>
            <p:ph type="body" sz="quarter" idx="15"/>
          </p:nvPr>
        </p:nvSpPr>
        <p:spPr>
          <a:xfrm>
            <a:off x="6753224" y="2033593"/>
            <a:ext cx="1779590" cy="3879847"/>
          </a:xfrm>
        </p:spPr>
        <p:txBody>
          <a:bodyPr/>
          <a:lstStyle>
            <a:lvl1pPr marL="200020" indent="-200020">
              <a:defRPr sz="1050"/>
            </a:lvl1pPr>
            <a:lvl2pPr marL="407184" indent="-207164">
              <a:defRPr sz="1050"/>
            </a:lvl2pPr>
            <a:lvl3pPr marL="607204" indent="-200020">
              <a:defRPr sz="1050"/>
            </a:lvl3pPr>
            <a:lvl4pPr marL="742931" indent="-135728">
              <a:defRPr sz="1050"/>
            </a:lvl4pPr>
            <a:lvl5pPr marL="871517" indent="-128585">
              <a:defRPr sz="105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dirty="0"/>
          </a:p>
        </p:txBody>
      </p:sp>
    </p:spTree>
    <p:extLst>
      <p:ext uri="{BB962C8B-B14F-4D97-AF65-F5344CB8AC3E}">
        <p14:creationId xmlns:p14="http://schemas.microsoft.com/office/powerpoint/2010/main" val="690024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noProof="0" smtClean="0"/>
              <a:t>Click to edit Master title style</a:t>
            </a:r>
            <a:endParaRPr lang="en-US" noProof="0"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noProof="0" smtClean="0"/>
              <a:t>Click to edit Master text styles</a:t>
            </a:r>
          </a:p>
        </p:txBody>
      </p:sp>
    </p:spTree>
    <p:extLst>
      <p:ext uri="{BB962C8B-B14F-4D97-AF65-F5344CB8AC3E}">
        <p14:creationId xmlns:p14="http://schemas.microsoft.com/office/powerpoint/2010/main" val="4023036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hapter break">
    <p:spTree>
      <p:nvGrpSpPr>
        <p:cNvPr id="1" name=""/>
        <p:cNvGrpSpPr/>
        <p:nvPr/>
      </p:nvGrpSpPr>
      <p:grpSpPr>
        <a:xfrm>
          <a:off x="0" y="0"/>
          <a:ext cx="0" cy="0"/>
          <a:chOff x="0" y="0"/>
          <a:chExt cx="0" cy="0"/>
        </a:xfrm>
      </p:grpSpPr>
      <p:sp>
        <p:nvSpPr>
          <p:cNvPr id="2" name="Title 1"/>
          <p:cNvSpPr>
            <a:spLocks noGrp="1"/>
          </p:cNvSpPr>
          <p:nvPr>
            <p:ph type="title"/>
          </p:nvPr>
        </p:nvSpPr>
        <p:spPr>
          <a:xfrm>
            <a:off x="611188" y="1552576"/>
            <a:ext cx="7921626" cy="3814764"/>
          </a:xfrm>
        </p:spPr>
        <p:txBody>
          <a:bodyPr anchor="ctr"/>
          <a:lstStyle>
            <a:lvl1pPr>
              <a:defRPr sz="6300">
                <a:solidFill>
                  <a:schemeClr val="tx1"/>
                </a:solidFill>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a:xfrm>
            <a:off x="611188" y="5448300"/>
            <a:ext cx="7921625" cy="574676"/>
          </a:xfrm>
        </p:spPr>
        <p:txBody>
          <a:bodyPr anchor="b"/>
          <a:lstStyle>
            <a:lvl1pPr marL="0" indent="0">
              <a:buNone/>
              <a:defRPr sz="2200">
                <a:solidFill>
                  <a:schemeClr val="tx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noProof="0" smtClean="0"/>
              <a:t>Click to edit Master text styles</a:t>
            </a:r>
          </a:p>
        </p:txBody>
      </p:sp>
    </p:spTree>
    <p:extLst>
      <p:ext uri="{BB962C8B-B14F-4D97-AF65-F5344CB8AC3E}">
        <p14:creationId xmlns:p14="http://schemas.microsoft.com/office/powerpoint/2010/main" val="222422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Tree>
    <p:extLst>
      <p:ext uri="{BB962C8B-B14F-4D97-AF65-F5344CB8AC3E}">
        <p14:creationId xmlns:p14="http://schemas.microsoft.com/office/powerpoint/2010/main" val="3641166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614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Big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5" name="Picture Placeholder 5"/>
          <p:cNvSpPr>
            <a:spLocks noGrp="1"/>
          </p:cNvSpPr>
          <p:nvPr>
            <p:ph type="pic" sz="quarter" idx="12"/>
          </p:nvPr>
        </p:nvSpPr>
        <p:spPr>
          <a:xfrm>
            <a:off x="611188" y="2024066"/>
            <a:ext cx="7921625" cy="3889375"/>
          </a:xfrm>
          <a:noFill/>
        </p:spPr>
        <p:txBody>
          <a:bodyPr anchor="ctr"/>
          <a:lstStyle>
            <a:lvl1pPr marL="0" indent="0" algn="ctr">
              <a:buFont typeface="Arial" panose="020B0604020202020204" pitchFamily="34" charset="0"/>
              <a:buNone/>
              <a:defRPr/>
            </a:lvl1pPr>
          </a:lstStyle>
          <a:p>
            <a:r>
              <a:rPr lang="en-US" smtClean="0"/>
              <a:t>Click icon to add picture</a:t>
            </a:r>
            <a:endParaRPr lang="en-GB"/>
          </a:p>
        </p:txBody>
      </p:sp>
    </p:spTree>
    <p:extLst>
      <p:ext uri="{BB962C8B-B14F-4D97-AF65-F5344CB8AC3E}">
        <p14:creationId xmlns:p14="http://schemas.microsoft.com/office/powerpoint/2010/main" val="2091350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g Picture">
    <p:spTree>
      <p:nvGrpSpPr>
        <p:cNvPr id="1" name=""/>
        <p:cNvGrpSpPr/>
        <p:nvPr/>
      </p:nvGrpSpPr>
      <p:grpSpPr>
        <a:xfrm>
          <a:off x="0" y="0"/>
          <a:ext cx="0" cy="0"/>
          <a:chOff x="0" y="0"/>
          <a:chExt cx="0" cy="0"/>
        </a:xfrm>
      </p:grpSpPr>
      <p:sp>
        <p:nvSpPr>
          <p:cNvPr id="6" name="Picture Placeholder 5"/>
          <p:cNvSpPr>
            <a:spLocks noGrp="1"/>
          </p:cNvSpPr>
          <p:nvPr>
            <p:ph type="pic" sz="quarter" idx="12"/>
          </p:nvPr>
        </p:nvSpPr>
        <p:spPr>
          <a:xfrm>
            <a:off x="611188" y="828678"/>
            <a:ext cx="7921625" cy="5084763"/>
          </a:xfrm>
          <a:noFill/>
        </p:spPr>
        <p:txBody>
          <a:bodyPr anchor="ctr"/>
          <a:lstStyle>
            <a:lvl1pPr marL="0" indent="0" algn="ctr">
              <a:buFont typeface="Arial" panose="020B0604020202020204" pitchFamily="34" charset="0"/>
              <a:buNone/>
              <a:defRPr/>
            </a:lvl1pPr>
          </a:lstStyle>
          <a:p>
            <a:r>
              <a:rPr lang="en-US" smtClean="0"/>
              <a:t>Click icon to add picture</a:t>
            </a:r>
            <a:endParaRPr lang="en-GB"/>
          </a:p>
        </p:txBody>
      </p:sp>
      <p:sp>
        <p:nvSpPr>
          <p:cNvPr id="5" name="Textplatzhalter 4"/>
          <p:cNvSpPr>
            <a:spLocks noGrp="1"/>
          </p:cNvSpPr>
          <p:nvPr>
            <p:ph type="body" sz="quarter" idx="13" hasCustomPrompt="1"/>
          </p:nvPr>
        </p:nvSpPr>
        <p:spPr>
          <a:xfrm>
            <a:off x="611190" y="5913441"/>
            <a:ext cx="7921626" cy="241299"/>
          </a:xfrm>
        </p:spPr>
        <p:txBody>
          <a:bodyPr tIns="36000" rIns="0"/>
          <a:lstStyle>
            <a:lvl1pPr marL="0" indent="0">
              <a:buFont typeface="Arial" panose="020B0604020202020204" pitchFamily="34" charset="0"/>
              <a:buNone/>
              <a:defRPr sz="900"/>
            </a:lvl1pPr>
          </a:lstStyle>
          <a:p>
            <a:pPr lvl="0"/>
            <a:r>
              <a:rPr lang="de-DE" dirty="0"/>
              <a:t>Caption</a:t>
            </a:r>
          </a:p>
        </p:txBody>
      </p:sp>
    </p:spTree>
    <p:extLst>
      <p:ext uri="{BB962C8B-B14F-4D97-AF65-F5344CB8AC3E}">
        <p14:creationId xmlns:p14="http://schemas.microsoft.com/office/powerpoint/2010/main" val="2124035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Pictures">
    <p:spTree>
      <p:nvGrpSpPr>
        <p:cNvPr id="1" name=""/>
        <p:cNvGrpSpPr/>
        <p:nvPr/>
      </p:nvGrpSpPr>
      <p:grpSpPr>
        <a:xfrm>
          <a:off x="0" y="0"/>
          <a:ext cx="0" cy="0"/>
          <a:chOff x="0" y="0"/>
          <a:chExt cx="0" cy="0"/>
        </a:xfrm>
      </p:grpSpPr>
      <p:sp>
        <p:nvSpPr>
          <p:cNvPr id="6" name="Picture Placeholder 5"/>
          <p:cNvSpPr>
            <a:spLocks noGrp="1"/>
          </p:cNvSpPr>
          <p:nvPr>
            <p:ph type="pic" sz="quarter" idx="12"/>
          </p:nvPr>
        </p:nvSpPr>
        <p:spPr>
          <a:xfrm>
            <a:off x="611187" y="1196979"/>
            <a:ext cx="3781425" cy="4716463"/>
          </a:xfrm>
          <a:noFill/>
        </p:spPr>
        <p:txBody>
          <a:bodyPr anchor="ctr"/>
          <a:lstStyle>
            <a:lvl1pPr marL="0" indent="0" algn="ctr">
              <a:buFont typeface="Arial" panose="020B0604020202020204" pitchFamily="34" charset="0"/>
              <a:buNone/>
              <a:defRPr/>
            </a:lvl1pPr>
          </a:lstStyle>
          <a:p>
            <a:r>
              <a:rPr lang="en-US" smtClean="0"/>
              <a:t>Click icon to add picture</a:t>
            </a:r>
            <a:endParaRPr lang="en-GB"/>
          </a:p>
        </p:txBody>
      </p:sp>
      <p:sp>
        <p:nvSpPr>
          <p:cNvPr id="7" name="Picture Placeholder 5"/>
          <p:cNvSpPr>
            <a:spLocks noGrp="1"/>
          </p:cNvSpPr>
          <p:nvPr>
            <p:ph type="pic" sz="quarter" idx="13"/>
          </p:nvPr>
        </p:nvSpPr>
        <p:spPr>
          <a:xfrm>
            <a:off x="4751388" y="1196979"/>
            <a:ext cx="3781426" cy="4716463"/>
          </a:xfrm>
          <a:noFill/>
        </p:spPr>
        <p:txBody>
          <a:bodyPr anchor="ctr"/>
          <a:lstStyle>
            <a:lvl1pPr marL="0" indent="0" algn="ctr">
              <a:buFont typeface="Arial" panose="020B0604020202020204" pitchFamily="34" charset="0"/>
              <a:buNone/>
              <a:defRPr/>
            </a:lvl1pPr>
          </a:lstStyle>
          <a:p>
            <a:r>
              <a:rPr lang="en-US" smtClean="0"/>
              <a:t>Click icon to add picture</a:t>
            </a:r>
            <a:endParaRPr lang="en-GB"/>
          </a:p>
        </p:txBody>
      </p:sp>
      <p:sp>
        <p:nvSpPr>
          <p:cNvPr id="8" name="Textplatzhalter 4"/>
          <p:cNvSpPr>
            <a:spLocks noGrp="1"/>
          </p:cNvSpPr>
          <p:nvPr>
            <p:ph type="body" sz="quarter" idx="14" hasCustomPrompt="1"/>
          </p:nvPr>
        </p:nvSpPr>
        <p:spPr>
          <a:xfrm>
            <a:off x="611188" y="5913441"/>
            <a:ext cx="3781428" cy="241299"/>
          </a:xfrm>
        </p:spPr>
        <p:txBody>
          <a:bodyPr tIns="36000" rIns="0"/>
          <a:lstStyle>
            <a:lvl1pPr marL="0" indent="0">
              <a:buFont typeface="Arial" panose="020B0604020202020204" pitchFamily="34" charset="0"/>
              <a:buNone/>
              <a:defRPr sz="900"/>
            </a:lvl1pPr>
          </a:lstStyle>
          <a:p>
            <a:pPr lvl="0"/>
            <a:r>
              <a:rPr lang="de-DE" dirty="0"/>
              <a:t>Caption</a:t>
            </a:r>
          </a:p>
        </p:txBody>
      </p:sp>
      <p:sp>
        <p:nvSpPr>
          <p:cNvPr id="9" name="Textplatzhalter 4"/>
          <p:cNvSpPr>
            <a:spLocks noGrp="1"/>
          </p:cNvSpPr>
          <p:nvPr>
            <p:ph type="body" sz="quarter" idx="15" hasCustomPrompt="1"/>
          </p:nvPr>
        </p:nvSpPr>
        <p:spPr>
          <a:xfrm>
            <a:off x="4751387" y="5913441"/>
            <a:ext cx="3781427" cy="241299"/>
          </a:xfrm>
        </p:spPr>
        <p:txBody>
          <a:bodyPr tIns="36000" rIns="0"/>
          <a:lstStyle>
            <a:lvl1pPr marL="0" indent="0">
              <a:buFont typeface="Arial" panose="020B0604020202020204" pitchFamily="34" charset="0"/>
              <a:buNone/>
              <a:defRPr sz="900"/>
            </a:lvl1pPr>
          </a:lstStyle>
          <a:p>
            <a:pPr lvl="0"/>
            <a:r>
              <a:rPr lang="de-DE" dirty="0"/>
              <a:t>Caption</a:t>
            </a:r>
          </a:p>
        </p:txBody>
      </p:sp>
    </p:spTree>
    <p:extLst>
      <p:ext uri="{BB962C8B-B14F-4D97-AF65-F5344CB8AC3E}">
        <p14:creationId xmlns:p14="http://schemas.microsoft.com/office/powerpoint/2010/main" val="1700034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2 Pictur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6" name="Picture Placeholder 5"/>
          <p:cNvSpPr>
            <a:spLocks noGrp="1"/>
          </p:cNvSpPr>
          <p:nvPr>
            <p:ph type="pic" sz="quarter" idx="12"/>
          </p:nvPr>
        </p:nvSpPr>
        <p:spPr>
          <a:xfrm>
            <a:off x="611188" y="2024063"/>
            <a:ext cx="3781425" cy="3062288"/>
          </a:xfrm>
          <a:noFill/>
        </p:spPr>
        <p:txBody>
          <a:bodyPr anchor="ctr"/>
          <a:lstStyle>
            <a:lvl1pPr marL="0" indent="0" algn="ctr">
              <a:buFont typeface="Arial" panose="020B0604020202020204" pitchFamily="34" charset="0"/>
              <a:buNone/>
              <a:defRPr/>
            </a:lvl1pPr>
          </a:lstStyle>
          <a:p>
            <a:r>
              <a:rPr lang="en-US" smtClean="0"/>
              <a:t>Click icon to add picture</a:t>
            </a:r>
            <a:endParaRPr lang="en-GB"/>
          </a:p>
        </p:txBody>
      </p:sp>
      <p:sp>
        <p:nvSpPr>
          <p:cNvPr id="7" name="Picture Placeholder 5"/>
          <p:cNvSpPr>
            <a:spLocks noGrp="1"/>
          </p:cNvSpPr>
          <p:nvPr>
            <p:ph type="pic" sz="quarter" idx="13"/>
          </p:nvPr>
        </p:nvSpPr>
        <p:spPr>
          <a:xfrm>
            <a:off x="4751388" y="2024063"/>
            <a:ext cx="3781425" cy="3062288"/>
          </a:xfrm>
          <a:noFill/>
        </p:spPr>
        <p:txBody>
          <a:bodyPr anchor="ctr"/>
          <a:lstStyle>
            <a:lvl1pPr marL="0" indent="0" algn="ctr">
              <a:buFont typeface="Arial" panose="020B0604020202020204" pitchFamily="34" charset="0"/>
              <a:buNone/>
              <a:defRPr/>
            </a:lvl1pPr>
          </a:lstStyle>
          <a:p>
            <a:r>
              <a:rPr lang="en-US" smtClean="0"/>
              <a:t>Click icon to add picture</a:t>
            </a:r>
            <a:endParaRPr lang="en-GB"/>
          </a:p>
        </p:txBody>
      </p:sp>
      <p:sp>
        <p:nvSpPr>
          <p:cNvPr id="8" name="Textplatzhalter 4"/>
          <p:cNvSpPr>
            <a:spLocks noGrp="1"/>
          </p:cNvSpPr>
          <p:nvPr>
            <p:ph type="body" sz="quarter" idx="14" hasCustomPrompt="1"/>
          </p:nvPr>
        </p:nvSpPr>
        <p:spPr>
          <a:xfrm>
            <a:off x="611190" y="5086354"/>
            <a:ext cx="3781426" cy="241299"/>
          </a:xfrm>
        </p:spPr>
        <p:txBody>
          <a:bodyPr tIns="36000" rIns="0"/>
          <a:lstStyle>
            <a:lvl1pPr marL="0" indent="0">
              <a:buFont typeface="Arial" panose="020B0604020202020204" pitchFamily="34" charset="0"/>
              <a:buNone/>
              <a:defRPr sz="900"/>
            </a:lvl1pPr>
          </a:lstStyle>
          <a:p>
            <a:pPr lvl="0"/>
            <a:r>
              <a:rPr lang="de-DE" dirty="0"/>
              <a:t>Caption</a:t>
            </a:r>
          </a:p>
        </p:txBody>
      </p:sp>
      <p:sp>
        <p:nvSpPr>
          <p:cNvPr id="9" name="Textplatzhalter 4"/>
          <p:cNvSpPr>
            <a:spLocks noGrp="1"/>
          </p:cNvSpPr>
          <p:nvPr>
            <p:ph type="body" sz="quarter" idx="15" hasCustomPrompt="1"/>
          </p:nvPr>
        </p:nvSpPr>
        <p:spPr>
          <a:xfrm>
            <a:off x="4751385" y="5086354"/>
            <a:ext cx="3781427" cy="241299"/>
          </a:xfrm>
        </p:spPr>
        <p:txBody>
          <a:bodyPr tIns="36000" rIns="0"/>
          <a:lstStyle>
            <a:lvl1pPr marL="0" indent="0">
              <a:buFont typeface="Arial" panose="020B0604020202020204" pitchFamily="34" charset="0"/>
              <a:buNone/>
              <a:defRPr sz="900"/>
            </a:lvl1pPr>
          </a:lstStyle>
          <a:p>
            <a:pPr lvl="0"/>
            <a:r>
              <a:rPr lang="de-DE" dirty="0"/>
              <a:t>Caption</a:t>
            </a:r>
          </a:p>
        </p:txBody>
      </p:sp>
    </p:spTree>
    <p:extLst>
      <p:ext uri="{BB962C8B-B14F-4D97-AF65-F5344CB8AC3E}">
        <p14:creationId xmlns:p14="http://schemas.microsoft.com/office/powerpoint/2010/main" val="3008234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1188" y="712232"/>
            <a:ext cx="7921625" cy="780540"/>
          </a:xfrm>
          <a:prstGeom prst="rect">
            <a:avLst/>
          </a:prstGeom>
        </p:spPr>
        <p:txBody>
          <a:bodyPr vert="horz" lIns="0" tIns="0" rIns="0" bIns="0" rtlCol="0" anchor="b" anchorCtr="0">
            <a:noAutofit/>
          </a:bodyPr>
          <a:lstStyle/>
          <a:p>
            <a:endParaRPr lang="en-US" noProof="0" dirty="0"/>
          </a:p>
        </p:txBody>
      </p:sp>
      <p:sp>
        <p:nvSpPr>
          <p:cNvPr id="3" name="Text Placeholder 2"/>
          <p:cNvSpPr>
            <a:spLocks noGrp="1"/>
          </p:cNvSpPr>
          <p:nvPr>
            <p:ph type="body" idx="1"/>
          </p:nvPr>
        </p:nvSpPr>
        <p:spPr>
          <a:xfrm>
            <a:off x="611187" y="2024067"/>
            <a:ext cx="7921625" cy="3889375"/>
          </a:xfrm>
          <a:prstGeom prst="rect">
            <a:avLst/>
          </a:prstGeom>
        </p:spPr>
        <p:txBody>
          <a:bodyPr vert="horz" lIns="0" tIns="0" rIns="0" bIns="0" rtlCol="0" anchor="t" anchorCtr="0">
            <a:noAutofit/>
          </a:bodyPr>
          <a:lstStyle/>
          <a:p>
            <a:pPr lvl="0"/>
            <a:r>
              <a:rPr lang="en-US" noProof="0" dirty="0"/>
              <a:t>Level 1</a:t>
            </a:r>
          </a:p>
          <a:p>
            <a:pPr lvl="1"/>
            <a:r>
              <a:rPr lang="en-US" noProof="0" dirty="0"/>
              <a:t>Level 2</a:t>
            </a:r>
          </a:p>
          <a:p>
            <a:pPr lvl="2"/>
            <a:r>
              <a:rPr lang="en-US" noProof="0" dirty="0"/>
              <a:t>Level 3</a:t>
            </a:r>
          </a:p>
          <a:p>
            <a:pPr lvl="3"/>
            <a:r>
              <a:rPr lang="en-US" noProof="0" dirty="0"/>
              <a:t>Level 4</a:t>
            </a:r>
          </a:p>
          <a:p>
            <a:pPr lvl="4"/>
            <a:r>
              <a:rPr lang="en-US" noProof="0" dirty="0"/>
              <a:t>Level 5</a:t>
            </a:r>
          </a:p>
        </p:txBody>
      </p:sp>
      <p:sp>
        <p:nvSpPr>
          <p:cNvPr id="9" name="Textfeld 8"/>
          <p:cNvSpPr txBox="1"/>
          <p:nvPr/>
        </p:nvSpPr>
        <p:spPr>
          <a:xfrm>
            <a:off x="8532814" y="293577"/>
            <a:ext cx="385763" cy="293798"/>
          </a:xfrm>
          <a:prstGeom prst="rect">
            <a:avLst/>
          </a:prstGeom>
          <a:noFill/>
        </p:spPr>
        <p:txBody>
          <a:bodyPr wrap="none" lIns="0" tIns="0" rIns="0" bIns="0" rtlCol="0">
            <a:noAutofit/>
          </a:bodyPr>
          <a:lstStyle/>
          <a:p>
            <a:pPr algn="r"/>
            <a:fld id="{A5DEC3FA-4FB7-4309-A077-6BB31CA8E81A}" type="slidenum">
              <a:rPr lang="en-US" sz="1600" noProof="0" smtClean="0"/>
              <a:pPr algn="r"/>
              <a:t>‹#›</a:t>
            </a:fld>
            <a:endParaRPr lang="en-US" sz="1600" noProof="0" dirty="0"/>
          </a:p>
        </p:txBody>
      </p:sp>
      <p:cxnSp>
        <p:nvCxnSpPr>
          <p:cNvPr id="11" name="Gerader Verbinder 10"/>
          <p:cNvCxnSpPr/>
          <p:nvPr/>
        </p:nvCxnSpPr>
        <p:spPr>
          <a:xfrm>
            <a:off x="611187" y="339297"/>
            <a:ext cx="3781426" cy="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13" name="Gerader Verbinder 12"/>
          <p:cNvCxnSpPr/>
          <p:nvPr/>
        </p:nvCxnSpPr>
        <p:spPr>
          <a:xfrm>
            <a:off x="4751388" y="339297"/>
            <a:ext cx="3781426"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7" name="Rechteck 6"/>
          <p:cNvSpPr/>
          <p:nvPr/>
        </p:nvSpPr>
        <p:spPr>
          <a:xfrm>
            <a:off x="611188" y="381001"/>
            <a:ext cx="3781425" cy="216000"/>
          </a:xfrm>
          <a:prstGeom prst="rect">
            <a:avLst/>
          </a:prstGeom>
        </p:spPr>
        <p:txBody>
          <a:bodyPr vert="horz" lIns="0" tIns="0" rIns="0" bIns="0" rtlCol="0" anchor="t" anchorCtr="0">
            <a:noAutofit/>
          </a:bodyPr>
          <a:lstStyle/>
          <a:p>
            <a:pPr lvl="0"/>
            <a:r>
              <a:rPr lang="en-US" sz="900" dirty="0" smtClean="0"/>
              <a:t>User</a:t>
            </a:r>
            <a:r>
              <a:rPr lang="en-US" sz="900" baseline="0" dirty="0" smtClean="0"/>
              <a:t> Safety</a:t>
            </a:r>
            <a:endParaRPr lang="en-US" sz="900" dirty="0"/>
          </a:p>
        </p:txBody>
      </p:sp>
      <p:sp>
        <p:nvSpPr>
          <p:cNvPr id="8" name="Rechteck 7"/>
          <p:cNvSpPr/>
          <p:nvPr/>
        </p:nvSpPr>
        <p:spPr>
          <a:xfrm>
            <a:off x="4751388" y="381001"/>
            <a:ext cx="3781425" cy="216000"/>
          </a:xfrm>
          <a:prstGeom prst="rect">
            <a:avLst/>
          </a:prstGeom>
        </p:spPr>
        <p:txBody>
          <a:bodyPr vert="horz" lIns="0" tIns="0" rIns="0" bIns="0" rtlCol="0" anchor="t" anchorCtr="0">
            <a:noAutofit/>
          </a:bodyPr>
          <a:lstStyle/>
          <a:p>
            <a:pPr lvl="0"/>
            <a:r>
              <a:rPr lang="en-US" sz="900" dirty="0" err="1" smtClean="0"/>
              <a:t>Pouneh</a:t>
            </a:r>
            <a:r>
              <a:rPr lang="en-US" sz="900" dirty="0" smtClean="0"/>
              <a:t> </a:t>
            </a:r>
            <a:r>
              <a:rPr lang="en-US" sz="900" dirty="0" err="1" smtClean="0"/>
              <a:t>Saffari</a:t>
            </a:r>
            <a:r>
              <a:rPr lang="en-US" sz="900" dirty="0" smtClean="0"/>
              <a:t>,</a:t>
            </a:r>
            <a:r>
              <a:rPr lang="en-US" sz="900" baseline="0" dirty="0" smtClean="0"/>
              <a:t> Laser safety officer </a:t>
            </a:r>
            <a:r>
              <a:rPr lang="en-US" sz="900" dirty="0" smtClean="0"/>
              <a:t>, 22.09.2017</a:t>
            </a:r>
            <a:endParaRPr lang="en-US" sz="900" dirty="0"/>
          </a:p>
        </p:txBody>
      </p:sp>
      <p:pic>
        <p:nvPicPr>
          <p:cNvPr id="10" name="Grafik 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9374" y="6413956"/>
            <a:ext cx="2275200" cy="120448"/>
          </a:xfrm>
          <a:prstGeom prst="rect">
            <a:avLst/>
          </a:prstGeom>
        </p:spPr>
      </p:pic>
    </p:spTree>
    <p:extLst>
      <p:ext uri="{BB962C8B-B14F-4D97-AF65-F5344CB8AC3E}">
        <p14:creationId xmlns:p14="http://schemas.microsoft.com/office/powerpoint/2010/main" val="9260066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 id="2147483667" r:id="rId5"/>
    <p:sldLayoutId id="2147483673" r:id="rId6"/>
    <p:sldLayoutId id="2147483668" r:id="rId7"/>
    <p:sldLayoutId id="2147483669" r:id="rId8"/>
    <p:sldLayoutId id="2147483670" r:id="rId9"/>
    <p:sldLayoutId id="2147483671" r:id="rId10"/>
  </p:sldLayoutIdLst>
  <p:timing>
    <p:tnLst>
      <p:par>
        <p:cTn id="1" dur="indefinite" restart="never" nodeType="tmRoot"/>
      </p:par>
    </p:tnLst>
  </p:timing>
  <p:hf sldNum="0" hdr="0" ftr="0" dt="0"/>
  <p:txStyles>
    <p:titleStyle>
      <a:lvl1pPr algn="l" defTabSz="685783" rtl="0" eaLnBrk="1" latinLnBrk="0" hangingPunct="1">
        <a:lnSpc>
          <a:spcPct val="100000"/>
        </a:lnSpc>
        <a:spcBef>
          <a:spcPct val="0"/>
        </a:spcBef>
        <a:buNone/>
        <a:defRPr sz="2200" b="1" kern="1200">
          <a:solidFill>
            <a:schemeClr val="tx1"/>
          </a:solidFill>
          <a:latin typeface="+mj-lt"/>
          <a:ea typeface="+mj-ea"/>
          <a:cs typeface="+mj-cs"/>
        </a:defRPr>
      </a:lvl1pPr>
    </p:titleStyle>
    <p:bodyStyle>
      <a:lvl1pPr marL="267884" indent="-267884" algn="l" defTabSz="685783" rtl="0" eaLnBrk="1" latinLnBrk="0" hangingPunct="1">
        <a:lnSpc>
          <a:spcPct val="114000"/>
        </a:lnSpc>
        <a:spcBef>
          <a:spcPts val="1350"/>
        </a:spcBef>
        <a:buClr>
          <a:schemeClr val="bg2"/>
        </a:buClr>
        <a:buFontTx/>
        <a:buBlip>
          <a:blip r:embed="rId13"/>
        </a:buBlip>
        <a:defRPr sz="1400" kern="1200">
          <a:solidFill>
            <a:schemeClr val="tx1"/>
          </a:solidFill>
          <a:latin typeface="+mn-lt"/>
          <a:ea typeface="+mn-ea"/>
          <a:cs typeface="+mn-cs"/>
        </a:defRPr>
      </a:lvl1pPr>
      <a:lvl2pPr marL="535768" indent="-267884" algn="l" defTabSz="685783" rtl="0" eaLnBrk="1" latinLnBrk="0" hangingPunct="1">
        <a:lnSpc>
          <a:spcPct val="114000"/>
        </a:lnSpc>
        <a:spcBef>
          <a:spcPts val="0"/>
        </a:spcBef>
        <a:buClr>
          <a:schemeClr val="accent2"/>
        </a:buClr>
        <a:buFontTx/>
        <a:buBlip>
          <a:blip r:embed="rId14"/>
        </a:buBlip>
        <a:defRPr sz="1400" kern="1200">
          <a:solidFill>
            <a:schemeClr val="tx1"/>
          </a:solidFill>
          <a:latin typeface="+mn-lt"/>
          <a:ea typeface="+mn-ea"/>
          <a:cs typeface="+mn-cs"/>
        </a:defRPr>
      </a:lvl2pPr>
      <a:lvl3pPr marL="736979" indent="-201211" algn="l" defTabSz="685783" rtl="0" eaLnBrk="1" latinLnBrk="0" hangingPunct="1">
        <a:lnSpc>
          <a:spcPct val="114000"/>
        </a:lnSpc>
        <a:spcBef>
          <a:spcPts val="0"/>
        </a:spcBef>
        <a:buFont typeface="Arial" panose="020B0604020202020204" pitchFamily="34" charset="0"/>
        <a:buChar char="►"/>
        <a:defRPr sz="1400" kern="1200" baseline="0">
          <a:solidFill>
            <a:schemeClr val="tx1"/>
          </a:solidFill>
          <a:latin typeface="+mn-lt"/>
          <a:ea typeface="+mn-ea"/>
          <a:cs typeface="+mn-cs"/>
        </a:defRPr>
      </a:lvl3pPr>
      <a:lvl4pPr marL="871517" indent="-129776" algn="l" defTabSz="685783" rtl="0" eaLnBrk="1" latinLnBrk="0" hangingPunct="1">
        <a:lnSpc>
          <a:spcPct val="114000"/>
        </a:lnSpc>
        <a:spcBef>
          <a:spcPts val="0"/>
        </a:spcBef>
        <a:buFont typeface="Arial" panose="020B0604020202020204" pitchFamily="34" charset="0"/>
        <a:buChar char="•"/>
        <a:defRPr sz="1400" kern="1200">
          <a:solidFill>
            <a:schemeClr val="tx1"/>
          </a:solidFill>
          <a:latin typeface="+mn-lt"/>
          <a:ea typeface="+mn-ea"/>
          <a:cs typeface="+mn-cs"/>
        </a:defRPr>
      </a:lvl4pPr>
      <a:lvl5pPr marL="1010816" indent="-135728" algn="l" defTabSz="685783" rtl="0" eaLnBrk="1" latinLnBrk="0" hangingPunct="1">
        <a:lnSpc>
          <a:spcPct val="114000"/>
        </a:lnSpc>
        <a:spcBef>
          <a:spcPts val="0"/>
        </a:spcBef>
        <a:buFont typeface="Arial" panose="020B0604020202020204" pitchFamily="34" charset="0"/>
        <a:buChar char="•"/>
        <a:defRPr sz="140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1275" userDrawn="1">
          <p15:clr>
            <a:srgbClr val="F26B43"/>
          </p15:clr>
        </p15:guide>
        <p15:guide id="2" pos="2767" userDrawn="1">
          <p15:clr>
            <a:srgbClr val="F26B43"/>
          </p15:clr>
        </p15:guide>
        <p15:guide id="3" pos="2993" userDrawn="1">
          <p15:clr>
            <a:srgbClr val="F26B43"/>
          </p15:clr>
        </p15:guide>
        <p15:guide id="4" pos="385" userDrawn="1">
          <p15:clr>
            <a:srgbClr val="F26B43"/>
          </p15:clr>
        </p15:guide>
        <p15:guide id="5" pos="5375" userDrawn="1">
          <p15:clr>
            <a:srgbClr val="F26B43"/>
          </p15:clr>
        </p15:guide>
        <p15:guide id="6"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11188" y="1608435"/>
            <a:ext cx="5877529" cy="1050925"/>
          </a:xfrm>
        </p:spPr>
        <p:txBody>
          <a:bodyPr/>
          <a:lstStyle/>
          <a:p>
            <a:pPr algn="ct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Safety Training </a:t>
            </a:r>
            <a:r>
              <a:rPr lang="en-GB" dirty="0"/>
              <a:t>of </a:t>
            </a:r>
            <a:r>
              <a:rPr lang="en-GB" dirty="0" smtClean="0"/>
              <a:t>Users</a:t>
            </a:r>
            <a:endParaRPr lang="en-GB" dirty="0"/>
          </a:p>
        </p:txBody>
      </p:sp>
      <p:sp>
        <p:nvSpPr>
          <p:cNvPr id="3" name="Subtitle 2"/>
          <p:cNvSpPr>
            <a:spLocks noGrp="1"/>
          </p:cNvSpPr>
          <p:nvPr>
            <p:ph type="subTitle" idx="1"/>
          </p:nvPr>
        </p:nvSpPr>
        <p:spPr/>
        <p:txBody>
          <a:bodyPr/>
          <a:lstStyle/>
          <a:p>
            <a:endParaRPr lang="en-GB" dirty="0" smtClean="0"/>
          </a:p>
          <a:p>
            <a:endParaRPr lang="en-GB" dirty="0"/>
          </a:p>
          <a:p>
            <a:endParaRPr lang="en-GB" dirty="0" smtClean="0"/>
          </a:p>
          <a:p>
            <a:endParaRPr lang="en-GB" dirty="0"/>
          </a:p>
          <a:p>
            <a:endParaRPr lang="en-GB" dirty="0" smtClean="0"/>
          </a:p>
          <a:p>
            <a:endParaRPr lang="en-GB" dirty="0"/>
          </a:p>
          <a:p>
            <a:r>
              <a:rPr lang="en-GB" dirty="0" err="1" smtClean="0"/>
              <a:t>Dr.</a:t>
            </a:r>
            <a:r>
              <a:rPr lang="en-GB" dirty="0" smtClean="0"/>
              <a:t> </a:t>
            </a:r>
            <a:r>
              <a:rPr lang="en-GB" dirty="0" err="1" smtClean="0"/>
              <a:t>Pouneh</a:t>
            </a:r>
            <a:r>
              <a:rPr lang="en-GB" dirty="0" smtClean="0"/>
              <a:t> </a:t>
            </a:r>
            <a:r>
              <a:rPr lang="en-GB" dirty="0" err="1" smtClean="0"/>
              <a:t>Saffari</a:t>
            </a:r>
            <a:endParaRPr lang="en-GB" dirty="0"/>
          </a:p>
          <a:p>
            <a:r>
              <a:rPr lang="en-GB" dirty="0" smtClean="0"/>
              <a:t>Safety and Radiation Protection Group (SRP)</a:t>
            </a:r>
            <a:endParaRPr lang="en-GB" dirty="0"/>
          </a:p>
          <a:p>
            <a:endParaRPr lang="en-GB" dirty="0" smtClean="0"/>
          </a:p>
          <a:p>
            <a:r>
              <a:rPr lang="en-GB" dirty="0" smtClean="0"/>
              <a:t>Senior Laser Safety Officer</a:t>
            </a:r>
          </a:p>
          <a:p>
            <a:endParaRPr lang="en-GB" dirty="0"/>
          </a:p>
          <a:p>
            <a:r>
              <a:rPr lang="en-GB" dirty="0" smtClean="0"/>
              <a:t>Prague , 22.09.2017</a:t>
            </a:r>
            <a:endParaRPr lang="en-GB" dirty="0"/>
          </a:p>
        </p:txBody>
      </p:sp>
    </p:spTree>
    <p:extLst>
      <p:ext uri="{BB962C8B-B14F-4D97-AF65-F5344CB8AC3E}">
        <p14:creationId xmlns:p14="http://schemas.microsoft.com/office/powerpoint/2010/main" val="19019256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Laser </a:t>
            </a:r>
            <a:endParaRPr lang="de-DE" dirty="0"/>
          </a:p>
        </p:txBody>
      </p:sp>
      <p:sp>
        <p:nvSpPr>
          <p:cNvPr id="3" name="Content Placeholder 2"/>
          <p:cNvSpPr>
            <a:spLocks noGrp="1"/>
          </p:cNvSpPr>
          <p:nvPr>
            <p:ph idx="1"/>
          </p:nvPr>
        </p:nvSpPr>
        <p:spPr/>
        <p:txBody>
          <a:bodyPr/>
          <a:lstStyle/>
          <a:p>
            <a:r>
              <a:rPr lang="en-US" dirty="0" smtClean="0"/>
              <a:t>Users are not allowed to entre the instrument laser hutches at any time.</a:t>
            </a:r>
          </a:p>
          <a:p>
            <a:r>
              <a:rPr lang="en-US" dirty="0" smtClean="0"/>
              <a:t>Bringing lasers to European XFEL is </a:t>
            </a:r>
            <a:r>
              <a:rPr lang="en-US" b="1" dirty="0">
                <a:solidFill>
                  <a:srgbClr val="FFC000"/>
                </a:solidFill>
              </a:rPr>
              <a:t>NOT</a:t>
            </a:r>
            <a:r>
              <a:rPr lang="en-US" dirty="0">
                <a:solidFill>
                  <a:srgbClr val="FFC000"/>
                </a:solidFill>
              </a:rPr>
              <a:t> </a:t>
            </a:r>
            <a:r>
              <a:rPr lang="en-US" dirty="0"/>
              <a:t>feasible in early user </a:t>
            </a:r>
            <a:r>
              <a:rPr lang="en-US" dirty="0" smtClean="0"/>
              <a:t>operation</a:t>
            </a:r>
          </a:p>
          <a:p>
            <a:r>
              <a:rPr lang="en-US" dirty="0" smtClean="0"/>
              <a:t>Laser operation by users is </a:t>
            </a:r>
            <a:r>
              <a:rPr lang="en-US" b="1" dirty="0">
                <a:solidFill>
                  <a:srgbClr val="FFC000"/>
                </a:solidFill>
              </a:rPr>
              <a:t>NOT</a:t>
            </a:r>
            <a:r>
              <a:rPr lang="en-US" dirty="0"/>
              <a:t> feasible in early user </a:t>
            </a:r>
            <a:r>
              <a:rPr lang="en-US" dirty="0" smtClean="0"/>
              <a:t>operation</a:t>
            </a:r>
          </a:p>
          <a:p>
            <a:pPr marL="0" indent="0">
              <a:buNone/>
            </a:pPr>
            <a:r>
              <a:rPr lang="en-US" b="1" dirty="0"/>
              <a:t>In steady operation </a:t>
            </a:r>
            <a:r>
              <a:rPr lang="en-US" b="1" dirty="0" smtClean="0"/>
              <a:t>later</a:t>
            </a:r>
            <a:r>
              <a:rPr lang="en-US" b="1" dirty="0"/>
              <a:t>:</a:t>
            </a:r>
            <a:endParaRPr lang="en-US" b="1" dirty="0" smtClean="0"/>
          </a:p>
          <a:p>
            <a:r>
              <a:rPr lang="en-US" dirty="0"/>
              <a:t>I</a:t>
            </a:r>
            <a:r>
              <a:rPr lang="en-US" dirty="0" smtClean="0"/>
              <a:t>f </a:t>
            </a:r>
            <a:r>
              <a:rPr lang="en-US" dirty="0"/>
              <a:t>users intend to operate the </a:t>
            </a:r>
            <a:r>
              <a:rPr lang="en-US" dirty="0" smtClean="0"/>
              <a:t>laser, they </a:t>
            </a:r>
            <a:r>
              <a:rPr lang="en-US" b="1" u="sng" dirty="0" smtClean="0"/>
              <a:t>must </a:t>
            </a:r>
            <a:r>
              <a:rPr lang="en-US" b="1" dirty="0" smtClean="0"/>
              <a:t> :</a:t>
            </a:r>
          </a:p>
          <a:p>
            <a:pPr marL="0" indent="0">
              <a:buNone/>
            </a:pPr>
            <a:r>
              <a:rPr lang="en-US" b="1" dirty="0"/>
              <a:t>	</a:t>
            </a:r>
            <a:r>
              <a:rPr lang="en-US" dirty="0" smtClean="0"/>
              <a:t>1- Bring a document from their employer stating that they have necessary technical and 	safety knowledge in this field </a:t>
            </a:r>
          </a:p>
          <a:p>
            <a:pPr marL="0" indent="0">
              <a:buNone/>
            </a:pPr>
            <a:r>
              <a:rPr lang="en-US" dirty="0"/>
              <a:t>	</a:t>
            </a:r>
            <a:r>
              <a:rPr lang="en-US" dirty="0" smtClean="0"/>
              <a:t>2- Take the online experiment safety containing laser </a:t>
            </a:r>
            <a:r>
              <a:rPr lang="en-US" dirty="0"/>
              <a:t>safety </a:t>
            </a:r>
            <a:r>
              <a:rPr lang="en-US" dirty="0" smtClean="0"/>
              <a:t>training slides  </a:t>
            </a:r>
          </a:p>
          <a:p>
            <a:pPr marL="0" indent="0">
              <a:buNone/>
            </a:pPr>
            <a:r>
              <a:rPr lang="en-US" dirty="0" smtClean="0"/>
              <a:t>	3- Upon </a:t>
            </a:r>
            <a:r>
              <a:rPr lang="en-US" dirty="0"/>
              <a:t>their arrival to </a:t>
            </a:r>
            <a:r>
              <a:rPr lang="en-US" dirty="0" smtClean="0"/>
              <a:t>European </a:t>
            </a:r>
            <a:r>
              <a:rPr lang="en-US" dirty="0"/>
              <a:t>XFEL</a:t>
            </a:r>
            <a:r>
              <a:rPr lang="en-US" b="1" dirty="0"/>
              <a:t>  </a:t>
            </a:r>
            <a:r>
              <a:rPr lang="en-US" dirty="0"/>
              <a:t>attend</a:t>
            </a:r>
            <a:r>
              <a:rPr lang="en-US" b="1" dirty="0"/>
              <a:t> </a:t>
            </a:r>
            <a:r>
              <a:rPr lang="en-US" dirty="0"/>
              <a:t> an onsite laser safety  training </a:t>
            </a:r>
            <a:endParaRPr lang="en-US" dirty="0" smtClean="0"/>
          </a:p>
          <a:p>
            <a:r>
              <a:rPr lang="en-US" dirty="0" smtClean="0"/>
              <a:t>If users intend to bring a laser, the </a:t>
            </a:r>
            <a:r>
              <a:rPr lang="en-US" dirty="0" smtClean="0"/>
              <a:t>supplier’s </a:t>
            </a:r>
            <a:r>
              <a:rPr lang="en-US" dirty="0" smtClean="0"/>
              <a:t>certificate indicating type, class, power, wavelength of the laser </a:t>
            </a:r>
            <a:r>
              <a:rPr lang="en-US" dirty="0" smtClean="0"/>
              <a:t>is</a:t>
            </a:r>
            <a:r>
              <a:rPr lang="en-US" dirty="0" smtClean="0"/>
              <a:t> </a:t>
            </a:r>
            <a:r>
              <a:rPr lang="en-US" dirty="0" smtClean="0"/>
              <a:t>mandatory to be declared</a:t>
            </a:r>
            <a:endParaRPr lang="en-US" b="1" dirty="0" smtClean="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2119137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Laser</a:t>
            </a:r>
            <a:endParaRPr lang="de-DE" dirty="0"/>
          </a:p>
        </p:txBody>
      </p:sp>
      <p:sp>
        <p:nvSpPr>
          <p:cNvPr id="3" name="Content Placeholder 2"/>
          <p:cNvSpPr>
            <a:spLocks noGrp="1"/>
          </p:cNvSpPr>
          <p:nvPr>
            <p:ph idx="1"/>
          </p:nvPr>
        </p:nvSpPr>
        <p:spPr/>
        <p:txBody>
          <a:bodyPr/>
          <a:lstStyle/>
          <a:p>
            <a:r>
              <a:rPr lang="en-US" dirty="0"/>
              <a:t>All equipment brought by users to European XFEL must be checked by safety group.</a:t>
            </a:r>
          </a:p>
          <a:p>
            <a:r>
              <a:rPr lang="en-US" dirty="0"/>
              <a:t>All equipment brought and supplied by users must conform to the appropriate European and German safety regulations and accompanied by their user manual.</a:t>
            </a:r>
          </a:p>
          <a:p>
            <a:pPr marL="267884" lvl="1">
              <a:spcBef>
                <a:spcPts val="1350"/>
              </a:spcBef>
              <a:buClr>
                <a:schemeClr val="bg2"/>
              </a:buClr>
              <a:buBlip>
                <a:blip r:embed="rId2"/>
              </a:buBlip>
            </a:pPr>
            <a:r>
              <a:rPr lang="en-US" dirty="0" smtClean="0"/>
              <a:t>All  </a:t>
            </a:r>
            <a:r>
              <a:rPr lang="en-US" dirty="0"/>
              <a:t>Class 3B or 4 laser for use at European XFEL must be registered with the senior LSO of the </a:t>
            </a:r>
            <a:r>
              <a:rPr lang="en-US" dirty="0" smtClean="0"/>
              <a:t>safety group at </a:t>
            </a:r>
            <a:r>
              <a:rPr lang="en-US" dirty="0"/>
              <a:t>least 4 weeks before its arrival. </a:t>
            </a:r>
            <a:endParaRPr lang="en-US" dirty="0" smtClean="0"/>
          </a:p>
          <a:p>
            <a:pPr marL="267884" lvl="1">
              <a:spcBef>
                <a:spcPts val="1350"/>
              </a:spcBef>
              <a:buClr>
                <a:schemeClr val="bg2"/>
              </a:buClr>
              <a:buBlip>
                <a:blip r:embed="rId2"/>
              </a:buBlip>
            </a:pPr>
            <a:r>
              <a:rPr lang="en-US" dirty="0" smtClean="0"/>
              <a:t>Laser </a:t>
            </a:r>
            <a:r>
              <a:rPr lang="en-US" dirty="0"/>
              <a:t>interlocks are required for class 3B &amp; 4 lasers brought by users;  the requirements must be discussed by the designated LSO and approved by the senior LSO of </a:t>
            </a:r>
            <a:r>
              <a:rPr lang="en-US" dirty="0" smtClean="0"/>
              <a:t>safety group.</a:t>
            </a:r>
          </a:p>
          <a:p>
            <a:pPr marL="267884" lvl="1">
              <a:spcBef>
                <a:spcPts val="1350"/>
              </a:spcBef>
              <a:buClr>
                <a:schemeClr val="bg2"/>
              </a:buClr>
              <a:buBlip>
                <a:blip r:embed="rId2"/>
              </a:buBlip>
            </a:pPr>
            <a:r>
              <a:rPr lang="en-US" dirty="0" smtClean="0"/>
              <a:t>For European XFEL lasers, the instrument group will provide the appropriate Personal Protective Equipment (PPE).</a:t>
            </a:r>
          </a:p>
          <a:p>
            <a:pPr marL="267884" lvl="1">
              <a:spcBef>
                <a:spcPts val="1350"/>
              </a:spcBef>
              <a:buClr>
                <a:schemeClr val="bg2"/>
              </a:buClr>
              <a:buBlip>
                <a:blip r:embed="rId2"/>
              </a:buBlip>
            </a:pPr>
            <a:r>
              <a:rPr lang="en-US" dirty="0" smtClean="0"/>
              <a:t>For lasers brought by users that are different in wavelength with the instrument’s lasers, PPE must be brought by users and it must be with full description declared and approved by safety group. Upon the users’ arrival the PPE must be checked by designated LSOs.</a:t>
            </a:r>
          </a:p>
          <a:p>
            <a:pPr marL="0" lvl="1" indent="0">
              <a:spcBef>
                <a:spcPts val="1350"/>
              </a:spcBef>
              <a:buClr>
                <a:schemeClr val="bg2"/>
              </a:buClr>
              <a:buNone/>
            </a:pPr>
            <a:endParaRPr lang="en-US" dirty="0" smtClean="0"/>
          </a:p>
        </p:txBody>
      </p:sp>
    </p:spTree>
    <p:extLst>
      <p:ext uri="{BB962C8B-B14F-4D97-AF65-F5344CB8AC3E}">
        <p14:creationId xmlns:p14="http://schemas.microsoft.com/office/powerpoint/2010/main" val="12037645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of Experiment: Safety Approval Form (SAF)</a:t>
            </a:r>
            <a:endParaRPr lang="de-DE" dirty="0"/>
          </a:p>
        </p:txBody>
      </p:sp>
      <p:sp>
        <p:nvSpPr>
          <p:cNvPr id="3" name="Content Placeholder 2"/>
          <p:cNvSpPr>
            <a:spLocks noGrp="1"/>
          </p:cNvSpPr>
          <p:nvPr>
            <p:ph idx="1"/>
          </p:nvPr>
        </p:nvSpPr>
        <p:spPr>
          <a:xfrm>
            <a:off x="611187" y="2024067"/>
            <a:ext cx="8142288" cy="3889375"/>
          </a:xfrm>
        </p:spPr>
        <p:txBody>
          <a:bodyPr/>
          <a:lstStyle/>
          <a:p>
            <a:r>
              <a:rPr lang="en-US" dirty="0" smtClean="0"/>
              <a:t>Based on the proposal the necessary safety rules are described in SAF</a:t>
            </a:r>
          </a:p>
          <a:p>
            <a:r>
              <a:rPr lang="en-US" dirty="0" smtClean="0"/>
              <a:t>SAF is posted at the </a:t>
            </a:r>
            <a:r>
              <a:rPr lang="en-US" dirty="0" err="1" smtClean="0"/>
              <a:t>beamtime</a:t>
            </a:r>
            <a:r>
              <a:rPr lang="en-US" dirty="0" smtClean="0"/>
              <a:t> with the following information:</a:t>
            </a:r>
          </a:p>
          <a:p>
            <a:pPr marL="267884" lvl="1" indent="0">
              <a:buNone/>
            </a:pPr>
            <a:r>
              <a:rPr lang="en-US" dirty="0"/>
              <a:t>	</a:t>
            </a:r>
            <a:endParaRPr lang="en-US" dirty="0" smtClean="0"/>
          </a:p>
          <a:p>
            <a:pPr marL="267884" lvl="1" indent="0">
              <a:buNone/>
            </a:pPr>
            <a:r>
              <a:rPr lang="en-US" dirty="0"/>
              <a:t>	</a:t>
            </a:r>
            <a:r>
              <a:rPr lang="en-US" dirty="0" smtClean="0"/>
              <a:t>The </a:t>
            </a:r>
            <a:r>
              <a:rPr lang="en-US" dirty="0"/>
              <a:t>period of validity</a:t>
            </a:r>
          </a:p>
          <a:p>
            <a:pPr marL="267884" lvl="1" indent="0">
              <a:buNone/>
            </a:pPr>
            <a:r>
              <a:rPr lang="en-US" dirty="0"/>
              <a:t>	List of people carrying out the </a:t>
            </a:r>
            <a:r>
              <a:rPr lang="en-US" dirty="0" smtClean="0"/>
              <a:t>experiment</a:t>
            </a:r>
          </a:p>
          <a:p>
            <a:pPr marL="267884" lvl="1" indent="0">
              <a:buNone/>
            </a:pPr>
            <a:r>
              <a:rPr lang="en-US" dirty="0" smtClean="0"/>
              <a:t>	Information </a:t>
            </a:r>
            <a:r>
              <a:rPr lang="en-US" dirty="0"/>
              <a:t>on measures to be taken during the </a:t>
            </a:r>
            <a:r>
              <a:rPr lang="en-US" dirty="0" smtClean="0"/>
              <a:t>experiment</a:t>
            </a:r>
          </a:p>
          <a:p>
            <a:pPr marL="267884" lvl="1" indent="0">
              <a:buNone/>
            </a:pPr>
            <a:r>
              <a:rPr lang="en-US" dirty="0" smtClean="0"/>
              <a:t>	The </a:t>
            </a:r>
            <a:r>
              <a:rPr lang="en-US" dirty="0"/>
              <a:t>risk analysis including comments from safety group</a:t>
            </a:r>
          </a:p>
          <a:p>
            <a:pPr marL="267884" lvl="1" indent="0">
              <a:buNone/>
            </a:pPr>
            <a:r>
              <a:rPr lang="en-US" dirty="0"/>
              <a:t>	</a:t>
            </a:r>
            <a:r>
              <a:rPr lang="en-US" dirty="0"/>
              <a:t>	</a:t>
            </a:r>
            <a:r>
              <a:rPr lang="en-US" dirty="0" smtClean="0"/>
              <a:t>A </a:t>
            </a:r>
            <a:r>
              <a:rPr lang="en-US" dirty="0" smtClean="0"/>
              <a:t>safety color code :</a:t>
            </a:r>
          </a:p>
          <a:p>
            <a:pPr marL="267884" lvl="1" indent="0">
              <a:buNone/>
            </a:pPr>
            <a:endParaRPr lang="en-US" dirty="0" smtClean="0"/>
          </a:p>
          <a:p>
            <a:pPr marL="742932" lvl="4" indent="0">
              <a:buNone/>
            </a:pPr>
            <a:r>
              <a:rPr lang="en-US" dirty="0"/>
              <a:t>	</a:t>
            </a:r>
            <a:r>
              <a:rPr lang="en-US" b="1" dirty="0" smtClean="0">
                <a:solidFill>
                  <a:srgbClr val="00B050"/>
                </a:solidFill>
              </a:rPr>
              <a:t>Green SAF</a:t>
            </a:r>
            <a:r>
              <a:rPr lang="en-US" b="1" dirty="0" smtClean="0"/>
              <a:t> </a:t>
            </a:r>
            <a:r>
              <a:rPr lang="en-US" dirty="0" smtClean="0"/>
              <a:t>for experiments which present no risk; unattended operation is allowed</a:t>
            </a:r>
          </a:p>
          <a:p>
            <a:pPr marL="742932" lvl="4" indent="0">
              <a:buNone/>
            </a:pPr>
            <a:endParaRPr lang="en-US" dirty="0" smtClean="0"/>
          </a:p>
          <a:p>
            <a:pPr marL="742932" lvl="4" indent="0">
              <a:buNone/>
            </a:pPr>
            <a:r>
              <a:rPr lang="en-US" dirty="0"/>
              <a:t>	</a:t>
            </a:r>
            <a:r>
              <a:rPr lang="en-US" b="1" dirty="0" smtClean="0">
                <a:solidFill>
                  <a:srgbClr val="FFFF00"/>
                </a:solidFill>
              </a:rPr>
              <a:t>Yellow SAF </a:t>
            </a:r>
            <a:r>
              <a:rPr lang="en-US" dirty="0"/>
              <a:t>for experiments which </a:t>
            </a:r>
            <a:r>
              <a:rPr lang="en-US" dirty="0" smtClean="0"/>
              <a:t>need a particular check by safety group at the 	beginning of the experiment but after that the unattended operation mode is allowed</a:t>
            </a:r>
          </a:p>
          <a:p>
            <a:pPr marL="742932" lvl="4" indent="0">
              <a:buNone/>
            </a:pPr>
            <a:endParaRPr lang="en-US" dirty="0" smtClean="0"/>
          </a:p>
          <a:p>
            <a:pPr marL="742932" lvl="4" indent="0">
              <a:buNone/>
            </a:pPr>
            <a:r>
              <a:rPr lang="en-US" dirty="0"/>
              <a:t>	</a:t>
            </a:r>
            <a:r>
              <a:rPr lang="en-US" b="1" dirty="0" smtClean="0">
                <a:solidFill>
                  <a:srgbClr val="FF0000"/>
                </a:solidFill>
              </a:rPr>
              <a:t>Red </a:t>
            </a:r>
            <a:r>
              <a:rPr lang="en-US" b="1" dirty="0">
                <a:solidFill>
                  <a:srgbClr val="FF0000"/>
                </a:solidFill>
              </a:rPr>
              <a:t>SAF </a:t>
            </a:r>
            <a:r>
              <a:rPr lang="en-US" dirty="0"/>
              <a:t>for experiments which present a risk so unattended operation mode is 	forbidden; at least one person must be present at all times (24h a day); users must not 	commence a red 	experiment on a weekend or on bank holiday</a:t>
            </a:r>
          </a:p>
          <a:p>
            <a:pPr marL="742932" lvl="4" indent="0">
              <a:buNone/>
            </a:pPr>
            <a:endParaRPr lang="en-US" dirty="0" smtClean="0"/>
          </a:p>
        </p:txBody>
      </p:sp>
    </p:spTree>
    <p:extLst>
      <p:ext uri="{BB962C8B-B14F-4D97-AF65-F5344CB8AC3E}">
        <p14:creationId xmlns:p14="http://schemas.microsoft.com/office/powerpoint/2010/main" val="19387683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Start of Experiment: Safety Approval Form (SAF)</a:t>
            </a:r>
            <a:endParaRPr lang="de-DE" dirty="0"/>
          </a:p>
        </p:txBody>
      </p:sp>
      <p:sp>
        <p:nvSpPr>
          <p:cNvPr id="3" name="Content Placeholder 2"/>
          <p:cNvSpPr>
            <a:spLocks noGrp="1"/>
          </p:cNvSpPr>
          <p:nvPr>
            <p:ph idx="1"/>
          </p:nvPr>
        </p:nvSpPr>
        <p:spPr>
          <a:xfrm>
            <a:off x="611187" y="1843092"/>
            <a:ext cx="7921625" cy="3889375"/>
          </a:xfrm>
        </p:spPr>
        <p:txBody>
          <a:bodyPr/>
          <a:lstStyle/>
          <a:p>
            <a:pPr marL="0" lvl="1" indent="0">
              <a:spcBef>
                <a:spcPts val="1350"/>
              </a:spcBef>
              <a:buClr>
                <a:schemeClr val="bg2"/>
              </a:buClr>
              <a:buNone/>
            </a:pPr>
            <a:endParaRPr lang="en-US" dirty="0"/>
          </a:p>
          <a:p>
            <a:pPr marL="0" lvl="1" indent="0">
              <a:spcBef>
                <a:spcPts val="1350"/>
              </a:spcBef>
              <a:buClr>
                <a:schemeClr val="bg2"/>
              </a:buClr>
              <a:buNone/>
            </a:pPr>
            <a:endParaRPr lang="en-US" dirty="0" smtClean="0"/>
          </a:p>
          <a:p>
            <a:pPr marL="0" lvl="1" indent="0">
              <a:spcBef>
                <a:spcPts val="1350"/>
              </a:spcBef>
              <a:buClr>
                <a:schemeClr val="bg2"/>
              </a:buClr>
              <a:buNone/>
            </a:pPr>
            <a:endParaRPr lang="en-US" dirty="0"/>
          </a:p>
          <a:p>
            <a:pPr marL="267884" lvl="1">
              <a:spcBef>
                <a:spcPts val="1350"/>
              </a:spcBef>
              <a:buClr>
                <a:schemeClr val="bg2"/>
              </a:buClr>
              <a:buBlip>
                <a:blip r:embed="rId2"/>
              </a:buBlip>
            </a:pPr>
            <a:endParaRPr lang="en-US" dirty="0" smtClean="0"/>
          </a:p>
          <a:p>
            <a:pPr marL="267884" lvl="1">
              <a:spcBef>
                <a:spcPts val="1350"/>
              </a:spcBef>
              <a:buClr>
                <a:schemeClr val="bg2"/>
              </a:buClr>
              <a:buBlip>
                <a:blip r:embed="rId2"/>
              </a:buBlip>
            </a:pPr>
            <a:r>
              <a:rPr lang="en-US" dirty="0" smtClean="0"/>
              <a:t> </a:t>
            </a:r>
            <a:r>
              <a:rPr lang="en-US" dirty="0" smtClean="0"/>
              <a:t>To </a:t>
            </a:r>
            <a:r>
              <a:rPr lang="en-US" dirty="0" smtClean="0"/>
              <a:t>modify the SAF (</a:t>
            </a:r>
            <a:r>
              <a:rPr lang="en-US" dirty="0" err="1" smtClean="0"/>
              <a:t>eg</a:t>
            </a:r>
            <a:r>
              <a:rPr lang="en-US" dirty="0" smtClean="0"/>
              <a:t> a change in the name, validity or sample), users must immediately contact safety group to revalidate the SAF.</a:t>
            </a:r>
          </a:p>
          <a:p>
            <a:pPr marL="267884" lvl="1">
              <a:spcBef>
                <a:spcPts val="1350"/>
              </a:spcBef>
              <a:buClr>
                <a:schemeClr val="bg2"/>
              </a:buClr>
              <a:buBlip>
                <a:blip r:embed="rId2"/>
              </a:buBlip>
            </a:pPr>
            <a:r>
              <a:rPr lang="en-US" dirty="0" smtClean="0"/>
              <a:t>If  the experiment rated</a:t>
            </a:r>
            <a:r>
              <a:rPr lang="en-US" b="1" dirty="0" smtClean="0"/>
              <a:t> </a:t>
            </a:r>
            <a:r>
              <a:rPr lang="en-US" b="1" i="1" u="sng" dirty="0" smtClean="0"/>
              <a:t>yellow</a:t>
            </a:r>
            <a:r>
              <a:rPr lang="en-US" b="1" dirty="0" smtClean="0"/>
              <a:t> </a:t>
            </a:r>
            <a:r>
              <a:rPr lang="en-US" dirty="0" smtClean="0"/>
              <a:t>or </a:t>
            </a:r>
            <a:r>
              <a:rPr lang="en-US" b="1" i="1" u="sng" dirty="0" smtClean="0"/>
              <a:t>red </a:t>
            </a:r>
            <a:r>
              <a:rPr lang="en-US" dirty="0" smtClean="0"/>
              <a:t>users  must contact safety group:</a:t>
            </a:r>
          </a:p>
          <a:p>
            <a:pPr marL="267884" lvl="1" indent="0">
              <a:buNone/>
            </a:pPr>
            <a:r>
              <a:rPr lang="en-US" dirty="0"/>
              <a:t>	</a:t>
            </a:r>
          </a:p>
          <a:p>
            <a:pPr marL="267884" lvl="1" indent="0">
              <a:buNone/>
            </a:pPr>
            <a:r>
              <a:rPr lang="en-US" dirty="0" smtClean="0"/>
              <a:t>	When </a:t>
            </a:r>
            <a:r>
              <a:rPr lang="en-US" dirty="0"/>
              <a:t>they are ready to start the experiment, to obtain SAF </a:t>
            </a:r>
          </a:p>
          <a:p>
            <a:pPr marL="267884" lvl="1" indent="0">
              <a:buNone/>
            </a:pPr>
            <a:r>
              <a:rPr lang="en-US" dirty="0"/>
              <a:t>	At the end of experiment,  so </a:t>
            </a:r>
            <a:r>
              <a:rPr lang="en-US" dirty="0" smtClean="0"/>
              <a:t>safety group  </a:t>
            </a:r>
            <a:r>
              <a:rPr lang="en-US" dirty="0"/>
              <a:t>may need to check the experiment </a:t>
            </a:r>
            <a:r>
              <a:rPr lang="en-US" dirty="0" smtClean="0"/>
              <a:t>station</a:t>
            </a:r>
            <a:endParaRPr lang="en-US" dirty="0"/>
          </a:p>
          <a:p>
            <a:pPr marL="0" lvl="1" indent="0">
              <a:spcBef>
                <a:spcPts val="1350"/>
              </a:spcBef>
              <a:buClr>
                <a:schemeClr val="bg2"/>
              </a:buClr>
              <a:buNone/>
            </a:pPr>
            <a:endParaRPr lang="en-US" dirty="0" smtClean="0"/>
          </a:p>
          <a:p>
            <a:pPr marL="0" lvl="1" indent="0">
              <a:spcBef>
                <a:spcPts val="1350"/>
              </a:spcBef>
              <a:buClr>
                <a:schemeClr val="bg2"/>
              </a:buClr>
              <a:buNone/>
            </a:pPr>
            <a:endParaRPr lang="en-US" dirty="0"/>
          </a:p>
          <a:p>
            <a:pPr marL="0" lvl="1" indent="0">
              <a:spcBef>
                <a:spcPts val="1350"/>
              </a:spcBef>
              <a:buClr>
                <a:schemeClr val="bg2"/>
              </a:buClr>
              <a:buNone/>
            </a:pPr>
            <a:endParaRPr lang="en-US" dirty="0" smtClean="0"/>
          </a:p>
          <a:p>
            <a:pPr marL="0" indent="0">
              <a:buNone/>
            </a:pPr>
            <a:endParaRPr lang="de-DE" dirty="0"/>
          </a:p>
        </p:txBody>
      </p:sp>
      <p:sp>
        <p:nvSpPr>
          <p:cNvPr id="5" name="TextBox 6"/>
          <p:cNvSpPr txBox="1"/>
          <p:nvPr/>
        </p:nvSpPr>
        <p:spPr>
          <a:xfrm>
            <a:off x="371475" y="1952626"/>
            <a:ext cx="8258174" cy="1123950"/>
          </a:xfrm>
          <a:prstGeom prst="rect">
            <a:avLst/>
          </a:prstGeom>
          <a:solidFill>
            <a:schemeClr val="accent3"/>
          </a:solidFill>
        </p:spPr>
        <p:txBody>
          <a:bodyPr wrap="square" rtlCol="0" anchor="ctr" anchorCtr="0">
            <a:noAutofit/>
          </a:bodyPr>
          <a:lstStyle/>
          <a:p>
            <a:pPr marL="0" lvl="1" algn="ctr"/>
            <a:endParaRPr lang="en-US" b="1" dirty="0" smtClean="0">
              <a:solidFill>
                <a:schemeClr val="bg1"/>
              </a:solidFill>
            </a:endParaRPr>
          </a:p>
          <a:p>
            <a:pPr marL="0" lvl="1" algn="ctr"/>
            <a:r>
              <a:rPr lang="en-US" b="1" dirty="0" smtClean="0">
                <a:solidFill>
                  <a:schemeClr val="bg1"/>
                </a:solidFill>
              </a:rPr>
              <a:t>For </a:t>
            </a:r>
            <a:r>
              <a:rPr lang="en-US" b="1" dirty="0">
                <a:solidFill>
                  <a:schemeClr val="bg1"/>
                </a:solidFill>
              </a:rPr>
              <a:t>the early users, colors have not been implemented. </a:t>
            </a:r>
            <a:r>
              <a:rPr lang="en-US" b="1" dirty="0" smtClean="0">
                <a:solidFill>
                  <a:schemeClr val="bg1"/>
                </a:solidFill>
              </a:rPr>
              <a:t>Strictly </a:t>
            </a:r>
            <a:r>
              <a:rPr lang="en-US" b="1" dirty="0">
                <a:solidFill>
                  <a:schemeClr val="bg1"/>
                </a:solidFill>
              </a:rPr>
              <a:t>all experiments rated RED </a:t>
            </a:r>
            <a:r>
              <a:rPr lang="en-US" b="1" dirty="0" smtClean="0">
                <a:solidFill>
                  <a:schemeClr val="bg1"/>
                </a:solidFill>
              </a:rPr>
              <a:t>&amp; users </a:t>
            </a:r>
            <a:r>
              <a:rPr lang="en-US" b="1" dirty="0">
                <a:solidFill>
                  <a:schemeClr val="bg1"/>
                </a:solidFill>
              </a:rPr>
              <a:t>are all the time supervised by local contacts / instrument group</a:t>
            </a:r>
            <a:endParaRPr lang="de-DE" b="1" dirty="0">
              <a:solidFill>
                <a:schemeClr val="bg1"/>
              </a:solidFill>
            </a:endParaRPr>
          </a:p>
          <a:p>
            <a:pPr algn="ctr"/>
            <a:endParaRPr lang="en-GB" sz="2200" b="1" dirty="0">
              <a:solidFill>
                <a:schemeClr val="bg1"/>
              </a:solidFill>
            </a:endParaRPr>
          </a:p>
        </p:txBody>
      </p:sp>
    </p:spTree>
    <p:extLst>
      <p:ext uri="{BB962C8B-B14F-4D97-AF65-F5344CB8AC3E}">
        <p14:creationId xmlns:p14="http://schemas.microsoft.com/office/powerpoint/2010/main" val="7037575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Training</a:t>
            </a:r>
            <a:endParaRPr lang="de-DE" dirty="0"/>
          </a:p>
        </p:txBody>
      </p:sp>
      <p:sp>
        <p:nvSpPr>
          <p:cNvPr id="3" name="Content Placeholder 2"/>
          <p:cNvSpPr>
            <a:spLocks noGrp="1"/>
          </p:cNvSpPr>
          <p:nvPr>
            <p:ph idx="1"/>
          </p:nvPr>
        </p:nvSpPr>
        <p:spPr/>
        <p:txBody>
          <a:bodyPr/>
          <a:lstStyle/>
          <a:p>
            <a:r>
              <a:rPr lang="en-US" dirty="0" smtClean="0"/>
              <a:t>Users must take the online safety training before their arrival</a:t>
            </a:r>
          </a:p>
          <a:p>
            <a:r>
              <a:rPr lang="en-US" dirty="0" smtClean="0"/>
              <a:t>Once users successfully accomplished the online safety training, a certificate must be printed &amp; emailed to the user office for validation of access control management system</a:t>
            </a:r>
          </a:p>
          <a:p>
            <a:r>
              <a:rPr lang="en-US" dirty="0" smtClean="0"/>
              <a:t>Each users will receive a personal badge card once arriving on site</a:t>
            </a:r>
          </a:p>
          <a:p>
            <a:r>
              <a:rPr lang="en-US" dirty="0" smtClean="0"/>
              <a:t>Additional training requirements may be identified for users planning to perform particular types of work at the European XFEL</a:t>
            </a:r>
          </a:p>
          <a:p>
            <a:r>
              <a:rPr lang="en-US" dirty="0" smtClean="0"/>
              <a:t>Before getting access to the labs /  laser rooms users must take an onsite training given by local contact or room responsible</a:t>
            </a:r>
          </a:p>
          <a:p>
            <a:r>
              <a:rPr lang="en-US" dirty="0" smtClean="0"/>
              <a:t>In future the instrument group leader or the instrument local contact will give an onsite training to the users before starting the experiment. This include the permission to carryout the area search in the experiment hutch &amp; knowledge of the control system. </a:t>
            </a:r>
            <a:endParaRPr lang="de-DE" dirty="0"/>
          </a:p>
        </p:txBody>
      </p:sp>
    </p:spTree>
    <p:extLst>
      <p:ext uri="{BB962C8B-B14F-4D97-AF65-F5344CB8AC3E}">
        <p14:creationId xmlns:p14="http://schemas.microsoft.com/office/powerpoint/2010/main" val="25426052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Other Questions?</a:t>
            </a:r>
            <a:endParaRPr lang="de-DE" dirty="0"/>
          </a:p>
        </p:txBody>
      </p:sp>
      <p:sp>
        <p:nvSpPr>
          <p:cNvPr id="3" name="Content Placeholder 2"/>
          <p:cNvSpPr>
            <a:spLocks noGrp="1"/>
          </p:cNvSpPr>
          <p:nvPr>
            <p:ph idx="1"/>
          </p:nvPr>
        </p:nvSpPr>
        <p:spPr>
          <a:xfrm>
            <a:off x="525462" y="1852617"/>
            <a:ext cx="8189913" cy="3889375"/>
          </a:xfrm>
        </p:spPr>
        <p:txBody>
          <a:bodyPr/>
          <a:lstStyle/>
          <a:p>
            <a:r>
              <a:rPr lang="en-US" b="1" dirty="0">
                <a:solidFill>
                  <a:srgbClr val="FFC000"/>
                </a:solidFill>
              </a:rPr>
              <a:t>Who is providing the equipment and materials (e.g. gas cylinders, chemicals, radioisotopes, biological samples etc.) </a:t>
            </a:r>
            <a:r>
              <a:rPr lang="en-US" b="1" dirty="0" smtClean="0">
                <a:solidFill>
                  <a:srgbClr val="FFC000"/>
                </a:solidFill>
              </a:rPr>
              <a:t>?</a:t>
            </a:r>
          </a:p>
          <a:p>
            <a:pPr marL="0" indent="0">
              <a:buNone/>
            </a:pPr>
            <a:r>
              <a:rPr lang="en-US" b="1" dirty="0" smtClean="0">
                <a:solidFill>
                  <a:srgbClr val="FFC000"/>
                </a:solidFill>
              </a:rPr>
              <a:t>     </a:t>
            </a:r>
            <a:r>
              <a:rPr lang="en-US" dirty="0" smtClean="0"/>
              <a:t>Gas cylinders, standard lab chemicals, sealed radioactive sources </a:t>
            </a:r>
            <a:r>
              <a:rPr lang="en-US" dirty="0"/>
              <a:t>are usually provided by European </a:t>
            </a:r>
            <a:r>
              <a:rPr lang="en-US" dirty="0" smtClean="0"/>
              <a:t>   XFEL</a:t>
            </a:r>
            <a:endParaRPr lang="en-US" dirty="0"/>
          </a:p>
          <a:p>
            <a:pPr marL="267884" lvl="1" indent="0">
              <a:buNone/>
            </a:pPr>
            <a:r>
              <a:rPr lang="en-US" dirty="0"/>
              <a:t>Biological </a:t>
            </a:r>
            <a:r>
              <a:rPr lang="en-US" dirty="0" smtClean="0"/>
              <a:t> &amp; chemical samples are </a:t>
            </a:r>
            <a:r>
              <a:rPr lang="en-US" dirty="0"/>
              <a:t>provided by users</a:t>
            </a:r>
          </a:p>
          <a:p>
            <a:r>
              <a:rPr lang="en-US" b="1" dirty="0">
                <a:solidFill>
                  <a:srgbClr val="FFC000"/>
                </a:solidFill>
              </a:rPr>
              <a:t>How is the equipment evaluated against the national/EU </a:t>
            </a:r>
            <a:r>
              <a:rPr lang="en-US" b="1" dirty="0" smtClean="0">
                <a:solidFill>
                  <a:srgbClr val="FFC000"/>
                </a:solidFill>
              </a:rPr>
              <a:t>requirements?</a:t>
            </a:r>
          </a:p>
          <a:p>
            <a:pPr marL="0" indent="0">
              <a:spcBef>
                <a:spcPts val="0"/>
              </a:spcBef>
              <a:buNone/>
            </a:pPr>
            <a:r>
              <a:rPr lang="en-US" dirty="0" smtClean="0"/>
              <a:t>     </a:t>
            </a:r>
          </a:p>
          <a:p>
            <a:pPr marL="0" indent="0">
              <a:spcBef>
                <a:spcPts val="0"/>
              </a:spcBef>
              <a:buNone/>
            </a:pPr>
            <a:r>
              <a:rPr lang="en-US" dirty="0"/>
              <a:t> </a:t>
            </a:r>
            <a:r>
              <a:rPr lang="en-US" dirty="0" smtClean="0"/>
              <a:t>    Equipment  </a:t>
            </a:r>
            <a:r>
              <a:rPr lang="en-US" dirty="0"/>
              <a:t>must be CE certified, or bringing letter of conformity </a:t>
            </a:r>
            <a:r>
              <a:rPr lang="en-US" dirty="0" smtClean="0"/>
              <a:t> according to European and German </a:t>
            </a:r>
          </a:p>
          <a:p>
            <a:pPr marL="0" indent="0">
              <a:spcBef>
                <a:spcPts val="0"/>
              </a:spcBef>
              <a:buNone/>
            </a:pPr>
            <a:r>
              <a:rPr lang="en-US" dirty="0" smtClean="0"/>
              <a:t>     safety legislation when </a:t>
            </a:r>
            <a:r>
              <a:rPr lang="en-US" dirty="0"/>
              <a:t>it is feasible. In exceptions the machinery safety specialist  from </a:t>
            </a:r>
            <a:r>
              <a:rPr lang="en-US" dirty="0" smtClean="0"/>
              <a:t>safety group</a:t>
            </a:r>
            <a:endParaRPr lang="en-US" dirty="0"/>
          </a:p>
          <a:p>
            <a:pPr marL="0" indent="0">
              <a:spcBef>
                <a:spcPts val="0"/>
              </a:spcBef>
              <a:buNone/>
            </a:pPr>
            <a:r>
              <a:rPr lang="en-US" dirty="0"/>
              <a:t> </a:t>
            </a:r>
            <a:r>
              <a:rPr lang="en-US" dirty="0" smtClean="0"/>
              <a:t>    =</a:t>
            </a:r>
            <a:r>
              <a:rPr lang="en-US" dirty="0">
                <a:sym typeface="Wingdings" panose="05000000000000000000" pitchFamily="2" charset="2"/>
              </a:rPr>
              <a:t> inspections, different risk </a:t>
            </a:r>
            <a:r>
              <a:rPr lang="en-US" dirty="0" smtClean="0">
                <a:sym typeface="Wingdings" panose="05000000000000000000" pitchFamily="2" charset="2"/>
              </a:rPr>
              <a:t>assessments. </a:t>
            </a:r>
            <a:endParaRPr lang="en-US" dirty="0">
              <a:sym typeface="Wingdings" panose="05000000000000000000" pitchFamily="2" charset="2"/>
            </a:endParaRPr>
          </a:p>
          <a:p>
            <a:r>
              <a:rPr lang="en-US" b="1" dirty="0" smtClean="0">
                <a:solidFill>
                  <a:srgbClr val="FFC000"/>
                </a:solidFill>
              </a:rPr>
              <a:t>How </a:t>
            </a:r>
            <a:r>
              <a:rPr lang="en-US" b="1" dirty="0">
                <a:solidFill>
                  <a:srgbClr val="FFC000"/>
                </a:solidFill>
              </a:rPr>
              <a:t>to ensure the safety rules are followed (procedures, experiences)?</a:t>
            </a:r>
          </a:p>
          <a:p>
            <a:pPr marL="0" indent="0">
              <a:buNone/>
            </a:pPr>
            <a:r>
              <a:rPr lang="en-US" dirty="0"/>
              <a:t> </a:t>
            </a:r>
            <a:r>
              <a:rPr lang="en-US" dirty="0" smtClean="0"/>
              <a:t>    Extended safety organization ; Frequent monitoring by safety group, constant supervision by instrument group, local contacts and lab support staff</a:t>
            </a:r>
            <a:endParaRPr lang="en-US" dirty="0"/>
          </a:p>
        </p:txBody>
      </p:sp>
    </p:spTree>
    <p:extLst>
      <p:ext uri="{BB962C8B-B14F-4D97-AF65-F5344CB8AC3E}">
        <p14:creationId xmlns:p14="http://schemas.microsoft.com/office/powerpoint/2010/main" val="8615316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Other Questions?</a:t>
            </a:r>
            <a:endParaRPr lang="de-DE" dirty="0"/>
          </a:p>
        </p:txBody>
      </p:sp>
      <p:sp>
        <p:nvSpPr>
          <p:cNvPr id="3" name="Content Placeholder 2"/>
          <p:cNvSpPr>
            <a:spLocks noGrp="1"/>
          </p:cNvSpPr>
          <p:nvPr>
            <p:ph idx="1"/>
          </p:nvPr>
        </p:nvSpPr>
        <p:spPr>
          <a:xfrm>
            <a:off x="611187" y="1566867"/>
            <a:ext cx="7921625" cy="3889375"/>
          </a:xfrm>
        </p:spPr>
        <p:txBody>
          <a:bodyPr/>
          <a:lstStyle/>
          <a:p>
            <a:r>
              <a:rPr lang="en-US" b="1" dirty="0">
                <a:solidFill>
                  <a:srgbClr val="FFC000"/>
                </a:solidFill>
              </a:rPr>
              <a:t>How to proceed in case of violations of safety rules?     </a:t>
            </a:r>
            <a:endParaRPr lang="de-DE" b="1" dirty="0">
              <a:solidFill>
                <a:srgbClr val="FFC000"/>
              </a:solidFill>
            </a:endParaRPr>
          </a:p>
          <a:p>
            <a:pPr marL="0" indent="0">
              <a:buNone/>
            </a:pPr>
            <a:r>
              <a:rPr lang="en-US" dirty="0" smtClean="0"/>
              <a:t>When </a:t>
            </a:r>
            <a:r>
              <a:rPr lang="en-US" dirty="0"/>
              <a:t>there is an </a:t>
            </a:r>
            <a:r>
              <a:rPr lang="en-US" dirty="0" smtClean="0"/>
              <a:t>imminent </a:t>
            </a:r>
            <a:r>
              <a:rPr lang="en-US" dirty="0"/>
              <a:t>danger </a:t>
            </a:r>
            <a:r>
              <a:rPr lang="en-US" dirty="0" smtClean="0"/>
              <a:t>safety group </a:t>
            </a:r>
            <a:r>
              <a:rPr lang="en-US" dirty="0"/>
              <a:t>(in fact any staff member) can force the user to </a:t>
            </a:r>
            <a:r>
              <a:rPr lang="en-US" dirty="0" smtClean="0"/>
              <a:t>leave the </a:t>
            </a:r>
            <a:r>
              <a:rPr lang="en-US" dirty="0"/>
              <a:t>area immediately; All safety violations must be immediately reported to the instrument group leader and he/ she must take action ASAP</a:t>
            </a:r>
            <a:r>
              <a:rPr lang="en-US" dirty="0" smtClean="0"/>
              <a:t>.</a:t>
            </a:r>
          </a:p>
          <a:p>
            <a:r>
              <a:rPr lang="en-US" b="1" dirty="0" smtClean="0">
                <a:solidFill>
                  <a:srgbClr val="FFC000"/>
                </a:solidFill>
              </a:rPr>
              <a:t>How </a:t>
            </a:r>
            <a:r>
              <a:rPr lang="en-US" b="1" dirty="0">
                <a:solidFill>
                  <a:srgbClr val="FFC000"/>
                </a:solidFill>
              </a:rPr>
              <a:t>to be sure that nobody takes any object that might be activated outside </a:t>
            </a:r>
            <a:r>
              <a:rPr lang="en-US" b="1" dirty="0" smtClean="0">
                <a:solidFill>
                  <a:srgbClr val="FFC000"/>
                </a:solidFill>
              </a:rPr>
              <a:t>of the </a:t>
            </a:r>
            <a:r>
              <a:rPr lang="en-US" b="1" dirty="0">
                <a:solidFill>
                  <a:srgbClr val="FFC000"/>
                </a:solidFill>
              </a:rPr>
              <a:t>controlled area</a:t>
            </a:r>
            <a:r>
              <a:rPr lang="en-US" b="1" dirty="0" smtClean="0">
                <a:solidFill>
                  <a:srgbClr val="FFC000"/>
                </a:solidFill>
              </a:rPr>
              <a:t>?</a:t>
            </a:r>
          </a:p>
          <a:p>
            <a:pPr marL="0" indent="0">
              <a:buNone/>
            </a:pPr>
            <a:r>
              <a:rPr lang="en-US" dirty="0" smtClean="0"/>
              <a:t>Portal radiation monitoring system for vehicles at the vehicle exit. If the vehicle containing the activated objects exits the controlled area a bollard system will come out of the ground and stops the vehicle.</a:t>
            </a:r>
          </a:p>
          <a:p>
            <a:r>
              <a:rPr lang="en-US" b="1" dirty="0">
                <a:solidFill>
                  <a:srgbClr val="FFC000"/>
                </a:solidFill>
              </a:rPr>
              <a:t>Waste management – ownership of the dangerous waste generated by the user during the experiment, recommended procedures for disposal (fees for the disposal by ELI BL?)</a:t>
            </a:r>
          </a:p>
          <a:p>
            <a:pPr marL="0" indent="0">
              <a:buNone/>
            </a:pPr>
            <a:r>
              <a:rPr lang="en-US" dirty="0" smtClean="0"/>
              <a:t>For onsite disposing the </a:t>
            </a:r>
            <a:r>
              <a:rPr lang="en-US" dirty="0"/>
              <a:t>dangerous </a:t>
            </a:r>
            <a:r>
              <a:rPr lang="en-US" dirty="0" smtClean="0"/>
              <a:t>waste, disposal </a:t>
            </a:r>
            <a:r>
              <a:rPr lang="en-US" dirty="0"/>
              <a:t>collective vessels and procedures of disposal are provided by SRP</a:t>
            </a:r>
            <a:r>
              <a:rPr lang="en-US" dirty="0" smtClean="0"/>
              <a:t>. SRP specialist, will categorize the waste according to the European union catalogue&amp; contact a special  company  to collect the waste. At the moment, </a:t>
            </a:r>
            <a:r>
              <a:rPr lang="en-US" dirty="0"/>
              <a:t>European </a:t>
            </a:r>
            <a:r>
              <a:rPr lang="en-US" dirty="0" smtClean="0"/>
              <a:t>XFEL pay for this process </a:t>
            </a:r>
            <a:r>
              <a:rPr lang="en-US" dirty="0"/>
              <a:t>.</a:t>
            </a:r>
            <a:endParaRPr lang="de-DE" dirty="0"/>
          </a:p>
        </p:txBody>
      </p:sp>
    </p:spTree>
    <p:extLst>
      <p:ext uri="{BB962C8B-B14F-4D97-AF65-F5344CB8AC3E}">
        <p14:creationId xmlns:p14="http://schemas.microsoft.com/office/powerpoint/2010/main" val="27021927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8300" y="2451099"/>
            <a:ext cx="3382963" cy="3382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198937" y="1400175"/>
            <a:ext cx="914400" cy="914400"/>
          </a:xfrm>
          <a:prstGeom prst="rect">
            <a:avLst/>
          </a:prstGeom>
          <a:noFill/>
        </p:spPr>
        <p:txBody>
          <a:bodyPr wrap="none" rtlCol="0">
            <a:noAutofit/>
          </a:bodyPr>
          <a:lstStyle/>
          <a:p>
            <a:pPr algn="ctr">
              <a:lnSpc>
                <a:spcPct val="112000"/>
              </a:lnSpc>
            </a:pPr>
            <a:r>
              <a:rPr lang="de-DE" sz="3600" b="1" dirty="0" err="1"/>
              <a:t>Thank</a:t>
            </a:r>
            <a:r>
              <a:rPr lang="de-DE" sz="3600" b="1" dirty="0"/>
              <a:t> </a:t>
            </a:r>
            <a:r>
              <a:rPr lang="de-DE" sz="3600" b="1" dirty="0" err="1"/>
              <a:t>you</a:t>
            </a:r>
            <a:r>
              <a:rPr lang="de-DE" sz="3600" b="1" dirty="0"/>
              <a:t> </a:t>
            </a:r>
            <a:r>
              <a:rPr lang="de-DE" sz="3600" b="1" dirty="0" err="1" smtClean="0"/>
              <a:t>for</a:t>
            </a:r>
            <a:r>
              <a:rPr lang="de-DE" sz="3600" b="1" dirty="0" smtClean="0"/>
              <a:t> </a:t>
            </a:r>
            <a:r>
              <a:rPr lang="de-DE" sz="3600" b="1" dirty="0" err="1" smtClean="0"/>
              <a:t>your</a:t>
            </a:r>
            <a:r>
              <a:rPr lang="de-DE" sz="3600" b="1" dirty="0" smtClean="0"/>
              <a:t> </a:t>
            </a:r>
            <a:r>
              <a:rPr lang="de-DE" sz="3600" b="1" dirty="0" err="1"/>
              <a:t>attention</a:t>
            </a:r>
            <a:r>
              <a:rPr lang="de-DE" sz="3600" b="1" dirty="0"/>
              <a:t>!</a:t>
            </a:r>
          </a:p>
          <a:p>
            <a:pPr algn="ctr">
              <a:lnSpc>
                <a:spcPct val="112000"/>
              </a:lnSpc>
            </a:pPr>
            <a:endParaRPr lang="de-DE" sz="3600" dirty="0" err="1" smtClean="0"/>
          </a:p>
        </p:txBody>
      </p:sp>
    </p:spTree>
    <p:extLst>
      <p:ext uri="{BB962C8B-B14F-4D97-AF65-F5344CB8AC3E}">
        <p14:creationId xmlns:p14="http://schemas.microsoft.com/office/powerpoint/2010/main" val="1450336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de-DE" dirty="0"/>
          </a:p>
        </p:txBody>
      </p:sp>
      <p:sp>
        <p:nvSpPr>
          <p:cNvPr id="3" name="Content Placeholder 2"/>
          <p:cNvSpPr>
            <a:spLocks noGrp="1"/>
          </p:cNvSpPr>
          <p:nvPr>
            <p:ph idx="1"/>
          </p:nvPr>
        </p:nvSpPr>
        <p:spPr/>
        <p:txBody>
          <a:bodyPr/>
          <a:lstStyle/>
          <a:p>
            <a:r>
              <a:rPr lang="en-US" dirty="0" smtClean="0"/>
              <a:t>Introducing the Safety &amp; Radiation Protection Group (SRP) at </a:t>
            </a:r>
            <a:r>
              <a:rPr lang="en-US" dirty="0" err="1" smtClean="0"/>
              <a:t>Eropean</a:t>
            </a:r>
            <a:r>
              <a:rPr lang="en-US" dirty="0" smtClean="0"/>
              <a:t> XFEL</a:t>
            </a:r>
          </a:p>
          <a:p>
            <a:r>
              <a:rPr lang="en-US" dirty="0"/>
              <a:t> </a:t>
            </a:r>
            <a:r>
              <a:rPr lang="en-US" dirty="0" smtClean="0"/>
              <a:t>Safety requirement for user proposal submission</a:t>
            </a:r>
          </a:p>
          <a:p>
            <a:r>
              <a:rPr lang="en-GB" dirty="0"/>
              <a:t>Successful </a:t>
            </a:r>
            <a:r>
              <a:rPr lang="en-GB" dirty="0" smtClean="0"/>
              <a:t>user proposal </a:t>
            </a:r>
            <a:r>
              <a:rPr lang="en-GB" dirty="0"/>
              <a:t>&amp; </a:t>
            </a:r>
            <a:r>
              <a:rPr lang="en-GB" dirty="0" smtClean="0"/>
              <a:t>safety letter</a:t>
            </a:r>
          </a:p>
          <a:p>
            <a:r>
              <a:rPr lang="en-GB" dirty="0" smtClean="0"/>
              <a:t>Policy regarding </a:t>
            </a:r>
            <a:r>
              <a:rPr lang="en-GB" dirty="0"/>
              <a:t>s</a:t>
            </a:r>
            <a:r>
              <a:rPr lang="en-GB" dirty="0" smtClean="0"/>
              <a:t>amples &amp; substances </a:t>
            </a:r>
          </a:p>
          <a:p>
            <a:pPr lvl="1"/>
            <a:r>
              <a:rPr lang="en-GB" dirty="0" smtClean="0"/>
              <a:t>Biological</a:t>
            </a:r>
          </a:p>
          <a:p>
            <a:pPr lvl="1"/>
            <a:r>
              <a:rPr lang="en-GB" dirty="0" smtClean="0"/>
              <a:t>Nanomaterial</a:t>
            </a:r>
          </a:p>
          <a:p>
            <a:pPr marL="267884" lvl="1">
              <a:spcBef>
                <a:spcPts val="1350"/>
              </a:spcBef>
              <a:buClr>
                <a:schemeClr val="bg2"/>
              </a:buClr>
              <a:buBlip>
                <a:blip r:embed="rId2"/>
              </a:buBlip>
            </a:pPr>
            <a:r>
              <a:rPr lang="en-GB" dirty="0" smtClean="0"/>
              <a:t>Laser</a:t>
            </a:r>
            <a:endParaRPr lang="en-GB" dirty="0"/>
          </a:p>
          <a:p>
            <a:pPr marL="267884" lvl="1">
              <a:spcBef>
                <a:spcPts val="1350"/>
              </a:spcBef>
              <a:buClr>
                <a:schemeClr val="bg2"/>
              </a:buClr>
              <a:buBlip>
                <a:blip r:embed="rId2"/>
              </a:buBlip>
            </a:pPr>
            <a:r>
              <a:rPr lang="en-GB" dirty="0" smtClean="0"/>
              <a:t>User safety training</a:t>
            </a:r>
            <a:endParaRPr lang="en-GB" dirty="0"/>
          </a:p>
          <a:p>
            <a:pPr marL="267884" lvl="1">
              <a:spcBef>
                <a:spcPts val="1350"/>
              </a:spcBef>
              <a:buClr>
                <a:schemeClr val="bg2"/>
              </a:buClr>
              <a:buBlip>
                <a:blip r:embed="rId2"/>
              </a:buBlip>
            </a:pPr>
            <a:r>
              <a:rPr lang="en-GB" dirty="0"/>
              <a:t>Answer to some questions</a:t>
            </a:r>
          </a:p>
          <a:p>
            <a:pPr marL="267884" lvl="1" indent="0">
              <a:buNone/>
            </a:pPr>
            <a:endParaRPr lang="en-GB" dirty="0"/>
          </a:p>
          <a:p>
            <a:pPr marL="267884" lvl="1" indent="0">
              <a:buNone/>
            </a:pPr>
            <a:endParaRPr lang="en-GB" dirty="0" smtClean="0"/>
          </a:p>
          <a:p>
            <a:pPr marL="267884" lvl="1" indent="0">
              <a:buNone/>
            </a:pPr>
            <a:endParaRPr lang="en-GB" dirty="0" smtClean="0"/>
          </a:p>
          <a:p>
            <a:endParaRPr lang="en-GB" dirty="0" smtClean="0"/>
          </a:p>
          <a:p>
            <a:endParaRPr lang="en-GB" dirty="0" smtClean="0"/>
          </a:p>
          <a:p>
            <a:endParaRPr lang="de-DE" dirty="0"/>
          </a:p>
        </p:txBody>
      </p:sp>
    </p:spTree>
    <p:extLst>
      <p:ext uri="{BB962C8B-B14F-4D97-AF65-F5344CB8AC3E}">
        <p14:creationId xmlns:p14="http://schemas.microsoft.com/office/powerpoint/2010/main" val="1114741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04800" y="1414463"/>
            <a:ext cx="8534400" cy="4791075"/>
            <a:chOff x="304800" y="1033463"/>
            <a:chExt cx="8534400" cy="4791075"/>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33463"/>
              <a:ext cx="8534400" cy="479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01144" y="1600201"/>
              <a:ext cx="1338056"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 name="Title 1"/>
          <p:cNvSpPr>
            <a:spLocks noGrp="1"/>
          </p:cNvSpPr>
          <p:nvPr>
            <p:ph type="title"/>
          </p:nvPr>
        </p:nvSpPr>
        <p:spPr/>
        <p:txBody>
          <a:bodyPr/>
          <a:lstStyle/>
          <a:p>
            <a:r>
              <a:rPr lang="en-US" dirty="0" smtClean="0"/>
              <a:t>Safety &amp; Radiation Protection Group (SRP)</a:t>
            </a:r>
            <a:endParaRPr lang="de-DE" dirty="0"/>
          </a:p>
        </p:txBody>
      </p:sp>
    </p:spTree>
    <p:extLst>
      <p:ext uri="{BB962C8B-B14F-4D97-AF65-F5344CB8AC3E}">
        <p14:creationId xmlns:p14="http://schemas.microsoft.com/office/powerpoint/2010/main" val="3060411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Safety requirement for </a:t>
            </a:r>
            <a:r>
              <a:rPr lang="en-GB" dirty="0" smtClean="0"/>
              <a:t>user proposal </a:t>
            </a:r>
            <a:r>
              <a:rPr lang="en-GB" dirty="0"/>
              <a:t>submission</a:t>
            </a:r>
            <a:endParaRPr lang="de-DE" dirty="0"/>
          </a:p>
        </p:txBody>
      </p:sp>
      <p:sp>
        <p:nvSpPr>
          <p:cNvPr id="3" name="Content Placeholder 2"/>
          <p:cNvSpPr>
            <a:spLocks noGrp="1"/>
          </p:cNvSpPr>
          <p:nvPr>
            <p:ph idx="1"/>
          </p:nvPr>
        </p:nvSpPr>
        <p:spPr>
          <a:xfrm>
            <a:off x="611187" y="1757367"/>
            <a:ext cx="7989888" cy="3889375"/>
          </a:xfrm>
        </p:spPr>
        <p:txBody>
          <a:bodyPr/>
          <a:lstStyle/>
          <a:p>
            <a:r>
              <a:rPr lang="en-GB" dirty="0"/>
              <a:t>Queries concerning the technical or safety feasibility of an experiment should be clarified with the instrument staff before the proposal submission</a:t>
            </a:r>
          </a:p>
          <a:p>
            <a:r>
              <a:rPr lang="en-GB" dirty="0"/>
              <a:t>Detailed safety aspects of the experiment, resources, instrumentation, experimental set up information, samples &amp; requirements for running the experiments must be declared in the proposal</a:t>
            </a:r>
          </a:p>
          <a:p>
            <a:r>
              <a:rPr lang="en-GB" dirty="0" smtClean="0"/>
              <a:t>Experiments requiring </a:t>
            </a:r>
            <a:r>
              <a:rPr lang="en-GB" dirty="0"/>
              <a:t>special safety precautions must be clearly stated in all proposal sections.</a:t>
            </a:r>
          </a:p>
          <a:p>
            <a:r>
              <a:rPr lang="en-GB" dirty="0" smtClean="0"/>
              <a:t>Safety </a:t>
            </a:r>
            <a:r>
              <a:rPr lang="en-GB" dirty="0"/>
              <a:t>group evaluates the proposal with regards to the safety:</a:t>
            </a:r>
          </a:p>
          <a:p>
            <a:pPr marL="0" indent="0">
              <a:spcBef>
                <a:spcPts val="0"/>
              </a:spcBef>
              <a:buNone/>
            </a:pPr>
            <a:r>
              <a:rPr lang="en-GB" dirty="0" smtClean="0"/>
              <a:t>	</a:t>
            </a:r>
          </a:p>
          <a:p>
            <a:pPr marL="0" indent="0">
              <a:spcBef>
                <a:spcPts val="0"/>
              </a:spcBef>
              <a:buNone/>
            </a:pPr>
            <a:r>
              <a:rPr lang="en-GB" b="1" dirty="0">
                <a:solidFill>
                  <a:srgbClr val="00B050"/>
                </a:solidFill>
              </a:rPr>
              <a:t>	</a:t>
            </a:r>
            <a:r>
              <a:rPr lang="en-GB" b="1" dirty="0" smtClean="0">
                <a:solidFill>
                  <a:srgbClr val="00B050"/>
                </a:solidFill>
              </a:rPr>
              <a:t>Green</a:t>
            </a:r>
            <a:r>
              <a:rPr lang="en-GB" b="1" dirty="0">
                <a:solidFill>
                  <a:srgbClr val="00B050"/>
                </a:solidFill>
              </a:rPr>
              <a:t>: </a:t>
            </a:r>
            <a:r>
              <a:rPr lang="en-GB" b="1" dirty="0" smtClean="0">
                <a:solidFill>
                  <a:srgbClr val="00B050"/>
                </a:solidFill>
              </a:rPr>
              <a:t> </a:t>
            </a:r>
            <a:r>
              <a:rPr lang="en-GB" b="1" dirty="0" smtClean="0"/>
              <a:t>feasible</a:t>
            </a:r>
            <a:endParaRPr lang="en-GB" b="1" dirty="0"/>
          </a:p>
          <a:p>
            <a:pPr marL="0" indent="0">
              <a:spcBef>
                <a:spcPts val="0"/>
              </a:spcBef>
              <a:buNone/>
            </a:pPr>
            <a:r>
              <a:rPr lang="en-GB" b="1" dirty="0">
                <a:solidFill>
                  <a:srgbClr val="00B050"/>
                </a:solidFill>
              </a:rPr>
              <a:t>	</a:t>
            </a:r>
            <a:r>
              <a:rPr lang="en-GB" b="1" dirty="0">
                <a:solidFill>
                  <a:srgbClr val="FFFF00"/>
                </a:solidFill>
              </a:rPr>
              <a:t>Yellow: </a:t>
            </a:r>
            <a:r>
              <a:rPr lang="en-GB" b="1" dirty="0"/>
              <a:t>feasible with cautions</a:t>
            </a:r>
          </a:p>
          <a:p>
            <a:pPr marL="0" indent="0">
              <a:spcBef>
                <a:spcPts val="0"/>
              </a:spcBef>
              <a:buNone/>
            </a:pPr>
            <a:r>
              <a:rPr lang="en-GB" b="1" dirty="0">
                <a:solidFill>
                  <a:srgbClr val="00B050"/>
                </a:solidFill>
              </a:rPr>
              <a:t>	</a:t>
            </a:r>
            <a:r>
              <a:rPr lang="en-GB" b="1" dirty="0">
                <a:solidFill>
                  <a:srgbClr val="FF0000"/>
                </a:solidFill>
              </a:rPr>
              <a:t>Red: </a:t>
            </a:r>
            <a:r>
              <a:rPr lang="en-GB" b="1" dirty="0" smtClean="0">
                <a:solidFill>
                  <a:srgbClr val="FF0000"/>
                </a:solidFill>
              </a:rPr>
              <a:t> </a:t>
            </a:r>
            <a:r>
              <a:rPr lang="en-GB" b="1" dirty="0" smtClean="0"/>
              <a:t>feasible </a:t>
            </a:r>
            <a:r>
              <a:rPr lang="en-GB" b="1" dirty="0"/>
              <a:t>with strict procedures required  </a:t>
            </a:r>
          </a:p>
          <a:p>
            <a:pPr marL="0" indent="0">
              <a:spcBef>
                <a:spcPts val="0"/>
              </a:spcBef>
              <a:buNone/>
            </a:pPr>
            <a:r>
              <a:rPr lang="en-GB" b="1" dirty="0">
                <a:solidFill>
                  <a:srgbClr val="00B050"/>
                </a:solidFill>
              </a:rPr>
              <a:t>	</a:t>
            </a:r>
            <a:r>
              <a:rPr lang="en-GB" b="1" dirty="0"/>
              <a:t>Rejected: not feasible</a:t>
            </a:r>
          </a:p>
          <a:p>
            <a:r>
              <a:rPr lang="en-GB" dirty="0"/>
              <a:t>Depending on the proposal evaluation further test or modification to the equipment  may be required</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0" indent="0">
              <a:buNone/>
            </a:pPr>
            <a:endParaRPr lang="en-GB" dirty="0"/>
          </a:p>
          <a:p>
            <a:pPr marL="0" indent="0">
              <a:buNone/>
            </a:pPr>
            <a:endParaRPr lang="en-GB" dirty="0"/>
          </a:p>
          <a:p>
            <a:endParaRPr lang="en-GB" dirty="0"/>
          </a:p>
          <a:p>
            <a:endParaRPr lang="de-DE" dirty="0"/>
          </a:p>
        </p:txBody>
      </p:sp>
    </p:spTree>
    <p:extLst>
      <p:ext uri="{BB962C8B-B14F-4D97-AF65-F5344CB8AC3E}">
        <p14:creationId xmlns:p14="http://schemas.microsoft.com/office/powerpoint/2010/main" val="38709639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Successful Proposal &amp; Safety Letter</a:t>
            </a:r>
            <a:endParaRPr lang="de-DE" dirty="0"/>
          </a:p>
        </p:txBody>
      </p:sp>
      <p:sp>
        <p:nvSpPr>
          <p:cNvPr id="3" name="Content Placeholder 2"/>
          <p:cNvSpPr>
            <a:spLocks noGrp="1"/>
          </p:cNvSpPr>
          <p:nvPr>
            <p:ph idx="1"/>
          </p:nvPr>
        </p:nvSpPr>
        <p:spPr>
          <a:xfrm>
            <a:off x="620712" y="1909767"/>
            <a:ext cx="7921625" cy="3889375"/>
          </a:xfrm>
        </p:spPr>
        <p:txBody>
          <a:bodyPr/>
          <a:lstStyle/>
          <a:p>
            <a:r>
              <a:rPr lang="en-GB" dirty="0"/>
              <a:t>If the </a:t>
            </a:r>
            <a:r>
              <a:rPr lang="en-GB" dirty="0" smtClean="0"/>
              <a:t>beam-time </a:t>
            </a:r>
            <a:r>
              <a:rPr lang="en-GB" dirty="0"/>
              <a:t>is awarded, the safety group “may” need further information on the experiment in safety letter.</a:t>
            </a:r>
          </a:p>
          <a:p>
            <a:r>
              <a:rPr lang="en-GB" dirty="0"/>
              <a:t>In safety letter main proposer is asked for :</a:t>
            </a:r>
          </a:p>
          <a:p>
            <a:pPr marL="0" indent="0" algn="ctr">
              <a:spcBef>
                <a:spcPts val="0"/>
              </a:spcBef>
              <a:buNone/>
            </a:pPr>
            <a:endParaRPr lang="en-GB" dirty="0"/>
          </a:p>
          <a:p>
            <a:pPr lvl="1"/>
            <a:r>
              <a:rPr lang="en-US" dirty="0"/>
              <a:t>Experimental safety risk assessment  due </a:t>
            </a:r>
            <a:r>
              <a:rPr lang="en-US" dirty="0" smtClean="0"/>
              <a:t>to additional safety hazards which include</a:t>
            </a:r>
            <a:endParaRPr lang="en-GB" dirty="0" smtClean="0"/>
          </a:p>
          <a:p>
            <a:pPr lvl="1"/>
            <a:r>
              <a:rPr lang="en-GB" dirty="0" smtClean="0"/>
              <a:t>Step </a:t>
            </a:r>
            <a:r>
              <a:rPr lang="en-GB" dirty="0"/>
              <a:t>by step  </a:t>
            </a:r>
            <a:r>
              <a:rPr lang="en-GB" dirty="0" smtClean="0"/>
              <a:t>description of experimental </a:t>
            </a:r>
            <a:r>
              <a:rPr lang="en-GB" dirty="0"/>
              <a:t>set </a:t>
            </a:r>
            <a:r>
              <a:rPr lang="en-GB" dirty="0" smtClean="0"/>
              <a:t>up if it is different from standard beam-line experimental setup</a:t>
            </a:r>
            <a:endParaRPr lang="en-GB" dirty="0"/>
          </a:p>
          <a:p>
            <a:pPr lvl="1"/>
            <a:r>
              <a:rPr lang="en-US" dirty="0" smtClean="0"/>
              <a:t>Full </a:t>
            </a:r>
            <a:r>
              <a:rPr lang="en-US" dirty="0"/>
              <a:t>description  of all activities related to the experiments </a:t>
            </a:r>
          </a:p>
          <a:p>
            <a:pPr lvl="1"/>
            <a:r>
              <a:rPr lang="en-US" dirty="0" smtClean="0"/>
              <a:t>Operation instructions</a:t>
            </a:r>
            <a:r>
              <a:rPr lang="en-GB" dirty="0" smtClean="0"/>
              <a:t>	</a:t>
            </a:r>
            <a:endParaRPr lang="en-GB" dirty="0"/>
          </a:p>
          <a:p>
            <a:r>
              <a:rPr lang="en-GB" dirty="0"/>
              <a:t>Safety letter should be answered as soon as possible </a:t>
            </a:r>
            <a:r>
              <a:rPr lang="en-GB" dirty="0" smtClean="0"/>
              <a:t>; latest </a:t>
            </a:r>
            <a:r>
              <a:rPr lang="en-GB" dirty="0"/>
              <a:t>by one week before the </a:t>
            </a:r>
            <a:r>
              <a:rPr lang="en-GB" dirty="0" smtClean="0"/>
              <a:t>beam-time </a:t>
            </a:r>
            <a:r>
              <a:rPr lang="en-GB" dirty="0"/>
              <a:t>to avoid delay in scheduling the experiment</a:t>
            </a:r>
          </a:p>
          <a:p>
            <a:r>
              <a:rPr lang="en-GB" dirty="0"/>
              <a:t>Responsibility of all material, samples and equipment brought to European </a:t>
            </a:r>
            <a:r>
              <a:rPr lang="en-GB" dirty="0" smtClean="0"/>
              <a:t>XFEL by users </a:t>
            </a:r>
            <a:r>
              <a:rPr lang="en-GB" dirty="0"/>
              <a:t>remain entirely to the proposer</a:t>
            </a:r>
          </a:p>
          <a:p>
            <a:endParaRPr lang="de-DE" dirty="0"/>
          </a:p>
        </p:txBody>
      </p:sp>
    </p:spTree>
    <p:extLst>
      <p:ext uri="{BB962C8B-B14F-4D97-AF65-F5344CB8AC3E}">
        <p14:creationId xmlns:p14="http://schemas.microsoft.com/office/powerpoint/2010/main" val="27759598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Samples &amp; Substances</a:t>
            </a:r>
            <a:endParaRPr lang="de-DE" dirty="0"/>
          </a:p>
        </p:txBody>
      </p:sp>
      <p:sp>
        <p:nvSpPr>
          <p:cNvPr id="3" name="Content Placeholder 2"/>
          <p:cNvSpPr>
            <a:spLocks noGrp="1"/>
          </p:cNvSpPr>
          <p:nvPr>
            <p:ph idx="1"/>
          </p:nvPr>
        </p:nvSpPr>
        <p:spPr>
          <a:xfrm>
            <a:off x="620712" y="1900242"/>
            <a:ext cx="8151813" cy="3889375"/>
          </a:xfrm>
        </p:spPr>
        <p:txBody>
          <a:bodyPr/>
          <a:lstStyle/>
          <a:p>
            <a:r>
              <a:rPr lang="en-US" dirty="0" smtClean="0"/>
              <a:t>Following must be declared electronically in the proposal form:</a:t>
            </a:r>
          </a:p>
          <a:p>
            <a:pPr marL="0" indent="0">
              <a:spcBef>
                <a:spcPts val="0"/>
              </a:spcBef>
              <a:buNone/>
            </a:pPr>
            <a:r>
              <a:rPr lang="en-US" dirty="0"/>
              <a:t>	</a:t>
            </a:r>
            <a:endParaRPr lang="en-US" dirty="0" smtClean="0"/>
          </a:p>
          <a:p>
            <a:pPr lvl="1"/>
            <a:r>
              <a:rPr lang="en-US" dirty="0"/>
              <a:t>	Each sample / substances brought by users </a:t>
            </a:r>
          </a:p>
          <a:p>
            <a:pPr lvl="1"/>
            <a:r>
              <a:rPr lang="en-US" dirty="0"/>
              <a:t>	Entire sample composition , chemical formula, CAS number (if available)</a:t>
            </a:r>
          </a:p>
          <a:p>
            <a:pPr lvl="1"/>
            <a:r>
              <a:rPr lang="en-US" dirty="0"/>
              <a:t>	How samples arrive to the European XFEL : brought by users / send to European </a:t>
            </a:r>
            <a:r>
              <a:rPr lang="en-US" dirty="0" smtClean="0"/>
              <a:t>XFEL</a:t>
            </a:r>
          </a:p>
          <a:p>
            <a:pPr lvl="1"/>
            <a:r>
              <a:rPr lang="en-US" dirty="0" smtClean="0"/>
              <a:t>   Special </a:t>
            </a:r>
            <a:r>
              <a:rPr lang="en-US" dirty="0"/>
              <a:t>requirements for  using the sample at the instrument, reception &amp; storage (fridges, 	humidity control, keeping in dark, </a:t>
            </a:r>
            <a:r>
              <a:rPr lang="en-US" dirty="0" err="1"/>
              <a:t>etc</a:t>
            </a:r>
            <a:r>
              <a:rPr lang="en-US" dirty="0"/>
              <a:t>)  must be declared</a:t>
            </a:r>
          </a:p>
          <a:p>
            <a:pPr lvl="1"/>
            <a:r>
              <a:rPr lang="en-US" dirty="0"/>
              <a:t>	Associated  danger with the reception of the sample/ substance and risks associated with</a:t>
            </a:r>
          </a:p>
          <a:p>
            <a:pPr marL="267884" lvl="1" indent="0">
              <a:buNone/>
            </a:pPr>
            <a:r>
              <a:rPr lang="en-US" dirty="0"/>
              <a:t>	</a:t>
            </a:r>
            <a:r>
              <a:rPr lang="en-US" dirty="0" smtClean="0"/>
              <a:t>sample</a:t>
            </a:r>
            <a:r>
              <a:rPr lang="en-US" dirty="0"/>
              <a:t>/ substance disposal must be described by users</a:t>
            </a:r>
          </a:p>
          <a:p>
            <a:pPr marL="0" indent="0">
              <a:spcBef>
                <a:spcPts val="0"/>
              </a:spcBef>
              <a:buNone/>
            </a:pPr>
            <a:endParaRPr lang="en-US" dirty="0" smtClean="0"/>
          </a:p>
          <a:p>
            <a:r>
              <a:rPr lang="en-US" dirty="0" smtClean="0"/>
              <a:t>Standard samples/ substances must be ordered on user account directly to European XFEL</a:t>
            </a:r>
          </a:p>
          <a:p>
            <a:r>
              <a:rPr lang="en-US" dirty="0" smtClean="0"/>
              <a:t>Storage containers must be clearly &amp; permanently labelled with name of the owner, name of the substance, proper hazard labels according to Globally Harmonized System of Classification and Labelling of Chemical (GHS)</a:t>
            </a:r>
          </a:p>
          <a:p>
            <a:r>
              <a:rPr lang="en-US" dirty="0" smtClean="0"/>
              <a:t>All  samples and substances must be removed by users after completion of the experiment</a:t>
            </a:r>
          </a:p>
          <a:p>
            <a:pPr marL="0" indent="0">
              <a:buNone/>
            </a:pPr>
            <a:endParaRPr lang="en-US" dirty="0"/>
          </a:p>
          <a:p>
            <a:pPr marL="0" indent="0">
              <a:buNone/>
            </a:pPr>
            <a:endParaRPr lang="de-DE" dirty="0"/>
          </a:p>
        </p:txBody>
      </p:sp>
    </p:spTree>
    <p:extLst>
      <p:ext uri="{BB962C8B-B14F-4D97-AF65-F5344CB8AC3E}">
        <p14:creationId xmlns:p14="http://schemas.microsoft.com/office/powerpoint/2010/main" val="1407193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Samples &amp; Substances</a:t>
            </a:r>
            <a:endParaRPr lang="de-DE" dirty="0"/>
          </a:p>
        </p:txBody>
      </p:sp>
      <p:sp>
        <p:nvSpPr>
          <p:cNvPr id="3" name="Content Placeholder 2"/>
          <p:cNvSpPr>
            <a:spLocks noGrp="1"/>
          </p:cNvSpPr>
          <p:nvPr>
            <p:ph idx="1"/>
          </p:nvPr>
        </p:nvSpPr>
        <p:spPr>
          <a:xfrm>
            <a:off x="601662" y="1652592"/>
            <a:ext cx="8342313" cy="3889375"/>
          </a:xfrm>
        </p:spPr>
        <p:txBody>
          <a:bodyPr/>
          <a:lstStyle/>
          <a:p>
            <a:r>
              <a:rPr lang="en-US" dirty="0" smtClean="0"/>
              <a:t>Onsite </a:t>
            </a:r>
            <a:r>
              <a:rPr lang="en-US" dirty="0"/>
              <a:t>disposing of samples / substances must be followed by waste disposal policy of European </a:t>
            </a:r>
            <a:r>
              <a:rPr lang="en-US" dirty="0" smtClean="0"/>
              <a:t>XFEL</a:t>
            </a:r>
          </a:p>
          <a:p>
            <a:r>
              <a:rPr lang="en-US" dirty="0" smtClean="0"/>
              <a:t>Disposal collective vessels and procedures  are provided by safety group or lab support staff.</a:t>
            </a:r>
          </a:p>
          <a:p>
            <a:r>
              <a:rPr lang="en-US" dirty="0" smtClean="0"/>
              <a:t>Biological agents are classified into 4 different risk categories according to the infection risk originating from them and following the technical rules in the EU’s legal classifications (Annex III to Directive 2000/54 EC) &amp;  additional national ordinance (TRBA 460-468):</a:t>
            </a:r>
          </a:p>
          <a:p>
            <a:pPr marL="0" indent="0">
              <a:buNone/>
            </a:pPr>
            <a:r>
              <a:rPr lang="en-US" dirty="0"/>
              <a:t>	</a:t>
            </a:r>
            <a:r>
              <a:rPr lang="en-US" dirty="0" smtClean="0"/>
              <a:t>Risk Group 1: </a:t>
            </a:r>
            <a:r>
              <a:rPr lang="en-US" dirty="0"/>
              <a:t>U</a:t>
            </a:r>
            <a:r>
              <a:rPr lang="en-US" dirty="0" smtClean="0"/>
              <a:t>nlikely to cause human disease</a:t>
            </a:r>
          </a:p>
          <a:p>
            <a:pPr marL="0" indent="0">
              <a:buNone/>
            </a:pPr>
            <a:r>
              <a:rPr lang="en-US" dirty="0" smtClean="0"/>
              <a:t>	</a:t>
            </a:r>
          </a:p>
          <a:p>
            <a:pPr marL="0" indent="0">
              <a:buNone/>
            </a:pPr>
            <a:endParaRPr lang="en-US" dirty="0" smtClean="0"/>
          </a:p>
          <a:p>
            <a:pPr marL="0" indent="0">
              <a:buNone/>
            </a:pPr>
            <a:r>
              <a:rPr lang="en-US" dirty="0"/>
              <a:t>	</a:t>
            </a:r>
            <a:r>
              <a:rPr lang="en-US" dirty="0" smtClean="0"/>
              <a:t>Risk </a:t>
            </a:r>
            <a:r>
              <a:rPr lang="en-US" dirty="0"/>
              <a:t>Group 4: Cause sever human disease and are serious hazards to employees</a:t>
            </a:r>
            <a:r>
              <a:rPr lang="en-US" dirty="0" smtClean="0"/>
              <a:t>,  spread into 	the society ,no </a:t>
            </a:r>
            <a:r>
              <a:rPr lang="en-US" dirty="0"/>
              <a:t>effective prophylaxis or treatment </a:t>
            </a:r>
            <a:r>
              <a:rPr lang="en-US" dirty="0" smtClean="0"/>
              <a:t>available</a:t>
            </a:r>
          </a:p>
          <a:p>
            <a:pPr marL="0" indent="0">
              <a:buNone/>
            </a:pPr>
            <a:endParaRPr lang="en-US" dirty="0"/>
          </a:p>
        </p:txBody>
      </p:sp>
      <p:sp>
        <p:nvSpPr>
          <p:cNvPr id="6" name="Down Arrow 5"/>
          <p:cNvSpPr/>
          <p:nvPr/>
        </p:nvSpPr>
        <p:spPr>
          <a:xfrm>
            <a:off x="1895475" y="3905251"/>
            <a:ext cx="3543300" cy="1000124"/>
          </a:xfrm>
          <a:prstGeom prst="downArrow">
            <a:avLst/>
          </a:prstGeom>
          <a:solidFill>
            <a:schemeClr val="accent6"/>
          </a:solidFill>
        </p:spPr>
        <p:txBody>
          <a:bodyPr rtlCol="0" anchor="ctr">
            <a:noAutofit/>
          </a:bodyPr>
          <a:lstStyle/>
          <a:p>
            <a:pPr algn="ctr">
              <a:lnSpc>
                <a:spcPct val="113000"/>
              </a:lnSpc>
            </a:pPr>
            <a:r>
              <a:rPr lang="en-US" sz="1400" dirty="0" smtClean="0"/>
              <a:t>Hazard to human increases</a:t>
            </a:r>
            <a:endParaRPr lang="de-DE" sz="1400" dirty="0" err="1" smtClean="0"/>
          </a:p>
        </p:txBody>
      </p:sp>
    </p:spTree>
    <p:extLst>
      <p:ext uri="{BB962C8B-B14F-4D97-AF65-F5344CB8AC3E}">
        <p14:creationId xmlns:p14="http://schemas.microsoft.com/office/powerpoint/2010/main" val="2336851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Permitted Biological Samples</a:t>
            </a:r>
            <a:endParaRPr lang="de-DE" dirty="0"/>
          </a:p>
        </p:txBody>
      </p:sp>
      <p:sp>
        <p:nvSpPr>
          <p:cNvPr id="5" name="Rectangle 4"/>
          <p:cNvSpPr/>
          <p:nvPr/>
        </p:nvSpPr>
        <p:spPr>
          <a:xfrm>
            <a:off x="762000" y="1859340"/>
            <a:ext cx="8058150" cy="3445815"/>
          </a:xfrm>
          <a:prstGeom prst="rect">
            <a:avLst/>
          </a:prstGeom>
        </p:spPr>
        <p:txBody>
          <a:bodyPr wrap="square">
            <a:spAutoFit/>
          </a:bodyPr>
          <a:lstStyle/>
          <a:p>
            <a:pPr marL="267884" indent="-267884" defTabSz="685783">
              <a:lnSpc>
                <a:spcPct val="114000"/>
              </a:lnSpc>
              <a:spcBef>
                <a:spcPts val="1350"/>
              </a:spcBef>
              <a:buClr>
                <a:schemeClr val="bg2"/>
              </a:buClr>
              <a:buBlip>
                <a:blip r:embed="rId2"/>
              </a:buBlip>
            </a:pPr>
            <a:r>
              <a:rPr lang="en-US" sz="1400" dirty="0"/>
              <a:t>Only biological samples from risk group 1 can be used </a:t>
            </a:r>
            <a:r>
              <a:rPr lang="en-US" sz="1400" dirty="0" smtClean="0"/>
              <a:t>at experiment station</a:t>
            </a:r>
          </a:p>
          <a:p>
            <a:pPr marL="267884" indent="-267884" defTabSz="685783">
              <a:lnSpc>
                <a:spcPct val="114000"/>
              </a:lnSpc>
              <a:spcBef>
                <a:spcPts val="1350"/>
              </a:spcBef>
              <a:buClr>
                <a:schemeClr val="bg2"/>
              </a:buClr>
              <a:buBlip>
                <a:blip r:embed="rId2"/>
              </a:buBlip>
            </a:pPr>
            <a:r>
              <a:rPr lang="en-US" sz="1400" dirty="0" smtClean="0"/>
              <a:t>Biological </a:t>
            </a:r>
            <a:r>
              <a:rPr lang="en-US" sz="1400" dirty="0"/>
              <a:t>agent from risk group 2 can only be handled in the support laboratory but not at the experiment stations</a:t>
            </a:r>
          </a:p>
          <a:p>
            <a:pPr marL="267884" indent="-267884" defTabSz="685783">
              <a:lnSpc>
                <a:spcPct val="114000"/>
              </a:lnSpc>
              <a:spcBef>
                <a:spcPts val="1350"/>
              </a:spcBef>
              <a:buClr>
                <a:schemeClr val="bg2"/>
              </a:buClr>
              <a:buBlip>
                <a:blip r:embed="rId2"/>
              </a:buBlip>
            </a:pPr>
            <a:r>
              <a:rPr lang="de-DE" sz="1400" dirty="0" err="1"/>
              <a:t>Genetically</a:t>
            </a:r>
            <a:r>
              <a:rPr lang="de-DE" sz="1400" dirty="0"/>
              <a:t> </a:t>
            </a:r>
            <a:r>
              <a:rPr lang="de-DE" sz="1400" dirty="0" err="1"/>
              <a:t>Modified</a:t>
            </a:r>
            <a:r>
              <a:rPr lang="de-DE" sz="1400" dirty="0"/>
              <a:t> </a:t>
            </a:r>
            <a:r>
              <a:rPr lang="de-DE" sz="1400" dirty="0" err="1"/>
              <a:t>Organisms</a:t>
            </a:r>
            <a:r>
              <a:rPr lang="de-DE" sz="1400" dirty="0"/>
              <a:t> (GMO) </a:t>
            </a:r>
            <a:r>
              <a:rPr lang="de-DE" sz="1400" dirty="0" err="1"/>
              <a:t>samples</a:t>
            </a:r>
            <a:r>
              <a:rPr lang="de-DE" sz="1400" dirty="0"/>
              <a:t> </a:t>
            </a:r>
            <a:r>
              <a:rPr lang="de-DE" sz="1400" dirty="0" err="1"/>
              <a:t>from</a:t>
            </a:r>
            <a:r>
              <a:rPr lang="de-DE" sz="1400" dirty="0"/>
              <a:t> </a:t>
            </a:r>
            <a:r>
              <a:rPr lang="de-DE" sz="1400" dirty="0" err="1"/>
              <a:t>risk</a:t>
            </a:r>
            <a:r>
              <a:rPr lang="de-DE" sz="1400" dirty="0"/>
              <a:t> </a:t>
            </a:r>
            <a:r>
              <a:rPr lang="de-DE" sz="1400" dirty="0" err="1"/>
              <a:t>group</a:t>
            </a:r>
            <a:r>
              <a:rPr lang="de-DE" sz="1400" dirty="0"/>
              <a:t> 2 </a:t>
            </a:r>
            <a:r>
              <a:rPr lang="de-DE" sz="1400" dirty="0" err="1"/>
              <a:t>require</a:t>
            </a:r>
            <a:r>
              <a:rPr lang="de-DE" sz="1400" dirty="0"/>
              <a:t> </a:t>
            </a:r>
            <a:r>
              <a:rPr lang="de-DE" sz="1400" dirty="0" err="1"/>
              <a:t>notification</a:t>
            </a:r>
            <a:r>
              <a:rPr lang="de-DE" sz="1400" dirty="0"/>
              <a:t> </a:t>
            </a:r>
            <a:r>
              <a:rPr lang="de-DE" sz="1400" dirty="0" err="1"/>
              <a:t>towards</a:t>
            </a:r>
            <a:r>
              <a:rPr lang="de-DE" sz="1400" dirty="0"/>
              <a:t> </a:t>
            </a:r>
            <a:r>
              <a:rPr lang="de-DE" sz="1400" dirty="0" err="1"/>
              <a:t>the</a:t>
            </a:r>
            <a:r>
              <a:rPr lang="de-DE" sz="1400" dirty="0"/>
              <a:t> </a:t>
            </a:r>
            <a:r>
              <a:rPr lang="de-DE" sz="1400" dirty="0" err="1"/>
              <a:t>authorities</a:t>
            </a:r>
            <a:r>
              <a:rPr lang="de-DE" sz="1400" dirty="0"/>
              <a:t> </a:t>
            </a:r>
            <a:r>
              <a:rPr lang="de-DE" sz="1400" dirty="0" err="1"/>
              <a:t>prior</a:t>
            </a:r>
            <a:r>
              <a:rPr lang="de-DE" sz="1400" dirty="0"/>
              <a:t> </a:t>
            </a:r>
            <a:r>
              <a:rPr lang="de-DE" sz="1400" dirty="0" err="1"/>
              <a:t>to</a:t>
            </a:r>
            <a:r>
              <a:rPr lang="de-DE" sz="1400" dirty="0"/>
              <a:t> </a:t>
            </a:r>
            <a:r>
              <a:rPr lang="de-DE" sz="1400" dirty="0" err="1"/>
              <a:t>start</a:t>
            </a:r>
            <a:r>
              <a:rPr lang="de-DE" sz="1400" dirty="0"/>
              <a:t> </a:t>
            </a:r>
            <a:r>
              <a:rPr lang="de-DE" sz="1400" dirty="0" err="1" smtClean="0"/>
              <a:t>the</a:t>
            </a:r>
            <a:r>
              <a:rPr lang="de-DE" sz="1400" dirty="0" smtClean="0"/>
              <a:t> </a:t>
            </a:r>
            <a:r>
              <a:rPr lang="de-DE" sz="1400" dirty="0" err="1" smtClean="0"/>
              <a:t>work</a:t>
            </a:r>
            <a:r>
              <a:rPr lang="de-DE" sz="1400" dirty="0" smtClean="0"/>
              <a:t>,  </a:t>
            </a:r>
            <a:r>
              <a:rPr lang="de-DE" sz="1400" dirty="0" err="1" smtClean="0"/>
              <a:t>therefore</a:t>
            </a:r>
            <a:r>
              <a:rPr lang="de-DE" sz="1400" dirty="0" smtClean="0"/>
              <a:t> </a:t>
            </a:r>
            <a:r>
              <a:rPr lang="de-DE" sz="1400" dirty="0" err="1" smtClean="0"/>
              <a:t>the</a:t>
            </a:r>
            <a:r>
              <a:rPr lang="de-DE" sz="1400" dirty="0" smtClean="0"/>
              <a:t> </a:t>
            </a:r>
            <a:r>
              <a:rPr lang="de-DE" sz="1400" dirty="0" err="1" smtClean="0"/>
              <a:t>following</a:t>
            </a:r>
            <a:r>
              <a:rPr lang="de-DE" sz="1400" dirty="0" smtClean="0"/>
              <a:t> </a:t>
            </a:r>
            <a:r>
              <a:rPr lang="de-DE" sz="1400" dirty="0" err="1" smtClean="0"/>
              <a:t>is</a:t>
            </a:r>
            <a:r>
              <a:rPr lang="de-DE" sz="1400" dirty="0" smtClean="0"/>
              <a:t> </a:t>
            </a:r>
            <a:r>
              <a:rPr lang="de-DE" sz="1400" dirty="0" err="1" smtClean="0"/>
              <a:t>required</a:t>
            </a:r>
            <a:r>
              <a:rPr lang="de-DE" sz="1400" dirty="0" smtClean="0"/>
              <a:t>: </a:t>
            </a:r>
            <a:endParaRPr lang="en-US" sz="1400" dirty="0"/>
          </a:p>
          <a:p>
            <a:pPr lvl="1" defTabSz="685783">
              <a:lnSpc>
                <a:spcPct val="114000"/>
              </a:lnSpc>
              <a:spcBef>
                <a:spcPts val="1350"/>
              </a:spcBef>
              <a:buClr>
                <a:schemeClr val="bg2"/>
              </a:buClr>
            </a:pPr>
            <a:r>
              <a:rPr lang="en-US" sz="1400" dirty="0" smtClean="0"/>
              <a:t>Brief summary of the research project+ purpose of experiment, work description + flow diagram explaining </a:t>
            </a:r>
            <a:r>
              <a:rPr lang="en-US" sz="1400" dirty="0" smtClean="0"/>
              <a:t>procedure</a:t>
            </a:r>
            <a:r>
              <a:rPr lang="en-US" sz="1400" dirty="0"/>
              <a:t> </a:t>
            </a:r>
            <a:r>
              <a:rPr lang="en-US" sz="1400" dirty="0" smtClean="0"/>
              <a:t>to</a:t>
            </a:r>
            <a:r>
              <a:rPr lang="en-US" sz="1400" dirty="0" smtClean="0"/>
              <a:t> produce </a:t>
            </a:r>
            <a:r>
              <a:rPr lang="en-US" sz="1400" dirty="0" smtClean="0"/>
              <a:t>GMO ,  list of used vectors.</a:t>
            </a:r>
          </a:p>
          <a:p>
            <a:pPr marL="267884" indent="-267884" defTabSz="685783">
              <a:lnSpc>
                <a:spcPct val="114000"/>
              </a:lnSpc>
              <a:spcBef>
                <a:spcPts val="1350"/>
              </a:spcBef>
              <a:buClr>
                <a:schemeClr val="bg2"/>
              </a:buClr>
              <a:buBlip>
                <a:blip r:embed="rId2"/>
              </a:buBlip>
            </a:pPr>
            <a:r>
              <a:rPr lang="en-US" sz="1400" dirty="0" smtClean="0"/>
              <a:t>Biological safety officer may ask for extra info ; the complete doc is sent to genetic engineering authority accompanied by a letter from European XFEL managing directors for approval</a:t>
            </a:r>
            <a:endParaRPr lang="en-US" sz="1400" dirty="0"/>
          </a:p>
          <a:p>
            <a:pPr defTabSz="685783">
              <a:lnSpc>
                <a:spcPct val="114000"/>
              </a:lnSpc>
              <a:spcBef>
                <a:spcPts val="1350"/>
              </a:spcBef>
              <a:buClr>
                <a:schemeClr val="bg2"/>
              </a:buClr>
            </a:pPr>
            <a:endParaRPr lang="de-DE" sz="1400" dirty="0"/>
          </a:p>
        </p:txBody>
      </p:sp>
    </p:spTree>
    <p:extLst>
      <p:ext uri="{BB962C8B-B14F-4D97-AF65-F5344CB8AC3E}">
        <p14:creationId xmlns:p14="http://schemas.microsoft.com/office/powerpoint/2010/main" val="20442469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Nanomaterials</a:t>
            </a:r>
            <a:r>
              <a:rPr lang="en-US" dirty="0" smtClean="0"/>
              <a:t> / </a:t>
            </a:r>
            <a:r>
              <a:rPr lang="en-US" dirty="0" err="1" smtClean="0"/>
              <a:t>Radioactives</a:t>
            </a:r>
            <a:endParaRPr lang="de-DE" dirty="0"/>
          </a:p>
        </p:txBody>
      </p:sp>
      <p:sp>
        <p:nvSpPr>
          <p:cNvPr id="3" name="Content Placeholder 2"/>
          <p:cNvSpPr>
            <a:spLocks noGrp="1"/>
          </p:cNvSpPr>
          <p:nvPr>
            <p:ph idx="1"/>
          </p:nvPr>
        </p:nvSpPr>
        <p:spPr/>
        <p:txBody>
          <a:bodyPr/>
          <a:lstStyle/>
          <a:p>
            <a:r>
              <a:rPr lang="en-US" dirty="0" smtClean="0"/>
              <a:t>The most important measure to protect worker’s health is to minimize exposure to hazardous substances in the workplace</a:t>
            </a:r>
          </a:p>
          <a:p>
            <a:r>
              <a:rPr lang="en-US" dirty="0" smtClean="0"/>
              <a:t>To minimize the exposure to nanomaterials, users </a:t>
            </a:r>
            <a:r>
              <a:rPr lang="en-US" b="1" dirty="0" smtClean="0"/>
              <a:t>must  </a:t>
            </a:r>
            <a:r>
              <a:rPr lang="en-US" dirty="0" smtClean="0"/>
              <a:t>indicate all required engineering &amp; personal protective equipment to carry out the experiment under safe conditions</a:t>
            </a:r>
          </a:p>
          <a:p>
            <a:r>
              <a:rPr lang="en-US" dirty="0"/>
              <a:t>Using radioactive samples/ substances is </a:t>
            </a:r>
            <a:r>
              <a:rPr lang="en-US" b="1" dirty="0">
                <a:solidFill>
                  <a:srgbClr val="FF0000"/>
                </a:solidFill>
              </a:rPr>
              <a:t>NOT</a:t>
            </a:r>
            <a:r>
              <a:rPr lang="en-US" dirty="0"/>
              <a:t> </a:t>
            </a:r>
            <a:r>
              <a:rPr lang="en-US" dirty="0" smtClean="0"/>
              <a:t>feasible; external radioactive sources are not allowed in our facility. </a:t>
            </a:r>
          </a:p>
          <a:p>
            <a:pPr marL="0" indent="0">
              <a:buNone/>
            </a:pPr>
            <a:endParaRPr lang="de-DE" dirty="0"/>
          </a:p>
        </p:txBody>
      </p:sp>
    </p:spTree>
    <p:extLst>
      <p:ext uri="{BB962C8B-B14F-4D97-AF65-F5344CB8AC3E}">
        <p14:creationId xmlns:p14="http://schemas.microsoft.com/office/powerpoint/2010/main" val="1230557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emf"/></Relationships>
</file>

<file path=ppt/theme/theme1.xml><?xml version="1.0" encoding="utf-8"?>
<a:theme xmlns:a="http://schemas.openxmlformats.org/drawingml/2006/main" name="European_XFEL_Template_Presentation_4x3">
  <a:themeElements>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spPr>
      <a:bodyPr rtlCol="0" anchor="ctr">
        <a:noAutofit/>
      </a:bodyPr>
      <a:lstStyle>
        <a:defPPr algn="ctr">
          <a:lnSpc>
            <a:spcPct val="113000"/>
          </a:lnSpc>
          <a:defRPr sz="1400" dirty="0" err="1" smtClean="0"/>
        </a:defPPr>
      </a:lst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marL="269875" indent="-269875">
          <a:lnSpc>
            <a:spcPct val="112000"/>
          </a:lnSpc>
          <a:buBlip>
            <a:blip xmlns:r="http://schemas.openxmlformats.org/officeDocument/2006/relationships" r:embed="rId1"/>
          </a:buBlip>
          <a:defRPr sz="1400" dirty="0" err="1" smtClean="0"/>
        </a:defPPr>
      </a:lstStyle>
    </a:txDef>
  </a:objectDefaults>
  <a:extraClrSchemeLst/>
  <a:extLst>
    <a:ext uri="{05A4C25C-085E-4340-85A3-A5531E510DB2}">
      <thm15:themeFamily xmlns:thm15="http://schemas.microsoft.com/office/thememl/2012/main" xmlns="" name="XFEL_PowerPoint_4x3.potx" id="{BC191F8A-93AC-4D54-B0A3-61F02C6C23C2}" vid="{3786C33C-45D4-4C30-B0CA-267E7E457705}"/>
    </a:ext>
  </a:extLst>
</a:theme>
</file>

<file path=ppt/theme/theme2.xml><?xml version="1.0" encoding="utf-8"?>
<a:theme xmlns:a="http://schemas.openxmlformats.org/drawingml/2006/main" name="Office">
  <a:themeElements>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a:themeElements>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
  <TotalTime>1087</TotalTime>
  <Words>1241</Words>
  <Application>Microsoft Office PowerPoint</Application>
  <PresentationFormat>On-screen Show (4:3)</PresentationFormat>
  <Paragraphs>158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European_XFEL_Template_Presentation_4x3</vt:lpstr>
      <vt:lpstr>    Safety Training of Users</vt:lpstr>
      <vt:lpstr>Outline:</vt:lpstr>
      <vt:lpstr>Safety &amp; Radiation Protection Group (SRP)</vt:lpstr>
      <vt:lpstr>Safety requirement for user proposal submission</vt:lpstr>
      <vt:lpstr>Successful Proposal &amp; Safety Letter</vt:lpstr>
      <vt:lpstr>Samples &amp; Substances</vt:lpstr>
      <vt:lpstr>Samples &amp; Substances</vt:lpstr>
      <vt:lpstr>Permitted Biological Samples</vt:lpstr>
      <vt:lpstr>Nanomaterials / Radioactives</vt:lpstr>
      <vt:lpstr>Laser </vt:lpstr>
      <vt:lpstr>Laser</vt:lpstr>
      <vt:lpstr>Start of Experiment: Safety Approval Form (SAF)</vt:lpstr>
      <vt:lpstr>Start of Experiment: Safety Approval Form (SAF)</vt:lpstr>
      <vt:lpstr>Safety Training</vt:lpstr>
      <vt:lpstr>Some Other Questions?</vt:lpstr>
      <vt:lpstr>Some Other Questions?</vt:lpstr>
      <vt:lpstr>PowerPoint Presentation</vt:lpstr>
    </vt:vector>
  </TitlesOfParts>
  <Company>DESY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in one line (or two lines)</dc:title>
  <dc:creator>Saffari, Pouneh</dc:creator>
  <cp:lastModifiedBy>Windows User</cp:lastModifiedBy>
  <cp:revision>105</cp:revision>
  <cp:lastPrinted>2017-09-18T12:23:20Z</cp:lastPrinted>
  <dcterms:created xsi:type="dcterms:W3CDTF">2017-09-11T09:27:27Z</dcterms:created>
  <dcterms:modified xsi:type="dcterms:W3CDTF">2017-09-19T13:24:15Z</dcterms:modified>
</cp:coreProperties>
</file>