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733" r:id="rId2"/>
    <p:sldMasterId id="2147483769" r:id="rId3"/>
    <p:sldMasterId id="2147483781" r:id="rId4"/>
    <p:sldMasterId id="2147483793" r:id="rId5"/>
    <p:sldMasterId id="2147483805" r:id="rId6"/>
    <p:sldMasterId id="2147483842" r:id="rId7"/>
    <p:sldMasterId id="2147483854" r:id="rId8"/>
  </p:sldMasterIdLst>
  <p:notesMasterIdLst>
    <p:notesMasterId r:id="rId28"/>
  </p:notesMasterIdLst>
  <p:handoutMasterIdLst>
    <p:handoutMasterId r:id="rId29"/>
  </p:handoutMasterIdLst>
  <p:sldIdLst>
    <p:sldId id="430" r:id="rId9"/>
    <p:sldId id="419" r:id="rId10"/>
    <p:sldId id="413" r:id="rId11"/>
    <p:sldId id="431" r:id="rId12"/>
    <p:sldId id="293" r:id="rId13"/>
    <p:sldId id="378" r:id="rId14"/>
    <p:sldId id="435" r:id="rId15"/>
    <p:sldId id="410" r:id="rId16"/>
    <p:sldId id="416" r:id="rId17"/>
    <p:sldId id="417" r:id="rId18"/>
    <p:sldId id="379" r:id="rId19"/>
    <p:sldId id="383" r:id="rId20"/>
    <p:sldId id="418" r:id="rId21"/>
    <p:sldId id="436" r:id="rId22"/>
    <p:sldId id="265" r:id="rId23"/>
    <p:sldId id="441" r:id="rId24"/>
    <p:sldId id="395" r:id="rId25"/>
    <p:sldId id="432" r:id="rId26"/>
    <p:sldId id="440" r:id="rId27"/>
  </p:sldIdLst>
  <p:sldSz cx="9144000" cy="6858000" type="screen4x3"/>
  <p:notesSz cx="9774238" cy="67246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18">
          <p15:clr>
            <a:srgbClr val="A4A3A4"/>
          </p15:clr>
        </p15:guide>
        <p15:guide id="2" pos="307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3333FF"/>
    <a:srgbClr val="FFFF99"/>
    <a:srgbClr val="FF99CC"/>
    <a:srgbClr val="CCFFCC"/>
    <a:srgbClr val="33CCFF"/>
    <a:srgbClr val="66FFFF"/>
    <a:srgbClr val="009900"/>
    <a:srgbClr val="FFCC99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3000" autoAdjust="0"/>
  </p:normalViewPr>
  <p:slideViewPr>
    <p:cSldViewPr snapToGrid="0">
      <p:cViewPr varScale="1">
        <p:scale>
          <a:sx n="47" d="100"/>
          <a:sy n="47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870"/>
    </p:cViewPr>
  </p:sorterViewPr>
  <p:notesViewPr>
    <p:cSldViewPr snapToGrid="0">
      <p:cViewPr varScale="1">
        <p:scale>
          <a:sx n="120" d="100"/>
          <a:sy n="120" d="100"/>
        </p:scale>
        <p:origin x="-2064" y="-102"/>
      </p:cViewPr>
      <p:guideLst>
        <p:guide orient="horz" pos="2118"/>
        <p:guide pos="307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36473" y="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3B8D6-991B-459A-9D8D-D3B0630F77E6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38725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36473" y="638725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A842-EA80-466E-AEFA-A07401D676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9542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36473" y="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0CCA3-703F-4A33-BAEB-BD9B54EA664E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06750" y="504825"/>
            <a:ext cx="3360738" cy="252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77424" y="3194209"/>
            <a:ext cx="7819390" cy="3026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38725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36473" y="638725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034F-3432-428C-ABEF-5FB56AD588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19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EC753-A4E2-4427-B55A-51380217E545}" type="slidenum">
              <a:rPr lang="de-DE" altLang="de-DE">
                <a:solidFill>
                  <a:prstClr val="black"/>
                </a:solidFill>
              </a:rPr>
              <a:pPr/>
              <a:t>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4638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98813" y="504825"/>
            <a:ext cx="3355975" cy="2516188"/>
          </a:xfrm>
          <a:ln/>
        </p:spPr>
      </p:sp>
      <p:sp>
        <p:nvSpPr>
          <p:cNvPr id="4638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303233" y="3194209"/>
            <a:ext cx="7147412" cy="3021423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574713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A5409-58A2-493E-8749-43273B1EBC4D}" type="slidenum"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05163" y="509588"/>
            <a:ext cx="3362325" cy="2520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8224" y="3193573"/>
            <a:ext cx="7817793" cy="30258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14586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26A827-A61B-4D3F-B628-4B197C55D396}" type="slidenum">
              <a:rPr lang="en-US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05163" y="509588"/>
            <a:ext cx="3363912" cy="2522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8223" y="3193573"/>
            <a:ext cx="7819791" cy="30258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189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034F-3432-428C-ABEF-5FB56AD5889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72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034F-3432-428C-ABEF-5FB56AD58899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86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59E0-9D0A-43C8-97AB-31F44E907103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45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59E0-9D0A-43C8-97AB-31F44E907103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45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034F-3432-428C-ABEF-5FB56AD58899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430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034F-3432-428C-ABEF-5FB56AD5889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675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034F-3432-428C-ABEF-5FB56AD5889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210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DCA1D-FA93-43BB-B511-D11630AA9303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998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6184-23BD-4EEF-AEE0-3308FF9F92D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85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54165-3463-4D96-A15C-D32398E8EA6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0882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DCA1D-FA93-43BB-B511-D11630AA930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981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A5EF0-E322-4DB0-900B-BE5B12A05EC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81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52FF-056B-4D07-83C2-BD09D2FAE26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75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FABE4-DE9E-457A-AE7C-DCF93194CD9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04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20E8-9C02-4E28-A1E5-F172FCAEFA1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573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D1960-2224-4F23-A0DC-E43508ED080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29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BBE29-2826-40EB-8BA0-6EE936460D4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974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B6F02-50CE-430B-B87C-A0989E7F0EE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33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A5EF0-E322-4DB0-900B-BE5B12A05EC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07813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646A-794D-444C-B3C5-33D9E368D0F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905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6184-23BD-4EEF-AEE0-3308FF9F92D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54165-3463-4D96-A15C-D32398E8EA6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825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D59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71748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C522C4-6470-421C-BB01-B2BD9A0EF543}" type="slidenum">
              <a:rPr lang="de-DE" smtClean="0">
                <a:solidFill>
                  <a:prstClr val="black"/>
                </a:solidFill>
              </a:rPr>
              <a:pPr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998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C522C4-6470-421C-BB01-B2BD9A0EF543}" type="slidenum">
              <a:rPr lang="de-DE" smtClean="0">
                <a:solidFill>
                  <a:prstClr val="black"/>
                </a:solidFill>
              </a:rPr>
              <a:pPr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171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C522C4-6470-421C-BB01-B2BD9A0EF543}" type="slidenum">
              <a:rPr lang="de-DE" smtClean="0">
                <a:solidFill>
                  <a:prstClr val="black"/>
                </a:solidFill>
              </a:rPr>
              <a:pPr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340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C522C4-6470-421C-BB01-B2BD9A0EF543}" type="slidenum">
              <a:rPr lang="de-DE" smtClean="0">
                <a:solidFill>
                  <a:prstClr val="black"/>
                </a:solidFill>
              </a:rPr>
              <a:pPr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474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C522C4-6470-421C-BB01-B2BD9A0EF543}" type="slidenum">
              <a:rPr lang="de-DE" smtClean="0">
                <a:solidFill>
                  <a:prstClr val="black"/>
                </a:solidFill>
              </a:rPr>
              <a:pPr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547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C522C4-6470-421C-BB01-B2BD9A0EF543}" type="slidenum">
              <a:rPr lang="de-DE" smtClean="0">
                <a:solidFill>
                  <a:prstClr val="black"/>
                </a:solidFill>
              </a:rPr>
              <a:pPr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29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52FF-056B-4D07-83C2-BD09D2FAE266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26758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C522C4-6470-421C-BB01-B2BD9A0EF543}" type="slidenum">
              <a:rPr lang="de-DE" smtClean="0">
                <a:solidFill>
                  <a:prstClr val="black"/>
                </a:solidFill>
              </a:rPr>
              <a:pPr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834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C522C4-6470-421C-BB01-B2BD9A0EF543}" type="slidenum">
              <a:rPr lang="de-DE" smtClean="0">
                <a:solidFill>
                  <a:prstClr val="black"/>
                </a:solidFill>
              </a:rPr>
              <a:pPr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343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C522C4-6470-421C-BB01-B2BD9A0EF543}" type="slidenum">
              <a:rPr lang="de-DE" smtClean="0">
                <a:solidFill>
                  <a:prstClr val="black"/>
                </a:solidFill>
              </a:rPr>
              <a:pPr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145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C522C4-6470-421C-BB01-B2BD9A0EF543}" type="slidenum">
              <a:rPr lang="de-DE" smtClean="0">
                <a:solidFill>
                  <a:prstClr val="black"/>
                </a:solidFill>
              </a:rPr>
              <a:pPr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437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15" indent="0" algn="ctr">
              <a:buNone/>
              <a:defRPr/>
            </a:lvl2pPr>
            <a:lvl3pPr marL="913832" indent="0" algn="ctr">
              <a:buNone/>
              <a:defRPr/>
            </a:lvl3pPr>
            <a:lvl4pPr marL="1370748" indent="0" algn="ctr">
              <a:buNone/>
              <a:defRPr/>
            </a:lvl4pPr>
            <a:lvl5pPr marL="1827662" indent="0" algn="ctr">
              <a:buNone/>
              <a:defRPr/>
            </a:lvl5pPr>
            <a:lvl6pPr marL="2284579" indent="0" algn="ctr">
              <a:buNone/>
              <a:defRPr/>
            </a:lvl6pPr>
            <a:lvl7pPr marL="2741494" indent="0" algn="ctr">
              <a:buNone/>
              <a:defRPr/>
            </a:lvl7pPr>
            <a:lvl8pPr marL="3198408" indent="0" algn="ctr">
              <a:buNone/>
              <a:defRPr/>
            </a:lvl8pPr>
            <a:lvl9pPr marL="3655325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B6F6-9DDF-4235-B41F-08BBB4DC32A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899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2CD7-B4A7-4594-A995-9B73A502465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907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5" indent="0">
              <a:buNone/>
              <a:defRPr sz="1800"/>
            </a:lvl2pPr>
            <a:lvl3pPr marL="913832" indent="0">
              <a:buNone/>
              <a:defRPr sz="1600"/>
            </a:lvl3pPr>
            <a:lvl4pPr marL="1370748" indent="0">
              <a:buNone/>
              <a:defRPr sz="1400"/>
            </a:lvl4pPr>
            <a:lvl5pPr marL="1827662" indent="0">
              <a:buNone/>
              <a:defRPr sz="1400"/>
            </a:lvl5pPr>
            <a:lvl6pPr marL="2284579" indent="0">
              <a:buNone/>
              <a:defRPr sz="1400"/>
            </a:lvl6pPr>
            <a:lvl7pPr marL="2741494" indent="0">
              <a:buNone/>
              <a:defRPr sz="1400"/>
            </a:lvl7pPr>
            <a:lvl8pPr marL="3198408" indent="0">
              <a:buNone/>
              <a:defRPr sz="1400"/>
            </a:lvl8pPr>
            <a:lvl9pPr marL="3655325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21262-8902-4196-8EB5-1FDAB2B20E0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210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EB984-B522-4246-8B41-9FA35062A61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329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8C190-81FD-4E4A-9828-86814C9938F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363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1D4B1-04D5-436D-AC98-BC8F03F739B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FABE4-DE9E-457A-AE7C-DCF93194CD91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37044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8F6A-3AD4-4B77-956A-B98B70A1866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249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0E3BA-2C20-4DCE-8071-BD59F2E7CFB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022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E1744-565D-4A31-806F-A153F12C91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639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35FF4-805A-436E-ABF9-228660E3CF9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820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4589E-C171-43CE-8D39-9B75268A00D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444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 t t p : // w w w. l a s e r l a b – e u r o p e . e u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DCA1D-FA93-43BB-B511-D11630AA930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665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 t t p : // w w w. l a s e r l a b – e u r o p e . e u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A5EF0-E322-4DB0-900B-BE5B12A05EC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316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 t t p : // w w w. l a s e r l a b – e u r o p e . e u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52FF-056B-4D07-83C2-BD09D2FAE26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373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 t t p : // w w w. l a s e r l a b – e u r o p e . e u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FABE4-DE9E-457A-AE7C-DCF93194CD9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450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 t t p : // w w w. l a s e r l a b – e u r o p e . e u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20E8-9C02-4E28-A1E5-F172FCAEFA1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69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20E8-9C02-4E28-A1E5-F172FCAEFA1B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79573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 t t p : // w w w. l a s e r l a b – e u r o p e . e u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D1960-2224-4F23-A0DC-E43508ED080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556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 t t p : // w w w. l a s e r l a b – e u r o p e . e u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BBE29-2826-40EB-8BA0-6EE936460D4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5027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 t t p : // w w w. l a s e r l a b – e u r o p e . e u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B6F02-50CE-430B-B87C-A0989E7F0EE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21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 t t p : // w w w. l a s e r l a b – e u r o p e . e u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646A-794D-444C-B3C5-33D9E368D0F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726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 t t p : // w w w. l a s e r l a b – e u r o p e . e u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6184-23BD-4EEF-AEE0-3308FF9F92D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28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 t t p : // w w w. l a s e r l a b – e u r o p e . e u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54165-3463-4D96-A15C-D32398E8EA6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624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D59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73934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C522C4-6470-421C-BB01-B2BD9A0EF54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349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C522C4-6470-421C-BB01-B2BD9A0EF54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351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C522C4-6470-421C-BB01-B2BD9A0EF54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55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D1960-2224-4F23-A0DC-E43508ED080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75290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C522C4-6470-421C-BB01-B2BD9A0EF54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94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C522C4-6470-421C-BB01-B2BD9A0EF54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503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C522C4-6470-421C-BB01-B2BD9A0EF54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362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C522C4-6470-421C-BB01-B2BD9A0EF54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1829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C522C4-6470-421C-BB01-B2BD9A0EF54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2971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C522C4-6470-421C-BB01-B2BD9A0EF54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1832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C522C4-6470-421C-BB01-B2BD9A0EF54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146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488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238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95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BBE29-2826-40EB-8BA0-6EE936460D4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88974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0798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301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7619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998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8408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671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76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1562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D59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32005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2C522C4-6470-421C-BB01-B2BD9A0EF543}" type="slidenum">
              <a:rPr lang="de-DE" smtClean="0">
                <a:solidFill>
                  <a:prstClr val="black"/>
                </a:solidFill>
              </a:rPr>
              <a:pPr defTabSz="457200"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79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B6F02-50CE-430B-B87C-A0989E7F0EE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523365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2C522C4-6470-421C-BB01-B2BD9A0EF543}" type="slidenum">
              <a:rPr lang="de-DE" smtClean="0">
                <a:solidFill>
                  <a:prstClr val="black"/>
                </a:solidFill>
              </a:rPr>
              <a:pPr defTabSz="457200"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0050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2C522C4-6470-421C-BB01-B2BD9A0EF543}" type="slidenum">
              <a:rPr lang="de-DE" smtClean="0">
                <a:solidFill>
                  <a:prstClr val="black"/>
                </a:solidFill>
              </a:rPr>
              <a:pPr defTabSz="457200"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1039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2C522C4-6470-421C-BB01-B2BD9A0EF543}" type="slidenum">
              <a:rPr lang="de-DE" smtClean="0">
                <a:solidFill>
                  <a:prstClr val="black"/>
                </a:solidFill>
              </a:rPr>
              <a:pPr defTabSz="457200"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0528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2C522C4-6470-421C-BB01-B2BD9A0EF543}" type="slidenum">
              <a:rPr lang="de-DE" smtClean="0">
                <a:solidFill>
                  <a:prstClr val="black"/>
                </a:solidFill>
              </a:rPr>
              <a:pPr defTabSz="457200"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9038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2C522C4-6470-421C-BB01-B2BD9A0EF543}" type="slidenum">
              <a:rPr lang="de-DE" smtClean="0">
                <a:solidFill>
                  <a:prstClr val="black"/>
                </a:solidFill>
              </a:rPr>
              <a:pPr defTabSz="457200"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6932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2C522C4-6470-421C-BB01-B2BD9A0EF543}" type="slidenum">
              <a:rPr lang="de-DE" smtClean="0">
                <a:solidFill>
                  <a:prstClr val="black"/>
                </a:solidFill>
              </a:rPr>
              <a:pPr defTabSz="457200"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2941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2C522C4-6470-421C-BB01-B2BD9A0EF543}" type="slidenum">
              <a:rPr lang="de-DE" smtClean="0">
                <a:solidFill>
                  <a:prstClr val="black"/>
                </a:solidFill>
              </a:rPr>
              <a:pPr defTabSz="457200"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6009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2C522C4-6470-421C-BB01-B2BD9A0EF543}" type="slidenum">
              <a:rPr lang="de-DE" smtClean="0">
                <a:solidFill>
                  <a:prstClr val="black"/>
                </a:solidFill>
              </a:rPr>
              <a:pPr defTabSz="457200"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9812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2C522C4-6470-421C-BB01-B2BD9A0EF543}" type="slidenum">
              <a:rPr lang="de-DE" smtClean="0">
                <a:solidFill>
                  <a:prstClr val="black"/>
                </a:solidFill>
              </a:rPr>
              <a:pPr defTabSz="457200"/>
              <a:t>‹N°›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2770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008456" y="642756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2B9E8AD-1C06-4AED-83F8-12918DBC74A4}" type="slidenum">
              <a:rPr lang="de-DE" smtClean="0">
                <a:solidFill>
                  <a:prstClr val="black"/>
                </a:solidFill>
              </a:rPr>
              <a:pPr defTabSz="457200"/>
              <a:t>‹N°›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469361" y="121168"/>
            <a:ext cx="6205278" cy="447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21297" y="6428792"/>
            <a:ext cx="6718041" cy="363894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Mid Term Meeting ●  ILAT ● September 19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2017 ● Brussels</a:t>
            </a:r>
            <a:endParaRPr lang="de-D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8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59769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646A-794D-444C-B3C5-33D9E368D0F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669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31" name="Picture 19" descr="laserlab_logo_rg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6"/>
          <p:cNvSpPr>
            <a:spLocks noChangeShapeType="1"/>
          </p:cNvSpPr>
          <p:nvPr userDrawn="1"/>
        </p:nvSpPr>
        <p:spPr bwMode="auto">
          <a:xfrm>
            <a:off x="2233613" y="836613"/>
            <a:ext cx="6946900" cy="0"/>
          </a:xfrm>
          <a:prstGeom prst="line">
            <a:avLst/>
          </a:prstGeom>
          <a:noFill/>
          <a:ln w="19050">
            <a:solidFill>
              <a:srgbClr val="1D59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82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D599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D599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1D599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D599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31" name="Picture 19" descr="laserlab_logo_rg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6"/>
          <p:cNvSpPr>
            <a:spLocks noChangeShapeType="1"/>
          </p:cNvSpPr>
          <p:nvPr userDrawn="1"/>
        </p:nvSpPr>
        <p:spPr bwMode="auto">
          <a:xfrm>
            <a:off x="2233613" y="836613"/>
            <a:ext cx="6946900" cy="0"/>
          </a:xfrm>
          <a:prstGeom prst="line">
            <a:avLst/>
          </a:prstGeom>
          <a:noFill/>
          <a:ln w="19050">
            <a:solidFill>
              <a:srgbClr val="1D59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82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D599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D599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1D599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D599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1310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Picture 6" descr="laserlab_logo_rg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45071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2195736" y="690315"/>
            <a:ext cx="6946900" cy="0"/>
          </a:xfrm>
          <a:prstGeom prst="line">
            <a:avLst/>
          </a:prstGeom>
          <a:noFill/>
          <a:ln w="15875">
            <a:solidFill>
              <a:srgbClr val="1D59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96136" y="6420680"/>
            <a:ext cx="25471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has received funding from the </a:t>
            </a:r>
            <a:r>
              <a:rPr lang="en-US" sz="7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Union’s Horizon 2020 research and innovation </a:t>
            </a:r>
            <a:r>
              <a:rPr lang="en-US" sz="700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7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grant agreement no 654148</a:t>
            </a:r>
            <a:endParaRPr lang="de-DE" sz="7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0" y="6381328"/>
            <a:ext cx="9142636" cy="0"/>
          </a:xfrm>
          <a:prstGeom prst="line">
            <a:avLst/>
          </a:prstGeom>
          <a:noFill/>
          <a:ln w="15875">
            <a:solidFill>
              <a:srgbClr val="1D59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23528" y="6430312"/>
            <a:ext cx="3624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200" b="1" dirty="0" smtClean="0">
                <a:solidFill>
                  <a:srgbClr val="1D59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t t p : // w w w. l a s e r l a b – e u r o p e . e u</a:t>
            </a:r>
          </a:p>
        </p:txBody>
      </p:sp>
      <p:pic>
        <p:nvPicPr>
          <p:cNvPr id="12" name="Picture 2" descr="flag_yellow_high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127" y="6415216"/>
            <a:ext cx="680045" cy="427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76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rgbClr val="00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3832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3832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3832" fontAlgn="base">
              <a:spcBef>
                <a:spcPct val="0"/>
              </a:spcBef>
              <a:spcAft>
                <a:spcPct val="0"/>
              </a:spcAft>
              <a:defRPr/>
            </a:pPr>
            <a:fld id="{4C85DF24-BE71-4A4B-8BA3-10FD8AA97F5F}" type="slidenum">
              <a:rPr lang="fr-FR">
                <a:solidFill>
                  <a:srgbClr val="000000"/>
                </a:solidFill>
              </a:rPr>
              <a:pPr defTabSz="913832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1031" name="Picture 7" descr="laserlab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2" y="36597"/>
            <a:ext cx="16002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 flipH="1" flipV="1">
            <a:off x="6" y="541418"/>
            <a:ext cx="74517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0" tIns="45692" rIns="91380" bIns="45692"/>
          <a:lstStyle/>
          <a:p>
            <a:pPr defTabSz="913832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66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31" name="Picture 19" descr="laserlab_logo_rg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6"/>
          <p:cNvSpPr>
            <a:spLocks noChangeShapeType="1"/>
          </p:cNvSpPr>
          <p:nvPr userDrawn="1"/>
        </p:nvSpPr>
        <p:spPr bwMode="auto">
          <a:xfrm>
            <a:off x="2233613" y="836613"/>
            <a:ext cx="6946900" cy="0"/>
          </a:xfrm>
          <a:prstGeom prst="line">
            <a:avLst/>
          </a:prstGeom>
          <a:noFill/>
          <a:ln w="19050">
            <a:solidFill>
              <a:srgbClr val="1D59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1D599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D599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D599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1D599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D599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D599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1310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Picture 6" descr="laserlab_logo_rg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45071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2195736" y="690315"/>
            <a:ext cx="6946900" cy="0"/>
          </a:xfrm>
          <a:prstGeom prst="line">
            <a:avLst/>
          </a:prstGeom>
          <a:noFill/>
          <a:ln w="15875">
            <a:solidFill>
              <a:srgbClr val="1D59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03417" y="6463275"/>
            <a:ext cx="2540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1200" dirty="0" smtClean="0">
                <a:solidFill>
                  <a:srgbClr val="1D59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 4 May 2016 </a:t>
            </a:r>
            <a:endParaRPr lang="de-DE" sz="1200" dirty="0">
              <a:solidFill>
                <a:srgbClr val="1D59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0" y="6381328"/>
            <a:ext cx="9142636" cy="0"/>
          </a:xfrm>
          <a:prstGeom prst="line">
            <a:avLst/>
          </a:prstGeom>
          <a:noFill/>
          <a:ln w="15875">
            <a:solidFill>
              <a:srgbClr val="1D59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23528" y="6464369"/>
            <a:ext cx="3624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200" b="1" dirty="0" smtClean="0">
                <a:solidFill>
                  <a:srgbClr val="1D59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t t p : // w w w. l a s e r l a b – e u r o p e . e u</a:t>
            </a:r>
          </a:p>
        </p:txBody>
      </p:sp>
      <p:pic>
        <p:nvPicPr>
          <p:cNvPr id="12" name="Picture 2" descr="flag_yellow_high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127" y="6415216"/>
            <a:ext cx="680045" cy="427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3503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rgbClr val="00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58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1310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Picture 6" descr="laserlab_logo_rgb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45071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2195736" y="690315"/>
            <a:ext cx="6946900" cy="0"/>
          </a:xfrm>
          <a:prstGeom prst="line">
            <a:avLst/>
          </a:prstGeom>
          <a:noFill/>
          <a:ln w="15875">
            <a:solidFill>
              <a:srgbClr val="1D59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0" y="6381328"/>
            <a:ext cx="9142636" cy="0"/>
          </a:xfrm>
          <a:prstGeom prst="line">
            <a:avLst/>
          </a:prstGeom>
          <a:noFill/>
          <a:ln w="15875">
            <a:solidFill>
              <a:srgbClr val="1D59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1210" y="6430312"/>
            <a:ext cx="3624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200" b="1" dirty="0" smtClean="0">
                <a:solidFill>
                  <a:srgbClr val="1D59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t t p : // w w w. l a s e r l a b – e u r o p e . e u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796136" y="6420680"/>
            <a:ext cx="25471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has received funding from the </a:t>
            </a:r>
            <a:r>
              <a:rPr lang="en-US" sz="7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Union’s Horizon 2020 research and innovation </a:t>
            </a:r>
            <a:r>
              <a:rPr lang="en-US" sz="700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7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grant agreement no 654148</a:t>
            </a:r>
            <a:endParaRPr lang="de-DE" sz="7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flag_yellow_high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127" y="6415216"/>
            <a:ext cx="680045" cy="427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554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rgbClr val="00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1D59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7956" y="4221163"/>
            <a:ext cx="8907463" cy="2087562"/>
            <a:chOff x="81" y="2795"/>
            <a:chExt cx="5611" cy="1315"/>
          </a:xfrm>
        </p:grpSpPr>
        <p:pic>
          <p:nvPicPr>
            <p:cNvPr id="2054" name="Picture 12" descr="04_PLFA_By_Ph_Stropp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" y="2795"/>
              <a:ext cx="1995" cy="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14" descr="DSCF0035"/>
            <p:cNvPicPr>
              <a:picLocks noChangeAspect="1" noChangeArrowheads="1"/>
            </p:cNvPicPr>
            <p:nvPr/>
          </p:nvPicPr>
          <p:blipFill>
            <a:blip r:embed="rId3" cstate="print">
              <a:lum bright="38000" contras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2795"/>
              <a:ext cx="1756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4" descr="Image du Presse-papi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527"/>
            <a:stretch>
              <a:fillRect/>
            </a:stretch>
          </p:blipFill>
          <p:spPr bwMode="auto">
            <a:xfrm>
              <a:off x="3981" y="2795"/>
              <a:ext cx="1711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2601" y="785794"/>
            <a:ext cx="7772400" cy="707677"/>
          </a:xfrm>
        </p:spPr>
        <p:txBody>
          <a:bodyPr/>
          <a:lstStyle/>
          <a:p>
            <a:pPr eaLnBrk="1" hangingPunct="1"/>
            <a:r>
              <a:rPr lang="en-GB" altLang="fr-FR" sz="2800" dirty="0" smtClean="0">
                <a:solidFill>
                  <a:schemeClr val="tx1"/>
                </a:solidFill>
              </a:rPr>
              <a:t>LASERLAB-EUROPE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82443" y="1357298"/>
            <a:ext cx="6467098" cy="4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92" rIns="91380" bIns="456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832" eaLnBrk="1" hangingPunct="1">
              <a:lnSpc>
                <a:spcPct val="150000"/>
              </a:lnSpc>
            </a:pPr>
            <a:r>
              <a:rPr lang="fr-FR" altLang="fr-FR" sz="1600" i="1" dirty="0">
                <a:solidFill>
                  <a:srgbClr val="000000"/>
                </a:solidFill>
              </a:rPr>
              <a:t>Didier </a:t>
            </a:r>
            <a:r>
              <a:rPr lang="fr-FR" altLang="fr-FR" sz="1600" i="1" dirty="0" smtClean="0">
                <a:solidFill>
                  <a:srgbClr val="000000"/>
                </a:solidFill>
              </a:rPr>
              <a:t>NORMAND (CEA) : chairman of </a:t>
            </a:r>
            <a:r>
              <a:rPr lang="fr-FR" altLang="fr-FR" sz="1600" i="1" dirty="0">
                <a:solidFill>
                  <a:srgbClr val="000000"/>
                </a:solidFill>
              </a:rPr>
              <a:t>the </a:t>
            </a:r>
            <a:r>
              <a:rPr lang="fr-FR" altLang="fr-FR" sz="1600" i="1" dirty="0" smtClean="0">
                <a:solidFill>
                  <a:srgbClr val="000000"/>
                </a:solidFill>
              </a:rPr>
              <a:t>LASERLAB Access </a:t>
            </a:r>
            <a:r>
              <a:rPr lang="fr-FR" altLang="fr-FR" sz="1600" i="1" dirty="0" err="1">
                <a:solidFill>
                  <a:srgbClr val="000000"/>
                </a:solidFill>
              </a:rPr>
              <a:t>Board</a:t>
            </a:r>
            <a:endParaRPr lang="fr-FR" altLang="fr-FR" sz="1600" i="1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43174" y="2000240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LASERLAB-EUROPE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Access management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role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users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7175" y="1920875"/>
            <a:ext cx="2301875" cy="7413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 b="1">
                <a:solidFill>
                  <a:srgbClr val="FF3300"/>
                </a:solidFill>
              </a:rPr>
              <a:t>Applicant</a:t>
            </a:r>
          </a:p>
          <a:p>
            <a:pPr algn="ctr" eaLnBrk="1" hangingPunct="1"/>
            <a:r>
              <a:rPr lang="en-US" altLang="fr-FR" i="1">
                <a:solidFill>
                  <a:srgbClr val="000000"/>
                </a:solidFill>
              </a:rPr>
              <a:t>Proposal submission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552950" y="1646238"/>
            <a:ext cx="3548063" cy="12906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400" b="1">
                <a:solidFill>
                  <a:srgbClr val="FF3300"/>
                </a:solidFill>
              </a:rPr>
              <a:t>Targeted Infrastructure</a:t>
            </a:r>
          </a:p>
          <a:p>
            <a:pPr eaLnBrk="1" hangingPunct="1">
              <a:buFontTx/>
              <a:buChar char="•"/>
            </a:pPr>
            <a:r>
              <a:rPr lang="en-US" altLang="fr-FR" i="1">
                <a:solidFill>
                  <a:srgbClr val="000000"/>
                </a:solidFill>
              </a:rPr>
              <a:t>Technical feasibility check</a:t>
            </a:r>
          </a:p>
          <a:p>
            <a:pPr eaLnBrk="1" hangingPunct="1">
              <a:buFontTx/>
              <a:buChar char="•"/>
            </a:pPr>
            <a:r>
              <a:rPr lang="en-US" altLang="fr-FR" i="1">
                <a:solidFill>
                  <a:srgbClr val="000000"/>
                </a:solidFill>
              </a:rPr>
              <a:t> Resources check</a:t>
            </a:r>
          </a:p>
          <a:p>
            <a:pPr eaLnBrk="1" hangingPunct="1">
              <a:buFontTx/>
              <a:buChar char="•"/>
            </a:pPr>
            <a:r>
              <a:rPr lang="en-US" altLang="fr-FR" i="1">
                <a:solidFill>
                  <a:srgbClr val="000000"/>
                </a:solidFill>
              </a:rPr>
              <a:t> Proposition of 2-4 referees</a:t>
            </a:r>
          </a:p>
        </p:txBody>
      </p:sp>
      <p:cxnSp>
        <p:nvCxnSpPr>
          <p:cNvPr id="11268" name="AutoShape 6"/>
          <p:cNvCxnSpPr>
            <a:cxnSpLocks noChangeShapeType="1"/>
            <a:stCxn id="11266" idx="3"/>
            <a:endCxn id="11267" idx="1"/>
          </p:cNvCxnSpPr>
          <p:nvPr/>
        </p:nvCxnSpPr>
        <p:spPr bwMode="auto">
          <a:xfrm>
            <a:off x="3829050" y="2292350"/>
            <a:ext cx="723900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105400" y="3462338"/>
            <a:ext cx="2444750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400" b="1">
                <a:solidFill>
                  <a:srgbClr val="FF3300"/>
                </a:solidFill>
              </a:rPr>
              <a:t>Selection Panel</a:t>
            </a:r>
          </a:p>
          <a:p>
            <a:pPr eaLnBrk="1" hangingPunct="1">
              <a:buFontTx/>
              <a:buChar char="•"/>
            </a:pPr>
            <a:r>
              <a:rPr lang="en-US" altLang="fr-FR" i="1">
                <a:solidFill>
                  <a:srgbClr val="000000"/>
                </a:solidFill>
              </a:rPr>
              <a:t> Choice of 2 referees</a:t>
            </a:r>
          </a:p>
          <a:p>
            <a:pPr eaLnBrk="1" hangingPunct="1">
              <a:buFontTx/>
              <a:buChar char="•"/>
            </a:pPr>
            <a:r>
              <a:rPr lang="en-US" altLang="fr-FR" i="1">
                <a:solidFill>
                  <a:srgbClr val="000000"/>
                </a:solidFill>
              </a:rPr>
              <a:t> Eligibility check</a:t>
            </a:r>
          </a:p>
        </p:txBody>
      </p:sp>
      <p:cxnSp>
        <p:nvCxnSpPr>
          <p:cNvPr id="11270" name="AutoShape 9"/>
          <p:cNvCxnSpPr>
            <a:cxnSpLocks noChangeShapeType="1"/>
            <a:stCxn id="11267" idx="3"/>
            <a:endCxn id="11269" idx="3"/>
          </p:cNvCxnSpPr>
          <p:nvPr/>
        </p:nvCxnSpPr>
        <p:spPr bwMode="auto">
          <a:xfrm flipH="1">
            <a:off x="7550150" y="2292350"/>
            <a:ext cx="550863" cy="1677988"/>
          </a:xfrm>
          <a:prstGeom prst="bentConnector3">
            <a:avLst>
              <a:gd name="adj1" fmla="val -41208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1260475" y="3600450"/>
            <a:ext cx="2835275" cy="7413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 b="1">
                <a:solidFill>
                  <a:srgbClr val="FF3300"/>
                </a:solidFill>
              </a:rPr>
              <a:t>Referees</a:t>
            </a:r>
          </a:p>
          <a:p>
            <a:pPr algn="ctr" eaLnBrk="1" hangingPunct="1"/>
            <a:r>
              <a:rPr lang="en-US" altLang="fr-FR" i="1">
                <a:solidFill>
                  <a:srgbClr val="000000"/>
                </a:solidFill>
              </a:rPr>
              <a:t>Evaluation of the proposal</a:t>
            </a:r>
          </a:p>
        </p:txBody>
      </p:sp>
      <p:cxnSp>
        <p:nvCxnSpPr>
          <p:cNvPr id="11272" name="AutoShape 11"/>
          <p:cNvCxnSpPr>
            <a:cxnSpLocks noChangeShapeType="1"/>
            <a:stCxn id="11269" idx="1"/>
            <a:endCxn id="11271" idx="3"/>
          </p:cNvCxnSpPr>
          <p:nvPr/>
        </p:nvCxnSpPr>
        <p:spPr bwMode="auto">
          <a:xfrm flipH="1">
            <a:off x="4095750" y="3970338"/>
            <a:ext cx="1009650" cy="158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1455738" y="5003800"/>
            <a:ext cx="2444750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400" b="1">
                <a:solidFill>
                  <a:srgbClr val="FF3300"/>
                </a:solidFill>
              </a:rPr>
              <a:t>Selection Panel</a:t>
            </a:r>
          </a:p>
          <a:p>
            <a:pPr eaLnBrk="1" hangingPunct="1">
              <a:buFontTx/>
              <a:buChar char="•"/>
            </a:pPr>
            <a:r>
              <a:rPr lang="en-US" altLang="fr-FR" i="1">
                <a:solidFill>
                  <a:srgbClr val="000000"/>
                </a:solidFill>
              </a:rPr>
              <a:t> Final decision</a:t>
            </a:r>
          </a:p>
          <a:p>
            <a:pPr eaLnBrk="1" hangingPunct="1">
              <a:buFontTx/>
              <a:buChar char="•"/>
            </a:pPr>
            <a:r>
              <a:rPr lang="en-US" altLang="fr-FR" i="1">
                <a:solidFill>
                  <a:srgbClr val="000000"/>
                </a:solidFill>
              </a:rPr>
              <a:t> Ranking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4781550" y="5005388"/>
            <a:ext cx="3092450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400" b="1">
                <a:solidFill>
                  <a:srgbClr val="FF3300"/>
                </a:solidFill>
              </a:rPr>
              <a:t>Host Institution</a:t>
            </a:r>
          </a:p>
          <a:p>
            <a:pPr eaLnBrk="1" hangingPunct="1">
              <a:buFontTx/>
              <a:buChar char="•"/>
            </a:pPr>
            <a:r>
              <a:rPr lang="en-US" altLang="fr-FR" i="1">
                <a:solidFill>
                  <a:srgbClr val="000000"/>
                </a:solidFill>
              </a:rPr>
              <a:t> Information of the applicant</a:t>
            </a:r>
          </a:p>
          <a:p>
            <a:pPr eaLnBrk="1" hangingPunct="1">
              <a:buFontTx/>
              <a:buChar char="•"/>
            </a:pPr>
            <a:r>
              <a:rPr lang="en-US" altLang="fr-FR" i="1">
                <a:solidFill>
                  <a:srgbClr val="000000"/>
                </a:solidFill>
              </a:rPr>
              <a:t> Management of the visit</a:t>
            </a:r>
          </a:p>
        </p:txBody>
      </p:sp>
      <p:cxnSp>
        <p:nvCxnSpPr>
          <p:cNvPr id="11275" name="AutoShape 14"/>
          <p:cNvCxnSpPr>
            <a:cxnSpLocks noChangeShapeType="1"/>
            <a:stCxn id="11271" idx="1"/>
            <a:endCxn id="11273" idx="1"/>
          </p:cNvCxnSpPr>
          <p:nvPr/>
        </p:nvCxnSpPr>
        <p:spPr bwMode="auto">
          <a:xfrm rot="10800000" flipH="1" flipV="1">
            <a:off x="1260475" y="3971925"/>
            <a:ext cx="195263" cy="1539875"/>
          </a:xfrm>
          <a:prstGeom prst="bentConnector3">
            <a:avLst>
              <a:gd name="adj1" fmla="val -230898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15"/>
          <p:cNvCxnSpPr>
            <a:cxnSpLocks noChangeShapeType="1"/>
            <a:stCxn id="11273" idx="3"/>
            <a:endCxn id="11274" idx="1"/>
          </p:cNvCxnSpPr>
          <p:nvPr/>
        </p:nvCxnSpPr>
        <p:spPr bwMode="auto">
          <a:xfrm>
            <a:off x="3900488" y="5511800"/>
            <a:ext cx="881062" cy="15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7" name="Picture 16" descr="BONJ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941888"/>
            <a:ext cx="912813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8" descr="ORDIPRO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9445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 Box 19"/>
          <p:cNvSpPr txBox="1">
            <a:spLocks noChangeArrowheads="1"/>
          </p:cNvSpPr>
          <p:nvPr/>
        </p:nvSpPr>
        <p:spPr bwMode="auto">
          <a:xfrm>
            <a:off x="2499707" y="188640"/>
            <a:ext cx="5960725" cy="46166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fr-FR" dirty="0"/>
              <a:t>3- a fair and external selection of proposals</a:t>
            </a:r>
          </a:p>
        </p:txBody>
      </p:sp>
    </p:spTree>
    <p:extLst>
      <p:ext uri="{BB962C8B-B14F-4D97-AF65-F5344CB8AC3E}">
        <p14:creationId xmlns:p14="http://schemas.microsoft.com/office/powerpoint/2010/main" xmlns="" val="3403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87" y="1693257"/>
            <a:ext cx="6957105" cy="45437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6"/>
          <p:cNvSpPr txBox="1">
            <a:spLocks noChangeArrowheads="1"/>
          </p:cNvSpPr>
          <p:nvPr/>
        </p:nvSpPr>
        <p:spPr bwMode="auto">
          <a:xfrm>
            <a:off x="1544320" y="181253"/>
            <a:ext cx="718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4 – Keep </a:t>
            </a:r>
            <a:r>
              <a:rPr lang="en-GB" dirty="0" smtClean="0"/>
              <a:t>tracking </a:t>
            </a:r>
            <a:r>
              <a:rPr lang="en-GB" dirty="0" smtClean="0"/>
              <a:t>t</a:t>
            </a:r>
            <a:r>
              <a:rPr lang="en-GB" dirty="0" smtClean="0"/>
              <a:t>he </a:t>
            </a:r>
            <a:r>
              <a:rPr lang="en-GB" dirty="0"/>
              <a:t>partners’ access performances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51510" y="5517232"/>
            <a:ext cx="182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(</a:t>
            </a:r>
            <a:r>
              <a:rPr lang="fr-FR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fr-F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56365" y="3284137"/>
            <a:ext cx="89784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</a:t>
            </a:r>
            <a:endParaRPr lang="fr-FR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76672" y="1742365"/>
            <a:ext cx="132861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fr-FR" sz="16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</a:t>
            </a:r>
            <a:r>
              <a:rPr lang="fr-FR" sz="1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+31% </a:t>
            </a:r>
            <a:endParaRPr lang="fr-FR" sz="16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31125" y="2131325"/>
            <a:ext cx="180620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r>
              <a:rPr lang="fr-FR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+10% </a:t>
            </a:r>
            <a:endParaRPr lang="fr-FR" sz="1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38672" y="2582491"/>
            <a:ext cx="182581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fr-FR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+5% </a:t>
            </a:r>
            <a:r>
              <a:rPr lang="fr-FR" sz="1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</a:t>
            </a:r>
            <a:r>
              <a:rPr lang="fr-FR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1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</a:t>
            </a:r>
            <a:r>
              <a:rPr lang="fr-FR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16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 vert="horz" lIns="91440" tIns="45720" rIns="91440" bIns="45720" rtlCol="0" anchor="ctr"/>
          <a:lstStyle/>
          <a:p>
            <a:pPr algn="r"/>
            <a:fld id="{317BBE29-2826-40EB-8BA0-6EE936460D42}" type="slidenum">
              <a:rPr lang="de-DE" sz="1200">
                <a:solidFill>
                  <a:prstClr val="black">
                    <a:tint val="75000"/>
                  </a:prstClr>
                </a:solidFill>
              </a:rPr>
              <a:pPr algn="r"/>
              <a:t>11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3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99792" y="4581128"/>
            <a:ext cx="22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Month of the contract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59232" y="908720"/>
            <a:ext cx="8317224" cy="5234925"/>
            <a:chOff x="359232" y="908720"/>
            <a:chExt cx="8317224" cy="52349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32" y="1150247"/>
              <a:ext cx="6972905" cy="499339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7080921" y="1628800"/>
              <a:ext cx="1595535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dirty="0" err="1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Projects</a:t>
              </a:r>
              <a:r>
                <a:rPr lang="fr-FR" sz="1500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 +11%</a:t>
              </a:r>
            </a:p>
            <a:p>
              <a:pPr algn="ctr"/>
              <a:r>
                <a:rPr lang="fr-FR" sz="1500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Beyond </a:t>
              </a:r>
              <a:r>
                <a:rPr lang="fr-FR" sz="1500" dirty="0" err="1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target</a:t>
              </a:r>
              <a:r>
                <a:rPr lang="fr-FR" sz="1500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fr-FR" sz="15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080921" y="908720"/>
              <a:ext cx="1595535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dirty="0" err="1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Days</a:t>
              </a:r>
              <a:r>
                <a:rPr lang="fr-FR" sz="1500" dirty="0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 +26% </a:t>
              </a:r>
            </a:p>
            <a:p>
              <a:pPr algn="ctr"/>
              <a:r>
                <a:rPr lang="fr-FR" sz="1500" dirty="0" err="1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beyond</a:t>
              </a:r>
              <a:r>
                <a:rPr lang="fr-FR" sz="1500" dirty="0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fr-FR" sz="1500" dirty="0" err="1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target</a:t>
              </a:r>
              <a:r>
                <a:rPr lang="fr-FR" sz="1500" dirty="0" smtClean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fr-FR" sz="15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080920" y="2348880"/>
              <a:ext cx="1595535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Target  at month#30 </a:t>
              </a:r>
              <a:endParaRPr lang="fr-FR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Espace réservé du numéro de diapositive 1"/>
          <p:cNvSpPr txBox="1">
            <a:spLocks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AA5EF0-E322-4DB0-900B-BE5B12A05EC4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 algn="r"/>
              <a:t>12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11152" y="5301208"/>
            <a:ext cx="200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(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6"/>
          <p:cNvSpPr txBox="1">
            <a:spLocks noChangeArrowheads="1"/>
          </p:cNvSpPr>
          <p:nvPr/>
        </p:nvSpPr>
        <p:spPr bwMode="auto">
          <a:xfrm>
            <a:off x="2932262" y="181253"/>
            <a:ext cx="508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5 – Ask partners for the future access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716016" y="908720"/>
            <a:ext cx="4104456" cy="5400600"/>
            <a:chOff x="4716016" y="908720"/>
            <a:chExt cx="4104456" cy="5400600"/>
          </a:xfrm>
        </p:grpSpPr>
        <p:sp>
          <p:nvSpPr>
            <p:cNvPr id="2" name="Rectangle 1"/>
            <p:cNvSpPr/>
            <p:nvPr/>
          </p:nvSpPr>
          <p:spPr>
            <a:xfrm>
              <a:off x="4716016" y="908720"/>
              <a:ext cx="4104456" cy="54006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4716016" y="1150247"/>
              <a:ext cx="0" cy="4993398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425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52919" y="1356716"/>
            <a:ext cx="8764621" cy="75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Objective:  </a:t>
            </a:r>
            <a:r>
              <a:rPr lang="en-GB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adapt c</a:t>
            </a:r>
            <a:r>
              <a:rPr lang="en-GB" altLang="fr-FR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ontinuously </a:t>
            </a:r>
            <a:r>
              <a:rPr lang="en-GB" altLang="fr-F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GB" altLang="fr-F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access offer </a:t>
            </a:r>
            <a:r>
              <a:rPr lang="en-GB" altLang="fr-F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the </a:t>
            </a:r>
            <a:r>
              <a:rPr lang="en-GB" altLang="fr-F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user demand </a:t>
            </a:r>
            <a:r>
              <a:rPr lang="en-GB" altLang="fr-FR" dirty="0" smtClean="0">
                <a:solidFill>
                  <a:srgbClr val="333399"/>
                </a:solidFill>
                <a:latin typeface="Calibri" panose="020F0502020204030204" pitchFamily="34" charset="0"/>
              </a:rPr>
              <a:t>(or </a:t>
            </a:r>
            <a:r>
              <a:rPr lang="en-GB" altLang="fr-FR" dirty="0" smtClean="0">
                <a:solidFill>
                  <a:srgbClr val="333399"/>
                </a:solidFill>
                <a:latin typeface="Calibri" panose="020F0502020204030204" pitchFamily="34" charset="0"/>
              </a:rPr>
              <a:t>to specific situations </a:t>
            </a:r>
            <a:r>
              <a:rPr lang="en-GB" altLang="fr-FR" dirty="0" smtClean="0">
                <a:solidFill>
                  <a:srgbClr val="333399"/>
                </a:solidFill>
                <a:latin typeface="Calibri" panose="020F0502020204030204" pitchFamily="34" charset="0"/>
              </a:rPr>
              <a:t>such as breakdowns or upgrades of installations).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2919" y="3360069"/>
            <a:ext cx="542585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Example of implementation (4 year contract),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2919" y="2234617"/>
            <a:ext cx="8764621" cy="75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Implementation: </a:t>
            </a:r>
            <a:r>
              <a:rPr lang="en-GB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GB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Access Board </a:t>
            </a:r>
            <a:r>
              <a:rPr lang="en-GB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moves </a:t>
            </a:r>
            <a:r>
              <a:rPr lang="en-GB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Access Units </a:t>
            </a:r>
            <a:r>
              <a:rPr lang="en-GB" dirty="0" smtClean="0">
                <a:solidFill>
                  <a:srgbClr val="333399"/>
                </a:solidFill>
                <a:latin typeface="Calibri" panose="020F0502020204030204" pitchFamily="34" charset="0"/>
              </a:rPr>
              <a:t>from </a:t>
            </a:r>
            <a:r>
              <a:rPr lang="en-GB" dirty="0" smtClean="0">
                <a:solidFill>
                  <a:srgbClr val="333399"/>
                </a:solidFill>
                <a:latin typeface="Calibri" panose="020F0502020204030204" pitchFamily="34" charset="0"/>
              </a:rPr>
              <a:t>late access providers towards those providers  who are ahead </a:t>
            </a:r>
            <a:r>
              <a:rPr lang="en-GB" dirty="0" smtClean="0">
                <a:solidFill>
                  <a:srgbClr val="333399"/>
                </a:solidFill>
                <a:latin typeface="Calibri" panose="020F0502020204030204" pitchFamily="34" charset="0"/>
              </a:rPr>
              <a:t>of schedule and </a:t>
            </a:r>
            <a:r>
              <a:rPr lang="en-GB" dirty="0" smtClean="0">
                <a:solidFill>
                  <a:srgbClr val="333399"/>
                </a:solidFill>
                <a:latin typeface="Calibri" panose="020F0502020204030204" pitchFamily="34" charset="0"/>
              </a:rPr>
              <a:t>are subject to a</a:t>
            </a:r>
            <a:r>
              <a:rPr lang="en-GB" dirty="0" smtClean="0">
                <a:solidFill>
                  <a:srgbClr val="333399"/>
                </a:solidFill>
                <a:latin typeface="Calibri" panose="020F0502020204030204" pitchFamily="34" charset="0"/>
              </a:rPr>
              <a:t> high user pressure</a:t>
            </a:r>
            <a:r>
              <a:rPr lang="en-GB" altLang="fr-FR" dirty="0" smtClean="0">
                <a:solidFill>
                  <a:srgbClr val="333399"/>
                </a:solidFill>
                <a:latin typeface="Calibri" panose="020F0502020204030204" pitchFamily="34" charset="0"/>
              </a:rPr>
              <a:t>.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357968" y="5233062"/>
          <a:ext cx="85345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14"/>
                <a:gridCol w="1066814"/>
                <a:gridCol w="1066814"/>
                <a:gridCol w="1066814"/>
                <a:gridCol w="1066814"/>
                <a:gridCol w="1066814"/>
                <a:gridCol w="1066814"/>
                <a:gridCol w="1066814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08720" y="4890665"/>
            <a:ext cx="1637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 to </a:t>
            </a:r>
            <a:r>
              <a:rPr lang="fr-FR" sz="14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APIs</a:t>
            </a: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75513" y="4145479"/>
            <a:ext cx="1637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 to </a:t>
            </a:r>
            <a:r>
              <a:rPr lang="fr-FR" sz="14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APIs</a:t>
            </a: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741745" y="4890665"/>
            <a:ext cx="1637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 to </a:t>
            </a:r>
            <a:r>
              <a:rPr lang="fr-FR" sz="14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APIs</a:t>
            </a: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91522" y="4145479"/>
            <a:ext cx="1677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 to </a:t>
            </a:r>
            <a:r>
              <a:rPr lang="fr-FR" sz="14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APIs 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+ 1st </a:t>
            </a:r>
            <a:r>
              <a:rPr lang="fr-F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reallocation</a:t>
            </a:r>
            <a:r>
              <a:rPr lang="fr-F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15421" y="4145479"/>
            <a:ext cx="1677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 to </a:t>
            </a:r>
            <a:r>
              <a:rPr lang="fr-FR" sz="14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APIs 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+ 2nd </a:t>
            </a:r>
            <a:r>
              <a:rPr lang="fr-F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reallocation</a:t>
            </a:r>
            <a:r>
              <a:rPr lang="fr-F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878591" y="4890665"/>
            <a:ext cx="1637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 to </a:t>
            </a:r>
            <a:r>
              <a:rPr lang="fr-FR" sz="14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APIs</a:t>
            </a: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33223" y="4890665"/>
            <a:ext cx="1375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3rd </a:t>
            </a:r>
            <a:r>
              <a:rPr lang="fr-F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reallocation</a:t>
            </a:r>
            <a:r>
              <a:rPr lang="fr-F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494359" y="4453256"/>
            <a:ext cx="0" cy="7451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4621513" y="4684070"/>
            <a:ext cx="8893" cy="5143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754304" y="4684070"/>
            <a:ext cx="8893" cy="5143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2919" y="3270388"/>
            <a:ext cx="8764621" cy="2985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214354" y="5919503"/>
            <a:ext cx="8842098" cy="307777"/>
            <a:chOff x="214354" y="6178815"/>
            <a:chExt cx="8842098" cy="307777"/>
          </a:xfrm>
        </p:grpSpPr>
        <p:sp>
          <p:nvSpPr>
            <p:cNvPr id="21" name="ZoneTexte 20"/>
            <p:cNvSpPr txBox="1"/>
            <p:nvPr/>
          </p:nvSpPr>
          <p:spPr>
            <a:xfrm>
              <a:off x="214354" y="617881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fr-FR" dirty="0" smtClean="0">
                  <a:solidFill>
                    <a:srgbClr val="000000"/>
                  </a:solidFill>
                </a:rPr>
                <a:t>0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82987" y="6178815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fr-FR" dirty="0" smtClean="0">
                  <a:solidFill>
                    <a:srgbClr val="000000"/>
                  </a:solidFill>
                </a:rPr>
                <a:t>6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293251" y="617881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fr-FR" dirty="0" smtClean="0">
                  <a:solidFill>
                    <a:srgbClr val="000000"/>
                  </a:solidFill>
                </a:rPr>
                <a:t>12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375430" y="617881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fr-FR" dirty="0" smtClean="0">
                  <a:solidFill>
                    <a:srgbClr val="000000"/>
                  </a:solidFill>
                </a:rPr>
                <a:t>18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438153" y="617881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fr-FR" dirty="0" smtClean="0">
                  <a:solidFill>
                    <a:srgbClr val="000000"/>
                  </a:solidFill>
                </a:rPr>
                <a:t>24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510604" y="617881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fr-FR" dirty="0" smtClean="0">
                  <a:solidFill>
                    <a:srgbClr val="000000"/>
                  </a:solidFill>
                </a:rPr>
                <a:t>30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563599" y="617881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fr-FR" dirty="0" smtClean="0">
                  <a:solidFill>
                    <a:srgbClr val="000000"/>
                  </a:solidFill>
                </a:rPr>
                <a:t>36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645778" y="617881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fr-FR" dirty="0" smtClean="0">
                  <a:solidFill>
                    <a:srgbClr val="000000"/>
                  </a:solidFill>
                </a:rPr>
                <a:t>42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689044" y="617881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fr-FR" dirty="0" smtClean="0">
                  <a:solidFill>
                    <a:srgbClr val="000000"/>
                  </a:solidFill>
                </a:rPr>
                <a:t>48</a:t>
              </a:r>
              <a:endParaRPr lang="fr-FR" dirty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ZoneTexte 6"/>
          <p:cNvSpPr txBox="1">
            <a:spLocks noChangeArrowheads="1"/>
          </p:cNvSpPr>
          <p:nvPr/>
        </p:nvSpPr>
        <p:spPr bwMode="auto">
          <a:xfrm>
            <a:off x="1115616" y="375047"/>
            <a:ext cx="8029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z="2200" b="0" dirty="0"/>
              <a:t>6 – Reallocate beam time between partners (dynamic </a:t>
            </a:r>
            <a:r>
              <a:rPr lang="en-GB" sz="2200" b="0" dirty="0" smtClean="0"/>
              <a:t>access)</a:t>
            </a: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xmlns="" val="27601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4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7956" y="4221163"/>
            <a:ext cx="8907463" cy="2087562"/>
            <a:chOff x="81" y="2795"/>
            <a:chExt cx="5611" cy="1315"/>
          </a:xfrm>
        </p:grpSpPr>
        <p:pic>
          <p:nvPicPr>
            <p:cNvPr id="2054" name="Picture 12" descr="04_PLFA_By_Ph_Stropp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" y="2795"/>
              <a:ext cx="1995" cy="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14" descr="DSCF0035"/>
            <p:cNvPicPr>
              <a:picLocks noChangeAspect="1" noChangeArrowheads="1"/>
            </p:cNvPicPr>
            <p:nvPr/>
          </p:nvPicPr>
          <p:blipFill>
            <a:blip r:embed="rId3" cstate="print">
              <a:lum bright="38000" contras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2795"/>
              <a:ext cx="1756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4" descr="Image du Presse-papi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527"/>
            <a:stretch>
              <a:fillRect/>
            </a:stretch>
          </p:blipFill>
          <p:spPr bwMode="auto">
            <a:xfrm>
              <a:off x="3981" y="2795"/>
              <a:ext cx="1711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2601" y="785794"/>
            <a:ext cx="7772400" cy="707677"/>
          </a:xfrm>
        </p:spPr>
        <p:txBody>
          <a:bodyPr/>
          <a:lstStyle/>
          <a:p>
            <a:pPr eaLnBrk="1" hangingPunct="1"/>
            <a:r>
              <a:rPr lang="en-GB" altLang="fr-FR" sz="2800" dirty="0" smtClean="0">
                <a:solidFill>
                  <a:schemeClr val="tx1"/>
                </a:solidFill>
              </a:rPr>
              <a:t>LASERLAB-EUROPE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91868" y="1357298"/>
            <a:ext cx="6448247" cy="4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92" rIns="91380" bIns="456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832" eaLnBrk="1" hangingPunct="1">
              <a:lnSpc>
                <a:spcPct val="150000"/>
              </a:lnSpc>
            </a:pPr>
            <a:r>
              <a:rPr lang="fr-FR" altLang="fr-FR" sz="1600" i="1" dirty="0">
                <a:solidFill>
                  <a:srgbClr val="000000"/>
                </a:solidFill>
              </a:rPr>
              <a:t>Didier </a:t>
            </a:r>
            <a:r>
              <a:rPr lang="fr-FR" altLang="fr-FR" sz="1600" i="1" dirty="0" smtClean="0">
                <a:solidFill>
                  <a:srgbClr val="000000"/>
                </a:solidFill>
              </a:rPr>
              <a:t>NORMAND (CEA) : chairman of </a:t>
            </a:r>
            <a:r>
              <a:rPr lang="fr-FR" altLang="fr-FR" sz="1600" i="1" dirty="0">
                <a:solidFill>
                  <a:srgbClr val="000000"/>
                </a:solidFill>
              </a:rPr>
              <a:t>the </a:t>
            </a:r>
            <a:r>
              <a:rPr lang="fr-FR" altLang="fr-FR" sz="1600" i="1" dirty="0" smtClean="0">
                <a:solidFill>
                  <a:srgbClr val="000000"/>
                </a:solidFill>
              </a:rPr>
              <a:t>LASERLAB Access </a:t>
            </a:r>
            <a:r>
              <a:rPr lang="fr-FR" altLang="fr-FR" sz="1600" i="1" dirty="0" err="1">
                <a:solidFill>
                  <a:srgbClr val="000000"/>
                </a:solidFill>
              </a:rPr>
              <a:t>Board</a:t>
            </a:r>
            <a:endParaRPr lang="fr-FR" altLang="fr-FR" sz="1600" i="1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43174" y="2000240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LASERLAB-EUROPE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Access management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role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users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31068"/>
            <a:ext cx="7139136" cy="461665"/>
          </a:xfr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400" b="0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 </a:t>
            </a:r>
            <a:r>
              <a:rPr lang="en-US" sz="2400" b="0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active board of user representatives</a:t>
            </a:r>
            <a:endParaRPr lang="de-DE" sz="2400" b="0" kern="12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67544" y="5313706"/>
            <a:ext cx="8219256" cy="1115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Management, Access &amp; Networking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Boards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 of the General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Assembly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full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voting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23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in charge of organizing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user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meetings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1601"/>
            <a:ext cx="4176464" cy="36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5720" y="1571612"/>
            <a:ext cx="2428892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2000" b="1" dirty="0" smtClean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an essential role  of interface between  users  and LASERLAB, providing advice to both sides </a:t>
            </a:r>
          </a:p>
        </p:txBody>
      </p:sp>
    </p:spTree>
    <p:extLst>
      <p:ext uri="{BB962C8B-B14F-4D97-AF65-F5344CB8AC3E}">
        <p14:creationId xmlns:p14="http://schemas.microsoft.com/office/powerpoint/2010/main" xmlns="" val="4873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171400"/>
            <a:ext cx="7469564" cy="5848056"/>
          </a:xfrm>
          <a:prstGeom prst="rect">
            <a:avLst/>
          </a:prstGeom>
          <a:ln w="12700">
            <a:solidFill>
              <a:srgbClr val="FF0000"/>
            </a:solidFill>
            <a:prstDash val="sysDot"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965956" cy="103386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99592" y="764704"/>
            <a:ext cx="7272808" cy="3580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  <a:buFont typeface="Wingdings" pitchFamily="2" charset="2"/>
              <a:buChar char="q"/>
            </a:pPr>
            <a:r>
              <a:rPr lang="fr-FR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fr-FR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510 </a:t>
            </a:r>
            <a:r>
              <a:rPr lang="fr-FR" sz="1600" dirty="0" smtClean="0">
                <a:solidFill>
                  <a:prstClr val="black"/>
                </a:solidFill>
              </a:rPr>
              <a:t>user questionnaires (60% of </a:t>
            </a:r>
            <a:r>
              <a:rPr lang="fr-FR" sz="1600" dirty="0" err="1" smtClean="0">
                <a:solidFill>
                  <a:prstClr val="black"/>
                </a:solidFill>
              </a:rPr>
              <a:t>projects</a:t>
            </a:r>
            <a:r>
              <a:rPr lang="fr-FR" sz="1600" dirty="0" smtClean="0">
                <a:solidFill>
                  <a:prstClr val="black"/>
                </a:solidFill>
              </a:rPr>
              <a:t>)</a:t>
            </a:r>
            <a:endParaRPr lang="fr-FR" sz="1600" i="1" dirty="0" smtClean="0">
              <a:solidFill>
                <a:prstClr val="black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433434" y="1586377"/>
            <a:ext cx="140364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1 = </a:t>
            </a:r>
            <a:r>
              <a:rPr lang="fr-FR" sz="1600" dirty="0" err="1" smtClean="0">
                <a:solidFill>
                  <a:prstClr val="black"/>
                </a:solidFill>
              </a:rPr>
              <a:t>very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</a:rPr>
              <a:t>poor</a:t>
            </a:r>
            <a:endParaRPr lang="fr-FR" sz="1600" dirty="0" smtClean="0">
              <a:solidFill>
                <a:prstClr val="black"/>
              </a:solidFill>
            </a:endParaRPr>
          </a:p>
          <a:p>
            <a:r>
              <a:rPr lang="fr-FR" sz="1600" dirty="0" smtClean="0">
                <a:solidFill>
                  <a:prstClr val="black"/>
                </a:solidFill>
              </a:rPr>
              <a:t>2 = </a:t>
            </a:r>
            <a:r>
              <a:rPr lang="fr-FR" sz="1600" dirty="0" err="1" smtClean="0">
                <a:solidFill>
                  <a:prstClr val="black"/>
                </a:solidFill>
              </a:rPr>
              <a:t>poor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</a:p>
          <a:p>
            <a:r>
              <a:rPr lang="fr-FR" sz="1600" dirty="0" smtClean="0">
                <a:solidFill>
                  <a:prstClr val="black"/>
                </a:solidFill>
              </a:rPr>
              <a:t>3 = acceptable</a:t>
            </a:r>
          </a:p>
          <a:p>
            <a:r>
              <a:rPr lang="fr-FR" sz="1600" dirty="0" smtClean="0">
                <a:solidFill>
                  <a:prstClr val="black"/>
                </a:solidFill>
              </a:rPr>
              <a:t>4 = good</a:t>
            </a:r>
          </a:p>
          <a:p>
            <a:r>
              <a:rPr lang="fr-FR" sz="1600" dirty="0" smtClean="0">
                <a:solidFill>
                  <a:prstClr val="black"/>
                </a:solidFill>
              </a:rPr>
              <a:t>5 = </a:t>
            </a:r>
            <a:r>
              <a:rPr lang="fr-FR" sz="1600" dirty="0" err="1" smtClean="0">
                <a:solidFill>
                  <a:prstClr val="black"/>
                </a:solidFill>
              </a:rPr>
              <a:t>very</a:t>
            </a:r>
            <a:r>
              <a:rPr lang="fr-FR" sz="1600" dirty="0" smtClean="0">
                <a:solidFill>
                  <a:prstClr val="black"/>
                </a:solidFill>
              </a:rPr>
              <a:t> good</a:t>
            </a:r>
            <a:endParaRPr lang="fr-FR" sz="1600" dirty="0">
              <a:solidFill>
                <a:prstClr val="black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4644008" y="3429000"/>
            <a:ext cx="288032" cy="144016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932040" y="3573016"/>
            <a:ext cx="35248" cy="260797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4788024" y="3833813"/>
            <a:ext cx="179264" cy="243259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4499992" y="4077815"/>
            <a:ext cx="288032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4319588" y="3871913"/>
            <a:ext cx="180404" cy="205159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4362450" y="3429000"/>
            <a:ext cx="281560" cy="119063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4293220" y="3548063"/>
            <a:ext cx="69230" cy="287957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3500438" y="2348880"/>
            <a:ext cx="1143570" cy="54672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3243263" y="2890838"/>
            <a:ext cx="257175" cy="120015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3243263" y="4100513"/>
            <a:ext cx="642937" cy="823912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3981593" y="5031988"/>
            <a:ext cx="1247632" cy="16262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V="1">
            <a:off x="5233988" y="4095750"/>
            <a:ext cx="766762" cy="947738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 flipV="1">
            <a:off x="5734050" y="2895600"/>
            <a:ext cx="278110" cy="1195388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 flipV="1">
            <a:off x="4643438" y="2357438"/>
            <a:ext cx="1116300" cy="53340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H="1" flipV="1">
            <a:off x="4643438" y="3068961"/>
            <a:ext cx="513184" cy="27249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 flipV="1">
            <a:off x="4630886" y="2713749"/>
            <a:ext cx="815132" cy="391401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5156622" y="3358704"/>
            <a:ext cx="135458" cy="596738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5467350" y="3110911"/>
            <a:ext cx="184770" cy="894153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4932040" y="3955442"/>
            <a:ext cx="374241" cy="45947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H="1">
            <a:off x="5104960" y="4005064"/>
            <a:ext cx="547160" cy="724607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>
            <a:off x="4330116" y="4414912"/>
            <a:ext cx="604457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H="1" flipV="1">
            <a:off x="4167188" y="4724400"/>
            <a:ext cx="923067" cy="544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H="1" flipV="1">
            <a:off x="3932486" y="3955442"/>
            <a:ext cx="385763" cy="451988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H="1" flipV="1">
            <a:off x="3614267" y="4005064"/>
            <a:ext cx="536682" cy="719336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V="1">
            <a:off x="3932486" y="3312279"/>
            <a:ext cx="139737" cy="643163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V="1">
            <a:off x="4073054" y="3062175"/>
            <a:ext cx="564567" cy="250104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795931" y="2712344"/>
            <a:ext cx="846502" cy="407169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088056" y="159023"/>
            <a:ext cx="4231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for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Users satisfaction</a:t>
            </a:r>
          </a:p>
        </p:txBody>
      </p:sp>
      <p:cxnSp>
        <p:nvCxnSpPr>
          <p:cNvPr id="104" name="Connecteur droit 103"/>
          <p:cNvCxnSpPr/>
          <p:nvPr/>
        </p:nvCxnSpPr>
        <p:spPr>
          <a:xfrm flipH="1">
            <a:off x="3564731" y="3105150"/>
            <a:ext cx="231200" cy="899914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llipse 108"/>
          <p:cNvSpPr/>
          <p:nvPr/>
        </p:nvSpPr>
        <p:spPr>
          <a:xfrm rot="1800000">
            <a:off x="4598292" y="3717032"/>
            <a:ext cx="94884" cy="116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Trapèze 110"/>
          <p:cNvSpPr/>
          <p:nvPr/>
        </p:nvSpPr>
        <p:spPr>
          <a:xfrm>
            <a:off x="1043609" y="1916832"/>
            <a:ext cx="2916449" cy="2807568"/>
          </a:xfrm>
          <a:prstGeom prst="trapezoid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Trapèze 111"/>
          <p:cNvSpPr/>
          <p:nvPr/>
        </p:nvSpPr>
        <p:spPr>
          <a:xfrm>
            <a:off x="1043608" y="4526852"/>
            <a:ext cx="6264695" cy="1142781"/>
          </a:xfrm>
          <a:prstGeom prst="trapezoid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4467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2" grpId="0" animBg="1"/>
      <p:bldP spid="1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76263" y="1587105"/>
            <a:ext cx="7954652" cy="4320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D599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D599F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D599F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D599F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D599F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D599F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D599F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D599F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D599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lt-LT" sz="2400" b="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Laserlab Europe User Meeting Vilnius,27-29 August, 2017</a:t>
            </a:r>
            <a:endParaRPr lang="lt-LT" sz="2400" b="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11560" y="2203937"/>
            <a:ext cx="8136904" cy="3240360"/>
            <a:chOff x="611560" y="2315610"/>
            <a:chExt cx="8136904" cy="324036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356"/>
            <a:stretch/>
          </p:blipFill>
          <p:spPr>
            <a:xfrm>
              <a:off x="6156176" y="2371028"/>
              <a:ext cx="2592288" cy="312952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Content Placeholder 3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7156"/>
            <a:stretch/>
          </p:blipFill>
          <p:spPr bwMode="auto">
            <a:xfrm>
              <a:off x="611560" y="2315610"/>
              <a:ext cx="5544616" cy="3240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83568" y="5629082"/>
            <a:ext cx="80032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sz="1600" dirty="0" smtClean="0">
                <a:latin typeface="Calibri" panose="020F0502020204030204" pitchFamily="34" charset="0"/>
                <a:cs typeface="Times New Roman" pitchFamily="18" charset="0"/>
              </a:rPr>
              <a:t>High </a:t>
            </a:r>
            <a:r>
              <a:rPr lang="lt-LT" sz="1600" dirty="0">
                <a:latin typeface="Calibri" panose="020F0502020204030204" pitchFamily="34" charset="0"/>
                <a:cs typeface="Times New Roman" pitchFamily="18" charset="0"/>
              </a:rPr>
              <a:t>Intensity interactions and plasma physics,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sz="1600" dirty="0" smtClean="0">
                <a:latin typeface="Calibri" panose="020F0502020204030204" pitchFamily="34" charset="0"/>
                <a:cs typeface="Times New Roman" pitchFamily="18" charset="0"/>
              </a:rPr>
              <a:t>Life </a:t>
            </a:r>
            <a:r>
              <a:rPr lang="lt-LT" sz="1600" dirty="0">
                <a:latin typeface="Calibri" panose="020F0502020204030204" pitchFamily="34" charset="0"/>
                <a:cs typeface="Times New Roman" pitchFamily="18" charset="0"/>
              </a:rPr>
              <a:t>sciences </a:t>
            </a:r>
            <a:r>
              <a:rPr lang="en-US" sz="1600" dirty="0">
                <a:latin typeface="Calibri" panose="020F0502020204030204" pitchFamily="34" charset="0"/>
                <a:cs typeface="Times New Roman" pitchFamily="18" charset="0"/>
              </a:rPr>
              <a:t>&amp; biotechnology and molecular and </a:t>
            </a:r>
            <a:r>
              <a:rPr lang="en-US" sz="1600" dirty="0" smtClean="0">
                <a:latin typeface="Calibri" panose="020F0502020204030204" pitchFamily="34" charset="0"/>
                <a:cs typeface="Times New Roman" pitchFamily="18" charset="0"/>
              </a:rPr>
              <a:t>cellular </a:t>
            </a:r>
            <a:r>
              <a:rPr lang="en-US" sz="1600" dirty="0">
                <a:latin typeface="Calibri" panose="020F0502020204030204" pitchFamily="34" charset="0"/>
                <a:cs typeface="Times New Roman" pitchFamily="18" charset="0"/>
              </a:rPr>
              <a:t>biology,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Calibri" panose="020F0502020204030204" pitchFamily="34" charset="0"/>
                <a:cs typeface="Times New Roman" pitchFamily="18" charset="0"/>
              </a:rPr>
              <a:t>Cultural </a:t>
            </a:r>
            <a:r>
              <a:rPr lang="en-US" sz="1600" dirty="0">
                <a:latin typeface="Calibri" panose="020F0502020204030204" pitchFamily="34" charset="0"/>
                <a:cs typeface="Times New Roman" pitchFamily="18" charset="0"/>
              </a:rPr>
              <a:t>heritage investigations with lasers,</a:t>
            </a:r>
          </a:p>
        </p:txBody>
      </p:sp>
      <p:sp>
        <p:nvSpPr>
          <p:cNvPr id="8" name="Espace réservé du numéro de diapositive 1"/>
          <p:cNvSpPr txBox="1">
            <a:spLocks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AA5EF0-E322-4DB0-900B-BE5B12A05EC4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 algn="r"/>
              <a:t>17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87979" y="159023"/>
            <a:ext cx="433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Organizing regular user meeting </a:t>
            </a:r>
          </a:p>
        </p:txBody>
      </p:sp>
    </p:spTree>
    <p:extLst>
      <p:ext uri="{BB962C8B-B14F-4D97-AF65-F5344CB8AC3E}">
        <p14:creationId xmlns:p14="http://schemas.microsoft.com/office/powerpoint/2010/main" xmlns="" val="7772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BBE29-2826-40EB-8BA0-6EE936460D4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868" y="1428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Conclusions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1472" y="1643050"/>
            <a:ext cx="8072494" cy="3462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</a:rPr>
              <a:t>Our </a:t>
            </a:r>
            <a:r>
              <a:rPr lang="fr-FR" sz="2000" dirty="0" err="1" smtClean="0">
                <a:solidFill>
                  <a:srgbClr val="FF0000"/>
                </a:solidFill>
                <a:latin typeface="Calibri" pitchFamily="34" charset="0"/>
              </a:rPr>
              <a:t>access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</a:rPr>
              <a:t> management </a:t>
            </a:r>
            <a:r>
              <a:rPr lang="fr-FR" sz="2000" dirty="0" err="1" smtClean="0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alibri" pitchFamily="34" charset="0"/>
              </a:rPr>
              <a:t>based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</a:rPr>
              <a:t> 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>
                <a:latin typeface="Calibri" pitchFamily="34" charset="0"/>
              </a:rPr>
              <a:t> a </a:t>
            </a:r>
            <a:r>
              <a:rPr lang="fr-FR" dirty="0" err="1" smtClean="0">
                <a:latin typeface="Calibri" pitchFamily="34" charset="0"/>
              </a:rPr>
              <a:t>strong</a:t>
            </a:r>
            <a:r>
              <a:rPr lang="fr-FR" dirty="0" smtClean="0">
                <a:latin typeface="Calibri" pitchFamily="34" charset="0"/>
              </a:rPr>
              <a:t> Access </a:t>
            </a:r>
            <a:r>
              <a:rPr lang="fr-FR" dirty="0" err="1" smtClean="0">
                <a:latin typeface="Calibri" pitchFamily="34" charset="0"/>
              </a:rPr>
              <a:t>Board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including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users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representatives</a:t>
            </a:r>
            <a:endParaRPr lang="fr-FR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>
                <a:latin typeface="Calibri" pitchFamily="34" charset="0"/>
              </a:rPr>
              <a:t> a </a:t>
            </a:r>
            <a:r>
              <a:rPr lang="fr-FR" dirty="0" err="1" smtClean="0">
                <a:latin typeface="Calibri" pitchFamily="34" charset="0"/>
              </a:rPr>
              <a:t>clear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procedure</a:t>
            </a:r>
            <a:r>
              <a:rPr lang="fr-FR" dirty="0" smtClean="0">
                <a:latin typeface="Calibri" pitchFamily="34" charset="0"/>
              </a:rPr>
              <a:t> for </a:t>
            </a:r>
            <a:r>
              <a:rPr lang="fr-FR" dirty="0" err="1" smtClean="0">
                <a:latin typeface="Calibri" pitchFamily="34" charset="0"/>
              </a:rPr>
              <a:t>applying</a:t>
            </a:r>
            <a:r>
              <a:rPr lang="fr-FR" dirty="0" smtClean="0">
                <a:latin typeface="Calibri" pitchFamily="34" charset="0"/>
              </a:rPr>
              <a:t> to </a:t>
            </a:r>
            <a:r>
              <a:rPr lang="fr-FR" dirty="0" err="1" smtClean="0">
                <a:latin typeface="Calibri" pitchFamily="34" charset="0"/>
              </a:rPr>
              <a:t>access</a:t>
            </a:r>
            <a:endParaRPr lang="fr-FR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>
                <a:latin typeface="Calibri" pitchFamily="34" charset="0"/>
              </a:rPr>
              <a:t> a </a:t>
            </a:r>
            <a:r>
              <a:rPr lang="fr-FR" dirty="0" err="1" smtClean="0">
                <a:latin typeface="Calibri" pitchFamily="34" charset="0"/>
              </a:rPr>
              <a:t>fair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selection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procedure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based</a:t>
            </a:r>
            <a:r>
              <a:rPr lang="fr-FR" dirty="0" smtClean="0">
                <a:latin typeface="Calibri" pitchFamily="34" charset="0"/>
              </a:rPr>
              <a:t> on </a:t>
            </a:r>
            <a:r>
              <a:rPr lang="fr-FR" dirty="0" err="1" smtClean="0">
                <a:latin typeface="Calibri" pitchFamily="34" charset="0"/>
              </a:rPr>
              <a:t>external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selection</a:t>
            </a:r>
            <a:r>
              <a:rPr lang="fr-FR" dirty="0" smtClean="0">
                <a:latin typeface="Calibri" pitchFamily="34" charset="0"/>
              </a:rPr>
              <a:t> panel  &amp; pool of referees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regular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tracking</a:t>
            </a:r>
            <a:r>
              <a:rPr lang="fr-FR" dirty="0" smtClean="0">
                <a:latin typeface="Calibri" pitchFamily="34" charset="0"/>
              </a:rPr>
              <a:t> of the </a:t>
            </a:r>
            <a:r>
              <a:rPr lang="fr-FR" dirty="0" err="1" smtClean="0">
                <a:latin typeface="Calibri" pitchFamily="34" charset="0"/>
              </a:rPr>
              <a:t>partners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access</a:t>
            </a:r>
            <a:r>
              <a:rPr lang="fr-FR" dirty="0" smtClean="0">
                <a:latin typeface="Calibri" pitchFamily="34" charset="0"/>
              </a:rPr>
              <a:t> performances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>
                <a:latin typeface="Calibri" pitchFamily="34" charset="0"/>
              </a:rPr>
              <a:t>Check for future </a:t>
            </a:r>
            <a:r>
              <a:rPr lang="fr-FR" dirty="0" err="1" smtClean="0">
                <a:latin typeface="Calibri" pitchFamily="34" charset="0"/>
              </a:rPr>
              <a:t>projects</a:t>
            </a:r>
            <a:endParaRPr lang="fr-FR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reallocation</a:t>
            </a:r>
            <a:r>
              <a:rPr lang="fr-FR" dirty="0" smtClean="0">
                <a:latin typeface="Calibri" pitchFamily="34" charset="0"/>
              </a:rPr>
              <a:t> of </a:t>
            </a:r>
            <a:r>
              <a:rPr lang="fr-FR" dirty="0" err="1" smtClean="0">
                <a:latin typeface="Calibri" pitchFamily="34" charset="0"/>
              </a:rPr>
              <a:t>beam</a:t>
            </a:r>
            <a:r>
              <a:rPr lang="fr-FR" dirty="0" smtClean="0">
                <a:latin typeface="Calibri" pitchFamily="34" charset="0"/>
              </a:rPr>
              <a:t> time </a:t>
            </a:r>
            <a:r>
              <a:rPr lang="fr-FR" dirty="0" err="1" smtClean="0">
                <a:latin typeface="Calibri" pitchFamily="34" charset="0"/>
              </a:rPr>
              <a:t>between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partners</a:t>
            </a:r>
            <a:r>
              <a:rPr lang="fr-FR" dirty="0" smtClean="0">
                <a:latin typeface="Calibri" pitchFamily="34" charset="0"/>
              </a:rPr>
              <a:t> (</a:t>
            </a:r>
            <a:r>
              <a:rPr lang="fr-FR" dirty="0" err="1" smtClean="0">
                <a:latin typeface="Calibri" pitchFamily="34" charset="0"/>
              </a:rPr>
              <a:t>dynamic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access</a:t>
            </a:r>
            <a:r>
              <a:rPr lang="fr-FR" dirty="0" smtClean="0"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>
                <a:latin typeface="Calibri" pitchFamily="34" charset="0"/>
              </a:rPr>
              <a:t> user feedback and </a:t>
            </a:r>
            <a:r>
              <a:rPr lang="fr-FR" dirty="0" err="1" smtClean="0">
                <a:latin typeface="Calibri" pitchFamily="34" charset="0"/>
              </a:rPr>
              <a:t>advice</a:t>
            </a:r>
            <a:r>
              <a:rPr lang="fr-FR" dirty="0" smtClean="0">
                <a:latin typeface="Calibri" pitchFamily="34" charset="0"/>
              </a:rPr>
              <a:t>  (user questionnaires and user meetings)</a:t>
            </a:r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898129" y="1988236"/>
            <a:ext cx="1664918" cy="53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108" tIns="37554" rIns="75108" bIns="37554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</a:t>
            </a:r>
            <a:r>
              <a:rPr kumimoji="0" lang="de-DE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European</a:t>
            </a:r>
            <a:r>
              <a:rPr kumimoji="0" lang="de-DE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br>
              <a:rPr kumimoji="0" lang="de-DE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Laser </a:t>
            </a: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Community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60692" y="2074649"/>
            <a:ext cx="1769113" cy="32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108" tIns="37554" rIns="75108" bIns="37554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de-DE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Laserlab-Europe</a:t>
            </a: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329280" y="1969191"/>
            <a:ext cx="2563200" cy="56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108" tIns="37554" rIns="75108" bIns="37554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de-DE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Emerging Pan-European ESFRI </a:t>
            </a:r>
            <a:r>
              <a:rPr kumimoji="0" lang="de-DE" alt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Infrastructures</a:t>
            </a:r>
            <a:endParaRPr kumimoji="0" lang="de-DE" altLang="de-DE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95536" y="1258546"/>
            <a:ext cx="8421584" cy="38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LASERLAB-EUROPE ambition  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2278" y="2686676"/>
            <a:ext cx="2321402" cy="232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774381" y="5170993"/>
            <a:ext cx="2124000" cy="8244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Flexible instrument </a:t>
            </a:r>
            <a:r>
              <a:rPr kumimoji="0" lang="en-US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beyond 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national scale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438720" y="5170993"/>
            <a:ext cx="2378400" cy="8244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720" tIns="42480" rIns="81720" bIns="424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Mission-oriented single entities to meet global challenges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912416" y="5170993"/>
            <a:ext cx="1648392" cy="57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00" tIns="41400" rIns="82800" bIns="414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National scale</a:t>
            </a:r>
            <a:br>
              <a:rPr kumimoji="0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National interest</a:t>
            </a:r>
            <a:endParaRPr kumimoji="0" lang="en-GB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52549"/>
            <a:ext cx="400464" cy="40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3147606" y="3586817"/>
            <a:ext cx="288032" cy="17041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feil nach rechts 30"/>
          <p:cNvSpPr/>
          <p:nvPr/>
        </p:nvSpPr>
        <p:spPr>
          <a:xfrm rot="10800000">
            <a:off x="3147606" y="3848453"/>
            <a:ext cx="288032" cy="17041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feil nach rechts 31"/>
          <p:cNvSpPr/>
          <p:nvPr/>
        </p:nvSpPr>
        <p:spPr>
          <a:xfrm>
            <a:off x="6156176" y="3586817"/>
            <a:ext cx="288032" cy="17041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feil nach rechts 32"/>
          <p:cNvSpPr/>
          <p:nvPr/>
        </p:nvSpPr>
        <p:spPr>
          <a:xfrm rot="10800000">
            <a:off x="6156176" y="3848453"/>
            <a:ext cx="288032" cy="17041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597358"/>
            <a:ext cx="2659153" cy="24109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8626" y="3802841"/>
            <a:ext cx="507790" cy="2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1821" y="2727928"/>
            <a:ext cx="955968" cy="504056"/>
          </a:xfrm>
          <a:prstGeom prst="rect">
            <a:avLst/>
          </a:prstGeom>
        </p:spPr>
      </p:pic>
      <p:pic>
        <p:nvPicPr>
          <p:cNvPr id="19" name="Picture 4" descr="http://www.si.se/upload/Bilder/Svenskundervisning/Oresundsbron_Martin_Nyman.jpg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000372"/>
            <a:ext cx="2491503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9883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Text Box 2"/>
          <p:cNvSpPr txBox="1">
            <a:spLocks noChangeArrowheads="1"/>
          </p:cNvSpPr>
          <p:nvPr/>
        </p:nvSpPr>
        <p:spPr bwMode="auto">
          <a:xfrm>
            <a:off x="4572000" y="2718259"/>
            <a:ext cx="4286280" cy="12486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4492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4492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4492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4492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Clr>
                <a:srgbClr val="000099"/>
              </a:buClr>
              <a:buSzPct val="100000"/>
              <a:buFont typeface="Wingdings" pitchFamily="2" charset="2"/>
              <a:buChar char="q"/>
            </a:pPr>
            <a:r>
              <a:rPr lang="en-GB" altLang="de-DE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Contractors:33 </a:t>
            </a:r>
            <a:r>
              <a:rPr lang="en-GB" altLang="de-DE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laser infrastructures </a:t>
            </a:r>
          </a:p>
          <a:p>
            <a:pPr>
              <a:lnSpc>
                <a:spcPct val="150000"/>
              </a:lnSpc>
              <a:buClr>
                <a:srgbClr val="000099"/>
              </a:buClr>
              <a:buSzPct val="100000"/>
              <a:buFont typeface="Wingdings" pitchFamily="2" charset="2"/>
              <a:buChar char="q"/>
            </a:pPr>
            <a:r>
              <a:rPr lang="en-GB" altLang="de-DE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5 subcontractors &amp; 10 </a:t>
            </a:r>
            <a:r>
              <a:rPr lang="en-GB" altLang="de-DE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associate partners</a:t>
            </a:r>
          </a:p>
          <a:p>
            <a:pPr>
              <a:lnSpc>
                <a:spcPct val="150000"/>
              </a:lnSpc>
              <a:buClr>
                <a:srgbClr val="000099"/>
              </a:buClr>
              <a:buSzPct val="100000"/>
              <a:buFont typeface="Wingdings" pitchFamily="2" charset="2"/>
              <a:buChar char="q"/>
            </a:pPr>
            <a:r>
              <a:rPr lang="en-GB" altLang="de-DE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from 21 </a:t>
            </a:r>
            <a:r>
              <a:rPr lang="en-GB" altLang="de-DE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European </a:t>
            </a:r>
            <a:r>
              <a:rPr lang="en-GB" altLang="de-DE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countries</a:t>
            </a:r>
            <a:endParaRPr lang="en-GB" altLang="de-DE" sz="1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2555776" y="144822"/>
            <a:ext cx="6131024" cy="461665"/>
          </a:xfrm>
          <a:noFill/>
        </p:spPr>
        <p:txBody>
          <a:bodyPr wrap="square" rtlCol="0">
            <a:spAutoFit/>
          </a:bodyPr>
          <a:lstStyle/>
          <a:p>
            <a:r>
              <a:rPr lang="en-GB" altLang="de-DE" sz="24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LASERLAB-EUROPE in Horizon 2020</a:t>
            </a:r>
            <a:endParaRPr lang="en-US" altLang="de-DE" sz="24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itchFamily="2" charset="2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026" y="2661920"/>
            <a:ext cx="3553162" cy="35531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5760" y="1245220"/>
            <a:ext cx="8534400" cy="113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fr-FR" b="1" dirty="0" smtClean="0">
                <a:solidFill>
                  <a:srgbClr val="FF0000"/>
                </a:solidFill>
              </a:rPr>
              <a:t>Network of </a:t>
            </a:r>
            <a:r>
              <a:rPr lang="fr-FR" b="1" dirty="0" smtClean="0">
                <a:solidFill>
                  <a:srgbClr val="FF0000"/>
                </a:solidFill>
              </a:rPr>
              <a:t>world-class </a:t>
            </a:r>
            <a:r>
              <a:rPr lang="fr-FR" b="1" dirty="0" smtClean="0">
                <a:solidFill>
                  <a:srgbClr val="FF0000"/>
                </a:solidFill>
              </a:rPr>
              <a:t>laser </a:t>
            </a:r>
            <a:r>
              <a:rPr lang="fr-FR" b="1" dirty="0" err="1" smtClean="0">
                <a:solidFill>
                  <a:srgbClr val="FF0000"/>
                </a:solidFill>
              </a:rPr>
              <a:t>facilities</a:t>
            </a:r>
            <a:r>
              <a:rPr lang="fr-FR" b="1" dirty="0" smtClean="0">
                <a:solidFill>
                  <a:srgbClr val="FF0000"/>
                </a:solidFill>
              </a:rPr>
              <a:t> in Europe :</a:t>
            </a:r>
          </a:p>
          <a:p>
            <a:pPr>
              <a:lnSpc>
                <a:spcPts val="2700"/>
              </a:lnSpc>
              <a:buFont typeface="Wingdings" pitchFamily="2" charset="2"/>
              <a:buChar char="q"/>
            </a:pP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initially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funded</a:t>
            </a:r>
            <a:r>
              <a:rPr lang="fr-FR" b="1" dirty="0" smtClean="0">
                <a:solidFill>
                  <a:srgbClr val="FF0000"/>
                </a:solidFill>
              </a:rPr>
              <a:t> on national basis</a:t>
            </a:r>
          </a:p>
          <a:p>
            <a:pPr>
              <a:lnSpc>
                <a:spcPts val="2700"/>
              </a:lnSpc>
              <a:buFont typeface="Wingdings" pitchFamily="2" charset="2"/>
              <a:buChar char="q"/>
            </a:pPr>
            <a:r>
              <a:rPr lang="fr-FR" b="1" dirty="0" smtClean="0">
                <a:solidFill>
                  <a:srgbClr val="FF0000"/>
                </a:solidFill>
              </a:rPr>
              <a:t>  </a:t>
            </a:r>
            <a:r>
              <a:rPr lang="fr-FR" b="1" dirty="0" err="1" smtClean="0">
                <a:solidFill>
                  <a:srgbClr val="FF0000"/>
                </a:solidFill>
              </a:rPr>
              <a:t>opened</a:t>
            </a:r>
            <a:r>
              <a:rPr lang="fr-FR" b="1" dirty="0" smtClean="0">
                <a:solidFill>
                  <a:srgbClr val="FF0000"/>
                </a:solidFill>
              </a:rPr>
              <a:t>  </a:t>
            </a:r>
            <a:r>
              <a:rPr lang="fr-FR" b="1" dirty="0" err="1" smtClean="0">
                <a:solidFill>
                  <a:srgbClr val="FF0000"/>
                </a:solidFill>
              </a:rPr>
              <a:t>at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15% </a:t>
            </a:r>
            <a:r>
              <a:rPr lang="fr-FR" b="1" dirty="0" smtClean="0">
                <a:solidFill>
                  <a:srgbClr val="FF0000"/>
                </a:solidFill>
              </a:rPr>
              <a:t>of time to  EU </a:t>
            </a:r>
            <a:r>
              <a:rPr lang="fr-FR" b="1" dirty="0" err="1" smtClean="0">
                <a:solidFill>
                  <a:srgbClr val="FF0000"/>
                </a:solidFill>
              </a:rPr>
              <a:t>scientists</a:t>
            </a:r>
            <a:r>
              <a:rPr lang="fr-FR" b="1" dirty="0" smtClean="0">
                <a:solidFill>
                  <a:srgbClr val="FF0000"/>
                </a:solidFill>
              </a:rPr>
              <a:t>, </a:t>
            </a:r>
            <a:r>
              <a:rPr lang="fr-FR" b="1" dirty="0" err="1" smtClean="0">
                <a:solidFill>
                  <a:srgbClr val="FF0000"/>
                </a:solidFill>
              </a:rPr>
              <a:t>thanks</a:t>
            </a:r>
            <a:r>
              <a:rPr lang="fr-FR" b="1" dirty="0" smtClean="0">
                <a:solidFill>
                  <a:srgbClr val="FF0000"/>
                </a:solidFill>
              </a:rPr>
              <a:t> to EU support to running </a:t>
            </a:r>
            <a:r>
              <a:rPr lang="fr-FR" b="1" dirty="0" err="1" smtClean="0">
                <a:solidFill>
                  <a:srgbClr val="FF0000"/>
                </a:solidFill>
              </a:rPr>
              <a:t>expenses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62158" y="4360089"/>
            <a:ext cx="428628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sv-SE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  <a:t> Boost the impact of </a:t>
            </a:r>
            <a:r>
              <a:rPr lang="en-US" altLang="sv-SE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  <a:t>Europe in laser science,</a:t>
            </a:r>
            <a:endParaRPr lang="en-US" altLang="sv-SE" sz="16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sv-SE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  <a:t> </a:t>
            </a:r>
            <a:r>
              <a:rPr lang="en-US" altLang="sv-SE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  <a:t> </a:t>
            </a:r>
            <a:r>
              <a:rPr lang="en-US" altLang="sv-SE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  <a:t>Train human resources</a:t>
            </a:r>
            <a:endParaRPr lang="en-US" altLang="sv-SE" sz="16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sv-SE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  <a:t> Extend  lasers to new domains of research</a:t>
            </a:r>
            <a:endParaRPr lang="en-US" altLang="sv-SE" sz="16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183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26881" y="1857364"/>
            <a:ext cx="8245647" cy="36797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588" tIns="56786" rIns="81588" bIns="40795"/>
          <a:lstStyle/>
          <a:p>
            <a:pPr marL="195723" indent="-189963"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195723" algn="l"/>
                <a:tab pos="610189" algn="l"/>
                <a:tab pos="1024657" algn="l"/>
                <a:tab pos="1439126" algn="l"/>
                <a:tab pos="1853594" algn="l"/>
                <a:tab pos="2268063" algn="l"/>
                <a:tab pos="2682531" algn="l"/>
                <a:tab pos="3096999" algn="l"/>
                <a:tab pos="3511467" algn="l"/>
                <a:tab pos="3925935" algn="l"/>
                <a:tab pos="4340403" algn="l"/>
                <a:tab pos="4754872" algn="l"/>
                <a:tab pos="5169339" algn="l"/>
                <a:tab pos="5583807" algn="l"/>
                <a:tab pos="5998277" algn="l"/>
                <a:tab pos="6412745" algn="l"/>
                <a:tab pos="6827212" algn="l"/>
                <a:tab pos="7241681" algn="l"/>
                <a:tab pos="7656148" algn="l"/>
                <a:tab pos="8070617" algn="l"/>
                <a:tab pos="8485084" algn="l"/>
                <a:tab pos="8531137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LASERLAB-EUROPE</a:t>
            </a:r>
            <a:r>
              <a:rPr 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(2003-2008): </a:t>
            </a:r>
          </a:p>
          <a:p>
            <a:pPr marL="195723" indent="-189963"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195723" algn="l"/>
                <a:tab pos="610189" algn="l"/>
                <a:tab pos="1024657" algn="l"/>
                <a:tab pos="1439126" algn="l"/>
                <a:tab pos="1853594" algn="l"/>
                <a:tab pos="2268063" algn="l"/>
                <a:tab pos="2682531" algn="l"/>
                <a:tab pos="3096999" algn="l"/>
                <a:tab pos="3511467" algn="l"/>
                <a:tab pos="3925935" algn="l"/>
                <a:tab pos="4340403" algn="l"/>
                <a:tab pos="4754872" algn="l"/>
                <a:tab pos="5169339" algn="l"/>
                <a:tab pos="5583807" algn="l"/>
                <a:tab pos="5998277" algn="l"/>
                <a:tab pos="6412745" algn="l"/>
                <a:tab pos="6827212" algn="l"/>
                <a:tab pos="7241681" algn="l"/>
                <a:tab pos="7656148" algn="l"/>
                <a:tab pos="8070617" algn="l"/>
                <a:tab pos="8485084" algn="l"/>
                <a:tab pos="8531137" algn="l"/>
              </a:tabLst>
            </a:pPr>
            <a:r>
              <a:rPr lang="en-US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i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vision of a </a:t>
            </a: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“Distributed </a:t>
            </a: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 Infrastructure”</a:t>
            </a:r>
            <a:r>
              <a:rPr lang="en-US" i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95723" indent="-189963"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195723" algn="l"/>
                <a:tab pos="610189" algn="l"/>
                <a:tab pos="1024657" algn="l"/>
                <a:tab pos="1439126" algn="l"/>
                <a:tab pos="1853594" algn="l"/>
                <a:tab pos="2268063" algn="l"/>
                <a:tab pos="2682531" algn="l"/>
                <a:tab pos="3096999" algn="l"/>
                <a:tab pos="3511467" algn="l"/>
                <a:tab pos="3925935" algn="l"/>
                <a:tab pos="4340403" algn="l"/>
                <a:tab pos="4754872" algn="l"/>
                <a:tab pos="5169339" algn="l"/>
                <a:tab pos="5583807" algn="l"/>
                <a:tab pos="5998277" algn="l"/>
                <a:tab pos="6412745" algn="l"/>
                <a:tab pos="6827212" algn="l"/>
                <a:tab pos="7241681" algn="l"/>
                <a:tab pos="7656148" algn="l"/>
                <a:tab pos="8070617" algn="l"/>
                <a:tab pos="8485084" algn="l"/>
                <a:tab pos="8531137" algn="l"/>
              </a:tabLst>
            </a:pPr>
            <a:endParaRPr lang="en-US" sz="2000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5723" indent="-189963"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195723" algn="l"/>
                <a:tab pos="610189" algn="l"/>
                <a:tab pos="1024657" algn="l"/>
                <a:tab pos="1439126" algn="l"/>
                <a:tab pos="1853594" algn="l"/>
                <a:tab pos="2268063" algn="l"/>
                <a:tab pos="2682531" algn="l"/>
                <a:tab pos="3096999" algn="l"/>
                <a:tab pos="3511467" algn="l"/>
                <a:tab pos="3925935" algn="l"/>
                <a:tab pos="4340403" algn="l"/>
                <a:tab pos="4754872" algn="l"/>
                <a:tab pos="5169339" algn="l"/>
                <a:tab pos="5583807" algn="l"/>
                <a:tab pos="5998277" algn="l"/>
                <a:tab pos="6412745" algn="l"/>
                <a:tab pos="6827212" algn="l"/>
                <a:tab pos="7241681" algn="l"/>
                <a:tab pos="7656148" algn="l"/>
                <a:tab pos="8070617" algn="l"/>
                <a:tab pos="8485084" algn="l"/>
                <a:tab pos="8531137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LASERLAB-EUROPE II</a:t>
            </a:r>
            <a:r>
              <a:rPr 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(2009-2012)  </a:t>
            </a:r>
          </a:p>
          <a:p>
            <a:pPr marL="195723" indent="-189963"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195723" algn="l"/>
                <a:tab pos="610189" algn="l"/>
                <a:tab pos="1024657" algn="l"/>
                <a:tab pos="1439126" algn="l"/>
                <a:tab pos="1853594" algn="l"/>
                <a:tab pos="2268063" algn="l"/>
                <a:tab pos="2682531" algn="l"/>
                <a:tab pos="3096999" algn="l"/>
                <a:tab pos="3511467" algn="l"/>
                <a:tab pos="3925935" algn="l"/>
                <a:tab pos="4340403" algn="l"/>
                <a:tab pos="4754872" algn="l"/>
                <a:tab pos="5169339" algn="l"/>
                <a:tab pos="5583807" algn="l"/>
                <a:tab pos="5998277" algn="l"/>
                <a:tab pos="6412745" algn="l"/>
                <a:tab pos="6827212" algn="l"/>
                <a:tab pos="7241681" algn="l"/>
                <a:tab pos="7656148" algn="l"/>
                <a:tab pos="8070617" algn="l"/>
                <a:tab pos="8485084" algn="l"/>
                <a:tab pos="8531137" algn="l"/>
              </a:tabLst>
            </a:pP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“Extending the European dimension”: </a:t>
            </a:r>
            <a:r>
              <a:rPr lang="en-US" i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i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to 27 </a:t>
            </a:r>
            <a:r>
              <a:rPr lang="en-US" i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  <a:r>
              <a:rPr lang="en-US" sz="2000" i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i="1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5723" indent="-189963"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195723" algn="l"/>
                <a:tab pos="610189" algn="l"/>
                <a:tab pos="1024657" algn="l"/>
                <a:tab pos="1439126" algn="l"/>
                <a:tab pos="1853594" algn="l"/>
                <a:tab pos="2268063" algn="l"/>
                <a:tab pos="2682531" algn="l"/>
                <a:tab pos="3096999" algn="l"/>
                <a:tab pos="3511467" algn="l"/>
                <a:tab pos="3925935" algn="l"/>
                <a:tab pos="4340403" algn="l"/>
                <a:tab pos="4754872" algn="l"/>
                <a:tab pos="5169339" algn="l"/>
                <a:tab pos="5583807" algn="l"/>
                <a:tab pos="5998277" algn="l"/>
                <a:tab pos="6412745" algn="l"/>
                <a:tab pos="6827212" algn="l"/>
                <a:tab pos="7241681" algn="l"/>
                <a:tab pos="7656148" algn="l"/>
                <a:tab pos="8070617" algn="l"/>
                <a:tab pos="8485084" algn="l"/>
                <a:tab pos="8531137" algn="l"/>
              </a:tabLst>
            </a:pPr>
            <a:endParaRPr lang="en-US" sz="2000" b="1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5723" indent="-189963"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195723" algn="l"/>
                <a:tab pos="610189" algn="l"/>
                <a:tab pos="1024657" algn="l"/>
                <a:tab pos="1439126" algn="l"/>
                <a:tab pos="1853594" algn="l"/>
                <a:tab pos="2268063" algn="l"/>
                <a:tab pos="2682531" algn="l"/>
                <a:tab pos="3096999" algn="l"/>
                <a:tab pos="3511467" algn="l"/>
                <a:tab pos="3925935" algn="l"/>
                <a:tab pos="4340403" algn="l"/>
                <a:tab pos="4754872" algn="l"/>
                <a:tab pos="5169339" algn="l"/>
                <a:tab pos="5583807" algn="l"/>
                <a:tab pos="5998277" algn="l"/>
                <a:tab pos="6412745" algn="l"/>
                <a:tab pos="6827212" algn="l"/>
                <a:tab pos="7241681" algn="l"/>
                <a:tab pos="7656148" algn="l"/>
                <a:tab pos="8070617" algn="l"/>
                <a:tab pos="8485084" algn="l"/>
                <a:tab pos="8531137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LASERLAB-EUROPE III</a:t>
            </a:r>
            <a:r>
              <a:rPr 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(2012 – 2015)</a:t>
            </a:r>
          </a:p>
          <a:p>
            <a:pPr marL="195723" indent="-189963"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Arial" charset="0"/>
              <a:buChar char="-"/>
              <a:tabLst>
                <a:tab pos="195723" algn="l"/>
                <a:tab pos="610189" algn="l"/>
                <a:tab pos="1024657" algn="l"/>
                <a:tab pos="1439126" algn="l"/>
                <a:tab pos="1853594" algn="l"/>
                <a:tab pos="2268063" algn="l"/>
                <a:tab pos="2682531" algn="l"/>
                <a:tab pos="3096999" algn="l"/>
                <a:tab pos="3511467" algn="l"/>
                <a:tab pos="3925935" algn="l"/>
                <a:tab pos="4340403" algn="l"/>
                <a:tab pos="4754872" algn="l"/>
                <a:tab pos="5169339" algn="l"/>
                <a:tab pos="5583807" algn="l"/>
                <a:tab pos="5998277" algn="l"/>
                <a:tab pos="6412745" algn="l"/>
                <a:tab pos="6827212" algn="l"/>
                <a:tab pos="7241681" algn="l"/>
                <a:tab pos="7656148" algn="l"/>
                <a:tab pos="8070617" algn="l"/>
                <a:tab pos="8485084" algn="l"/>
                <a:tab pos="8531137" algn="l"/>
              </a:tabLst>
            </a:pP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the Extreme Light Infrastructures</a:t>
            </a:r>
            <a:r>
              <a:rPr lang="en-US" i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(ELI)</a:t>
            </a:r>
          </a:p>
          <a:p>
            <a:pPr marL="195723" indent="-189963"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Arial" charset="0"/>
              <a:buChar char="-"/>
              <a:tabLst>
                <a:tab pos="195723" algn="l"/>
                <a:tab pos="610189" algn="l"/>
                <a:tab pos="1024657" algn="l"/>
                <a:tab pos="1439126" algn="l"/>
                <a:tab pos="1853594" algn="l"/>
                <a:tab pos="2268063" algn="l"/>
                <a:tab pos="2682531" algn="l"/>
                <a:tab pos="3096999" algn="l"/>
                <a:tab pos="3511467" algn="l"/>
                <a:tab pos="3925935" algn="l"/>
                <a:tab pos="4340403" algn="l"/>
                <a:tab pos="4754872" algn="l"/>
                <a:tab pos="5169339" algn="l"/>
                <a:tab pos="5583807" algn="l"/>
                <a:tab pos="5998277" algn="l"/>
                <a:tab pos="6412745" algn="l"/>
                <a:tab pos="6827212" algn="l"/>
                <a:tab pos="7241681" algn="l"/>
                <a:tab pos="7656148" algn="l"/>
                <a:tab pos="8070617" algn="l"/>
                <a:tab pos="8485084" algn="l"/>
                <a:tab pos="8531137" algn="l"/>
              </a:tabLst>
            </a:pPr>
            <a:endParaRPr lang="en-US" sz="2000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60"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100000"/>
              <a:tabLst>
                <a:tab pos="195723" algn="l"/>
                <a:tab pos="610189" algn="l"/>
                <a:tab pos="1024657" algn="l"/>
                <a:tab pos="1439126" algn="l"/>
                <a:tab pos="1853594" algn="l"/>
                <a:tab pos="2268063" algn="l"/>
                <a:tab pos="2682531" algn="l"/>
                <a:tab pos="3096999" algn="l"/>
                <a:tab pos="3511467" algn="l"/>
                <a:tab pos="3925935" algn="l"/>
                <a:tab pos="4340403" algn="l"/>
                <a:tab pos="4754872" algn="l"/>
                <a:tab pos="5169339" algn="l"/>
                <a:tab pos="5583807" algn="l"/>
                <a:tab pos="5998277" algn="l"/>
                <a:tab pos="6412745" algn="l"/>
                <a:tab pos="6827212" algn="l"/>
                <a:tab pos="7241681" algn="l"/>
                <a:tab pos="7656148" algn="l"/>
                <a:tab pos="8070617" algn="l"/>
                <a:tab pos="8485084" algn="l"/>
                <a:tab pos="8531137" algn="l"/>
              </a:tabLst>
            </a:pPr>
            <a:r>
              <a:rPr lang="en-US" sz="2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LASERLAB-EUROPE </a:t>
            </a:r>
            <a:r>
              <a:rPr lang="en-US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</a:t>
            </a:r>
            <a:r>
              <a:rPr lang="en-US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2019)</a:t>
            </a:r>
          </a:p>
          <a:p>
            <a:pPr marL="348660" indent="-342900"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100000"/>
              <a:buFontTx/>
              <a:buChar char="-"/>
              <a:tabLst>
                <a:tab pos="195723" algn="l"/>
                <a:tab pos="610189" algn="l"/>
                <a:tab pos="1024657" algn="l"/>
                <a:tab pos="1439126" algn="l"/>
                <a:tab pos="1853594" algn="l"/>
                <a:tab pos="2268063" algn="l"/>
                <a:tab pos="2682531" algn="l"/>
                <a:tab pos="3096999" algn="l"/>
                <a:tab pos="3511467" algn="l"/>
                <a:tab pos="3925935" algn="l"/>
                <a:tab pos="4340403" algn="l"/>
                <a:tab pos="4754872" algn="l"/>
                <a:tab pos="5169339" algn="l"/>
                <a:tab pos="5583807" algn="l"/>
                <a:tab pos="5998277" algn="l"/>
                <a:tab pos="6412745" algn="l"/>
                <a:tab pos="6827212" algn="l"/>
                <a:tab pos="7241681" algn="l"/>
                <a:tab pos="7656148" algn="l"/>
                <a:tab pos="8070617" algn="l"/>
                <a:tab pos="8485084" algn="l"/>
                <a:tab pos="8531137" algn="l"/>
              </a:tabLst>
            </a:pPr>
            <a:r>
              <a:rPr lang="en-US" i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Extending </a:t>
            </a: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towards </a:t>
            </a: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Electron Lasers (FEL)</a:t>
            </a:r>
          </a:p>
          <a:p>
            <a:pPr marL="348660" indent="-342900"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100000"/>
              <a:buFontTx/>
              <a:buChar char="-"/>
              <a:tabLst>
                <a:tab pos="195723" algn="l"/>
                <a:tab pos="610189" algn="l"/>
                <a:tab pos="1024657" algn="l"/>
                <a:tab pos="1439126" algn="l"/>
                <a:tab pos="1853594" algn="l"/>
                <a:tab pos="2268063" algn="l"/>
                <a:tab pos="2682531" algn="l"/>
                <a:tab pos="3096999" algn="l"/>
                <a:tab pos="3511467" algn="l"/>
                <a:tab pos="3925935" algn="l"/>
                <a:tab pos="4340403" algn="l"/>
                <a:tab pos="4754872" algn="l"/>
                <a:tab pos="5169339" algn="l"/>
                <a:tab pos="5583807" algn="l"/>
                <a:tab pos="5998277" algn="l"/>
                <a:tab pos="6412745" algn="l"/>
                <a:tab pos="6827212" algn="l"/>
                <a:tab pos="7241681" algn="l"/>
                <a:tab pos="7656148" algn="l"/>
                <a:tab pos="8070617" algn="l"/>
                <a:tab pos="8485084" algn="l"/>
                <a:tab pos="8531137" algn="l"/>
              </a:tabLst>
            </a:pPr>
            <a:r>
              <a:rPr lang="en-US" i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Promoting </a:t>
            </a: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science and industrial applications</a:t>
            </a:r>
            <a:endParaRPr lang="en-US" sz="2000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34515" y="231031"/>
            <a:ext cx="7745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The </a:t>
            </a:r>
            <a:r>
              <a:rPr lang="de-DE" dirty="0" err="1"/>
              <a:t>strategic</a:t>
            </a:r>
            <a:r>
              <a:rPr lang="de-DE" dirty="0"/>
              <a:t> </a:t>
            </a:r>
            <a:r>
              <a:rPr lang="de-DE" dirty="0" err="1"/>
              <a:t>evolutions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LASERLAB-EUROPE (2003-2019)</a:t>
            </a:r>
          </a:p>
        </p:txBody>
      </p:sp>
    </p:spTree>
    <p:extLst>
      <p:ext uri="{BB962C8B-B14F-4D97-AF65-F5344CB8AC3E}">
        <p14:creationId xmlns:p14="http://schemas.microsoft.com/office/powerpoint/2010/main" xmlns="" val="4198618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755" y="896422"/>
            <a:ext cx="7896424" cy="3452171"/>
          </a:xfrm>
          <a:prstGeom prst="rect">
            <a:avLst/>
          </a:prstGeom>
        </p:spPr>
        <p:txBody>
          <a:bodyPr wrap="square" lIns="91380" tIns="45692" rIns="91380" bIns="45692">
            <a:spAutoFit/>
          </a:bodyPr>
          <a:lstStyle/>
          <a:p>
            <a:pPr marL="0" lvl="1" defTabSz="913832">
              <a:spcBef>
                <a:spcPts val="2400"/>
              </a:spcBef>
            </a:pPr>
            <a:r>
              <a:rPr lang="en-US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1- Joint </a:t>
            </a:r>
            <a:r>
              <a:rPr lang="en-US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Research Activities: </a:t>
            </a:r>
            <a:r>
              <a:rPr lang="en-US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R&amp;D for tomorrow’s </a:t>
            </a:r>
            <a:r>
              <a:rPr lang="en-US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laser facilities</a:t>
            </a:r>
            <a:endParaRPr lang="en-US" b="1" kern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858838" lvl="1" indent="-284163" defTabSz="913832">
              <a:spcBef>
                <a:spcPts val="998"/>
              </a:spcBef>
              <a:buClr>
                <a:srgbClr val="000066"/>
              </a:buClr>
              <a:buFont typeface="Wingdings" pitchFamily="2" charset="2"/>
              <a:buChar char="q"/>
              <a:tabLst>
                <a:tab pos="456251" algn="l"/>
                <a:tab pos="870762" algn="l"/>
                <a:tab pos="1285273" algn="l"/>
                <a:tab pos="1699786" algn="l"/>
                <a:tab pos="2114296" algn="l"/>
                <a:tab pos="2528805" algn="l"/>
                <a:tab pos="2943318" algn="l"/>
                <a:tab pos="3357829" algn="l"/>
                <a:tab pos="3772339" algn="l"/>
                <a:tab pos="4186852" algn="l"/>
                <a:tab pos="4601362" algn="l"/>
                <a:tab pos="5015875" algn="l"/>
                <a:tab pos="5430385" algn="l"/>
                <a:tab pos="5844897" algn="l"/>
                <a:tab pos="6259407" algn="l"/>
                <a:tab pos="6673919" algn="l"/>
                <a:tab pos="7088429" algn="l"/>
                <a:tab pos="7502941" algn="l"/>
                <a:tab pos="7917452" algn="l"/>
                <a:tab pos="8331963" algn="l"/>
                <a:tab pos="8746473" algn="l"/>
              </a:tabLst>
            </a:pPr>
            <a:r>
              <a:rPr lang="en-US" sz="16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laser development</a:t>
            </a:r>
            <a:r>
              <a:rPr lang="en-US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better performances and extended range of wavelengths</a:t>
            </a:r>
          </a:p>
          <a:p>
            <a:pPr marL="858838" lvl="2" indent="-284163" defTabSz="913832">
              <a:buFont typeface="Wingdings" pitchFamily="2" charset="2"/>
              <a:buChar char="q"/>
            </a:pPr>
            <a:r>
              <a:rPr lang="en-US" sz="16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laser applications </a:t>
            </a: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Biology/Health and Particle Acceleration</a:t>
            </a:r>
            <a:endParaRPr lang="en-US" sz="16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defTabSz="913832">
              <a:spcBef>
                <a:spcPts val="2400"/>
              </a:spcBef>
            </a:pPr>
            <a:r>
              <a:rPr lang="en-US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2- Networking Activities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859890" lvl="2" indent="-285571" defTabSz="913832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Promoting staff  &amp; good practice exchanges </a:t>
            </a:r>
          </a:p>
          <a:p>
            <a:pPr marL="859890" lvl="2" indent="-285571" defTabSz="913832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Training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workshops</a:t>
            </a:r>
            <a:endParaRPr lang="en-US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859890" lvl="2" indent="-285571" defTabSz="913832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Foresight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workshops  …</a:t>
            </a:r>
          </a:p>
          <a:p>
            <a:pPr marL="402690" lvl="1" defTabSz="913832"/>
            <a:endParaRPr lang="en-US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defTabSz="913832"/>
            <a:r>
              <a:rPr lang="en-US" sz="20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3- </a:t>
            </a:r>
            <a:r>
              <a:rPr lang="en-US" sz="24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Transnational Access</a:t>
            </a:r>
            <a:endParaRPr lang="en-US" kern="0" dirty="0" smtClean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  <a:p>
            <a:pPr marL="859890" lvl="2" indent="-285571" defTabSz="913832"/>
            <a:endParaRPr lang="en-US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59890" lvl="2" indent="-285571" defTabSz="913832">
              <a:buFont typeface="Wingdings" pitchFamily="2" charset="2"/>
              <a:buChar char="v"/>
            </a:pPr>
            <a:endParaRPr lang="en-US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8326" y="44624"/>
            <a:ext cx="6229978" cy="46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/>
              <a:t>LASERLAB-EUROPE : our 3 pillars</a:t>
            </a:r>
            <a:endParaRPr lang="fr-FR" b="1" dirty="0"/>
          </a:p>
        </p:txBody>
      </p:sp>
      <p:pic>
        <p:nvPicPr>
          <p:cNvPr id="5" name="Picture 3" descr="MBI0099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071942"/>
            <a:ext cx="4286280" cy="2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512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167" y="2357430"/>
            <a:ext cx="5412985" cy="1390573"/>
          </a:xfr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en-GB" altLang="fr-FR" sz="18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Giving access </a:t>
            </a:r>
            <a:r>
              <a:rPr lang="en-GB" sz="18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to </a:t>
            </a:r>
            <a:r>
              <a:rPr lang="en-GB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world-class </a:t>
            </a:r>
            <a:r>
              <a:rPr lang="en-GB" sz="1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laser </a:t>
            </a:r>
            <a:r>
              <a:rPr lang="en-GB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facilities</a:t>
            </a:r>
            <a:r>
              <a:rPr lang="en-GB" altLang="fr-FR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en-GB" altLang="fr-FR" sz="18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333399"/>
                </a:solidFill>
                <a:latin typeface="Calibri" panose="020F0502020204030204" pitchFamily="34" charset="0"/>
              </a:rPr>
              <a:t>t</a:t>
            </a:r>
            <a:r>
              <a:rPr lang="en-GB" sz="18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o carry out research </a:t>
            </a:r>
            <a:r>
              <a:rPr lang="en-GB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free of charge, including travel and accommodation</a:t>
            </a:r>
            <a:r>
              <a:rPr lang="en-GB" sz="18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on the basis of </a:t>
            </a:r>
            <a:r>
              <a:rPr lang="en-GB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excellence of  proposals</a:t>
            </a:r>
            <a:r>
              <a:rPr lang="en-GB" sz="18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357422" y="188640"/>
            <a:ext cx="5670650" cy="46166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Objective of LASERLAB access </a:t>
            </a:r>
            <a:r>
              <a:rPr lang="en-US" dirty="0" err="1"/>
              <a:t>programme</a:t>
            </a:r>
            <a:r>
              <a:rPr lang="en-US" dirty="0"/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4771" y="1694067"/>
            <a:ext cx="542585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Promoting laser-science at the European </a:t>
            </a:r>
            <a:r>
              <a:rPr lang="en-GB" sz="20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level</a:t>
            </a:r>
            <a:endParaRPr lang="fr-FR" sz="2000" dirty="0"/>
          </a:p>
        </p:txBody>
      </p:sp>
      <p:pic>
        <p:nvPicPr>
          <p:cNvPr id="1026" name="Picture 2" descr="C:\Users\pd114224\Pictures\UHI\20051117-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57430"/>
            <a:ext cx="2262743" cy="34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5241" y="4221088"/>
            <a:ext cx="5425850" cy="42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Win-win strategy</a:t>
            </a:r>
            <a:endParaRPr lang="fr-FR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5241" y="4661272"/>
            <a:ext cx="5484911" cy="135549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D599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D599F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1D599F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1D599F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D599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D599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D599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D599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D599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en-GB" altLang="fr-FR" sz="1800" kern="0" dirty="0" smtClean="0">
                <a:solidFill>
                  <a:srgbClr val="333399"/>
                </a:solidFill>
                <a:latin typeface="Calibri" panose="020F0502020204030204" pitchFamily="34" charset="0"/>
              </a:rPr>
              <a:t>For the users : unique opportunity </a:t>
            </a:r>
            <a:r>
              <a:rPr lang="en-GB" sz="1800" kern="0" dirty="0" smtClean="0">
                <a:solidFill>
                  <a:srgbClr val="333399"/>
                </a:solidFill>
                <a:latin typeface="Calibri" panose="020F0502020204030204" pitchFamily="34" charset="0"/>
              </a:rPr>
              <a:t>to access state of the art </a:t>
            </a:r>
            <a:r>
              <a:rPr lang="en-GB" sz="18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facilities </a:t>
            </a:r>
            <a:r>
              <a:rPr lang="en-GB" altLang="fr-FR" sz="18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kern="0" dirty="0" smtClean="0">
                <a:solidFill>
                  <a:srgbClr val="333399"/>
                </a:solidFill>
                <a:latin typeface="Calibri" panose="020F0502020204030204" pitchFamily="34" charset="0"/>
              </a:rPr>
              <a:t>For the hosts : take advantage from new expertise, new ideas, new equipments or diagnostics …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010400" y="6381750"/>
            <a:ext cx="2133600" cy="476250"/>
          </a:xfrm>
        </p:spPr>
        <p:txBody>
          <a:bodyPr vert="horz" lIns="91440" tIns="45720" rIns="91440" bIns="45720" rtlCol="0" anchor="ctr"/>
          <a:lstStyle/>
          <a:p>
            <a:pPr algn="r"/>
            <a:fld id="{4EAA5EF0-E322-4DB0-900B-BE5B12A05EC4}" type="slidenum">
              <a:rPr lang="de-DE" sz="1200">
                <a:solidFill>
                  <a:prstClr val="black">
                    <a:tint val="75000"/>
                  </a:prstClr>
                </a:solidFill>
              </a:rPr>
              <a:pPr algn="r"/>
              <a:t>5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2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835696" y="189366"/>
            <a:ext cx="688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Laserlab</a:t>
            </a:r>
            <a:r>
              <a:rPr lang="en-GB" dirty="0"/>
              <a:t>-Europe-IV ACCESS programme (2016-2019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269456" y="1583963"/>
            <a:ext cx="8660262" cy="1059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180000" bIns="180000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Strong commitments : 3000 access days, 300 projects, 700 users</a:t>
            </a: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: 4 M€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providers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including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1 M€ for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sers’ expenses)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010400" y="6381750"/>
            <a:ext cx="2133600" cy="476250"/>
          </a:xfrm>
          <a:ln/>
        </p:spPr>
        <p:txBody>
          <a:bodyPr vert="horz" lIns="91440" tIns="45720" rIns="91440" bIns="45720" rtlCol="0" anchor="ctr"/>
          <a:lstStyle/>
          <a:p>
            <a:pPr algn="r"/>
            <a:fld id="{4EAA5EF0-E322-4DB0-900B-BE5B12A05EC4}" type="slidenum">
              <a:rPr lang="de-DE" sz="1200">
                <a:solidFill>
                  <a:prstClr val="black">
                    <a:tint val="75000"/>
                  </a:prstClr>
                </a:solidFill>
              </a:rPr>
              <a:pPr algn="r"/>
              <a:t>6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07904" y="3569788"/>
            <a:ext cx="5221814" cy="2041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How to </a:t>
            </a:r>
            <a:r>
              <a:rPr lang="fr-FR" sz="2000" b="1" dirty="0" err="1" smtClean="0">
                <a:solidFill>
                  <a:srgbClr val="FF0000"/>
                </a:solidFill>
                <a:latin typeface="Calibri" pitchFamily="34" charset="0"/>
              </a:rPr>
              <a:t>make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 sure </a:t>
            </a:r>
          </a:p>
          <a:p>
            <a:pPr>
              <a:lnSpc>
                <a:spcPts val="3800"/>
              </a:lnSpc>
              <a:buFont typeface="Wingdings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 to </a:t>
            </a:r>
            <a:r>
              <a:rPr lang="fr-FR" sz="2000" b="1" dirty="0" err="1" smtClean="0">
                <a:solidFill>
                  <a:srgbClr val="FF0000"/>
                </a:solidFill>
                <a:latin typeface="Calibri" pitchFamily="34" charset="0"/>
              </a:rPr>
              <a:t>fulfil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Calibri" pitchFamily="34" charset="0"/>
              </a:rPr>
              <a:t>our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Calibri" pitchFamily="34" charset="0"/>
              </a:rPr>
              <a:t>commitments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 ??</a:t>
            </a:r>
          </a:p>
          <a:p>
            <a:pPr>
              <a:lnSpc>
                <a:spcPts val="3800"/>
              </a:lnSpc>
              <a:buFont typeface="Wingdings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 to </a:t>
            </a:r>
            <a:r>
              <a:rPr lang="fr-FR" sz="2000" b="1" dirty="0" err="1" smtClean="0">
                <a:solidFill>
                  <a:srgbClr val="FF0000"/>
                </a:solidFill>
                <a:latin typeface="Calibri" pitchFamily="34" charset="0"/>
              </a:rPr>
              <a:t>give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 the best service to the </a:t>
            </a:r>
            <a:r>
              <a:rPr lang="fr-FR" sz="2000" b="1" dirty="0" err="1" smtClean="0">
                <a:solidFill>
                  <a:srgbClr val="FF0000"/>
                </a:solidFill>
                <a:latin typeface="Calibri" pitchFamily="34" charset="0"/>
              </a:rPr>
              <a:t>community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 ??</a:t>
            </a:r>
          </a:p>
          <a:p>
            <a:pPr>
              <a:lnSpc>
                <a:spcPts val="3800"/>
              </a:lnSpc>
              <a:buFont typeface="Wingdings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 to do the best science ??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56" y="2932811"/>
            <a:ext cx="3384000" cy="331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31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7956" y="4221163"/>
            <a:ext cx="8907463" cy="2087562"/>
            <a:chOff x="81" y="2795"/>
            <a:chExt cx="5611" cy="1315"/>
          </a:xfrm>
        </p:grpSpPr>
        <p:pic>
          <p:nvPicPr>
            <p:cNvPr id="2054" name="Picture 12" descr="04_PLFA_By_Ph_Stropp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" y="2795"/>
              <a:ext cx="1995" cy="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14" descr="DSCF0035"/>
            <p:cNvPicPr>
              <a:picLocks noChangeAspect="1" noChangeArrowheads="1"/>
            </p:cNvPicPr>
            <p:nvPr/>
          </p:nvPicPr>
          <p:blipFill>
            <a:blip r:embed="rId3" cstate="print">
              <a:lum bright="38000" contras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2795"/>
              <a:ext cx="1756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4" descr="Image du Presse-papi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527"/>
            <a:stretch>
              <a:fillRect/>
            </a:stretch>
          </p:blipFill>
          <p:spPr bwMode="auto">
            <a:xfrm>
              <a:off x="3981" y="2795"/>
              <a:ext cx="1711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85813"/>
            <a:ext cx="7772400" cy="708025"/>
          </a:xfrm>
        </p:spPr>
        <p:txBody>
          <a:bodyPr/>
          <a:lstStyle/>
          <a:p>
            <a:pPr eaLnBrk="1" hangingPunct="1"/>
            <a:r>
              <a:rPr lang="en-GB" altLang="fr-FR" sz="2800" dirty="0" smtClean="0">
                <a:solidFill>
                  <a:schemeClr val="tx1"/>
                </a:solidFill>
              </a:rPr>
              <a:t>LASERLAB-EUROPE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82443" y="1357298"/>
            <a:ext cx="6467098" cy="4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92" rIns="91380" bIns="456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832" eaLnBrk="1" hangingPunct="1">
              <a:lnSpc>
                <a:spcPct val="150000"/>
              </a:lnSpc>
            </a:pPr>
            <a:r>
              <a:rPr lang="fr-FR" altLang="fr-FR" sz="1600" i="1" dirty="0">
                <a:solidFill>
                  <a:srgbClr val="000000"/>
                </a:solidFill>
              </a:rPr>
              <a:t>Didier </a:t>
            </a:r>
            <a:r>
              <a:rPr lang="fr-FR" altLang="fr-FR" sz="1600" i="1" dirty="0" smtClean="0">
                <a:solidFill>
                  <a:srgbClr val="000000"/>
                </a:solidFill>
              </a:rPr>
              <a:t>NORMAND (CEA) : chairman of </a:t>
            </a:r>
            <a:r>
              <a:rPr lang="fr-FR" altLang="fr-FR" sz="1600" i="1" dirty="0">
                <a:solidFill>
                  <a:srgbClr val="000000"/>
                </a:solidFill>
              </a:rPr>
              <a:t>the </a:t>
            </a:r>
            <a:r>
              <a:rPr lang="fr-FR" altLang="fr-FR" sz="1600" i="1" dirty="0" smtClean="0">
                <a:solidFill>
                  <a:srgbClr val="000000"/>
                </a:solidFill>
              </a:rPr>
              <a:t>LASERLAB Access </a:t>
            </a:r>
            <a:r>
              <a:rPr lang="fr-FR" altLang="fr-FR" sz="1600" i="1" dirty="0" err="1">
                <a:solidFill>
                  <a:srgbClr val="000000"/>
                </a:solidFill>
              </a:rPr>
              <a:t>Board</a:t>
            </a:r>
            <a:endParaRPr lang="fr-FR" altLang="fr-FR" sz="1600" i="1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43174" y="2000240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LASERLAB-EUROPE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Access management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role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users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haltsplatzhalter 2"/>
          <p:cNvSpPr txBox="1">
            <a:spLocks/>
          </p:cNvSpPr>
          <p:nvPr/>
        </p:nvSpPr>
        <p:spPr>
          <a:xfrm>
            <a:off x="976398" y="1340768"/>
            <a:ext cx="8132106" cy="5517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D599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D599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D599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D599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1D599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smtClean="0"/>
              <a:t> 						   Didier </a:t>
            </a:r>
            <a:r>
              <a:rPr lang="en-US" sz="1200" b="1"/>
              <a:t>Normand (SLIC, FR)</a:t>
            </a:r>
            <a:r>
              <a:rPr lang="en-US" sz="1200" b="1" smtClean="0"/>
              <a:t> chair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smtClean="0"/>
              <a:t>						   Sylvie Jacquemot (LULI, FR)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smtClean="0"/>
              <a:t>               Sandor Szatmari      Valdas Sirutkainis    Gerhard Paulus        Britta Redlich     Dimitris Charalambidis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smtClean="0"/>
              <a:t>                 (</a:t>
            </a:r>
            <a:r>
              <a:rPr lang="en-US" sz="1200" b="1"/>
              <a:t>DP-USZ, HU</a:t>
            </a:r>
            <a:r>
              <a:rPr lang="en-US" sz="1200" b="1" smtClean="0"/>
              <a:t>)           (VULRC, LT)         (GSI &amp; FSU-IOQ, DE)     (FELIX, NL)            (FORTH, GR)</a:t>
            </a:r>
            <a:endParaRPr lang="en-US" sz="1200" b="1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600" b="1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smtClean="0"/>
              <a:t>                              Jouko Korppi-Tommola (FI) Marco Borghesi (UK)  Istvan Földes (HU)</a:t>
            </a: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165" y="4472705"/>
            <a:ext cx="1275000" cy="15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pure.qub.ac.uk/portal/files/2535729/392209_267055570008880_213263061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4617" y="4491288"/>
            <a:ext cx="1152301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Istvan Foeld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6094" y="4472705"/>
            <a:ext cx="1275000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130832"/>
            <a:ext cx="6131024" cy="461665"/>
          </a:xfrm>
          <a:noFill/>
        </p:spPr>
        <p:txBody>
          <a:bodyPr wrap="square" rtlCol="0">
            <a:spAutoFit/>
          </a:bodyPr>
          <a:lstStyle/>
          <a:p>
            <a:r>
              <a:rPr lang="en-GB" altLang="de-DE" sz="24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1 - A strong Access Board</a:t>
            </a:r>
            <a:endParaRPr lang="en-GB" sz="24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2" descr="http://www.ifsa11.org/ifsa_pictures/site/image/commitee-sylvie-jacquem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29198"/>
            <a:ext cx="1224000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2572" y="836712"/>
            <a:ext cx="1147500" cy="1530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752" y="2450874"/>
            <a:ext cx="1020000" cy="15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ésultat de recherche d'images pour &quot;Sandor Szatmari szeged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486" y="2420888"/>
            <a:ext cx="1154714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113" y="2420888"/>
            <a:ext cx="1069931" cy="15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ee original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503" y="2450874"/>
            <a:ext cx="1020000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original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54" y="2420888"/>
            <a:ext cx="1101600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nhaltsplatzhalter 2"/>
          <p:cNvSpPr>
            <a:spLocks noGrp="1"/>
          </p:cNvSpPr>
          <p:nvPr>
            <p:ph idx="1"/>
          </p:nvPr>
        </p:nvSpPr>
        <p:spPr>
          <a:xfrm>
            <a:off x="2332" y="1214584"/>
            <a:ext cx="4171751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smtClean="0">
                <a:solidFill>
                  <a:srgbClr val="000066"/>
                </a:solidFill>
              </a:rPr>
              <a:t>Supervision of the access activities</a:t>
            </a:r>
          </a:p>
          <a:p>
            <a:pPr marL="0" indent="0">
              <a:buNone/>
            </a:pPr>
            <a:r>
              <a:rPr lang="en-US" sz="1800" b="1" smtClean="0">
                <a:solidFill>
                  <a:srgbClr val="000066"/>
                </a:solidFill>
              </a:rPr>
              <a:t>(operation &amp; quality), incl. user- </a:t>
            </a:r>
          </a:p>
          <a:p>
            <a:pPr marL="0" indent="0">
              <a:buNone/>
            </a:pPr>
            <a:r>
              <a:rPr lang="en-US" sz="1800" b="1" smtClean="0">
                <a:solidFill>
                  <a:srgbClr val="000066"/>
                </a:solidFill>
              </a:rPr>
              <a:t>facility connections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5254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23528" y="1616816"/>
            <a:ext cx="8425631" cy="41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5125" indent="-365125"/>
            <a:lvl2pPr marL="984250" indent="-439738"/>
            <a:lvl3pPr marL="1884363" indent="-457200"/>
            <a:lvl4pPr marL="2444750" indent="-381000"/>
            <a:lvl5pPr marL="3005138" indent="-381000"/>
            <a:lvl6pPr marL="3462338" indent="-381000"/>
            <a:lvl7pPr marL="3919538" indent="-381000"/>
            <a:lvl8pPr marL="4376738" indent="-381000"/>
            <a:lvl9pPr marL="4833938" indent="-381000"/>
          </a:lstStyle>
          <a:p>
            <a:pPr>
              <a:lnSpc>
                <a:spcPct val="114000"/>
              </a:lnSpc>
              <a:spcBef>
                <a:spcPct val="50000"/>
              </a:spcBef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integration of the Access offer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entry point to access all facilities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on a single website </a:t>
            </a:r>
            <a:endParaRPr lang="en-US" dirty="0" smtClean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4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for </a:t>
            </a: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switching </a:t>
            </a: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 between </a:t>
            </a: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facilities</a:t>
            </a:r>
          </a:p>
          <a:p>
            <a:pPr>
              <a:lnSpc>
                <a:spcPct val="114000"/>
              </a:lnSpc>
              <a:spcBef>
                <a:spcPct val="50000"/>
              </a:spcBef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and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selection of proposals</a:t>
            </a: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4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permanent call for proposals =&gt; proposals accepted at any </a:t>
            </a: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</a:t>
            </a:r>
            <a:r>
              <a:rPr 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proposal processing =&gt; typical </a:t>
            </a: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time: 6-7 weeks</a:t>
            </a:r>
            <a:endParaRPr lang="en-US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4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</a:t>
            </a:r>
            <a:r>
              <a:rPr 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an independent external Selection Panel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pool </a:t>
            </a: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250 </a:t>
            </a:r>
            <a:r>
              <a:rPr 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referees </a:t>
            </a: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jointly </a:t>
            </a:r>
            <a:r>
              <a:rPr 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 by all infrastructures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Each proposal evaluated </a:t>
            </a: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at least </a:t>
            </a:r>
            <a:r>
              <a:rPr 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experts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</a:pPr>
            <a:endParaRPr lang="en-US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928926" y="151805"/>
            <a:ext cx="5670650" cy="46166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2-  Clear procedure to apply for access</a:t>
            </a:r>
          </a:p>
        </p:txBody>
      </p:sp>
    </p:spTree>
    <p:extLst>
      <p:ext uri="{BB962C8B-B14F-4D97-AF65-F5344CB8AC3E}">
        <p14:creationId xmlns:p14="http://schemas.microsoft.com/office/powerpoint/2010/main" xmlns="" val="22834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8577</TotalTime>
  <Words>978</Words>
  <Application>Microsoft Office PowerPoint</Application>
  <PresentationFormat>Affichage à l'écran (4:3)</PresentationFormat>
  <Paragraphs>203</Paragraphs>
  <Slides>19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Standarddesign</vt:lpstr>
      <vt:lpstr>1_Standarddesign</vt:lpstr>
      <vt:lpstr>Larissa</vt:lpstr>
      <vt:lpstr>1_Modèle par défaut</vt:lpstr>
      <vt:lpstr>2_Standarddesign</vt:lpstr>
      <vt:lpstr>2_Larissa</vt:lpstr>
      <vt:lpstr>2_Thème Office</vt:lpstr>
      <vt:lpstr>1_Larissa</vt:lpstr>
      <vt:lpstr>LASERLAB-EUROPE </vt:lpstr>
      <vt:lpstr>LASERLAB-EUROPE in Horizon 2020</vt:lpstr>
      <vt:lpstr>Diapositive 3</vt:lpstr>
      <vt:lpstr>Diapositive 4</vt:lpstr>
      <vt:lpstr>Diapositive 5</vt:lpstr>
      <vt:lpstr>Diapositive 6</vt:lpstr>
      <vt:lpstr>LASERLAB-EUROPE </vt:lpstr>
      <vt:lpstr>1 - A strong Access Board</vt:lpstr>
      <vt:lpstr>Diapositive 9</vt:lpstr>
      <vt:lpstr>Diapositive 10</vt:lpstr>
      <vt:lpstr>Diapositive 11</vt:lpstr>
      <vt:lpstr>Diapositive 12</vt:lpstr>
      <vt:lpstr>Diapositive 13</vt:lpstr>
      <vt:lpstr>LASERLAB-EUROPE </vt:lpstr>
      <vt:lpstr>An active board of user representatives</vt:lpstr>
      <vt:lpstr>Diapositive 16</vt:lpstr>
      <vt:lpstr>Diapositive 17</vt:lpstr>
      <vt:lpstr>Diapositive 18</vt:lpstr>
      <vt:lpstr>Diapositive 19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LASERLAB-EUROPE</dc:title>
  <dc:creator>D'OLIVEIRA Pascal</dc:creator>
  <cp:lastModifiedBy>Didier Normand</cp:lastModifiedBy>
  <cp:revision>496</cp:revision>
  <cp:lastPrinted>2013-09-18T16:30:37Z</cp:lastPrinted>
  <dcterms:created xsi:type="dcterms:W3CDTF">2013-09-18T07:58:01Z</dcterms:created>
  <dcterms:modified xsi:type="dcterms:W3CDTF">2017-09-22T05:18:35Z</dcterms:modified>
</cp:coreProperties>
</file>