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8" r:id="rId4"/>
    <p:sldId id="262" r:id="rId5"/>
    <p:sldId id="259" r:id="rId6"/>
    <p:sldId id="260" r:id="rId7"/>
    <p:sldId id="261" r:id="rId8"/>
    <p:sldId id="263" r:id="rId9"/>
    <p:sldId id="274" r:id="rId10"/>
    <p:sldId id="264" r:id="rId11"/>
    <p:sldId id="265" r:id="rId12"/>
    <p:sldId id="271" r:id="rId13"/>
    <p:sldId id="266" r:id="rId14"/>
    <p:sldId id="268" r:id="rId15"/>
    <p:sldId id="269" r:id="rId16"/>
    <p:sldId id="272" r:id="rId17"/>
    <p:sldId id="277" r:id="rId18"/>
    <p:sldId id="267" r:id="rId19"/>
    <p:sldId id="278" r:id="rId20"/>
    <p:sldId id="279" r:id="rId21"/>
    <p:sldId id="270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A3AA8D7-638E-5B49-A782-C883F38508E9}" type="datetimeFigureOut">
              <a:rPr lang="en-US"/>
              <a:pPr>
                <a:defRPr/>
              </a:pPr>
              <a:t>3/22/14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BBAC338-771E-2C4E-8C83-26C88FF45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66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D3F525F8-3221-2644-8214-630CFC3AB675}" type="datetimeFigureOut">
              <a:rPr lang="en-US"/>
              <a:pPr>
                <a:defRPr/>
              </a:pPr>
              <a:t>3/22/14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983EE80-7291-0740-8D21-7CD4B176C7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04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3EE80-7291-0740-8D21-7CD4B176C75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73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E1F427FE-7008-0744-9478-6C1DBC4EB03B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DBADB957-D940-B947-BF04-047C936187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5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49D4-88AF-4F41-BB8E-BF942CB0E6FD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0C5F-74F6-7140-A81B-3856BAD649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A163F-5CC9-F34C-A55C-A2611B379C3F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76D99-0CDE-FA4E-8215-8347B6969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8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9910E-0448-094A-BEFC-8645A448D7E2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7BEC1-7BD7-8C4F-827F-0762EBF595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3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7525-B6DF-6849-9492-782A5B642A85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B24F-062D-6A40-9A86-8F94D4110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22386-05DD-284C-857D-4C5B0D930421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F6831-A050-AB44-8AFF-EFAA9F7A2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5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1BFFB-91DD-3845-90E3-C2BF584A3036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393CE-C333-6342-AD85-A0E6F7973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4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3CC91-D557-C440-9AFF-7C005998AE44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4C98F-0B37-7A41-893B-E58406719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4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5517BB26-BF6E-6842-803D-0F8874206B33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A7AD7462-0E52-D64B-BED4-9025CB7884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9F2E8386-E1E6-4A43-ACCD-D2F9DC734B0F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96BCD960-F320-D04D-A23C-26117E73D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publish.aps.org/search/field/author/J.-M.%20Vogt" TargetMode="External"/><Relationship Id="rId5" Type="http://schemas.openxmlformats.org/officeDocument/2006/relationships/hyperlink" Target="http://publish.aps.org/search/field/author/O.%20Kugeler" TargetMode="External"/><Relationship Id="rId6" Type="http://schemas.openxmlformats.org/officeDocument/2006/relationships/hyperlink" Target="http://publish.aps.org/search/field/author/J.%20Knobloc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401.774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Dependence of cavity performance on the cooling dynamics around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Helvetica" charset="0"/>
              </a:rPr>
              <a:t>c</a:t>
            </a:r>
            <a:endParaRPr lang="en-US" baseline="-250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Alexander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Romanenko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, Anna Grassellino, Dmitri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Sergatskov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Olexandr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Melnychuk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TTC, DESY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24</a:t>
            </a:r>
            <a:r>
              <a:rPr lang="en-US" baseline="30000" dirty="0" smtClean="0">
                <a:solidFill>
                  <a:schemeClr val="tx2"/>
                </a:solidFill>
                <a:latin typeface="Helvetica" charset="0"/>
              </a:rPr>
              <a:t>th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March 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did magnetic probes reveal?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874" y="2955553"/>
            <a:ext cx="9474874" cy="3269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11054"/>
            <a:ext cx="7634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magnetic field at transition between fast/slow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No </a:t>
            </a:r>
            <a:r>
              <a:rPr lang="en-US" sz="2400" u="sng" dirty="0" smtClean="0"/>
              <a:t>additional </a:t>
            </a:r>
            <a:r>
              <a:rPr lang="en-US" sz="2400" dirty="0" smtClean="0"/>
              <a:t>field generated during fast cooling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/>
              <a:t>Systematic strong difference in </a:t>
            </a:r>
            <a:r>
              <a:rPr lang="en-US" u="sng" dirty="0">
                <a:solidFill>
                  <a:srgbClr val="FF0000"/>
                </a:solidFill>
              </a:rPr>
              <a:t>flux expulsion </a:t>
            </a:r>
            <a:r>
              <a:rPr lang="en-US" u="sng" dirty="0"/>
              <a:t>efficiency between slow and fast cooling</a:t>
            </a:r>
          </a:p>
          <a:p>
            <a:endParaRPr lang="en-US" u="sng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33626" y="3645786"/>
            <a:ext cx="110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EP+120C,</a:t>
            </a:r>
          </a:p>
          <a:p>
            <a:r>
              <a:rPr lang="en-US" dirty="0" smtClean="0"/>
              <a:t>Fine grain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79212" y="3852158"/>
            <a:ext cx="110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doped,</a:t>
            </a:r>
          </a:p>
          <a:p>
            <a:r>
              <a:rPr lang="en-US" dirty="0" smtClean="0"/>
              <a:t>Fine grain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3662823"/>
            <a:ext cx="85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EP, fine</a:t>
            </a:r>
          </a:p>
          <a:p>
            <a:r>
              <a:rPr lang="en-US" dirty="0" smtClean="0"/>
              <a:t>grain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5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Single and Nine cell EP + 120C bake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427FE-7008-0744-9478-6C1DBC4EB03B}" type="datetime1">
              <a:rPr lang="en-US" smtClean="0"/>
              <a:pPr>
                <a:defRPr/>
              </a:pPr>
              <a:t>3/22/14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DB957-D940-B947-BF04-047C9361879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79" y="3425290"/>
            <a:ext cx="6332459" cy="298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06" y="785908"/>
            <a:ext cx="6719888" cy="27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5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Expulsion efficiency after fast cooling from different temperatures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65061"/>
            <a:ext cx="6115557" cy="5276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1300023"/>
            <a:ext cx="2971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Same effective expulsion for different starting temperatures (=different thermal gradients) for the fast </a:t>
            </a:r>
            <a:r>
              <a:rPr lang="en-US" sz="2800" dirty="0" err="1" smtClean="0"/>
              <a:t>cooldown</a:t>
            </a:r>
            <a:r>
              <a:rPr lang="en-US" sz="2800" dirty="0" smtClean="0"/>
              <a:t> – OK even from 11K </a:t>
            </a:r>
          </a:p>
        </p:txBody>
      </p:sp>
    </p:spTree>
    <p:extLst>
      <p:ext uri="{BB962C8B-B14F-4D97-AF65-F5344CB8AC3E}">
        <p14:creationId xmlns:p14="http://schemas.microsoft.com/office/powerpoint/2010/main" val="172062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47" y="103664"/>
            <a:ext cx="9037053" cy="6417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of the possible mechanisms (proposed by D. </a:t>
            </a:r>
            <a:r>
              <a:rPr lang="en-US" dirty="0" err="1" smtClean="0"/>
              <a:t>Sergatskov</a:t>
            </a:r>
            <a:r>
              <a:rPr lang="en-US" dirty="0" smtClean="0"/>
              <a:t>, TBP)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4343400" cy="257311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400" dirty="0" smtClean="0"/>
              <a:t>Fast </a:t>
            </a:r>
            <a:r>
              <a:rPr lang="en-US" sz="2400" dirty="0" err="1" smtClean="0"/>
              <a:t>cooldown</a:t>
            </a:r>
            <a:r>
              <a:rPr lang="en-US" sz="2400" dirty="0" smtClean="0"/>
              <a:t> – well-defined superconducting/normal boundary is moving from bottom of the cavity to the top – </a:t>
            </a:r>
            <a:r>
              <a:rPr lang="en-US" sz="2400" u="sng" dirty="0" smtClean="0"/>
              <a:t>no energy barrier</a:t>
            </a:r>
            <a:r>
              <a:rPr lang="en-US" sz="2400" dirty="0" smtClean="0"/>
              <a:t> for flux to be expelled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32575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4800600"/>
            <a:ext cx="176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Superconducting</a:t>
            </a:r>
          </a:p>
          <a:p>
            <a:r>
              <a:rPr lang="en-US" dirty="0" smtClean="0"/>
              <a:t>(T&lt;</a:t>
            </a:r>
            <a:r>
              <a:rPr lang="en-US" dirty="0" err="1" smtClean="0"/>
              <a:t>Tc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11897" y="2296886"/>
            <a:ext cx="197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conducting</a:t>
            </a:r>
          </a:p>
          <a:p>
            <a:r>
              <a:rPr lang="en-US" dirty="0" smtClean="0"/>
              <a:t>(T&gt;</a:t>
            </a:r>
            <a:r>
              <a:rPr lang="en-US" dirty="0" err="1" smtClean="0"/>
              <a:t>Tc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48400" y="4800600"/>
            <a:ext cx="363497" cy="2109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96000" y="2620052"/>
            <a:ext cx="638949" cy="1231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95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</a:t>
            </a:r>
            <a:r>
              <a:rPr lang="en-US" u="sng" dirty="0" smtClean="0"/>
              <a:t>uniform</a:t>
            </a:r>
            <a:r>
              <a:rPr lang="en-US" dirty="0" smtClean="0"/>
              <a:t> </a:t>
            </a:r>
            <a:r>
              <a:rPr lang="en-US" dirty="0" err="1" smtClean="0"/>
              <a:t>cooldown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4343400" cy="257311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dirty="0" smtClean="0"/>
              <a:t>Slow uniform </a:t>
            </a:r>
            <a:r>
              <a:rPr lang="en-US" dirty="0" err="1" smtClean="0"/>
              <a:t>cooldown</a:t>
            </a:r>
            <a:r>
              <a:rPr lang="en-US" dirty="0" smtClean="0"/>
              <a:t> – superconductivity is nucleated at multiple spots which reach T&lt;</a:t>
            </a:r>
            <a:r>
              <a:rPr lang="en-US" dirty="0" err="1" smtClean="0"/>
              <a:t>Tc</a:t>
            </a: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038600" y="1447800"/>
            <a:ext cx="3800475" cy="4238625"/>
            <a:chOff x="4038600" y="1447800"/>
            <a:chExt cx="3800475" cy="4238625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447800"/>
              <a:ext cx="3114675" cy="423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4038600" y="3314700"/>
              <a:ext cx="1981200" cy="342900"/>
              <a:chOff x="4038600" y="3314700"/>
              <a:chExt cx="1981200" cy="34290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4038600" y="3429000"/>
                <a:ext cx="1371600" cy="2286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060371" y="3314700"/>
                <a:ext cx="195942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62087"/>
            <a:ext cx="3419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3543300"/>
            <a:ext cx="6019800" cy="3144619"/>
            <a:chOff x="0" y="3543300"/>
            <a:chExt cx="6019800" cy="3144619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0" y="4114800"/>
              <a:ext cx="4343400" cy="25731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Font typeface="Arial" panose="020B0604020202020204" pitchFamily="34" charset="0"/>
                <a:buNone/>
              </a:pPr>
              <a:r>
                <a:rPr lang="en-US" dirty="0" smtClean="0"/>
                <a:t>Flux surrounded by superconducting areas has an energy barrier for escaping=&gt; more trapping is possible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4343400" y="3543300"/>
              <a:ext cx="1219200" cy="12573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419600" y="4114800"/>
              <a:ext cx="1600200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586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findings in contradiction with previous findings?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9" y="968341"/>
            <a:ext cx="8915400" cy="5788059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Even if conclusions are opposite, not necessarily, perhaps only at first glance. </a:t>
            </a:r>
            <a:r>
              <a:rPr lang="en-US" i="1" dirty="0" smtClean="0"/>
              <a:t>(careful when comparing results, evil in the details):</a:t>
            </a:r>
          </a:p>
          <a:p>
            <a:pPr marL="0" indent="0">
              <a:buNone/>
            </a:pPr>
            <a:endParaRPr lang="en-US" i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Effect is found on bare cavities – so while studies cannot say if additional effects come from dressing (</a:t>
            </a:r>
            <a:r>
              <a:rPr lang="en-US" sz="2200" dirty="0" err="1" smtClean="0"/>
              <a:t>eg</a:t>
            </a:r>
            <a:r>
              <a:rPr lang="en-US" sz="2200" dirty="0" smtClean="0"/>
              <a:t> </a:t>
            </a:r>
            <a:r>
              <a:rPr lang="en-US" sz="2200" dirty="0" err="1" smtClean="0"/>
              <a:t>thermocurrents</a:t>
            </a:r>
            <a:r>
              <a:rPr lang="en-US" sz="2200" dirty="0" smtClean="0"/>
              <a:t>), </a:t>
            </a:r>
            <a:r>
              <a:rPr lang="en-US" sz="2200" u="sng" dirty="0" smtClean="0"/>
              <a:t>the effect we discovered will always be present, dressed or </a:t>
            </a:r>
            <a:r>
              <a:rPr lang="en-US" sz="2200" u="sng" dirty="0" smtClean="0"/>
              <a:t>undressed</a:t>
            </a:r>
          </a:p>
          <a:p>
            <a:pPr marL="457200" indent="-457200">
              <a:buFont typeface="+mj-lt"/>
              <a:buAutoNum type="arabicPeriod"/>
            </a:pPr>
            <a:endParaRPr lang="en-US" sz="2200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Underlying mechanism is same (almost no flux expelled with slow uniform cooling), </a:t>
            </a:r>
            <a:r>
              <a:rPr lang="en-US" sz="2200" u="sng" dirty="0" smtClean="0"/>
              <a:t>however trapped flux translates differently into residual resistance for different surface processin</a:t>
            </a:r>
            <a:r>
              <a:rPr lang="en-US" sz="2200" dirty="0" smtClean="0"/>
              <a:t>g: size of vortex cores, normal state resistivity and pinning strength depend on surface </a:t>
            </a:r>
            <a:r>
              <a:rPr lang="en-US" sz="2200" dirty="0" err="1" smtClean="0"/>
              <a:t>mfp</a:t>
            </a:r>
            <a:r>
              <a:rPr lang="en-US" sz="2200" dirty="0" smtClean="0"/>
              <a:t>, which is </a:t>
            </a:r>
            <a:r>
              <a:rPr lang="en-US" sz="2200" dirty="0" err="1" smtClean="0"/>
              <a:t>eg</a:t>
            </a:r>
            <a:r>
              <a:rPr lang="en-US" sz="2200" dirty="0" smtClean="0"/>
              <a:t> 2 nm for 120C bake, 40 nm for nitrogen doping, &gt;500 nm for EP/BCP – </a:t>
            </a:r>
            <a:r>
              <a:rPr lang="en-US" sz="2200" u="sng" dirty="0" smtClean="0"/>
              <a:t>so effect will manifest with different magnitude for different surface processing and field levels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DB957-D940-B947-BF04-047C9361879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4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findings in contradiction with previous findings?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8341"/>
            <a:ext cx="8915400" cy="5788059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Even if conclusions are opposite, not necessarily, perhaps only at first glance</a:t>
            </a:r>
            <a:r>
              <a:rPr lang="en-US" i="1" dirty="0" smtClean="0"/>
              <a:t>.</a:t>
            </a:r>
            <a:r>
              <a:rPr lang="en-US" i="1" dirty="0" smtClean="0"/>
              <a:t> </a:t>
            </a:r>
            <a:r>
              <a:rPr lang="en-US" i="1" dirty="0"/>
              <a:t>(careful when comparing </a:t>
            </a:r>
            <a:r>
              <a:rPr lang="en-US" i="1" dirty="0" smtClean="0"/>
              <a:t>results, evil in the details):</a:t>
            </a:r>
          </a:p>
          <a:p>
            <a:pPr marL="0" indent="0">
              <a:buNone/>
            </a:pPr>
            <a:endParaRPr lang="en-US" i="1" dirty="0" smtClean="0"/>
          </a:p>
          <a:p>
            <a:pPr marL="457200" indent="-457200">
              <a:buAutoNum type="arabicPeriod" startAt="3"/>
            </a:pPr>
            <a:r>
              <a:rPr lang="en-US" dirty="0" smtClean="0"/>
              <a:t>Magnitude of the effect will depend also on level of shielding/ambient field level which will vary from </a:t>
            </a:r>
            <a:r>
              <a:rPr lang="en-US" dirty="0" err="1" smtClean="0"/>
              <a:t>dewar</a:t>
            </a:r>
            <a:r>
              <a:rPr lang="en-US" dirty="0" smtClean="0"/>
              <a:t> to </a:t>
            </a:r>
            <a:r>
              <a:rPr lang="en-US" dirty="0" err="1" smtClean="0"/>
              <a:t>dewar</a:t>
            </a:r>
            <a:endParaRPr lang="en-US" dirty="0" smtClean="0"/>
          </a:p>
          <a:p>
            <a:pPr marL="457200" indent="-457200">
              <a:buAutoNum type="arabicPeriod" startAt="3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 Definition of “fast” and “slow”:</a:t>
            </a:r>
          </a:p>
          <a:p>
            <a:pPr marL="857250" lvl="1" indent="-457200"/>
            <a:r>
              <a:rPr lang="en-US" dirty="0" smtClean="0"/>
              <a:t>Rate is</a:t>
            </a:r>
            <a:r>
              <a:rPr lang="en-US" u="sng" dirty="0" smtClean="0"/>
              <a:t> not </a:t>
            </a:r>
            <a:r>
              <a:rPr lang="en-US" dirty="0" smtClean="0"/>
              <a:t>determined by K/</a:t>
            </a:r>
            <a:r>
              <a:rPr lang="en-US" dirty="0" err="1" smtClean="0"/>
              <a:t>hr</a:t>
            </a:r>
            <a:r>
              <a:rPr lang="en-US" dirty="0" smtClean="0"/>
              <a:t> but by the instantaneous cooling rate through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which will vary upon slow cooling procedure</a:t>
            </a:r>
          </a:p>
          <a:p>
            <a:pPr marL="857250" lvl="1" indent="-457200"/>
            <a:r>
              <a:rPr lang="en-US" dirty="0" smtClean="0"/>
              <a:t>Faster than what? Slower than what? Appears to be a threshold effect</a:t>
            </a:r>
          </a:p>
          <a:p>
            <a:pPr marL="857250" lvl="1" indent="-457200"/>
            <a:r>
              <a:rPr lang="en-US" dirty="0" smtClean="0"/>
              <a:t>Homogeneous </a:t>
            </a:r>
            <a:r>
              <a:rPr lang="en-US" dirty="0" err="1" smtClean="0"/>
              <a:t>vs</a:t>
            </a:r>
            <a:r>
              <a:rPr lang="en-US" dirty="0" smtClean="0"/>
              <a:t> not</a:t>
            </a:r>
          </a:p>
          <a:p>
            <a:pPr marL="457200" indent="-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DB957-D940-B947-BF04-047C9361879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8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87" y="-466910"/>
            <a:ext cx="91440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Possible alternative interpretation of HZB results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4738487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95400"/>
            <a:ext cx="4419600" cy="31830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38600" y="2590800"/>
            <a:ext cx="685800" cy="1600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4478428"/>
            <a:ext cx="8382000" cy="1020225"/>
          </a:xfrm>
        </p:spPr>
        <p:txBody>
          <a:bodyPr>
            <a:noAutofit/>
          </a:bodyPr>
          <a:lstStyle/>
          <a:p>
            <a:pPr marL="457200" lvl="0" indent="-457200">
              <a:spcBef>
                <a:spcPts val="0"/>
              </a:spcBef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Faster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cooldown</a:t>
            </a:r>
            <a:r>
              <a:rPr lang="en-US" sz="2800" dirty="0">
                <a:solidFill>
                  <a:prstClr val="black"/>
                </a:solidFill>
              </a:rPr>
              <a:t> leads to lower residual resistance -&gt; fully consistent with Fermilab </a:t>
            </a:r>
            <a:r>
              <a:rPr lang="en-US" sz="2800" dirty="0" smtClean="0">
                <a:solidFill>
                  <a:prstClr val="black"/>
                </a:solidFill>
              </a:rPr>
              <a:t>results on bare cavities</a:t>
            </a:r>
            <a:endParaRPr lang="en-US" sz="2800" dirty="0">
              <a:solidFill>
                <a:prstClr val="black"/>
              </a:solidFill>
            </a:endParaRPr>
          </a:p>
          <a:p>
            <a:pPr marL="914400" lvl="1" indent="-457200"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This </a:t>
            </a:r>
            <a:r>
              <a:rPr lang="en-US" dirty="0" smtClean="0">
                <a:solidFill>
                  <a:prstClr val="black"/>
                </a:solidFill>
              </a:rPr>
              <a:t>possible interpretation </a:t>
            </a:r>
            <a:r>
              <a:rPr lang="en-US" dirty="0">
                <a:solidFill>
                  <a:prstClr val="black"/>
                </a:solidFill>
              </a:rPr>
              <a:t>is </a:t>
            </a:r>
            <a:r>
              <a:rPr lang="en-US" dirty="0" smtClean="0">
                <a:solidFill>
                  <a:prstClr val="black"/>
                </a:solidFill>
              </a:rPr>
              <a:t>also acknowledged </a:t>
            </a:r>
            <a:r>
              <a:rPr lang="en-US" dirty="0">
                <a:solidFill>
                  <a:prstClr val="black"/>
                </a:solidFill>
              </a:rPr>
              <a:t>in the HZB </a:t>
            </a:r>
            <a:r>
              <a:rPr lang="en-US" dirty="0" smtClean="0">
                <a:solidFill>
                  <a:prstClr val="black"/>
                </a:solidFill>
              </a:rPr>
              <a:t>paper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990600"/>
            <a:ext cx="832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linkClick r:id="rId4"/>
              </a:rPr>
              <a:t>J.-M. </a:t>
            </a:r>
            <a:r>
              <a:rPr lang="en-US" sz="1800" b="1" dirty="0" smtClean="0">
                <a:hlinkClick r:id="rId4"/>
              </a:rPr>
              <a:t>Vogt, </a:t>
            </a:r>
            <a:r>
              <a:rPr lang="en-US" sz="1800" b="1" dirty="0">
                <a:hlinkClick r:id="rId5"/>
              </a:rPr>
              <a:t>O. Kugeler, and </a:t>
            </a:r>
            <a:r>
              <a:rPr lang="en-US" sz="1800" b="1" dirty="0">
                <a:hlinkClick r:id="rId6"/>
              </a:rPr>
              <a:t>J. Knobloch</a:t>
            </a:r>
            <a:r>
              <a:rPr lang="en-US" sz="1800" b="1" dirty="0"/>
              <a:t>, </a:t>
            </a:r>
            <a:r>
              <a:rPr lang="en-US" sz="1800" b="1" dirty="0" smtClean="0"/>
              <a:t>Phys</a:t>
            </a:r>
            <a:r>
              <a:rPr lang="en-US" sz="1800" b="1" dirty="0"/>
              <a:t>. Rev. ST </a:t>
            </a:r>
            <a:r>
              <a:rPr lang="en-US" sz="1800" b="1" dirty="0" err="1"/>
              <a:t>Accel</a:t>
            </a:r>
            <a:r>
              <a:rPr lang="en-US" sz="1800" b="1" dirty="0"/>
              <a:t>. Beams 16, 102002 (2013)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238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Data - HTC better than VTS on the same cavity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5244" r="-5244"/>
          <a:stretch>
            <a:fillRect/>
          </a:stretch>
        </p:blipFill>
        <p:spPr>
          <a:xfrm>
            <a:off x="2624667" y="1038454"/>
            <a:ext cx="6743700" cy="387858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071E4D-4BF7-1B40-80F6-6665BDA7274D}" type="datetime1">
              <a:rPr lang="en-US" smtClean="0"/>
              <a:pPr>
                <a:defRPr/>
              </a:pPr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1042988"/>
            <a:ext cx="3035301" cy="51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elvetica" charset="0"/>
              </a:rPr>
              <a:t>Possible “contradiction” #1: HTC (very slow cooling) gets better Q</a:t>
            </a:r>
            <a:r>
              <a:rPr lang="en-US" baseline="-25000" dirty="0" smtClean="0">
                <a:latin typeface="Helvetica" charset="0"/>
              </a:rPr>
              <a:t>0</a:t>
            </a:r>
            <a:r>
              <a:rPr lang="en-US" dirty="0" smtClean="0">
                <a:latin typeface="Helvetica" charset="0"/>
              </a:rPr>
              <a:t> than VTS</a:t>
            </a:r>
          </a:p>
          <a:p>
            <a:pPr lvl="1"/>
            <a:r>
              <a:rPr lang="en-US" dirty="0">
                <a:latin typeface="Helvetica" charset="0"/>
              </a:rPr>
              <a:t>But </a:t>
            </a:r>
            <a:r>
              <a:rPr lang="en-US" dirty="0" smtClean="0">
                <a:latin typeface="Helvetica" charset="0"/>
              </a:rPr>
              <a:t>VTS cooling was also intentionally </a:t>
            </a:r>
            <a:r>
              <a:rPr lang="en-US" u="sng" dirty="0" smtClean="0">
                <a:latin typeface="Helvetica" charset="0"/>
              </a:rPr>
              <a:t>slow</a:t>
            </a:r>
            <a:r>
              <a:rPr lang="en-US" dirty="0" smtClean="0">
                <a:latin typeface="Helvetica" charset="0"/>
              </a:rPr>
              <a:t> : “</a:t>
            </a:r>
            <a:r>
              <a:rPr lang="en-US" dirty="0" smtClean="0">
                <a:solidFill>
                  <a:srgbClr val="3366FF"/>
                </a:solidFill>
                <a:latin typeface="Helvetica" charset="0"/>
              </a:rPr>
              <a:t>..</a:t>
            </a:r>
            <a:r>
              <a:rPr lang="en-US" dirty="0" smtClean="0">
                <a:solidFill>
                  <a:srgbClr val="3366FF"/>
                </a:solidFill>
              </a:rPr>
              <a:t>the </a:t>
            </a:r>
            <a:r>
              <a:rPr lang="en-US" dirty="0">
                <a:solidFill>
                  <a:srgbClr val="3366FF"/>
                </a:solidFill>
              </a:rPr>
              <a:t>cavity was warmed up to above 10 K, and slowly cooled through the critical temperature at a rate of ∼ 1 K/</a:t>
            </a:r>
            <a:r>
              <a:rPr lang="en-US" dirty="0" err="1" smtClean="0">
                <a:solidFill>
                  <a:srgbClr val="3366FF"/>
                </a:solidFill>
              </a:rPr>
              <a:t>hr</a:t>
            </a:r>
            <a:r>
              <a:rPr lang="en-US" dirty="0" smtClean="0"/>
              <a:t>” </a:t>
            </a:r>
            <a:r>
              <a:rPr lang="en-US" dirty="0" smtClean="0">
                <a:latin typeface="Helvetica" charset="0"/>
              </a:rPr>
              <a:t>and with </a:t>
            </a:r>
            <a:r>
              <a:rPr lang="en-US" u="sng" dirty="0" smtClean="0">
                <a:latin typeface="Helvetica" charset="0"/>
              </a:rPr>
              <a:t>much higher ambient field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</a:rPr>
              <a:t>=&gt; Our findings explain  </a:t>
            </a:r>
            <a:r>
              <a:rPr lang="en-US" dirty="0">
                <a:latin typeface="Helvetica" charset="0"/>
              </a:rPr>
              <a:t>l</a:t>
            </a:r>
            <a:r>
              <a:rPr lang="en-US" dirty="0" smtClean="0">
                <a:latin typeface="Helvetica" charset="0"/>
              </a:rPr>
              <a:t>ower Q</a:t>
            </a:r>
            <a:r>
              <a:rPr lang="en-US" baseline="-25000" dirty="0" smtClean="0">
                <a:latin typeface="Helvetica" charset="0"/>
              </a:rPr>
              <a:t>0</a:t>
            </a:r>
            <a:r>
              <a:rPr lang="en-US" dirty="0" smtClean="0">
                <a:latin typeface="Helvetica" charset="0"/>
              </a:rPr>
              <a:t> (higher </a:t>
            </a:r>
            <a:r>
              <a:rPr lang="en-US" dirty="0" err="1" smtClean="0">
                <a:latin typeface="Helvetica" charset="0"/>
              </a:rPr>
              <a:t>R</a:t>
            </a:r>
            <a:r>
              <a:rPr lang="en-US" baseline="-25000" dirty="0" err="1" smtClean="0">
                <a:latin typeface="Helvetica" charset="0"/>
              </a:rPr>
              <a:t>res</a:t>
            </a:r>
            <a:r>
              <a:rPr lang="en-US" dirty="0" smtClean="0">
                <a:latin typeface="Helvetica" charset="0"/>
              </a:rPr>
              <a:t>) in VTS </a:t>
            </a:r>
            <a:r>
              <a:rPr lang="en-US" dirty="0" err="1" smtClean="0">
                <a:latin typeface="Helvetica" charset="0"/>
              </a:rPr>
              <a:t>vs</a:t>
            </a:r>
            <a:r>
              <a:rPr lang="en-US" dirty="0" smtClean="0">
                <a:latin typeface="Helvetica" charset="0"/>
              </a:rPr>
              <a:t> HTC, and also subpar VTS Q</a:t>
            </a:r>
            <a:r>
              <a:rPr lang="en-US" baseline="-25000" dirty="0" smtClean="0">
                <a:latin typeface="Helvetica" charset="0"/>
              </a:rPr>
              <a:t>0</a:t>
            </a:r>
            <a:r>
              <a:rPr lang="en-US" dirty="0" smtClean="0">
                <a:latin typeface="Helvetica" charset="0"/>
              </a:rPr>
              <a:t> of ERL 7.1 cavity</a:t>
            </a:r>
            <a:endParaRPr lang="en-US" baseline="-25000" dirty="0">
              <a:latin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7330" y="4917038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N. </a:t>
            </a:r>
            <a:r>
              <a:rPr lang="en-US" dirty="0" err="1" smtClean="0">
                <a:solidFill>
                  <a:srgbClr val="0000FF"/>
                </a:solidFill>
              </a:rPr>
              <a:t>Valles</a:t>
            </a:r>
            <a:r>
              <a:rPr lang="en-US" dirty="0" smtClean="0">
                <a:solidFill>
                  <a:srgbClr val="0000FF"/>
                </a:solidFill>
              </a:rPr>
              <a:t>, PhD thesis, Cornell University, 2014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035302" y="3467100"/>
            <a:ext cx="1650998" cy="1449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743200" y="4178300"/>
            <a:ext cx="17399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97330" y="5323438"/>
            <a:ext cx="286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N. </a:t>
            </a:r>
            <a:r>
              <a:rPr lang="en-US" dirty="0" err="1" smtClean="0">
                <a:solidFill>
                  <a:srgbClr val="0000FF"/>
                </a:solidFill>
              </a:rPr>
              <a:t>Valles</a:t>
            </a:r>
            <a:r>
              <a:rPr lang="en-US" dirty="0" smtClean="0">
                <a:solidFill>
                  <a:srgbClr val="0000FF"/>
                </a:solidFill>
              </a:rPr>
              <a:t> et al, SRF’13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87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Data - Thermal cycling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4423" b="4423"/>
          <a:stretch>
            <a:fillRect/>
          </a:stretch>
        </p:blipFill>
        <p:spPr>
          <a:xfrm>
            <a:off x="3255735" y="1468750"/>
            <a:ext cx="5848806" cy="33638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071E4D-4BF7-1B40-80F6-6665BDA7274D}" type="datetime1">
              <a:rPr lang="en-US" smtClean="0"/>
              <a:pPr>
                <a:defRPr/>
              </a:pPr>
              <a:t>3/24/14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42988"/>
            <a:ext cx="3049691" cy="51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elvetica" charset="0"/>
              </a:rPr>
              <a:t>Possible “</a:t>
            </a:r>
            <a:r>
              <a:rPr lang="en-US" dirty="0">
                <a:latin typeface="Helvetica" charset="0"/>
              </a:rPr>
              <a:t>c</a:t>
            </a:r>
            <a:r>
              <a:rPr lang="en-US" dirty="0" smtClean="0">
                <a:latin typeface="Helvetica" charset="0"/>
              </a:rPr>
              <a:t>ontradiction” #2: Warming up above </a:t>
            </a:r>
            <a:r>
              <a:rPr lang="en-US" dirty="0" err="1" smtClean="0">
                <a:latin typeface="Helvetica" charset="0"/>
              </a:rPr>
              <a:t>T</a:t>
            </a:r>
            <a:r>
              <a:rPr lang="en-US" baseline="-25000" dirty="0" err="1" smtClean="0">
                <a:latin typeface="Helvetica" charset="0"/>
              </a:rPr>
              <a:t>c</a:t>
            </a:r>
            <a:r>
              <a:rPr lang="en-US" dirty="0" smtClean="0">
                <a:latin typeface="Helvetica" charset="0"/>
              </a:rPr>
              <a:t> and cooling back down slowly leads to better Q</a:t>
            </a:r>
            <a:r>
              <a:rPr lang="en-US" baseline="-25000" dirty="0" smtClean="0">
                <a:latin typeface="Helvetica" charset="0"/>
              </a:rPr>
              <a:t>0</a:t>
            </a:r>
          </a:p>
          <a:p>
            <a:pPr lvl="1"/>
            <a:r>
              <a:rPr lang="en-US" dirty="0" smtClean="0">
                <a:latin typeface="Helvetica" charset="0"/>
              </a:rPr>
              <a:t>But improvement over initial VERY SLOW </a:t>
            </a:r>
            <a:r>
              <a:rPr lang="en-US" dirty="0" err="1" smtClean="0">
                <a:latin typeface="Helvetica" charset="0"/>
              </a:rPr>
              <a:t>cooldown</a:t>
            </a:r>
            <a:endParaRPr lang="en-US" dirty="0" smtClean="0">
              <a:latin typeface="Helvetica" charset="0"/>
            </a:endParaRPr>
          </a:p>
          <a:p>
            <a:pPr lvl="2"/>
            <a:r>
              <a:rPr lang="en-US" dirty="0" smtClean="0">
                <a:latin typeface="Helvetica" charset="0"/>
              </a:rPr>
              <a:t>Also have </a:t>
            </a:r>
            <a:r>
              <a:rPr lang="en-US" dirty="0">
                <a:latin typeface="Helvetica" charset="0"/>
              </a:rPr>
              <a:t>to compare instantaneous </a:t>
            </a:r>
            <a:r>
              <a:rPr lang="en-US" dirty="0" err="1">
                <a:latin typeface="Helvetica" charset="0"/>
              </a:rPr>
              <a:t>dT</a:t>
            </a:r>
            <a:r>
              <a:rPr lang="en-US" dirty="0">
                <a:latin typeface="Helvetica" charset="0"/>
              </a:rPr>
              <a:t>/</a:t>
            </a:r>
            <a:r>
              <a:rPr lang="en-US" dirty="0" err="1">
                <a:latin typeface="Helvetica" charset="0"/>
              </a:rPr>
              <a:t>dt</a:t>
            </a:r>
            <a:r>
              <a:rPr lang="en-US" dirty="0">
                <a:latin typeface="Helvetica" charset="0"/>
              </a:rPr>
              <a:t> (not average</a:t>
            </a:r>
            <a:r>
              <a:rPr lang="en-US" dirty="0" smtClean="0">
                <a:latin typeface="Helvetica" charset="0"/>
              </a:rPr>
              <a:t>) to define which is slower</a:t>
            </a:r>
            <a:endParaRPr lang="en-US" dirty="0">
              <a:latin typeface="Helvetica" charset="0"/>
            </a:endParaRPr>
          </a:p>
          <a:p>
            <a:pPr lvl="2"/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=&gt; Does not contradict our findings</a:t>
            </a:r>
          </a:p>
          <a:p>
            <a:pPr lvl="1"/>
            <a:endParaRPr lang="en-US" dirty="0">
              <a:latin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8292" y="4908804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N. </a:t>
            </a:r>
            <a:r>
              <a:rPr lang="en-US" dirty="0" err="1" smtClean="0">
                <a:solidFill>
                  <a:srgbClr val="0000FF"/>
                </a:solidFill>
              </a:rPr>
              <a:t>Valles</a:t>
            </a:r>
            <a:r>
              <a:rPr lang="en-US" dirty="0" smtClean="0">
                <a:solidFill>
                  <a:srgbClr val="0000FF"/>
                </a:solidFill>
              </a:rPr>
              <a:t>, PhD thesis, Cornell University, 2014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3900" y="745403"/>
            <a:ext cx="438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notice NO decrease of Q</a:t>
            </a:r>
            <a:r>
              <a:rPr lang="en-US" baseline="-25000" dirty="0" smtClean="0"/>
              <a:t>0</a:t>
            </a:r>
            <a:r>
              <a:rPr lang="en-US" dirty="0" smtClean="0"/>
              <a:t> after fast </a:t>
            </a:r>
            <a:r>
              <a:rPr lang="en-US" dirty="0" err="1" smtClean="0"/>
              <a:t>cooldown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92800" y="1576400"/>
            <a:ext cx="444500" cy="874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73530" y="5323438"/>
            <a:ext cx="286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N. </a:t>
            </a:r>
            <a:r>
              <a:rPr lang="en-US" dirty="0" err="1" smtClean="0">
                <a:solidFill>
                  <a:srgbClr val="0000FF"/>
                </a:solidFill>
              </a:rPr>
              <a:t>Valles</a:t>
            </a:r>
            <a:r>
              <a:rPr lang="en-US" dirty="0" smtClean="0">
                <a:solidFill>
                  <a:srgbClr val="0000FF"/>
                </a:solidFill>
              </a:rPr>
              <a:t> et al, SRF’13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14" y="-448725"/>
            <a:ext cx="8229600" cy="1143000"/>
          </a:xfrm>
        </p:spPr>
        <p:txBody>
          <a:bodyPr/>
          <a:lstStyle/>
          <a:p>
            <a:r>
              <a:rPr lang="en-US" dirty="0" smtClean="0"/>
              <a:t>Preamble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14" y="1075985"/>
            <a:ext cx="8229600" cy="515789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Colleagues at HZB had found that for dressed </a:t>
            </a:r>
            <a:r>
              <a:rPr lang="en-US" dirty="0" smtClean="0"/>
              <a:t>BCP </a:t>
            </a:r>
            <a:r>
              <a:rPr lang="en-US" dirty="0" smtClean="0"/>
              <a:t>cavities the details of cavity cooling can impact significantly residual resistance </a:t>
            </a:r>
          </a:p>
          <a:p>
            <a:pPr lvl="1"/>
            <a:r>
              <a:rPr lang="en-US" dirty="0" smtClean="0"/>
              <a:t>Suggested explanation was that </a:t>
            </a:r>
            <a:r>
              <a:rPr lang="en-US" dirty="0" err="1" smtClean="0"/>
              <a:t>thermocurrents</a:t>
            </a:r>
            <a:r>
              <a:rPr lang="en-US" dirty="0" smtClean="0"/>
              <a:t> generated in dressed cavities produce additional magnetic field, which gets trapped</a:t>
            </a:r>
            <a:endParaRPr lang="en-US" dirty="0"/>
          </a:p>
          <a:p>
            <a:pPr lvl="1"/>
            <a:r>
              <a:rPr lang="en-US" dirty="0" smtClean="0"/>
              <a:t>Also suggested that slower cooling through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is better from samples studies</a:t>
            </a:r>
          </a:p>
          <a:p>
            <a:r>
              <a:rPr lang="en-US" dirty="0"/>
              <a:t>Cornell had implemented slow cooling procedure in HTC and measured </a:t>
            </a:r>
            <a:r>
              <a:rPr lang="en-US" dirty="0" smtClean="0"/>
              <a:t>a </a:t>
            </a:r>
            <a:r>
              <a:rPr lang="en-US" dirty="0"/>
              <a:t>low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res</a:t>
            </a:r>
            <a:r>
              <a:rPr lang="en-US" dirty="0" smtClean="0"/>
              <a:t> </a:t>
            </a:r>
            <a:r>
              <a:rPr lang="en-US" dirty="0"/>
              <a:t>on a 120C bake + HF rinse </a:t>
            </a:r>
            <a:r>
              <a:rPr lang="en-US" dirty="0" smtClean="0"/>
              <a:t>cavity</a:t>
            </a:r>
          </a:p>
          <a:p>
            <a:r>
              <a:rPr lang="en-US" u="sng" dirty="0" smtClean="0"/>
              <a:t>Final recommendation at SRF13 for minimization of residual resistance was very slow uniform cooling through </a:t>
            </a:r>
            <a:r>
              <a:rPr lang="en-US" u="sng" dirty="0" err="1" smtClean="0"/>
              <a:t>T</a:t>
            </a:r>
            <a:r>
              <a:rPr lang="en-US" u="sng" baseline="-25000" dirty="0" err="1" smtClean="0"/>
              <a:t>c</a:t>
            </a:r>
            <a:endParaRPr lang="en-US" u="sng" baseline="-25000" dirty="0" smtClean="0"/>
          </a:p>
          <a:p>
            <a:r>
              <a:rPr lang="en-US" dirty="0" smtClean="0"/>
              <a:t>We decided at FNAL to start investigating the findings on bare cavities in VTS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1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2450"/>
            <a:ext cx="8672513" cy="57253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Strong effect of cooling rate through transition T on flux trapping/expulsion</a:t>
            </a:r>
          </a:p>
          <a:p>
            <a:r>
              <a:rPr lang="en-US" dirty="0" smtClean="0"/>
              <a:t>Reflects differently on losses depending on surface processing</a:t>
            </a:r>
          </a:p>
          <a:p>
            <a:pPr lvl="1"/>
            <a:r>
              <a:rPr lang="en-US" dirty="0" smtClean="0"/>
              <a:t>understandable as size of vortex cores, normal state resistivity and pinning strength depend on surface </a:t>
            </a:r>
            <a:r>
              <a:rPr lang="en-US" dirty="0" err="1" smtClean="0"/>
              <a:t>mfp</a:t>
            </a:r>
            <a:endParaRPr lang="en-US" dirty="0" smtClean="0"/>
          </a:p>
          <a:p>
            <a:r>
              <a:rPr lang="en-US" dirty="0" smtClean="0"/>
              <a:t>Recommendation for </a:t>
            </a:r>
            <a:r>
              <a:rPr lang="en-US" dirty="0" err="1" smtClean="0"/>
              <a:t>cooldown</a:t>
            </a:r>
            <a:r>
              <a:rPr lang="en-US" dirty="0" smtClean="0"/>
              <a:t> in </a:t>
            </a:r>
            <a:r>
              <a:rPr lang="en-US" dirty="0" err="1" smtClean="0"/>
              <a:t>cryomodules</a:t>
            </a:r>
            <a:r>
              <a:rPr lang="en-US" dirty="0" smtClean="0"/>
              <a:t>: cool with rate </a:t>
            </a:r>
            <a:r>
              <a:rPr lang="en-US" dirty="0" err="1" smtClean="0"/>
              <a:t>dT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&gt;~ 30 </a:t>
            </a:r>
            <a:r>
              <a:rPr lang="en-US" dirty="0" err="1" smtClean="0"/>
              <a:t>mK</a:t>
            </a:r>
            <a:r>
              <a:rPr lang="en-US" dirty="0" smtClean="0"/>
              <a:t>/sec (1.8K/min, could be lower, TBD)</a:t>
            </a:r>
            <a:endParaRPr lang="en-US" dirty="0"/>
          </a:p>
          <a:p>
            <a:pPr lvl="1"/>
            <a:r>
              <a:rPr lang="en-US" dirty="0" smtClean="0"/>
              <a:t>Starting T does not appear to matter but to be further investigated in dressed cavities</a:t>
            </a:r>
          </a:p>
          <a:p>
            <a:pPr lvl="1"/>
            <a:r>
              <a:rPr lang="en-US" dirty="0" smtClean="0"/>
              <a:t>Results from DESY (J. </a:t>
            </a:r>
            <a:r>
              <a:rPr lang="en-US" dirty="0" err="1" smtClean="0"/>
              <a:t>Sekutowicz</a:t>
            </a:r>
            <a:r>
              <a:rPr lang="en-US" dirty="0" smtClean="0"/>
              <a:t>) on full </a:t>
            </a:r>
            <a:r>
              <a:rPr lang="en-US" dirty="0" err="1" smtClean="0"/>
              <a:t>cryomodule</a:t>
            </a:r>
            <a:r>
              <a:rPr lang="en-US" dirty="0" smtClean="0"/>
              <a:t> with large grain EP+120C baked cavities confirm this recommendation</a:t>
            </a:r>
          </a:p>
          <a:p>
            <a:r>
              <a:rPr lang="en-US" dirty="0" smtClean="0"/>
              <a:t>Next we will repeat studies on dressed cavities to study if additional mechanisms due to the dressing occur or not (perhaps already well known?…see next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dressed cavities data analysis by Alex </a:t>
            </a:r>
            <a:r>
              <a:rPr lang="en-US" dirty="0" err="1" smtClean="0"/>
              <a:t>Melnychuk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DB957-D940-B947-BF04-047C9361879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4" y="924473"/>
            <a:ext cx="7959165" cy="52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5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Processing: Allan Rowe and his FNAL/ANL SRF processing team, Curtis Crawford</a:t>
            </a:r>
          </a:p>
          <a:p>
            <a:endParaRPr lang="en-US" dirty="0"/>
          </a:p>
          <a:p>
            <a:r>
              <a:rPr lang="en-US" dirty="0" smtClean="0"/>
              <a:t>VTS </a:t>
            </a:r>
            <a:r>
              <a:rPr lang="en-US" dirty="0" err="1" smtClean="0"/>
              <a:t>cryo</a:t>
            </a:r>
            <a:r>
              <a:rPr lang="en-US" dirty="0" smtClean="0"/>
              <a:t>-capabilities: Bruce Squires and his FNAL </a:t>
            </a:r>
            <a:r>
              <a:rPr lang="en-US" dirty="0" err="1" smtClean="0"/>
              <a:t>cryo</a:t>
            </a:r>
            <a:r>
              <a:rPr lang="en-US" dirty="0" smtClean="0"/>
              <a:t> group, Yuri </a:t>
            </a:r>
            <a:r>
              <a:rPr lang="en-US" dirty="0" err="1" smtClean="0"/>
              <a:t>Pischalnikov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DB957-D940-B947-BF04-047C9361879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9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details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660"/>
            <a:ext cx="9270319" cy="315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399746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Slow cooling: &lt;0.3K/min</a:t>
            </a:r>
          </a:p>
          <a:p>
            <a:r>
              <a:rPr lang="en-US" sz="2800" dirty="0" smtClean="0"/>
              <a:t>Fast cooling: 1.8-2.4K/min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134022"/>
            <a:ext cx="3709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temperature sensors were positioned differently in the experiments, example for one 9-cell test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85800" y="3325028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3029" y="5716917"/>
            <a:ext cx="495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Generally one T sensor next to each fluxgate probe</a:t>
            </a:r>
            <a:endParaRPr lang="en-US" dirty="0"/>
          </a:p>
        </p:txBody>
      </p:sp>
      <p:sp>
        <p:nvSpPr>
          <p:cNvPr id="3" name="Frame 2"/>
          <p:cNvSpPr/>
          <p:nvPr/>
        </p:nvSpPr>
        <p:spPr>
          <a:xfrm>
            <a:off x="4377765" y="4163228"/>
            <a:ext cx="4258235" cy="1379948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4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studies at FNAL in VTS – nitrogen doped bare 9-cell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88328"/>
            <a:ext cx="6267410" cy="5363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9517" y="1588854"/>
            <a:ext cx="236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Slow cooling lead to strong deterioration of Q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in VTS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533400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0905" y="4050632"/>
            <a:ext cx="234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Nitrogen doping method described in :</a:t>
            </a:r>
          </a:p>
          <a:p>
            <a:endParaRPr lang="en-US" sz="1600" dirty="0"/>
          </a:p>
          <a:p>
            <a:r>
              <a:rPr lang="en-US" sz="1600" dirty="0"/>
              <a:t>A Grassellino </a:t>
            </a:r>
            <a:r>
              <a:rPr lang="en-US" sz="1600" i="1" dirty="0"/>
              <a:t>et al</a:t>
            </a:r>
            <a:r>
              <a:rPr lang="en-US" sz="1600" dirty="0"/>
              <a:t> 2013 </a:t>
            </a:r>
            <a:r>
              <a:rPr lang="en-US" sz="1600" i="1" dirty="0" err="1"/>
              <a:t>Supercond</a:t>
            </a:r>
            <a:r>
              <a:rPr lang="en-US" sz="1600" i="1" dirty="0"/>
              <a:t>. Sci. Technol.</a:t>
            </a:r>
            <a:r>
              <a:rPr lang="en-US" sz="1600" dirty="0"/>
              <a:t> </a:t>
            </a:r>
            <a:r>
              <a:rPr lang="en-US" sz="1600" b="1" dirty="0"/>
              <a:t>26</a:t>
            </a:r>
            <a:r>
              <a:rPr lang="en-US" sz="1600" dirty="0"/>
              <a:t> 102001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600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Deterioration solely due to residual resistance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03414"/>
            <a:ext cx="7010400" cy="5380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9636" y="1151196"/>
            <a:ext cx="2345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 residual resistance at low field plus a field dependent component (as expected for trapped flux)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6241" y="4585368"/>
            <a:ext cx="234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Decomposition method described in :</a:t>
            </a:r>
          </a:p>
          <a:p>
            <a:endParaRPr lang="en-US" sz="1600" dirty="0"/>
          </a:p>
          <a:p>
            <a:r>
              <a:rPr lang="en-US" sz="1600" dirty="0" smtClean="0"/>
              <a:t>A. </a:t>
            </a:r>
            <a:r>
              <a:rPr lang="en-US" sz="1600" dirty="0" err="1" smtClean="0"/>
              <a:t>Romanenko</a:t>
            </a:r>
            <a:r>
              <a:rPr lang="en-US" sz="1600" dirty="0" smtClean="0"/>
              <a:t>, A. Grassellino </a:t>
            </a:r>
            <a:r>
              <a:rPr lang="hu-HU" sz="1600" dirty="0"/>
              <a:t>Appl. Phys. Lett. </a:t>
            </a:r>
            <a:r>
              <a:rPr lang="hu-HU" sz="1600" b="1" dirty="0"/>
              <a:t>102</a:t>
            </a:r>
            <a:r>
              <a:rPr lang="hu-HU" sz="1600" dirty="0"/>
              <a:t> , 252603 (2013)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10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Performed extensive systematic studies since then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042680"/>
            <a:ext cx="8574165" cy="50160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Used multiple cryogenic fluxgate probes attached to the cavity walls to directly see what magnetic field environment is during </a:t>
            </a:r>
            <a:r>
              <a:rPr lang="en-US" dirty="0" err="1" smtClean="0"/>
              <a:t>cryocycles</a:t>
            </a:r>
            <a:endParaRPr lang="en-US" dirty="0" smtClean="0"/>
          </a:p>
          <a:p>
            <a:pPr lvl="1"/>
            <a:r>
              <a:rPr lang="en-US" dirty="0" smtClean="0"/>
              <a:t>Most importantly what happens around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(9.25K)</a:t>
            </a:r>
          </a:p>
          <a:p>
            <a:pPr lvl="2"/>
            <a:r>
              <a:rPr lang="en-US" dirty="0" smtClean="0"/>
              <a:t>Directly observe the </a:t>
            </a:r>
            <a:r>
              <a:rPr lang="en-US" dirty="0" err="1" smtClean="0"/>
              <a:t>Meissner</a:t>
            </a:r>
            <a:r>
              <a:rPr lang="en-US" dirty="0" smtClean="0"/>
              <a:t> effect </a:t>
            </a:r>
          </a:p>
          <a:p>
            <a:r>
              <a:rPr lang="en-US" dirty="0" smtClean="0"/>
              <a:t>Explored all state-of-the-art treatments (EP, EP+120C, N doping), fine and single grain material</a:t>
            </a:r>
          </a:p>
          <a:p>
            <a:pPr lvl="1"/>
            <a:r>
              <a:rPr lang="en-US" dirty="0" smtClean="0"/>
              <a:t>Tens of tests on 3 nine-cell cavities and 8 single-cell cavities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same underlying mechanism </a:t>
            </a:r>
            <a:r>
              <a:rPr lang="en-US" dirty="0" smtClean="0"/>
              <a:t>always observed</a:t>
            </a:r>
          </a:p>
          <a:p>
            <a:pPr lvl="1"/>
            <a:r>
              <a:rPr lang="en-US" dirty="0" smtClean="0"/>
              <a:t>Slow cooling leads to much LOWER external flux expulsion (more trapping) than fast cooling</a:t>
            </a:r>
          </a:p>
          <a:p>
            <a:pPr lvl="2"/>
            <a:r>
              <a:rPr lang="en-US" dirty="0" smtClean="0"/>
              <a:t>Hence the difference in residual resistance</a:t>
            </a:r>
          </a:p>
          <a:p>
            <a:pPr lvl="1"/>
            <a:r>
              <a:rPr lang="en-US" dirty="0" smtClean="0"/>
              <a:t>Magnetic field before transition is similar for fast/slow cooling =&gt; no effect of thermal currents seen on bare cavities</a:t>
            </a:r>
          </a:p>
          <a:p>
            <a:r>
              <a:rPr lang="en-US" dirty="0"/>
              <a:t>See </a:t>
            </a:r>
            <a:r>
              <a:rPr lang="en-US" dirty="0">
                <a:solidFill>
                  <a:srgbClr val="00B0F0"/>
                </a:solidFill>
                <a:hlinkClick r:id="rId2"/>
              </a:rPr>
              <a:t>http://arxiv.org/abs/1401.7747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for the preprint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8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53587"/>
            <a:ext cx="8229600" cy="1143000"/>
          </a:xfrm>
        </p:spPr>
        <p:txBody>
          <a:bodyPr/>
          <a:lstStyle/>
          <a:p>
            <a:r>
              <a:rPr lang="en-US" dirty="0" smtClean="0"/>
              <a:t>Degradation of Q after slow cooling observed for </a:t>
            </a:r>
            <a:r>
              <a:rPr lang="en-US" u="sng" dirty="0" smtClean="0"/>
              <a:t>all</a:t>
            </a:r>
            <a:r>
              <a:rPr lang="en-US" dirty="0" smtClean="0"/>
              <a:t> surface treatments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029082"/>
              </p:ext>
            </p:extLst>
          </p:nvPr>
        </p:nvGraphicFramePr>
        <p:xfrm>
          <a:off x="381000" y="816686"/>
          <a:ext cx="3870325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9" name="Graph" r:id="rId3" imgW="3869640" imgH="2956320" progId="Origin50.Graph">
                  <p:embed/>
                </p:oleObj>
              </mc:Choice>
              <mc:Fallback>
                <p:oleObj name="Graph" r:id="rId3" imgW="3869640" imgH="2956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816686"/>
                        <a:ext cx="3870325" cy="29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453124"/>
              </p:ext>
            </p:extLst>
          </p:nvPr>
        </p:nvGraphicFramePr>
        <p:xfrm>
          <a:off x="4800600" y="745616"/>
          <a:ext cx="3870325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0" name="Graph" r:id="rId5" imgW="3870720" imgH="2956320" progId="Origin50.Graph">
                  <p:embed/>
                </p:oleObj>
              </mc:Choice>
              <mc:Fallback>
                <p:oleObj name="Graph" r:id="rId5" imgW="3870720" imgH="2956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745616"/>
                        <a:ext cx="3870325" cy="29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69186"/>
              </p:ext>
            </p:extLst>
          </p:nvPr>
        </p:nvGraphicFramePr>
        <p:xfrm>
          <a:off x="421103" y="3441820"/>
          <a:ext cx="3870325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1" name="Graph" r:id="rId7" imgW="3870720" imgH="2956320" progId="Origin50.Graph">
                  <p:embed/>
                </p:oleObj>
              </mc:Choice>
              <mc:Fallback>
                <p:oleObj name="Graph" r:id="rId7" imgW="3870720" imgH="2956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1103" y="3441820"/>
                        <a:ext cx="3870325" cy="29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97835"/>
              </p:ext>
            </p:extLst>
          </p:nvPr>
        </p:nvGraphicFramePr>
        <p:xfrm>
          <a:off x="4800599" y="3211841"/>
          <a:ext cx="4199729" cy="3216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2" name="Graph" r:id="rId9" imgW="3906000" imgH="2990520" progId="Origin50.Graph">
                  <p:embed/>
                </p:oleObj>
              </mc:Choice>
              <mc:Fallback>
                <p:oleObj name="Graph" r:id="rId9" imgW="390600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00599" y="3211841"/>
                        <a:ext cx="4199729" cy="3216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576616" y="2569470"/>
            <a:ext cx="1167862" cy="4379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LG EP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41356" y="2642468"/>
            <a:ext cx="1167862" cy="4379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FG EP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75179" y="5481133"/>
            <a:ext cx="3065640" cy="4379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FG EP+120C bake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60476" y="4926361"/>
            <a:ext cx="2839852" cy="4379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FG EP N doped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2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53587"/>
            <a:ext cx="8538882" cy="1143000"/>
          </a:xfrm>
        </p:spPr>
        <p:txBody>
          <a:bodyPr/>
          <a:lstStyle/>
          <a:p>
            <a:r>
              <a:rPr lang="en-US" dirty="0" smtClean="0"/>
              <a:t>Degradation of residual resistance after slow cooling observed for </a:t>
            </a:r>
            <a:r>
              <a:rPr lang="en-US" u="sng" dirty="0" smtClean="0"/>
              <a:t>all</a:t>
            </a:r>
            <a:r>
              <a:rPr lang="en-US" dirty="0" smtClean="0"/>
              <a:t> surface treatments (simultaneous cooling)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543368" y="2385905"/>
            <a:ext cx="1167862" cy="4379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LG EP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1000" y="4253107"/>
            <a:ext cx="1167862" cy="4379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FG EP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800" y="2823883"/>
            <a:ext cx="4619195" cy="3751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176" y="640003"/>
            <a:ext cx="5468469" cy="403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5417"/>
            <a:ext cx="6637056" cy="497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why: magnetic probe positioning -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59485"/>
            <a:ext cx="3286606" cy="440582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255521" y="1215913"/>
            <a:ext cx="0" cy="1371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4600" y="175948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H=5mG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105400" y="4000196"/>
            <a:ext cx="733914" cy="267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39314" y="2997875"/>
            <a:ext cx="2204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enhancement</a:t>
            </a:r>
          </a:p>
          <a:p>
            <a:r>
              <a:rPr lang="en-US" dirty="0" smtClean="0"/>
              <a:t>due to </a:t>
            </a:r>
            <a:r>
              <a:rPr lang="en-US" dirty="0" err="1" smtClean="0"/>
              <a:t>Meissner</a:t>
            </a:r>
            <a:r>
              <a:rPr lang="en-US" dirty="0" smtClean="0"/>
              <a:t> effect – ambient flux expulsion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914400" y="4331732"/>
            <a:ext cx="11430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14400" y="4419600"/>
            <a:ext cx="1643304" cy="3700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" y="4528066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Fluxgate </a:t>
            </a:r>
          </a:p>
          <a:p>
            <a:r>
              <a:rPr lang="en-US" sz="1400" dirty="0" smtClean="0"/>
              <a:t>magnetometers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179571" y="1360339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mG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8301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_EPS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4282</TotalTime>
  <Words>1370</Words>
  <Application>Microsoft Macintosh PowerPoint</Application>
  <PresentationFormat>On-screen Show (4:3)</PresentationFormat>
  <Paragraphs>135</Paragraphs>
  <Slides>22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FermilabTemplate_EPS</vt:lpstr>
      <vt:lpstr>Fermilab: Footer Only</vt:lpstr>
      <vt:lpstr>Graph</vt:lpstr>
      <vt:lpstr>Dependence of cavity performance on the cooling dynamics around Tc</vt:lpstr>
      <vt:lpstr>Preamble</vt:lpstr>
      <vt:lpstr>Cooling details</vt:lpstr>
      <vt:lpstr>First studies at FNAL in VTS – nitrogen doped bare 9-cell</vt:lpstr>
      <vt:lpstr>Deterioration solely due to residual resistance</vt:lpstr>
      <vt:lpstr>Performed extensive systematic studies since then</vt:lpstr>
      <vt:lpstr>Degradation of Q after slow cooling observed for all surface treatments</vt:lpstr>
      <vt:lpstr>Degradation of residual resistance after slow cooling observed for all surface treatments (simultaneous cooling)</vt:lpstr>
      <vt:lpstr>Understanding why: magnetic probe positioning - examples</vt:lpstr>
      <vt:lpstr>What did magnetic probes reveal?</vt:lpstr>
      <vt:lpstr>Examples: Single and Nine cell EP + 120C bake</vt:lpstr>
      <vt:lpstr>Expulsion efficiency after fast cooling from different temperatures</vt:lpstr>
      <vt:lpstr>One of the possible mechanisms (proposed by D. Sergatskov, TBP)</vt:lpstr>
      <vt:lpstr>Slow uniform cooldown</vt:lpstr>
      <vt:lpstr>Are these findings in contradiction with previous findings?</vt:lpstr>
      <vt:lpstr>Are these findings in contradiction with previous findings?</vt:lpstr>
      <vt:lpstr>Possible alternative interpretation of HZB results</vt:lpstr>
      <vt:lpstr>Cornell Data - HTC better than VTS on the same cavity</vt:lpstr>
      <vt:lpstr>Cornell Data - Thermal cycling</vt:lpstr>
      <vt:lpstr>Conclusions</vt:lpstr>
      <vt:lpstr>DESY dressed cavities data analysis by Alex Melnychuk</vt:lpstr>
      <vt:lpstr>Acknowledgements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Anna Grassellino</cp:lastModifiedBy>
  <cp:revision>139</cp:revision>
  <cp:lastPrinted>2014-01-20T19:40:21Z</cp:lastPrinted>
  <dcterms:created xsi:type="dcterms:W3CDTF">2014-01-03T20:18:13Z</dcterms:created>
  <dcterms:modified xsi:type="dcterms:W3CDTF">2014-03-24T10:42:41Z</dcterms:modified>
</cp:coreProperties>
</file>