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56" r:id="rId2"/>
    <p:sldId id="283" r:id="rId3"/>
    <p:sldId id="269" r:id="rId4"/>
    <p:sldId id="273" r:id="rId5"/>
    <p:sldId id="258" r:id="rId6"/>
    <p:sldId id="290" r:id="rId7"/>
    <p:sldId id="291" r:id="rId8"/>
    <p:sldId id="289" r:id="rId9"/>
    <p:sldId id="257" r:id="rId10"/>
    <p:sldId id="287" r:id="rId11"/>
    <p:sldId id="274" r:id="rId12"/>
    <p:sldId id="266" r:id="rId13"/>
    <p:sldId id="260" r:id="rId14"/>
    <p:sldId id="275" r:id="rId15"/>
    <p:sldId id="272" r:id="rId16"/>
    <p:sldId id="271" r:id="rId17"/>
    <p:sldId id="276" r:id="rId18"/>
    <p:sldId id="277" r:id="rId19"/>
    <p:sldId id="278" r:id="rId20"/>
    <p:sldId id="279" r:id="rId21"/>
    <p:sldId id="280" r:id="rId22"/>
    <p:sldId id="281" r:id="rId23"/>
    <p:sldId id="261" r:id="rId24"/>
    <p:sldId id="264" r:id="rId25"/>
    <p:sldId id="282" r:id="rId26"/>
    <p:sldId id="267" r:id="rId27"/>
    <p:sldId id="284" r:id="rId28"/>
    <p:sldId id="285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34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6.wmf"/><Relationship Id="rId1" Type="http://schemas.openxmlformats.org/officeDocument/2006/relationships/image" Target="../media/image35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image" Target="../media/image42.wmf"/><Relationship Id="rId1" Type="http://schemas.openxmlformats.org/officeDocument/2006/relationships/image" Target="../media/image4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1E275B-5ADD-4003-90FF-CE367A24F5F4}" type="datetimeFigureOut">
              <a:rPr lang="en-US" smtClean="0"/>
              <a:pPr/>
              <a:t>7/5/2011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18F470-EE8E-4F03-A551-890E86181CF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AAF4A1-6C29-4245-B8B2-9143953BC829}" type="datetimeFigureOut">
              <a:rPr lang="en-US" smtClean="0"/>
              <a:pPr/>
              <a:t>7/5/2011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6165C4-981A-4604-8042-8A7DCD8EA08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5,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HERA Symposium, July 2011, Aharon Levy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AE1AF-7009-4711-B344-231EECF5E6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5,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HERA Symposium, July 2011, Aharon Levy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AE1AF-7009-4711-B344-231EECF5E6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5,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HERA Symposium, July 2011, Aharon Levy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AE1AF-7009-4711-B344-231EECF5E6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5,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HERA Symposium, July 2011, Aharon Levy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AE1AF-7009-4711-B344-231EECF5E6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5,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HERA Symposium, July 2011, Aharon Levy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AE1AF-7009-4711-B344-231EECF5E6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5, 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HERA Symposium, July 2011, Aharon Levy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AE1AF-7009-4711-B344-231EECF5E6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5, 2011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HERA Symposium, July 2011, Aharon Levy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AE1AF-7009-4711-B344-231EECF5E6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5, 2011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HERA Symposium, July 2011, Aharon Levy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AE1AF-7009-4711-B344-231EECF5E6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5, 2011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HERA Symposium, July 2011, Aharon Levy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AE1AF-7009-4711-B344-231EECF5E6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5, 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HERA Symposium, July 2011, Aharon Levy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AE1AF-7009-4711-B344-231EECF5E6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5, 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HERA Symposium, July 2011, Aharon Levy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AE1AF-7009-4711-B344-231EECF5E6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July 5,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HERA Symposium, July 2011, Aharon Levy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6AE1AF-7009-4711-B344-231EECF5E66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emf"/><Relationship Id="rId4" Type="http://schemas.openxmlformats.org/officeDocument/2006/relationships/image" Target="../media/image28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8.emf"/><Relationship Id="rId5" Type="http://schemas.openxmlformats.org/officeDocument/2006/relationships/oleObject" Target="../embeddings/oleObject4.bin"/><Relationship Id="rId4" Type="http://schemas.openxmlformats.org/officeDocument/2006/relationships/oleObject" Target="../embeddings/oleObject3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image" Target="../media/image44.emf"/><Relationship Id="rId7" Type="http://schemas.openxmlformats.org/officeDocument/2006/relationships/image" Target="../media/image47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6.png"/><Relationship Id="rId11" Type="http://schemas.openxmlformats.org/officeDocument/2006/relationships/image" Target="../media/image49.emf"/><Relationship Id="rId5" Type="http://schemas.openxmlformats.org/officeDocument/2006/relationships/oleObject" Target="../embeddings/oleObject5.bin"/><Relationship Id="rId10" Type="http://schemas.openxmlformats.org/officeDocument/2006/relationships/oleObject" Target="../embeddings/oleObject7.bin"/><Relationship Id="rId4" Type="http://schemas.openxmlformats.org/officeDocument/2006/relationships/image" Target="../media/image45.emf"/><Relationship Id="rId9" Type="http://schemas.openxmlformats.org/officeDocument/2006/relationships/image" Target="../media/image48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gif"/><Relationship Id="rId4" Type="http://schemas.openxmlformats.org/officeDocument/2006/relationships/image" Target="../media/image10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gif"/><Relationship Id="rId5" Type="http://schemas.openxmlformats.org/officeDocument/2006/relationships/image" Target="../media/image15.gif"/><Relationship Id="rId4" Type="http://schemas.openxmlformats.org/officeDocument/2006/relationships/image" Target="../media/image14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Algerian" pitchFamily="82" charset="0"/>
              </a:rPr>
              <a:t>New Results from ZEUS</a:t>
            </a:r>
            <a:endParaRPr lang="en-US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Algerian" pitchFamily="82" charset="0"/>
              </a:rPr>
              <a:t>Aharon Levy</a:t>
            </a:r>
          </a:p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Algerian" pitchFamily="82" charset="0"/>
              </a:rPr>
              <a:t>Tel Aviv University and DESY</a:t>
            </a:r>
            <a:endParaRPr lang="en-US" dirty="0">
              <a:solidFill>
                <a:schemeClr val="accent1">
                  <a:lumMod val="50000"/>
                </a:schemeClr>
              </a:solidFill>
              <a:latin typeface="Algerian" pitchFamily="8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5, 2011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AE1AF-7009-4711-B344-231EECF5E66E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HERA Symposium, July 2011, Aharon Levy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What are we still doing here?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5, 2011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HERA Symposium, July 2011, Aharon Levy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AE1AF-7009-4711-B344-231EECF5E66E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57200" y="1905000"/>
            <a:ext cx="8153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4 years, 4 days </a:t>
            </a:r>
            <a:r>
              <a:rPr lang="en-US" b="1" smtClean="0">
                <a:solidFill>
                  <a:srgbClr val="0000FF"/>
                </a:solidFill>
              </a:rPr>
              <a:t>16 hours and </a:t>
            </a:r>
            <a:r>
              <a:rPr lang="en-US" b="1" dirty="0" smtClean="0">
                <a:solidFill>
                  <a:srgbClr val="0000FF"/>
                </a:solidFill>
              </a:rPr>
              <a:t>45 minutes ago HERA stopped taking data. </a:t>
            </a:r>
          </a:p>
          <a:p>
            <a:r>
              <a:rPr lang="en-US" b="1" dirty="0" smtClean="0">
                <a:solidFill>
                  <a:srgbClr val="0000FF"/>
                </a:solidFill>
              </a:rPr>
              <a:t>What are we still doing here? </a:t>
            </a:r>
          </a:p>
          <a:p>
            <a:r>
              <a:rPr lang="en-US" b="1" dirty="0" smtClean="0">
                <a:solidFill>
                  <a:srgbClr val="0000FF"/>
                </a:solidFill>
              </a:rPr>
              <a:t>Presenting new results? </a:t>
            </a:r>
          </a:p>
          <a:p>
            <a:r>
              <a:rPr lang="en-US" b="1" dirty="0" smtClean="0">
                <a:solidFill>
                  <a:srgbClr val="0000FF"/>
                </a:solidFill>
              </a:rPr>
              <a:t>Having still many excited  young people (including about 50 students) </a:t>
            </a:r>
            <a:r>
              <a:rPr lang="en-US" b="1" dirty="0" err="1" smtClean="0">
                <a:solidFill>
                  <a:srgbClr val="0000FF"/>
                </a:solidFill>
              </a:rPr>
              <a:t>analysing</a:t>
            </a:r>
            <a:r>
              <a:rPr lang="en-US" b="1" dirty="0" smtClean="0">
                <a:solidFill>
                  <a:srgbClr val="0000FF"/>
                </a:solidFill>
              </a:rPr>
              <a:t> HERA data?!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400" y="3657600"/>
            <a:ext cx="8077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Looked for new phenomena; found steep rise of structure function at low x; discovered diffraction in DIS – large rapidity gap events. Almost found </a:t>
            </a:r>
            <a:r>
              <a:rPr lang="en-US" b="1" dirty="0" err="1" smtClean="0">
                <a:solidFill>
                  <a:srgbClr val="C00000"/>
                </a:solidFill>
              </a:rPr>
              <a:t>leptoquarks</a:t>
            </a:r>
            <a:r>
              <a:rPr lang="en-US" b="1" dirty="0" smtClean="0">
                <a:solidFill>
                  <a:srgbClr val="C00000"/>
                </a:solidFill>
              </a:rPr>
              <a:t>…</a:t>
            </a:r>
          </a:p>
          <a:p>
            <a:r>
              <a:rPr lang="en-US" b="1" dirty="0" smtClean="0">
                <a:solidFill>
                  <a:srgbClr val="0000FF"/>
                </a:solidFill>
              </a:rPr>
              <a:t>Physics is not just about finding big discoveries. We want to understand QCD and ultimately understand the structure of the proton.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Need to get to highest possible precision measurements and finish to </a:t>
            </a:r>
            <a:r>
              <a:rPr lang="en-US" b="1" dirty="0" err="1" smtClean="0">
                <a:solidFill>
                  <a:srgbClr val="C00000"/>
                </a:solidFill>
              </a:rPr>
              <a:t>analyse</a:t>
            </a:r>
            <a:r>
              <a:rPr lang="en-US" b="1" dirty="0" smtClean="0">
                <a:solidFill>
                  <a:srgbClr val="C00000"/>
                </a:solidFill>
              </a:rPr>
              <a:t> all HERA data.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Need to preserve HERA data for future use. </a:t>
            </a:r>
            <a:endParaRPr lang="en-US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QCD -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  <a:sym typeface="Symbol"/>
              </a:rPr>
              <a:t></a:t>
            </a:r>
            <a:r>
              <a:rPr lang="en-US" baseline="-25000" dirty="0" smtClean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  <a:sym typeface="Symbol"/>
              </a:rPr>
              <a:t>S</a:t>
            </a:r>
            <a:endParaRPr lang="en-US" baseline="-25000" dirty="0">
              <a:solidFill>
                <a:schemeClr val="accent2">
                  <a:lumMod val="75000"/>
                </a:schemeClr>
              </a:solidFill>
              <a:latin typeface="Arial Rounded MT Bold" pitchFamily="34" charset="0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5, 2011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HERA Symposium, July 2011, Aharon Levy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AE1AF-7009-4711-B344-231EECF5E66E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5, 2011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HERA Symposium, July 2011, Aharon Levy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AE1AF-7009-4711-B344-231EECF5E66E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5" name="Picture 4" descr="alphaS-HERAPDF1.6.ep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05200" y="609600"/>
            <a:ext cx="5207671" cy="4514277"/>
          </a:xfrm>
          <a:prstGeom prst="rect">
            <a:avLst/>
          </a:prstGeom>
        </p:spPr>
      </p:pic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152400" y="5257800"/>
          <a:ext cx="8839200" cy="488241"/>
        </p:xfrm>
        <a:graphic>
          <a:graphicData uri="http://schemas.openxmlformats.org/presentationml/2006/ole">
            <p:oleObj spid="_x0000_s3074" name="Equation" r:id="rId4" imgW="4368600" imgH="241200" progId="Equation.DSMT4">
              <p:embed/>
            </p:oleObj>
          </a:graphicData>
        </a:graphic>
      </p:graphicFrame>
      <p:sp>
        <p:nvSpPr>
          <p:cNvPr id="7" name="Left Brace 6"/>
          <p:cNvSpPr/>
          <p:nvPr/>
        </p:nvSpPr>
        <p:spPr>
          <a:xfrm>
            <a:off x="3124200" y="1981200"/>
            <a:ext cx="304800" cy="1752600"/>
          </a:xfrm>
          <a:prstGeom prst="leftBrac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066800" y="2438400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use </a:t>
            </a:r>
            <a:r>
              <a:rPr lang="en-US" b="1" dirty="0" err="1" smtClean="0">
                <a:solidFill>
                  <a:srgbClr val="0000FF"/>
                </a:solidFill>
              </a:rPr>
              <a:t>pdfs</a:t>
            </a:r>
            <a:r>
              <a:rPr lang="en-US" b="1" dirty="0" smtClean="0">
                <a:solidFill>
                  <a:srgbClr val="0000FF"/>
                </a:solidFill>
              </a:rPr>
              <a:t> as input,</a:t>
            </a:r>
          </a:p>
          <a:p>
            <a:r>
              <a:rPr lang="en-US" b="1" dirty="0" smtClean="0">
                <a:solidFill>
                  <a:srgbClr val="0000FF"/>
                </a:solidFill>
              </a:rPr>
              <a:t>get </a:t>
            </a:r>
            <a:r>
              <a:rPr lang="en-US" b="1" dirty="0" smtClean="0">
                <a:solidFill>
                  <a:srgbClr val="0000FF"/>
                </a:solidFill>
                <a:sym typeface="Symbol"/>
              </a:rPr>
              <a:t></a:t>
            </a:r>
            <a:r>
              <a:rPr lang="en-US" b="1" baseline="-25000" dirty="0" smtClean="0">
                <a:solidFill>
                  <a:srgbClr val="0000FF"/>
                </a:solidFill>
                <a:sym typeface="Symbol"/>
              </a:rPr>
              <a:t>S</a:t>
            </a:r>
            <a:r>
              <a:rPr lang="en-US" b="1" dirty="0" smtClean="0">
                <a:solidFill>
                  <a:srgbClr val="0000FF"/>
                </a:solidFill>
                <a:sym typeface="Symbol"/>
              </a:rPr>
              <a:t> from jets</a:t>
            </a:r>
            <a:endParaRPr lang="en-US" b="1" dirty="0">
              <a:solidFill>
                <a:srgbClr val="0000FF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2895600" y="1219200"/>
            <a:ext cx="533400" cy="1524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52400" y="990600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use </a:t>
            </a:r>
            <a:r>
              <a:rPr lang="en-US" b="1" dirty="0" smtClean="0">
                <a:solidFill>
                  <a:srgbClr val="C00000"/>
                </a:solidFill>
                <a:sym typeface="Symbol"/>
              </a:rPr>
              <a:t>F</a:t>
            </a:r>
            <a:r>
              <a:rPr lang="en-US" b="1" baseline="-25000" dirty="0" smtClean="0">
                <a:solidFill>
                  <a:srgbClr val="C00000"/>
                </a:solidFill>
                <a:sym typeface="Symbol"/>
              </a:rPr>
              <a:t>2</a:t>
            </a:r>
            <a:r>
              <a:rPr lang="en-US" b="1" dirty="0" smtClean="0">
                <a:solidFill>
                  <a:srgbClr val="C00000"/>
                </a:solidFill>
                <a:sym typeface="Symbol"/>
              </a:rPr>
              <a:t> + jets as input,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get </a:t>
            </a:r>
            <a:r>
              <a:rPr lang="en-US" b="1" dirty="0" smtClean="0">
                <a:solidFill>
                  <a:srgbClr val="C00000"/>
                </a:solidFill>
                <a:sym typeface="Symbol"/>
              </a:rPr>
              <a:t></a:t>
            </a:r>
            <a:r>
              <a:rPr lang="en-US" b="1" baseline="-25000" dirty="0" smtClean="0">
                <a:solidFill>
                  <a:srgbClr val="C00000"/>
                </a:solidFill>
                <a:sym typeface="Symbol"/>
              </a:rPr>
              <a:t>S</a:t>
            </a:r>
            <a:r>
              <a:rPr lang="en-US" b="1" dirty="0" smtClean="0">
                <a:solidFill>
                  <a:srgbClr val="C00000"/>
                </a:solidFill>
                <a:sym typeface="Symbol"/>
              </a:rPr>
              <a:t> and </a:t>
            </a:r>
            <a:r>
              <a:rPr lang="en-US" b="1" dirty="0" err="1" smtClean="0">
                <a:solidFill>
                  <a:srgbClr val="C00000"/>
                </a:solidFill>
                <a:sym typeface="Symbol"/>
              </a:rPr>
              <a:t>pdfs</a:t>
            </a:r>
            <a:r>
              <a:rPr lang="en-US" b="1" dirty="0" smtClean="0">
                <a:solidFill>
                  <a:srgbClr val="C00000"/>
                </a:solidFill>
                <a:sym typeface="Symbol"/>
              </a:rPr>
              <a:t> simultaneously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3200400"/>
            <a:ext cx="3124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Significant reduction of the correlation between the gluon pdf and </a:t>
            </a:r>
            <a:r>
              <a:rPr lang="en-US" b="1" dirty="0" smtClean="0">
                <a:solidFill>
                  <a:srgbClr val="C00000"/>
                </a:solidFill>
                <a:sym typeface="Symbol"/>
              </a:rPr>
              <a:t></a:t>
            </a:r>
            <a:r>
              <a:rPr lang="en-US" b="1" baseline="-25000" dirty="0" smtClean="0">
                <a:solidFill>
                  <a:srgbClr val="C00000"/>
                </a:solidFill>
                <a:sym typeface="Symbol"/>
              </a:rPr>
              <a:t>S</a:t>
            </a:r>
            <a:r>
              <a:rPr lang="en-US" b="1" dirty="0" smtClean="0">
                <a:solidFill>
                  <a:srgbClr val="C00000"/>
                </a:solidFill>
                <a:sym typeface="Symbol"/>
              </a:rPr>
              <a:t>.</a:t>
            </a:r>
          </a:p>
          <a:p>
            <a:r>
              <a:rPr lang="en-US" b="1" dirty="0" smtClean="0">
                <a:solidFill>
                  <a:srgbClr val="0000FF"/>
                </a:solidFill>
                <a:sym typeface="Symbol"/>
              </a:rPr>
              <a:t>Improve precision of the gluon pdf.</a:t>
            </a:r>
          </a:p>
          <a:p>
            <a:r>
              <a:rPr lang="en-US" b="1" dirty="0" smtClean="0">
                <a:solidFill>
                  <a:srgbClr val="C00000"/>
                </a:solidFill>
                <a:sym typeface="Symbol"/>
              </a:rPr>
              <a:t>Unbiased determination of </a:t>
            </a:r>
            <a:r>
              <a:rPr lang="en-US" b="1" baseline="-25000" dirty="0" smtClean="0">
                <a:solidFill>
                  <a:srgbClr val="C00000"/>
                </a:solidFill>
                <a:sym typeface="Symbol"/>
              </a:rPr>
              <a:t>S</a:t>
            </a:r>
            <a:r>
              <a:rPr lang="en-US" b="1" dirty="0" smtClean="0">
                <a:solidFill>
                  <a:srgbClr val="C00000"/>
                </a:solidFill>
                <a:sym typeface="Symbol"/>
              </a:rPr>
              <a:t>.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24400" y="5943600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H1-prel-11-034, ZEUS-prel-001</a:t>
            </a:r>
            <a:endParaRPr lang="en-US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5, 2011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HERA Symposium, July 2011, Aharon Levy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AE1AF-7009-4711-B344-231EECF5E66E}" type="slidenum">
              <a:rPr lang="en-US" smtClean="0"/>
              <a:pPr/>
              <a:t>13</a:t>
            </a:fld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1143000" y="381000"/>
            <a:ext cx="6477000" cy="4800600"/>
            <a:chOff x="1143000" y="381000"/>
            <a:chExt cx="6477000" cy="4800600"/>
          </a:xfrm>
        </p:grpSpPr>
        <p:pic>
          <p:nvPicPr>
            <p:cNvPr id="6" name="Picture 5" descr="scaling120col.eps"/>
            <p:cNvPicPr>
              <a:picLocks noChangeAspect="1"/>
            </p:cNvPicPr>
            <p:nvPr/>
          </p:nvPicPr>
          <p:blipFill>
            <a:blip r:embed="rId2" cstate="print"/>
            <a:srcRect l="2222" t="18889" r="3333" b="11111"/>
            <a:stretch>
              <a:fillRect/>
            </a:stretch>
          </p:blipFill>
          <p:spPr>
            <a:xfrm>
              <a:off x="1143000" y="381000"/>
              <a:ext cx="6477000" cy="4800600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3657600" y="4648200"/>
              <a:ext cx="183800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 smtClean="0">
                  <a:solidFill>
                    <a:srgbClr val="0000FF"/>
                  </a:solidFill>
                </a:rPr>
                <a:t>ZEUS-prel-11-005</a:t>
              </a:r>
              <a:endParaRPr lang="en-US" dirty="0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1828800" y="5029200"/>
            <a:ext cx="6019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nice observation of the running of </a:t>
            </a:r>
            <a:r>
              <a:rPr lang="en-US" sz="2400" b="1" dirty="0" smtClean="0">
                <a:solidFill>
                  <a:srgbClr val="C00000"/>
                </a:solidFill>
                <a:sym typeface="Symbol"/>
              </a:rPr>
              <a:t></a:t>
            </a:r>
            <a:r>
              <a:rPr lang="en-US" sz="2400" b="1" baseline="-25000" dirty="0" smtClean="0">
                <a:solidFill>
                  <a:srgbClr val="C00000"/>
                </a:solidFill>
                <a:sym typeface="Symbol"/>
              </a:rPr>
              <a:t>S</a:t>
            </a:r>
            <a:r>
              <a:rPr lang="en-US" sz="2400" b="1" dirty="0" smtClean="0">
                <a:solidFill>
                  <a:srgbClr val="C00000"/>
                </a:solidFill>
                <a:sym typeface="Symbol"/>
              </a:rPr>
              <a:t> within one experiment and one process.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1524000" y="5867400"/>
            <a:ext cx="62484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arXiv:1107.0338</a:t>
            </a:r>
            <a:endParaRPr kumimoji="0" lang="en-US" sz="6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Title: Setting the Renormalization Scale in QCD: The Principle of Maximum</a:t>
            </a:r>
            <a:r>
              <a:rPr lang="en-US" sz="6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0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Conformality</a:t>
            </a:r>
            <a:endParaRPr kumimoji="0" lang="en-US" sz="6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Authors: Stanley J. Brodsky and Leonardo Di </a:t>
            </a:r>
            <a:r>
              <a:rPr kumimoji="0" lang="en-US" sz="10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Giustino</a:t>
            </a:r>
            <a:endParaRPr kumimoji="0" lang="en-US" sz="6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  <a:latin typeface="Arial Rounded MT Bold" pitchFamily="34" charset="0"/>
              </a:rPr>
              <a:t>QCD – Heavy Flavor</a:t>
            </a:r>
            <a:endParaRPr lang="en-US" dirty="0">
              <a:solidFill>
                <a:srgbClr val="0000FF"/>
              </a:solidFill>
              <a:latin typeface="Arial Rounded MT Bold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5,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HERA Symposium, July 2011, Aharon Levy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AE1AF-7009-4711-B344-231EECF5E66E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5, 2011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HERA Symposium, July 2011, Aharon Levy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AE1AF-7009-4711-B344-231EECF5E66E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5" name="Picture 4" descr="ptc.eps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685800"/>
            <a:ext cx="4608316" cy="4419600"/>
          </a:xfrm>
          <a:prstGeom prst="rect">
            <a:avLst/>
          </a:prstGeom>
        </p:spPr>
      </p:pic>
      <p:pic>
        <p:nvPicPr>
          <p:cNvPr id="6" name="Picture 5" descr="ptb.ep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35684" y="685800"/>
            <a:ext cx="4608316" cy="4419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09600" y="5715000"/>
            <a:ext cx="8077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Lesson: the massive scheme works up to the highest p</a:t>
            </a:r>
            <a:r>
              <a:rPr lang="en-US" b="1" baseline="-25000" dirty="0" smtClean="0">
                <a:solidFill>
                  <a:srgbClr val="0000FF"/>
                </a:solidFill>
              </a:rPr>
              <a:t>T</a:t>
            </a:r>
            <a:r>
              <a:rPr lang="en-US" b="1" dirty="0" smtClean="0">
                <a:solidFill>
                  <a:srgbClr val="0000FF"/>
                </a:solidFill>
              </a:rPr>
              <a:t> measured. 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00400" y="4876800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Eur. Phys. J. C71, 1659 (2011)</a:t>
            </a:r>
            <a:endParaRPr lang="en-US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Heavy Flavor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5, 2011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HERA Symposium, July 2011, Aharon Levy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AE1AF-7009-4711-B344-231EECF5E66E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7" name="Picture 6" descr="F2b_summary.eps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53000" y="762000"/>
            <a:ext cx="3748953" cy="537556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447800" y="5867400"/>
            <a:ext cx="1295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~30</a:t>
            </a:r>
            <a:r>
              <a:rPr lang="en-US" b="1" dirty="0" smtClean="0">
                <a:solidFill>
                  <a:srgbClr val="0000FF"/>
                </a:solidFill>
                <a:sym typeface="Symbol"/>
              </a:rPr>
              <a:t> of F</a:t>
            </a:r>
            <a:r>
              <a:rPr lang="en-US" b="1" baseline="-25000" dirty="0" smtClean="0">
                <a:solidFill>
                  <a:srgbClr val="0000FF"/>
                </a:solidFill>
                <a:sym typeface="Symbol"/>
              </a:rPr>
              <a:t>2</a:t>
            </a:r>
            <a:endParaRPr lang="en-US" b="1" baseline="-25000" dirty="0">
              <a:solidFill>
                <a:srgbClr val="0000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43600" y="58674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~1-2</a:t>
            </a:r>
            <a:r>
              <a:rPr lang="en-US" b="1" dirty="0" smtClean="0">
                <a:solidFill>
                  <a:srgbClr val="0000FF"/>
                </a:solidFill>
                <a:sym typeface="Symbol"/>
              </a:rPr>
              <a:t> of F</a:t>
            </a:r>
            <a:r>
              <a:rPr lang="en-US" b="1" baseline="-25000" dirty="0" smtClean="0">
                <a:solidFill>
                  <a:srgbClr val="0000FF"/>
                </a:solidFill>
                <a:sym typeface="Symbol"/>
              </a:rPr>
              <a:t>2</a:t>
            </a:r>
            <a:endParaRPr lang="en-US" b="1" baseline="-25000" dirty="0">
              <a:solidFill>
                <a:srgbClr val="0000FF"/>
              </a:solidFill>
            </a:endParaRPr>
          </a:p>
        </p:txBody>
      </p:sp>
      <p:pic>
        <p:nvPicPr>
          <p:cNvPr id="10" name="Picture 9" descr="f2cc-diff-qcd-models.ep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" y="1143000"/>
            <a:ext cx="4953001" cy="47574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  <a:latin typeface="Arial Rounded MT Bold" pitchFamily="34" charset="0"/>
              </a:rPr>
              <a:t>QCD - </a:t>
            </a:r>
            <a:r>
              <a:rPr lang="en-US" dirty="0" err="1" smtClean="0">
                <a:solidFill>
                  <a:srgbClr val="C00000"/>
                </a:solidFill>
                <a:latin typeface="Arial Rounded MT Bold" pitchFamily="34" charset="0"/>
              </a:rPr>
              <a:t>m</a:t>
            </a:r>
            <a:r>
              <a:rPr lang="en-US" baseline="-25000" dirty="0" err="1" smtClean="0">
                <a:solidFill>
                  <a:srgbClr val="C00000"/>
                </a:solidFill>
                <a:latin typeface="Arial Rounded MT Bold" pitchFamily="34" charset="0"/>
              </a:rPr>
              <a:t>C</a:t>
            </a:r>
            <a:endParaRPr lang="en-US" baseline="-25000" dirty="0">
              <a:solidFill>
                <a:srgbClr val="C00000"/>
              </a:solidFill>
              <a:latin typeface="Arial Rounded MT Bold" pitchFamily="34" charset="0"/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5, 2011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HERA Symposium, July 2011, Aharon Levy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AE1AF-7009-4711-B344-231EECF5E66E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5,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HERA Symposium, July 2011, Aharon Levy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AE1AF-7009-4711-B344-231EECF5E66E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7" name="Picture 6" descr="RTstandard-inclusive.eps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0"/>
            <a:ext cx="3303032" cy="2920201"/>
          </a:xfrm>
          <a:prstGeom prst="rect">
            <a:avLst/>
          </a:prstGeom>
        </p:spPr>
      </p:pic>
      <p:pic>
        <p:nvPicPr>
          <p:cNvPr id="8" name="Picture 7" descr="RTstandard-inc+charm.ep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67200" y="0"/>
            <a:ext cx="3104401" cy="2744592"/>
          </a:xfrm>
          <a:prstGeom prst="rect">
            <a:avLst/>
          </a:prstGeom>
        </p:spPr>
      </p:pic>
      <p:pic>
        <p:nvPicPr>
          <p:cNvPr id="9" name="Picture 8" descr="RToptimized.eps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3400" y="3048000"/>
            <a:ext cx="3303032" cy="2920201"/>
          </a:xfrm>
          <a:prstGeom prst="rect">
            <a:avLst/>
          </a:prstGeom>
        </p:spPr>
      </p:pic>
      <p:pic>
        <p:nvPicPr>
          <p:cNvPr id="10" name="Picture 9" descr="mc-scan.eps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86200" y="2819400"/>
            <a:ext cx="3733800" cy="37622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5, 2011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HERA Symposium, July 2011, Aharon Levy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AE1AF-7009-4711-B344-231EECF5E66E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5" name="Picture 4" descr="W+vs-mc.eps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381000"/>
            <a:ext cx="3702921" cy="3400200"/>
          </a:xfrm>
          <a:prstGeom prst="rect">
            <a:avLst/>
          </a:prstGeom>
        </p:spPr>
      </p:pic>
      <p:pic>
        <p:nvPicPr>
          <p:cNvPr id="6" name="Picture 5" descr="W-vs-mc.ep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76800" y="304801"/>
            <a:ext cx="3816601" cy="3509710"/>
          </a:xfrm>
          <a:prstGeom prst="rect">
            <a:avLst/>
          </a:prstGeom>
        </p:spPr>
      </p:pic>
      <p:pic>
        <p:nvPicPr>
          <p:cNvPr id="7" name="Picture 6" descr="Z-vs-mc.eps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86200" y="3505200"/>
            <a:ext cx="3588001" cy="329949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2400" y="4114800"/>
            <a:ext cx="396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From charm mass scan 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  <a:sym typeface="Symbol"/>
              </a:rPr>
              <a:t></a:t>
            </a:r>
            <a:r>
              <a:rPr lang="en-US" b="1" dirty="0" smtClean="0">
                <a:solidFill>
                  <a:srgbClr val="0000FF"/>
                </a:solidFill>
                <a:sym typeface="Symbol"/>
              </a:rPr>
              <a:t> fix </a:t>
            </a:r>
            <a:r>
              <a:rPr lang="en-US" b="1" dirty="0" err="1" smtClean="0">
                <a:solidFill>
                  <a:srgbClr val="C00000"/>
                </a:solidFill>
                <a:sym typeface="Symbol"/>
              </a:rPr>
              <a:t>m</a:t>
            </a:r>
            <a:r>
              <a:rPr lang="en-US" b="1" baseline="-25000" dirty="0" err="1" smtClean="0">
                <a:solidFill>
                  <a:srgbClr val="C00000"/>
                </a:solidFill>
                <a:sym typeface="Symbol"/>
              </a:rPr>
              <a:t>C</a:t>
            </a:r>
            <a:endParaRPr lang="en-US" b="1" baseline="-25000" dirty="0" smtClean="0">
              <a:solidFill>
                <a:srgbClr val="C00000"/>
              </a:solidFill>
              <a:sym typeface="Symbol"/>
            </a:endParaRPr>
          </a:p>
          <a:p>
            <a:r>
              <a:rPr lang="en-US" b="1" dirty="0" smtClean="0">
                <a:solidFill>
                  <a:srgbClr val="0000FF"/>
                </a:solidFill>
                <a:sym typeface="Symbol"/>
              </a:rPr>
              <a:t>Fixing </a:t>
            </a:r>
            <a:r>
              <a:rPr lang="en-US" b="1" dirty="0" err="1" smtClean="0">
                <a:solidFill>
                  <a:srgbClr val="C00000"/>
                </a:solidFill>
                <a:sym typeface="Symbol"/>
              </a:rPr>
              <a:t>m</a:t>
            </a:r>
            <a:r>
              <a:rPr lang="en-US" b="1" baseline="-25000" dirty="0" err="1" smtClean="0">
                <a:solidFill>
                  <a:srgbClr val="C00000"/>
                </a:solidFill>
                <a:sym typeface="Symbol"/>
              </a:rPr>
              <a:t>C</a:t>
            </a:r>
            <a:r>
              <a:rPr lang="en-US" b="1" dirty="0" smtClean="0">
                <a:solidFill>
                  <a:srgbClr val="0000FF"/>
                </a:solidFill>
                <a:sym typeface="Symbol"/>
              </a:rPr>
              <a:t> 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  <a:sym typeface="Symbol"/>
              </a:rPr>
              <a:t></a:t>
            </a:r>
            <a:r>
              <a:rPr lang="en-US" b="1" dirty="0" smtClean="0">
                <a:solidFill>
                  <a:srgbClr val="0000FF"/>
                </a:solidFill>
                <a:sym typeface="Symbol"/>
              </a:rPr>
              <a:t> </a:t>
            </a:r>
            <a:r>
              <a:rPr lang="en-US" b="1" dirty="0" smtClean="0">
                <a:solidFill>
                  <a:srgbClr val="C00000"/>
                </a:solidFill>
                <a:sym typeface="Symbol"/>
              </a:rPr>
              <a:t>u</a:t>
            </a:r>
            <a:r>
              <a:rPr lang="en-US" b="1" dirty="0" smtClean="0">
                <a:solidFill>
                  <a:srgbClr val="0000FF"/>
                </a:solidFill>
                <a:sym typeface="Symbol"/>
              </a:rPr>
              <a:t> and </a:t>
            </a:r>
            <a:r>
              <a:rPr lang="en-US" b="1" dirty="0" smtClean="0">
                <a:solidFill>
                  <a:srgbClr val="C00000"/>
                </a:solidFill>
                <a:sym typeface="Symbol"/>
              </a:rPr>
              <a:t>d</a:t>
            </a:r>
            <a:r>
              <a:rPr lang="en-US" b="1" dirty="0" smtClean="0">
                <a:solidFill>
                  <a:srgbClr val="0000FF"/>
                </a:solidFill>
                <a:sym typeface="Symbol"/>
              </a:rPr>
              <a:t> better determined</a:t>
            </a:r>
          </a:p>
          <a:p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  <a:sym typeface="Symbol"/>
              </a:rPr>
              <a:t></a:t>
            </a:r>
            <a:r>
              <a:rPr lang="en-US" b="1" dirty="0" smtClean="0">
                <a:solidFill>
                  <a:srgbClr val="0000FF"/>
                </a:solidFill>
                <a:sym typeface="Symbol"/>
              </a:rPr>
              <a:t> </a:t>
            </a:r>
            <a:r>
              <a:rPr lang="en-US" b="1" dirty="0" smtClean="0">
                <a:solidFill>
                  <a:srgbClr val="C00000"/>
                </a:solidFill>
                <a:sym typeface="Symbol"/>
              </a:rPr>
              <a:t>W</a:t>
            </a:r>
            <a:r>
              <a:rPr lang="en-US" b="1" dirty="0" smtClean="0">
                <a:solidFill>
                  <a:srgbClr val="0000FF"/>
                </a:solidFill>
                <a:sym typeface="Symbol"/>
              </a:rPr>
              <a:t> and </a:t>
            </a:r>
            <a:r>
              <a:rPr lang="en-US" b="1" dirty="0" smtClean="0">
                <a:solidFill>
                  <a:srgbClr val="C00000"/>
                </a:solidFill>
                <a:sym typeface="Symbol"/>
              </a:rPr>
              <a:t>Z</a:t>
            </a:r>
            <a:r>
              <a:rPr lang="en-US" b="1" dirty="0" smtClean="0">
                <a:solidFill>
                  <a:srgbClr val="0000FF"/>
                </a:solidFill>
                <a:sym typeface="Symbol"/>
              </a:rPr>
              <a:t> cross-section predictions more precise</a:t>
            </a:r>
            <a:endParaRPr lang="en-US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5,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HERA Symposium, July 2011, Aharon Levy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AE1AF-7009-4711-B344-231EECF5E66E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04800"/>
            <a:ext cx="4410075" cy="621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4724400" y="1752600"/>
            <a:ext cx="3886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</a:rPr>
              <a:t>40 abstracts </a:t>
            </a:r>
            <a:r>
              <a:rPr lang="en-US" sz="2400" b="1" dirty="0" smtClean="0">
                <a:solidFill>
                  <a:srgbClr val="C00000"/>
                </a:solidFill>
              </a:rPr>
              <a:t>(27 ZEUS only)</a:t>
            </a:r>
          </a:p>
          <a:p>
            <a:r>
              <a:rPr lang="en-US" sz="2400" b="1" dirty="0" smtClean="0">
                <a:solidFill>
                  <a:srgbClr val="C00000"/>
                </a:solidFill>
              </a:rPr>
              <a:t>10 talks</a:t>
            </a:r>
          </a:p>
          <a:p>
            <a:r>
              <a:rPr lang="en-US" sz="2400" b="1" dirty="0" smtClean="0">
                <a:solidFill>
                  <a:srgbClr val="C00000"/>
                </a:solidFill>
              </a:rPr>
              <a:t>6 posters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29200" y="152400"/>
            <a:ext cx="228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00FF"/>
                </a:solidFill>
              </a:rPr>
              <a:t>EPS 2011</a:t>
            </a:r>
            <a:endParaRPr lang="en-US" sz="40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  <a:latin typeface="Arial Rounded MT Bold" pitchFamily="34" charset="0"/>
              </a:rPr>
              <a:t>proton structure</a:t>
            </a:r>
            <a:endParaRPr lang="en-US" dirty="0">
              <a:solidFill>
                <a:srgbClr val="0000FF"/>
              </a:solidFill>
              <a:latin typeface="Arial Rounded MT Bold" pitchFamily="34" charset="0"/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5, 2011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HERA Symposium, July 2011, Aharon Levy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AE1AF-7009-4711-B344-231EECF5E66E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Cross sections and F</a:t>
            </a:r>
            <a:r>
              <a:rPr lang="en-US" baseline="-25000" dirty="0" smtClean="0">
                <a:solidFill>
                  <a:srgbClr val="0000FF"/>
                </a:solidFill>
              </a:rPr>
              <a:t>2</a:t>
            </a:r>
            <a:r>
              <a:rPr lang="en-US" dirty="0" smtClean="0">
                <a:solidFill>
                  <a:srgbClr val="0000FF"/>
                </a:solidFill>
              </a:rPr>
              <a:t>, xF</a:t>
            </a:r>
            <a:r>
              <a:rPr lang="en-US" baseline="-25000" dirty="0" smtClean="0">
                <a:solidFill>
                  <a:srgbClr val="0000FF"/>
                </a:solidFill>
              </a:rPr>
              <a:t>3</a:t>
            </a:r>
            <a:endParaRPr lang="en-US" baseline="-25000" dirty="0">
              <a:solidFill>
                <a:srgbClr val="0000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5,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HERA Symposium, July 2011, Aharon Levy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AE1AF-7009-4711-B344-231EECF5E66E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85800" y="838200"/>
            <a:ext cx="60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Completed the ZEUS HERAII inclusive measurements</a:t>
            </a:r>
            <a:endParaRPr lang="en-US" b="1" dirty="0">
              <a:solidFill>
                <a:srgbClr val="C00000"/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4724400" y="1219200"/>
            <a:ext cx="4061618" cy="4920083"/>
            <a:chOff x="4724400" y="1219200"/>
            <a:chExt cx="4061618" cy="4920083"/>
          </a:xfrm>
        </p:grpSpPr>
        <p:pic>
          <p:nvPicPr>
            <p:cNvPr id="10" name="Picture 9" descr="both-ep.eps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724400" y="1219200"/>
              <a:ext cx="4061618" cy="4920083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5410200" y="1219200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0000FF"/>
                  </a:solidFill>
                </a:rPr>
                <a:t>e</a:t>
              </a:r>
              <a:r>
                <a:rPr lang="en-US" b="1" baseline="30000" dirty="0" smtClean="0">
                  <a:solidFill>
                    <a:srgbClr val="0000FF"/>
                  </a:solidFill>
                </a:rPr>
                <a:t>+</a:t>
              </a:r>
              <a:r>
                <a:rPr lang="en-US" b="1" dirty="0" smtClean="0">
                  <a:solidFill>
                    <a:srgbClr val="0000FF"/>
                  </a:solidFill>
                </a:rPr>
                <a:t>p</a:t>
              </a:r>
              <a:endParaRPr lang="en-US" b="1" dirty="0">
                <a:solidFill>
                  <a:srgbClr val="0000FF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543800" y="1219200"/>
              <a:ext cx="533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C00000"/>
                  </a:solidFill>
                </a:rPr>
                <a:t>e</a:t>
              </a:r>
              <a:r>
                <a:rPr lang="en-US" b="1" baseline="30000" dirty="0" smtClean="0">
                  <a:solidFill>
                    <a:srgbClr val="C00000"/>
                  </a:solidFill>
                </a:rPr>
                <a:t>-</a:t>
              </a:r>
              <a:r>
                <a:rPr lang="en-US" b="1" dirty="0" smtClean="0">
                  <a:solidFill>
                    <a:srgbClr val="C00000"/>
                  </a:solidFill>
                </a:rPr>
                <a:t>p</a:t>
              </a:r>
              <a:endParaRPr lang="en-US" b="1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52400" y="1203800"/>
            <a:ext cx="4343400" cy="5413932"/>
            <a:chOff x="152400" y="1203800"/>
            <a:chExt cx="4343400" cy="5413932"/>
          </a:xfrm>
        </p:grpSpPr>
        <p:grpSp>
          <p:nvGrpSpPr>
            <p:cNvPr id="15" name="Group 14"/>
            <p:cNvGrpSpPr/>
            <p:nvPr/>
          </p:nvGrpSpPr>
          <p:grpSpPr>
            <a:xfrm>
              <a:off x="152400" y="1203800"/>
              <a:ext cx="4343400" cy="5261423"/>
              <a:chOff x="152400" y="1203800"/>
              <a:chExt cx="4343400" cy="5261423"/>
            </a:xfrm>
          </p:grpSpPr>
          <p:pic>
            <p:nvPicPr>
              <p:cNvPr id="9" name="Picture 8" descr="e+p-both-pol.eps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52400" y="1203800"/>
                <a:ext cx="4343400" cy="5261423"/>
              </a:xfrm>
              <a:prstGeom prst="rect">
                <a:avLst/>
              </a:prstGeom>
            </p:spPr>
          </p:pic>
          <p:sp>
            <p:nvSpPr>
              <p:cNvPr id="11" name="TextBox 10"/>
              <p:cNvSpPr txBox="1"/>
              <p:nvPr/>
            </p:nvSpPr>
            <p:spPr>
              <a:xfrm>
                <a:off x="228600" y="1219200"/>
                <a:ext cx="1600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solidFill>
                      <a:srgbClr val="0000FF"/>
                    </a:solidFill>
                  </a:rPr>
                  <a:t>e</a:t>
                </a:r>
                <a:r>
                  <a:rPr lang="en-US" b="1" baseline="30000" dirty="0" smtClean="0">
                    <a:solidFill>
                      <a:srgbClr val="0000FF"/>
                    </a:solidFill>
                  </a:rPr>
                  <a:t>+</a:t>
                </a:r>
                <a:r>
                  <a:rPr lang="en-US" b="1" dirty="0" smtClean="0">
                    <a:solidFill>
                      <a:srgbClr val="0000FF"/>
                    </a:solidFill>
                  </a:rPr>
                  <a:t>p  </a:t>
                </a:r>
                <a:r>
                  <a:rPr lang="en-US" b="1" dirty="0" err="1" smtClean="0">
                    <a:solidFill>
                      <a:srgbClr val="0000FF"/>
                    </a:solidFill>
                  </a:rPr>
                  <a:t>P</a:t>
                </a:r>
                <a:r>
                  <a:rPr lang="en-US" b="1" baseline="-25000" dirty="0" err="1" smtClean="0">
                    <a:solidFill>
                      <a:srgbClr val="0000FF"/>
                    </a:solidFill>
                  </a:rPr>
                  <a:t>e</a:t>
                </a:r>
                <a:r>
                  <a:rPr lang="en-US" b="1" dirty="0" smtClean="0">
                    <a:solidFill>
                      <a:srgbClr val="0000FF"/>
                    </a:solidFill>
                  </a:rPr>
                  <a:t>=+0.32</a:t>
                </a:r>
                <a:endParaRPr lang="en-US" b="1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2895600" y="1219200"/>
                <a:ext cx="1524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solidFill>
                      <a:srgbClr val="C00000"/>
                    </a:solidFill>
                  </a:rPr>
                  <a:t>e</a:t>
                </a:r>
                <a:r>
                  <a:rPr lang="en-US" b="1" baseline="30000" dirty="0" smtClean="0">
                    <a:solidFill>
                      <a:srgbClr val="C00000"/>
                    </a:solidFill>
                  </a:rPr>
                  <a:t>+</a:t>
                </a:r>
                <a:r>
                  <a:rPr lang="en-US" b="1" dirty="0" smtClean="0">
                    <a:solidFill>
                      <a:srgbClr val="C00000"/>
                    </a:solidFill>
                  </a:rPr>
                  <a:t>p  </a:t>
                </a:r>
                <a:r>
                  <a:rPr lang="en-US" b="1" dirty="0" err="1" smtClean="0">
                    <a:solidFill>
                      <a:srgbClr val="C00000"/>
                    </a:solidFill>
                  </a:rPr>
                  <a:t>P</a:t>
                </a:r>
                <a:r>
                  <a:rPr lang="en-US" b="1" baseline="-25000" dirty="0" err="1" smtClean="0">
                    <a:solidFill>
                      <a:srgbClr val="C00000"/>
                    </a:solidFill>
                  </a:rPr>
                  <a:t>e</a:t>
                </a:r>
                <a:r>
                  <a:rPr lang="en-US" b="1" dirty="0" smtClean="0">
                    <a:solidFill>
                      <a:srgbClr val="C00000"/>
                    </a:solidFill>
                  </a:rPr>
                  <a:t>=-0.36</a:t>
                </a:r>
                <a:endParaRPr lang="en-US" b="1" dirty="0">
                  <a:solidFill>
                    <a:srgbClr val="C00000"/>
                  </a:solidFill>
                </a:endParaRPr>
              </a:p>
            </p:txBody>
          </p:sp>
        </p:grpSp>
        <p:sp>
          <p:nvSpPr>
            <p:cNvPr id="17" name="Rectangle 16"/>
            <p:cNvSpPr/>
            <p:nvPr/>
          </p:nvSpPr>
          <p:spPr>
            <a:xfrm>
              <a:off x="1295400" y="6248400"/>
              <a:ext cx="183800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 smtClean="0">
                  <a:solidFill>
                    <a:srgbClr val="0000FF"/>
                  </a:solidFill>
                </a:rPr>
                <a:t>ZEUS-prel-11-003</a:t>
              </a:r>
              <a:endParaRPr lang="en-US" b="1" dirty="0">
                <a:solidFill>
                  <a:srgbClr val="0000FF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Cross sections and F</a:t>
            </a:r>
            <a:r>
              <a:rPr lang="en-US" baseline="-25000" dirty="0" smtClean="0">
                <a:solidFill>
                  <a:srgbClr val="0000FF"/>
                </a:solidFill>
              </a:rPr>
              <a:t>2</a:t>
            </a:r>
            <a:r>
              <a:rPr lang="en-US" dirty="0" smtClean="0">
                <a:solidFill>
                  <a:srgbClr val="0000FF"/>
                </a:solidFill>
              </a:rPr>
              <a:t>, xF</a:t>
            </a:r>
            <a:r>
              <a:rPr lang="en-US" baseline="-25000" dirty="0" smtClean="0">
                <a:solidFill>
                  <a:srgbClr val="0000FF"/>
                </a:solidFill>
              </a:rPr>
              <a:t>3</a:t>
            </a:r>
            <a:endParaRPr lang="en-US" baseline="-25000" dirty="0">
              <a:solidFill>
                <a:srgbClr val="0000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5,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HERA Symposium, July 2011, Aharon Levy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AE1AF-7009-4711-B344-231EECF5E66E}" type="slidenum">
              <a:rPr lang="en-US" smtClean="0"/>
              <a:pPr/>
              <a:t>22</a:t>
            </a:fld>
            <a:endParaRPr lang="en-U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5638800" y="1905000"/>
          <a:ext cx="3132221" cy="838200"/>
        </p:xfrm>
        <a:graphic>
          <a:graphicData uri="http://schemas.openxmlformats.org/presentationml/2006/ole">
            <p:oleObj spid="_x0000_s27649" name="Equation" r:id="rId3" imgW="901440" imgH="241200" progId="Equation.DSMT4">
              <p:embed/>
            </p:oleObj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5334000" y="3124200"/>
          <a:ext cx="3160158" cy="685800"/>
        </p:xfrm>
        <a:graphic>
          <a:graphicData uri="http://schemas.openxmlformats.org/presentationml/2006/ole">
            <p:oleObj spid="_x0000_s27650" name="Equation" r:id="rId4" imgW="914400" imgH="198720" progId="Equation.DSMT4">
              <p:embed/>
            </p:oleObj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5427663" y="2989263"/>
          <a:ext cx="3519487" cy="725487"/>
        </p:xfrm>
        <a:graphic>
          <a:graphicData uri="http://schemas.openxmlformats.org/presentationml/2006/ole">
            <p:oleObj spid="_x0000_s27651" name="Equation" r:id="rId5" imgW="1231560" imgH="253800" progId="Equation.DSMT4">
              <p:embed/>
            </p:oleObj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5791200" y="3810000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handle on valence PDFs</a:t>
            </a:r>
            <a:endParaRPr lang="en-US" b="1" dirty="0">
              <a:solidFill>
                <a:srgbClr val="C00000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609600" y="952500"/>
            <a:ext cx="4419600" cy="5741432"/>
            <a:chOff x="609600" y="952500"/>
            <a:chExt cx="4419600" cy="5741432"/>
          </a:xfrm>
        </p:grpSpPr>
        <p:pic>
          <p:nvPicPr>
            <p:cNvPr id="11" name="Picture 10" descr="temp_plot_xF3_2_CTEQ.eps"/>
            <p:cNvPicPr>
              <a:picLocks noChangeAspect="1"/>
            </p:cNvPicPr>
            <p:nvPr/>
          </p:nvPicPr>
          <p:blipFill>
            <a:blip r:embed="rId6" cstate="print"/>
            <a:srcRect r="5455" b="2439"/>
            <a:stretch>
              <a:fillRect/>
            </a:stretch>
          </p:blipFill>
          <p:spPr>
            <a:xfrm>
              <a:off x="609600" y="952500"/>
              <a:ext cx="4419600" cy="5524500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1371600" y="6324600"/>
              <a:ext cx="1828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0000FF"/>
                  </a:solidFill>
                </a:rPr>
                <a:t>ZEUS-prel-11-003</a:t>
              </a:r>
              <a:endParaRPr lang="en-US" b="1" dirty="0">
                <a:solidFill>
                  <a:srgbClr val="0000FF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First combined results in diffraction: FPS/LPS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5, 2011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HERA Symposium, July 2011, Aharon Levy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AE1AF-7009-4711-B344-231EECF5E66E}" type="slidenum">
              <a:rPr lang="en-US" smtClean="0"/>
              <a:pPr/>
              <a:t>23</a:t>
            </a:fld>
            <a:endParaRPr lang="en-US"/>
          </a:p>
        </p:txBody>
      </p:sp>
      <p:grpSp>
        <p:nvGrpSpPr>
          <p:cNvPr id="25" name="Group 24"/>
          <p:cNvGrpSpPr/>
          <p:nvPr/>
        </p:nvGrpSpPr>
        <p:grpSpPr>
          <a:xfrm>
            <a:off x="3200400" y="1676401"/>
            <a:ext cx="5867400" cy="3443940"/>
            <a:chOff x="3200400" y="1676401"/>
            <a:chExt cx="5867400" cy="3443940"/>
          </a:xfrm>
        </p:grpSpPr>
        <p:cxnSp>
          <p:nvCxnSpPr>
            <p:cNvPr id="16" name="Straight Arrow Connector 15"/>
            <p:cNvCxnSpPr/>
            <p:nvPr/>
          </p:nvCxnSpPr>
          <p:spPr>
            <a:xfrm>
              <a:off x="4038600" y="2819400"/>
              <a:ext cx="3810000" cy="11430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 flipV="1">
              <a:off x="3200400" y="2743200"/>
              <a:ext cx="4191000" cy="2286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>
              <a:off x="4876800" y="2743200"/>
              <a:ext cx="2667000" cy="16002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3" name="Picture 22" descr="f2d3-q2-beta1.eps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411393" y="1676401"/>
              <a:ext cx="3656407" cy="3443940"/>
            </a:xfrm>
            <a:prstGeom prst="rect">
              <a:avLst/>
            </a:prstGeom>
          </p:spPr>
        </p:pic>
      </p:grpSp>
      <p:grpSp>
        <p:nvGrpSpPr>
          <p:cNvPr id="26" name="Group 25"/>
          <p:cNvGrpSpPr/>
          <p:nvPr/>
        </p:nvGrpSpPr>
        <p:grpSpPr>
          <a:xfrm>
            <a:off x="152400" y="1447800"/>
            <a:ext cx="5221076" cy="4941332"/>
            <a:chOff x="152400" y="1447800"/>
            <a:chExt cx="5221076" cy="4941332"/>
          </a:xfrm>
        </p:grpSpPr>
        <p:pic>
          <p:nvPicPr>
            <p:cNvPr id="9" name="Picture 8" descr="f2d3-q2-all.eps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2400" y="1447800"/>
              <a:ext cx="5221076" cy="4740001"/>
            </a:xfrm>
            <a:prstGeom prst="rect">
              <a:avLst/>
            </a:prstGeom>
          </p:spPr>
        </p:pic>
        <p:sp>
          <p:nvSpPr>
            <p:cNvPr id="24" name="TextBox 23"/>
            <p:cNvSpPr txBox="1"/>
            <p:nvPr/>
          </p:nvSpPr>
          <p:spPr>
            <a:xfrm>
              <a:off x="762000" y="6019800"/>
              <a:ext cx="3505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0000FF"/>
                  </a:solidFill>
                </a:rPr>
                <a:t>H1-prel-11-111, ZEUS-prel-11-011</a:t>
              </a:r>
              <a:endParaRPr lang="en-US" b="1" dirty="0">
                <a:solidFill>
                  <a:srgbClr val="0000FF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5, 2011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HERA Symposium, July 2011, Aharon Levy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AE1AF-7009-4711-B344-231EECF5E66E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6" name="Picture 5" descr="M-upsilon.ep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3581400"/>
            <a:ext cx="2856037" cy="2239200"/>
          </a:xfrm>
          <a:prstGeom prst="rect">
            <a:avLst/>
          </a:prstGeom>
        </p:spPr>
      </p:pic>
      <p:pic>
        <p:nvPicPr>
          <p:cNvPr id="8" name="Picture 7" descr="2g-diag.eps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8600" y="1371600"/>
            <a:ext cx="3224660" cy="2057400"/>
          </a:xfrm>
          <a:prstGeom prst="rect">
            <a:avLst/>
          </a:prstGeom>
        </p:spPr>
      </p:pic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3733800" y="5029200"/>
          <a:ext cx="1704975" cy="369888"/>
        </p:xfrm>
        <a:graphic>
          <a:graphicData uri="http://schemas.openxmlformats.org/presentationml/2006/ole">
            <p:oleObj spid="_x0000_s4098" name="Equation" r:id="rId5" imgW="1054080" imgH="228600" progId="Equation.DSMT4">
              <p:embed/>
            </p:oleObj>
          </a:graphicData>
        </a:graphic>
      </p:graphicFrame>
      <p:pic>
        <p:nvPicPr>
          <p:cNvPr id="10" name="Picture 4" descr="image-4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81400" y="5486400"/>
            <a:ext cx="2209800" cy="304800"/>
          </a:xfrm>
          <a:prstGeom prst="rect">
            <a:avLst/>
          </a:prstGeom>
          <a:noFill/>
        </p:spPr>
      </p:pic>
      <p:pic>
        <p:nvPicPr>
          <p:cNvPr id="11" name="Picture 5" descr="image-4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05200" y="5867400"/>
            <a:ext cx="2302329" cy="342900"/>
          </a:xfrm>
          <a:prstGeom prst="rect">
            <a:avLst/>
          </a:prstGeom>
          <a:noFill/>
        </p:spPr>
      </p:pic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290511" y="228600"/>
          <a:ext cx="2800351" cy="914400"/>
        </p:xfrm>
        <a:graphic>
          <a:graphicData uri="http://schemas.openxmlformats.org/presentationml/2006/ole">
            <p:oleObj spid="_x0000_s4099" name="Equation" r:id="rId8" imgW="622080" imgH="203040" progId="Equation.DSMT4">
              <p:embed/>
            </p:oleObj>
          </a:graphicData>
        </a:graphic>
      </p:graphicFrame>
      <p:sp>
        <p:nvSpPr>
          <p:cNvPr id="15" name="Rectangle 14"/>
          <p:cNvSpPr/>
          <p:nvPr/>
        </p:nvSpPr>
        <p:spPr>
          <a:xfrm>
            <a:off x="6172200" y="4724400"/>
            <a:ext cx="2590800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latin typeface="Comic Sans MS" pitchFamily="66" charset="0"/>
              </a:rPr>
              <a:t>Frankfurt – Strikman</a:t>
            </a:r>
          </a:p>
          <a:p>
            <a:pPr>
              <a:spcBef>
                <a:spcPct val="50000"/>
              </a:spcBef>
            </a:pPr>
            <a:r>
              <a:rPr lang="en-US" dirty="0" smtClean="0">
                <a:latin typeface="Comic Sans MS" pitchFamily="66" charset="0"/>
              </a:rPr>
              <a:t>p </a:t>
            </a:r>
            <a:r>
              <a:rPr lang="en-US" dirty="0" err="1" smtClean="0">
                <a:latin typeface="Comic Sans MS" pitchFamily="66" charset="0"/>
              </a:rPr>
              <a:t>p</a:t>
            </a:r>
            <a:r>
              <a:rPr lang="en-US" dirty="0" smtClean="0">
                <a:latin typeface="Comic Sans MS" pitchFamily="66" charset="0"/>
              </a:rPr>
              <a:t> at LHC </a:t>
            </a:r>
            <a:endParaRPr lang="en-US" dirty="0">
              <a:latin typeface="Comic Sans MS" pitchFamily="66" charset="0"/>
            </a:endParaRPr>
          </a:p>
        </p:txBody>
      </p:sp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9" cstate="print"/>
          <a:srcRect l="13189" t="4545" b="13636"/>
          <a:stretch>
            <a:fillRect/>
          </a:stretch>
        </p:blipFill>
        <p:spPr bwMode="auto">
          <a:xfrm>
            <a:off x="6629400" y="5486400"/>
            <a:ext cx="1504701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0" name="Group 19"/>
          <p:cNvGrpSpPr/>
          <p:nvPr/>
        </p:nvGrpSpPr>
        <p:grpSpPr>
          <a:xfrm>
            <a:off x="3383968" y="228600"/>
            <a:ext cx="5607632" cy="4343400"/>
            <a:chOff x="3383968" y="228600"/>
            <a:chExt cx="5607632" cy="4343400"/>
          </a:xfrm>
        </p:grpSpPr>
        <p:graphicFrame>
          <p:nvGraphicFramePr>
            <p:cNvPr id="17" name="Object 16"/>
            <p:cNvGraphicFramePr>
              <a:graphicFrameLocks noChangeAspect="1"/>
            </p:cNvGraphicFramePr>
            <p:nvPr/>
          </p:nvGraphicFramePr>
          <p:xfrm>
            <a:off x="4152900" y="4038600"/>
            <a:ext cx="4519613" cy="533400"/>
          </p:xfrm>
          <a:graphic>
            <a:graphicData uri="http://schemas.openxmlformats.org/presentationml/2006/ole">
              <p:oleObj spid="_x0000_s4100" name="Equation" r:id="rId10" imgW="2044440" imgH="241200" progId="Equation.DSMT4">
                <p:embed/>
              </p:oleObj>
            </a:graphicData>
          </a:graphic>
        </p:graphicFrame>
        <p:grpSp>
          <p:nvGrpSpPr>
            <p:cNvPr id="19" name="Group 18"/>
            <p:cNvGrpSpPr/>
            <p:nvPr/>
          </p:nvGrpSpPr>
          <p:grpSpPr>
            <a:xfrm>
              <a:off x="3383968" y="228600"/>
              <a:ext cx="5607632" cy="3790200"/>
              <a:chOff x="3383968" y="228600"/>
              <a:chExt cx="5607632" cy="3790200"/>
            </a:xfrm>
          </p:grpSpPr>
          <p:grpSp>
            <p:nvGrpSpPr>
              <p:cNvPr id="14" name="Group 13"/>
              <p:cNvGrpSpPr/>
              <p:nvPr/>
            </p:nvGrpSpPr>
            <p:grpSpPr>
              <a:xfrm>
                <a:off x="3383968" y="228600"/>
                <a:ext cx="5607632" cy="3790200"/>
                <a:chOff x="3276600" y="0"/>
                <a:chExt cx="5607632" cy="3790200"/>
              </a:xfrm>
            </p:grpSpPr>
            <p:pic>
              <p:nvPicPr>
                <p:cNvPr id="5" name="Picture 4" descr="b-upsilon.eps"/>
                <p:cNvPicPr>
                  <a:picLocks noChangeAspect="1"/>
                </p:cNvPicPr>
                <p:nvPr/>
              </p:nvPicPr>
              <p:blipFill>
                <a:blip r:embed="rId11" cstate="print"/>
                <a:stretch>
                  <a:fillRect/>
                </a:stretch>
              </p:blipFill>
              <p:spPr>
                <a:xfrm>
                  <a:off x="3276600" y="0"/>
                  <a:ext cx="5607632" cy="3790200"/>
                </a:xfrm>
                <a:prstGeom prst="rect">
                  <a:avLst/>
                </a:prstGeom>
                <a:noFill/>
              </p:spPr>
            </p:pic>
            <p:sp>
              <p:nvSpPr>
                <p:cNvPr id="13" name="Oval 12"/>
                <p:cNvSpPr/>
                <p:nvPr/>
              </p:nvSpPr>
              <p:spPr>
                <a:xfrm>
                  <a:off x="7924800" y="1752600"/>
                  <a:ext cx="609600" cy="990600"/>
                </a:xfrm>
                <a:prstGeom prst="ellipse">
                  <a:avLst/>
                </a:prstGeom>
                <a:noFill/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8" name="TextBox 17"/>
              <p:cNvSpPr txBox="1"/>
              <p:nvPr/>
            </p:nvSpPr>
            <p:spPr>
              <a:xfrm>
                <a:off x="7010400" y="2971800"/>
                <a:ext cx="17526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solidFill>
                      <a:srgbClr val="C00000"/>
                    </a:solidFill>
                  </a:rPr>
                  <a:t>ZEUS-PUB-11-03</a:t>
                </a:r>
                <a:endParaRPr lang="en-US" b="1" dirty="0">
                  <a:solidFill>
                    <a:srgbClr val="C00000"/>
                  </a:solidFill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Look ‘inside’ the proton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5, 2011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HERA Symposium, July 2011, Aharon Levy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AE1AF-7009-4711-B344-231EECF5E66E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990600" y="1524000"/>
            <a:ext cx="6172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C00000"/>
                </a:solidFill>
              </a:rPr>
              <a:t>Ioffe</a:t>
            </a:r>
            <a:r>
              <a:rPr lang="en-US" b="1" dirty="0" smtClean="0">
                <a:solidFill>
                  <a:srgbClr val="C00000"/>
                </a:solidFill>
              </a:rPr>
              <a:t>: </a:t>
            </a:r>
            <a:r>
              <a:rPr lang="en-US" b="1" dirty="0" smtClean="0"/>
              <a:t> </a:t>
            </a:r>
            <a:r>
              <a:rPr lang="en-US" b="1" dirty="0" smtClean="0">
                <a:solidFill>
                  <a:srgbClr val="0000FF"/>
                </a:solidFill>
              </a:rPr>
              <a:t>The probing photon can fluctuate into a </a:t>
            </a:r>
            <a:r>
              <a:rPr lang="en-US" b="1" dirty="0" err="1" smtClean="0">
                <a:solidFill>
                  <a:schemeClr val="accent3">
                    <a:lumMod val="50000"/>
                  </a:schemeClr>
                </a:solidFill>
              </a:rPr>
              <a:t>qqbar</a:t>
            </a:r>
            <a:r>
              <a:rPr lang="en-US" b="1" dirty="0" smtClean="0">
                <a:solidFill>
                  <a:srgbClr val="0000FF"/>
                </a:solidFill>
              </a:rPr>
              <a:t> state and back into a photon. In the proton rest frame and large Q</a:t>
            </a:r>
            <a:r>
              <a:rPr lang="en-US" b="1" baseline="30000" dirty="0" smtClean="0">
                <a:solidFill>
                  <a:srgbClr val="0000FF"/>
                </a:solidFill>
              </a:rPr>
              <a:t>2</a:t>
            </a:r>
            <a:r>
              <a:rPr lang="en-US" b="1" dirty="0" smtClean="0">
                <a:solidFill>
                  <a:srgbClr val="0000FF"/>
                </a:solidFill>
              </a:rPr>
              <a:t>, the fluctuation time is:</a:t>
            </a:r>
            <a:endParaRPr lang="en-US" b="1" dirty="0">
              <a:solidFill>
                <a:srgbClr val="0000FF"/>
              </a:solidFill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3124200" y="2590800"/>
          <a:ext cx="2251166" cy="838200"/>
        </p:xfrm>
        <a:graphic>
          <a:graphicData uri="http://schemas.openxmlformats.org/presentationml/2006/ole">
            <p:oleObj spid="_x0000_s7170" name="Equation" r:id="rId3" imgW="1193760" imgH="444240" progId="Equation.DSMT4">
              <p:embed/>
            </p:oleObj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143000" y="3733800"/>
            <a:ext cx="5943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At low x, the </a:t>
            </a:r>
            <a:r>
              <a:rPr lang="en-US" b="1" dirty="0" err="1" smtClean="0">
                <a:solidFill>
                  <a:schemeClr val="accent3">
                    <a:lumMod val="50000"/>
                  </a:schemeClr>
                </a:solidFill>
              </a:rPr>
              <a:t>qqbar</a:t>
            </a:r>
            <a:r>
              <a:rPr lang="en-US" b="1" dirty="0" smtClean="0">
                <a:solidFill>
                  <a:srgbClr val="0000FF"/>
                </a:solidFill>
              </a:rPr>
              <a:t> pair travels 10-100fm before interacting with the proton; one studies the structure of the vacuum.</a:t>
            </a:r>
          </a:p>
          <a:p>
            <a:endParaRPr lang="en-US" b="1" dirty="0" smtClean="0"/>
          </a:p>
          <a:p>
            <a:r>
              <a:rPr lang="en-US" b="1" dirty="0" smtClean="0">
                <a:solidFill>
                  <a:srgbClr val="C00000"/>
                </a:solidFill>
              </a:rPr>
              <a:t>To see ‘inside’ the proton – one has to go to high x (x &gt; 0.1) and to high Q</a:t>
            </a:r>
            <a:r>
              <a:rPr lang="en-US" b="1" baseline="30000" dirty="0" smtClean="0">
                <a:solidFill>
                  <a:srgbClr val="C00000"/>
                </a:solidFill>
              </a:rPr>
              <a:t>2</a:t>
            </a:r>
            <a:r>
              <a:rPr lang="en-US" b="1" dirty="0" smtClean="0">
                <a:solidFill>
                  <a:srgbClr val="C00000"/>
                </a:solidFill>
              </a:rPr>
              <a:t>.</a:t>
            </a:r>
            <a:endParaRPr lang="en-US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5, 2011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HERA Symposium, July 2011, Aharon Levy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AE1AF-7009-4711-B344-231EECF5E66E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5" name="Picture 4" descr="high-x.png"/>
          <p:cNvPicPr>
            <a:picLocks noChangeAspect="1"/>
          </p:cNvPicPr>
          <p:nvPr/>
        </p:nvPicPr>
        <p:blipFill>
          <a:blip r:embed="rId2" cstate="print"/>
          <a:srcRect l="2326" t="3100" r="10437"/>
          <a:stretch>
            <a:fillRect/>
          </a:stretch>
        </p:blipFill>
        <p:spPr>
          <a:xfrm>
            <a:off x="31365" y="152400"/>
            <a:ext cx="6217035" cy="5181600"/>
          </a:xfrm>
          <a:prstGeom prst="rect">
            <a:avLst/>
          </a:prstGeom>
        </p:spPr>
      </p:pic>
      <p:pic>
        <p:nvPicPr>
          <p:cNvPr id="6" name="Picture 5" descr="high-x-event.ep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72200" y="431167"/>
            <a:ext cx="2971800" cy="208343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209800" y="5334000"/>
            <a:ext cx="18380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ZEUS-prel-11-004</a:t>
            </a:r>
            <a:endParaRPr lang="en-US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What next?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5, 2011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HERA Symposium, July 2011, Aharon Levy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AE1AF-7009-4711-B344-231EECF5E66E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9600" y="1219200"/>
            <a:ext cx="7772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</a:rPr>
              <a:t>It is unlikely that the picture obtained from HERA so far will change.</a:t>
            </a:r>
          </a:p>
          <a:p>
            <a:endParaRPr lang="en-US" sz="3200" b="1" dirty="0" smtClean="0">
              <a:solidFill>
                <a:srgbClr val="0000FF"/>
              </a:solidFill>
            </a:endParaRPr>
          </a:p>
          <a:p>
            <a:r>
              <a:rPr lang="en-US" sz="3200" b="1" dirty="0" smtClean="0">
                <a:solidFill>
                  <a:srgbClr val="C00000"/>
                </a:solidFill>
              </a:rPr>
              <a:t>However, its precision will keep improving till all data is </a:t>
            </a:r>
            <a:r>
              <a:rPr lang="en-US" sz="3200" b="1" dirty="0" err="1" smtClean="0">
                <a:solidFill>
                  <a:srgbClr val="C00000"/>
                </a:solidFill>
              </a:rPr>
              <a:t>analysed</a:t>
            </a:r>
            <a:r>
              <a:rPr lang="en-US" sz="3200" b="1" dirty="0" smtClean="0">
                <a:solidFill>
                  <a:srgbClr val="C00000"/>
                </a:solidFill>
              </a:rPr>
              <a:t>.</a:t>
            </a:r>
            <a:endParaRPr lang="en-US" sz="3200" b="1" dirty="0">
              <a:solidFill>
                <a:srgbClr val="C00000"/>
              </a:solidFill>
            </a:endParaRPr>
          </a:p>
        </p:txBody>
      </p:sp>
      <p:pic>
        <p:nvPicPr>
          <p:cNvPr id="7" name="Picture 6" descr="kodak instamatic x-4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3810000"/>
            <a:ext cx="2540000" cy="1427480"/>
          </a:xfrm>
          <a:prstGeom prst="rect">
            <a:avLst/>
          </a:prstGeom>
        </p:spPr>
      </p:pic>
      <p:pic>
        <p:nvPicPr>
          <p:cNvPr id="8" name="Picture 7" descr="canon-eos-16.1m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81600" y="3505200"/>
            <a:ext cx="2057400" cy="2057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81000" y="541020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Kodak instamatic x-45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57800" y="56388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Canon EOS 16.1 MP</a:t>
            </a:r>
            <a:endParaRPr lang="en-US" b="1" dirty="0">
              <a:solidFill>
                <a:srgbClr val="0000FF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3048000" y="4419600"/>
            <a:ext cx="2057400" cy="1588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3048000" y="4572000"/>
            <a:ext cx="2057400" cy="1588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What next?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5, 2011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HERA Symposium, July 2011, Aharon Levy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AE1AF-7009-4711-B344-231EECF5E66E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9600" y="1219200"/>
            <a:ext cx="7772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</a:rPr>
              <a:t>It is unlikely that the picture obtained from HERA so far will change</a:t>
            </a:r>
          </a:p>
          <a:p>
            <a:endParaRPr lang="en-US" sz="3200" b="1" dirty="0" smtClean="0">
              <a:solidFill>
                <a:srgbClr val="0000FF"/>
              </a:solidFill>
            </a:endParaRPr>
          </a:p>
          <a:p>
            <a:r>
              <a:rPr lang="en-US" sz="3200" b="1" dirty="0" smtClean="0">
                <a:solidFill>
                  <a:srgbClr val="C00000"/>
                </a:solidFill>
              </a:rPr>
              <a:t>However, its precision will keep improving till all data is </a:t>
            </a:r>
            <a:r>
              <a:rPr lang="en-US" sz="3200" b="1" dirty="0" err="1" smtClean="0">
                <a:solidFill>
                  <a:srgbClr val="C00000"/>
                </a:solidFill>
              </a:rPr>
              <a:t>analysed</a:t>
            </a:r>
            <a:r>
              <a:rPr lang="en-US" sz="3200" b="1" dirty="0" smtClean="0">
                <a:solidFill>
                  <a:srgbClr val="C00000"/>
                </a:solidFill>
              </a:rPr>
              <a:t>.</a:t>
            </a:r>
            <a:endParaRPr lang="en-US" sz="3200" b="1" dirty="0">
              <a:solidFill>
                <a:srgbClr val="C00000"/>
              </a:solidFill>
            </a:endParaRPr>
          </a:p>
        </p:txBody>
      </p:sp>
      <p:pic>
        <p:nvPicPr>
          <p:cNvPr id="7" name="Picture 6" descr="kodak instamatic x-4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3810000"/>
            <a:ext cx="2540000" cy="142748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81000" y="541020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Kodak instamatic x-45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38800" y="5334000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0000FF"/>
                </a:solidFill>
              </a:rPr>
              <a:t>Leica</a:t>
            </a:r>
            <a:r>
              <a:rPr lang="en-US" sz="2400" b="1" dirty="0" smtClean="0">
                <a:solidFill>
                  <a:srgbClr val="0000FF"/>
                </a:solidFill>
              </a:rPr>
              <a:t> M9 18 MP</a:t>
            </a:r>
            <a:endParaRPr lang="en-US" sz="2400" b="1" dirty="0">
              <a:solidFill>
                <a:srgbClr val="0000FF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3048000" y="4419600"/>
            <a:ext cx="2057400" cy="1588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3048000" y="4572000"/>
            <a:ext cx="2057400" cy="1588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 descr="leica-m9.jpg"/>
          <p:cNvPicPr>
            <a:picLocks noChangeAspect="1"/>
          </p:cNvPicPr>
          <p:nvPr/>
        </p:nvPicPr>
        <p:blipFill>
          <a:blip r:embed="rId3" cstate="print"/>
          <a:srcRect t="21622" b="21622"/>
          <a:stretch>
            <a:fillRect/>
          </a:stretch>
        </p:blipFill>
        <p:spPr>
          <a:xfrm>
            <a:off x="5334000" y="3733800"/>
            <a:ext cx="2819400" cy="16002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057400" y="5791200"/>
            <a:ext cx="449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If HERA were still running…..</a:t>
            </a:r>
            <a:endParaRPr lang="en-US" sz="2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5, 2011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HERA Symposium, July 2011, Aharon Levy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AE1AF-7009-4711-B344-231EECF5E66E}" type="slidenum">
              <a:rPr lang="en-US" smtClean="0"/>
              <a:pPr/>
              <a:t>3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15841" y="1143000"/>
            <a:ext cx="9028159" cy="5029200"/>
            <a:chOff x="115841" y="1143000"/>
            <a:chExt cx="9028159" cy="502920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15841" y="1143000"/>
              <a:ext cx="9028159" cy="5029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Rectangle 5"/>
            <p:cNvSpPr/>
            <p:nvPr/>
          </p:nvSpPr>
          <p:spPr>
            <a:xfrm>
              <a:off x="152400" y="2667000"/>
              <a:ext cx="8686800" cy="91440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3581400" y="4648200"/>
              <a:ext cx="3124200" cy="22860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228600" y="5334000"/>
              <a:ext cx="8610600" cy="53340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304800" y="228600"/>
            <a:ext cx="838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R.J. </a:t>
            </a:r>
            <a:r>
              <a:rPr lang="en-US" b="1" dirty="0" err="1" smtClean="0">
                <a:solidFill>
                  <a:srgbClr val="0000FF"/>
                </a:solidFill>
              </a:rPr>
              <a:t>Cashmore</a:t>
            </a:r>
            <a:r>
              <a:rPr lang="en-US" b="1" dirty="0" smtClean="0">
                <a:solidFill>
                  <a:srgbClr val="0000FF"/>
                </a:solidFill>
              </a:rPr>
              <a:t> et al., Phys. Rep. 22, 275 (1985)</a:t>
            </a:r>
            <a:endParaRPr lang="en-US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66"/>
                </a:solidFill>
                <a:latin typeface="Arial Rounded MT Bold" pitchFamily="34" charset="0"/>
              </a:rPr>
              <a:t>EXOTICS</a:t>
            </a:r>
            <a:endParaRPr lang="en-US" dirty="0">
              <a:solidFill>
                <a:srgbClr val="FF0066"/>
              </a:solidFill>
              <a:latin typeface="Arial Rounded MT Bold" pitchFamily="34" charset="0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5, 2011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HERA Symposium, July 2011, Aharon Levy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AE1AF-7009-4711-B344-231EECF5E66E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48600" cy="715962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rgbClr val="0000FF"/>
                </a:solidFill>
                <a:latin typeface="Comic Sans MS" pitchFamily="66" charset="0"/>
              </a:rPr>
              <a:t>Leptoquarks</a:t>
            </a:r>
            <a:endParaRPr lang="en-US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5, 2011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HERA Symposium, July 2011, Aharon Levy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AE1AF-7009-4711-B344-231EECF5E66E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 l="2195"/>
          <a:stretch>
            <a:fillRect/>
          </a:stretch>
        </p:blipFill>
        <p:spPr bwMode="auto">
          <a:xfrm>
            <a:off x="2286000" y="1371600"/>
            <a:ext cx="4830385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848600" cy="715962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rgbClr val="0000FF"/>
                </a:solidFill>
                <a:latin typeface="Comic Sans MS" pitchFamily="66" charset="0"/>
              </a:rPr>
              <a:t>Leptoquarks</a:t>
            </a:r>
            <a:endParaRPr lang="en-US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5, 2011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HERA Symposium, July 2011, Aharon Levy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AE1AF-7009-4711-B344-231EECF5E66E}" type="slidenum">
              <a:rPr lang="en-US" smtClean="0"/>
              <a:pPr/>
              <a:t>6</a:t>
            </a:fld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533400" y="762000"/>
            <a:ext cx="7772400" cy="5809508"/>
            <a:chOff x="533400" y="762000"/>
            <a:chExt cx="7772400" cy="5809508"/>
          </a:xfrm>
        </p:grpSpPr>
        <p:pic>
          <p:nvPicPr>
            <p:cNvPr id="9" name="Picture 8" descr="Mass_NC_EleLH.gif"/>
            <p:cNvPicPr>
              <a:picLocks noChangeAspect="1"/>
            </p:cNvPicPr>
            <p:nvPr/>
          </p:nvPicPr>
          <p:blipFill>
            <a:blip r:embed="rId2" cstate="print"/>
            <a:srcRect l="4396" r="7692"/>
            <a:stretch>
              <a:fillRect/>
            </a:stretch>
          </p:blipFill>
          <p:spPr>
            <a:xfrm>
              <a:off x="533400" y="990600"/>
              <a:ext cx="3556094" cy="2743200"/>
            </a:xfrm>
            <a:prstGeom prst="rect">
              <a:avLst/>
            </a:prstGeom>
          </p:spPr>
        </p:pic>
        <p:pic>
          <p:nvPicPr>
            <p:cNvPr id="8" name="Picture 7" descr="Mass_NC_EleRH.gif"/>
            <p:cNvPicPr>
              <a:picLocks noChangeAspect="1"/>
            </p:cNvPicPr>
            <p:nvPr/>
          </p:nvPicPr>
          <p:blipFill>
            <a:blip r:embed="rId3" cstate="print"/>
            <a:srcRect l="4238" r="6753"/>
            <a:stretch>
              <a:fillRect/>
            </a:stretch>
          </p:blipFill>
          <p:spPr>
            <a:xfrm>
              <a:off x="4495800" y="990600"/>
              <a:ext cx="3810000" cy="2902857"/>
            </a:xfrm>
            <a:prstGeom prst="rect">
              <a:avLst/>
            </a:prstGeom>
          </p:spPr>
        </p:pic>
        <p:pic>
          <p:nvPicPr>
            <p:cNvPr id="10" name="Picture 9" descr="Mass_NC_PosiLH.gif"/>
            <p:cNvPicPr>
              <a:picLocks noChangeAspect="1"/>
            </p:cNvPicPr>
            <p:nvPr/>
          </p:nvPicPr>
          <p:blipFill>
            <a:blip r:embed="rId4" cstate="print"/>
            <a:srcRect l="4023" r="7471" b="2542"/>
            <a:stretch>
              <a:fillRect/>
            </a:stretch>
          </p:blipFill>
          <p:spPr>
            <a:xfrm>
              <a:off x="533400" y="3810000"/>
              <a:ext cx="3520440" cy="2628900"/>
            </a:xfrm>
            <a:prstGeom prst="rect">
              <a:avLst/>
            </a:prstGeom>
          </p:spPr>
        </p:pic>
        <p:pic>
          <p:nvPicPr>
            <p:cNvPr id="11" name="Picture 10" descr="Mass_NC_PosiRH.gif"/>
            <p:cNvPicPr>
              <a:picLocks noChangeAspect="1"/>
            </p:cNvPicPr>
            <p:nvPr/>
          </p:nvPicPr>
          <p:blipFill>
            <a:blip r:embed="rId5" cstate="print"/>
            <a:srcRect l="4023" r="7471" b="2542"/>
            <a:stretch>
              <a:fillRect/>
            </a:stretch>
          </p:blipFill>
          <p:spPr>
            <a:xfrm>
              <a:off x="4572000" y="3810000"/>
              <a:ext cx="3698019" cy="2761508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4191000" y="762000"/>
              <a:ext cx="762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0000FF"/>
                  </a:solidFill>
                </a:rPr>
                <a:t>NC</a:t>
              </a:r>
              <a:endParaRPr lang="en-US" sz="2800" b="1" dirty="0">
                <a:solidFill>
                  <a:srgbClr val="0000FF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848600" cy="715962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rgbClr val="0000FF"/>
                </a:solidFill>
                <a:latin typeface="Comic Sans MS" pitchFamily="66" charset="0"/>
              </a:rPr>
              <a:t>Leptoquarks</a:t>
            </a:r>
            <a:endParaRPr lang="en-US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5, 2011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HERA Symposium, July 2011, Aharon Levy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AE1AF-7009-4711-B344-231EECF5E66E}" type="slidenum">
              <a:rPr lang="en-US" smtClean="0"/>
              <a:pPr/>
              <a:t>7</a:t>
            </a:fld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457200" y="762000"/>
            <a:ext cx="7924800" cy="5741719"/>
            <a:chOff x="457200" y="762000"/>
            <a:chExt cx="7924800" cy="5741719"/>
          </a:xfrm>
        </p:grpSpPr>
        <p:sp>
          <p:nvSpPr>
            <p:cNvPr id="12" name="TextBox 11"/>
            <p:cNvSpPr txBox="1"/>
            <p:nvPr/>
          </p:nvSpPr>
          <p:spPr>
            <a:xfrm>
              <a:off x="4191000" y="762000"/>
              <a:ext cx="762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0000FF"/>
                  </a:solidFill>
                </a:rPr>
                <a:t>CC</a:t>
              </a:r>
              <a:endParaRPr lang="en-US" sz="2800" b="1" dirty="0">
                <a:solidFill>
                  <a:srgbClr val="0000FF"/>
                </a:solidFill>
              </a:endParaRPr>
            </a:p>
          </p:txBody>
        </p:sp>
        <p:pic>
          <p:nvPicPr>
            <p:cNvPr id="13" name="Picture 12" descr="Mass_CC_EleLH.gif"/>
            <p:cNvPicPr>
              <a:picLocks noChangeAspect="1"/>
            </p:cNvPicPr>
            <p:nvPr/>
          </p:nvPicPr>
          <p:blipFill>
            <a:blip r:embed="rId2" cstate="print"/>
            <a:srcRect l="4023" r="7471" b="1501"/>
            <a:stretch>
              <a:fillRect/>
            </a:stretch>
          </p:blipFill>
          <p:spPr>
            <a:xfrm>
              <a:off x="457200" y="1066800"/>
              <a:ext cx="3634673" cy="2743200"/>
            </a:xfrm>
            <a:prstGeom prst="rect">
              <a:avLst/>
            </a:prstGeom>
          </p:spPr>
        </p:pic>
        <p:pic>
          <p:nvPicPr>
            <p:cNvPr id="14" name="Picture 13" descr="Mass_CC_EleRH.gif"/>
            <p:cNvPicPr>
              <a:picLocks noChangeAspect="1"/>
            </p:cNvPicPr>
            <p:nvPr/>
          </p:nvPicPr>
          <p:blipFill>
            <a:blip r:embed="rId3" cstate="print"/>
            <a:srcRect l="4023" r="7471" b="2542"/>
            <a:stretch>
              <a:fillRect/>
            </a:stretch>
          </p:blipFill>
          <p:spPr>
            <a:xfrm>
              <a:off x="4708498" y="1066800"/>
              <a:ext cx="3673502" cy="2743200"/>
            </a:xfrm>
            <a:prstGeom prst="rect">
              <a:avLst/>
            </a:prstGeom>
          </p:spPr>
        </p:pic>
        <p:pic>
          <p:nvPicPr>
            <p:cNvPr id="15" name="Picture 14" descr="Mass_CC_PosiLH.gif"/>
            <p:cNvPicPr>
              <a:picLocks noChangeAspect="1"/>
            </p:cNvPicPr>
            <p:nvPr/>
          </p:nvPicPr>
          <p:blipFill>
            <a:blip r:embed="rId4" cstate="print"/>
            <a:srcRect l="4023" r="7471" b="2542"/>
            <a:stretch>
              <a:fillRect/>
            </a:stretch>
          </p:blipFill>
          <p:spPr>
            <a:xfrm>
              <a:off x="609600" y="3810000"/>
              <a:ext cx="3429000" cy="2560617"/>
            </a:xfrm>
            <a:prstGeom prst="rect">
              <a:avLst/>
            </a:prstGeom>
          </p:spPr>
        </p:pic>
        <p:pic>
          <p:nvPicPr>
            <p:cNvPr id="16" name="Picture 15" descr="Mass_CC_PosiRH.gif"/>
            <p:cNvPicPr>
              <a:picLocks noChangeAspect="1"/>
            </p:cNvPicPr>
            <p:nvPr/>
          </p:nvPicPr>
          <p:blipFill>
            <a:blip r:embed="rId5" cstate="print"/>
            <a:srcRect l="4023" r="7471" b="2542"/>
            <a:stretch>
              <a:fillRect/>
            </a:stretch>
          </p:blipFill>
          <p:spPr>
            <a:xfrm>
              <a:off x="4724400" y="3810000"/>
              <a:ext cx="3607242" cy="2693719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066800" y="0"/>
            <a:ext cx="7848600" cy="715962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rgbClr val="0000FF"/>
                </a:solidFill>
                <a:latin typeface="Comic Sans MS" pitchFamily="66" charset="0"/>
              </a:rPr>
              <a:t>Leptoquarks</a:t>
            </a:r>
            <a:endParaRPr lang="en-US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5, 2011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</p:spPr>
        <p:txBody>
          <a:bodyPr/>
          <a:lstStyle/>
          <a:p>
            <a:r>
              <a:rPr lang="en-US" smtClean="0"/>
              <a:t>HERA Symposium, July 2011, Aharon Levy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AE1AF-7009-4711-B344-231EECF5E66E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9" name="Picture 8" descr="ScalarLQ0.gif"/>
          <p:cNvPicPr>
            <a:picLocks noChangeAspect="1"/>
          </p:cNvPicPr>
          <p:nvPr/>
        </p:nvPicPr>
        <p:blipFill>
          <a:blip r:embed="rId2" cstate="print"/>
          <a:srcRect l="3964" r="7500" b="332"/>
          <a:stretch>
            <a:fillRect/>
          </a:stretch>
        </p:blipFill>
        <p:spPr>
          <a:xfrm>
            <a:off x="-1" y="609600"/>
            <a:ext cx="3098357" cy="2362200"/>
          </a:xfrm>
          <a:prstGeom prst="rect">
            <a:avLst/>
          </a:prstGeom>
        </p:spPr>
      </p:pic>
      <p:pic>
        <p:nvPicPr>
          <p:cNvPr id="10" name="Picture 9" descr="ScalarLQ2.gif"/>
          <p:cNvPicPr>
            <a:picLocks noChangeAspect="1"/>
          </p:cNvPicPr>
          <p:nvPr/>
        </p:nvPicPr>
        <p:blipFill>
          <a:blip r:embed="rId3" cstate="print"/>
          <a:srcRect l="3571" r="7143"/>
          <a:stretch>
            <a:fillRect/>
          </a:stretch>
        </p:blipFill>
        <p:spPr>
          <a:xfrm>
            <a:off x="-1" y="2895600"/>
            <a:ext cx="3114227" cy="2362200"/>
          </a:xfrm>
          <a:prstGeom prst="rect">
            <a:avLst/>
          </a:prstGeom>
        </p:spPr>
      </p:pic>
      <p:pic>
        <p:nvPicPr>
          <p:cNvPr id="11" name="Picture 10" descr="comp_S0L.gif"/>
          <p:cNvPicPr>
            <a:picLocks noChangeAspect="1"/>
          </p:cNvPicPr>
          <p:nvPr/>
        </p:nvPicPr>
        <p:blipFill>
          <a:blip r:embed="rId4" cstate="print"/>
          <a:srcRect l="3279" r="8197"/>
          <a:stretch>
            <a:fillRect/>
          </a:stretch>
        </p:blipFill>
        <p:spPr>
          <a:xfrm>
            <a:off x="4929729" y="2943771"/>
            <a:ext cx="4214271" cy="3228429"/>
          </a:xfrm>
          <a:prstGeom prst="rect">
            <a:avLst/>
          </a:prstGeom>
        </p:spPr>
      </p:pic>
      <p:pic>
        <p:nvPicPr>
          <p:cNvPr id="12" name="Picture 11" descr="comp_S12L.gif"/>
          <p:cNvPicPr>
            <a:picLocks noChangeAspect="1"/>
          </p:cNvPicPr>
          <p:nvPr/>
        </p:nvPicPr>
        <p:blipFill>
          <a:blip r:embed="rId5" cstate="print"/>
          <a:srcRect l="3226" r="8065"/>
          <a:stretch>
            <a:fillRect/>
          </a:stretch>
        </p:blipFill>
        <p:spPr>
          <a:xfrm>
            <a:off x="5029200" y="1"/>
            <a:ext cx="4114800" cy="3145650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76200" y="5105400"/>
            <a:ext cx="4648200" cy="1600200"/>
            <a:chOff x="152400" y="4800600"/>
            <a:chExt cx="4648200" cy="1600200"/>
          </a:xfrm>
        </p:grpSpPr>
        <p:pic>
          <p:nvPicPr>
            <p:cNvPr id="13" name="Picture 12" descr="LimitTab.gif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52400" y="5181198"/>
              <a:ext cx="4648200" cy="1219602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1905000" y="4800600"/>
              <a:ext cx="1219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0000FF"/>
                  </a:solidFill>
                </a:rPr>
                <a:t>for </a:t>
              </a:r>
              <a:r>
                <a:rPr lang="en-US" b="1" dirty="0" smtClean="0">
                  <a:solidFill>
                    <a:srgbClr val="0000FF"/>
                  </a:solidFill>
                  <a:sym typeface="Symbol"/>
                </a:rPr>
                <a:t>=0.3</a:t>
              </a:r>
              <a:r>
                <a:rPr lang="en-US" b="1" dirty="0" smtClean="0">
                  <a:solidFill>
                    <a:srgbClr val="0000FF"/>
                  </a:solidFill>
                </a:rPr>
                <a:t> </a:t>
              </a:r>
              <a:endParaRPr lang="en-US" b="1" dirty="0">
                <a:solidFill>
                  <a:srgbClr val="0000FF"/>
                </a:solidFill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6477000" y="60960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ZEUS-prel-11-008</a:t>
            </a:r>
            <a:endParaRPr lang="en-US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0000FF"/>
                </a:solidFill>
                <a:latin typeface="Comic Sans MS" pitchFamily="66" charset="0"/>
              </a:rPr>
              <a:t>Single top production</a:t>
            </a:r>
            <a:endParaRPr lang="en-US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5, 2011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HERA Symposium, July 2011, Aharon Levy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AE1AF-7009-4711-B344-231EECF5E66E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1143000"/>
            <a:ext cx="66294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feyndiagr_sngltop.eps"/>
          <p:cNvPicPr>
            <a:picLocks noChangeAspect="1"/>
          </p:cNvPicPr>
          <p:nvPr/>
        </p:nvPicPr>
        <p:blipFill>
          <a:blip r:embed="rId3" cstate="print"/>
          <a:srcRect l="25103" t="20000" r="21552" b="37778"/>
          <a:stretch>
            <a:fillRect/>
          </a:stretch>
        </p:blipFill>
        <p:spPr>
          <a:xfrm>
            <a:off x="228600" y="1524000"/>
            <a:ext cx="2590800" cy="2895600"/>
          </a:xfrm>
          <a:prstGeom prst="rect">
            <a:avLst/>
          </a:prstGeom>
        </p:spPr>
      </p:pic>
      <p:grpSp>
        <p:nvGrpSpPr>
          <p:cNvPr id="24" name="Group 23"/>
          <p:cNvGrpSpPr/>
          <p:nvPr/>
        </p:nvGrpSpPr>
        <p:grpSpPr>
          <a:xfrm>
            <a:off x="3352800" y="1840468"/>
            <a:ext cx="5257800" cy="3112532"/>
            <a:chOff x="3352800" y="1840468"/>
            <a:chExt cx="5257800" cy="3112532"/>
          </a:xfrm>
        </p:grpSpPr>
        <p:cxnSp>
          <p:nvCxnSpPr>
            <p:cNvPr id="11" name="Straight Arrow Connector 10"/>
            <p:cNvCxnSpPr/>
            <p:nvPr/>
          </p:nvCxnSpPr>
          <p:spPr>
            <a:xfrm>
              <a:off x="5943600" y="1992868"/>
              <a:ext cx="457200" cy="1588"/>
            </a:xfrm>
            <a:prstGeom prst="straightConnector1">
              <a:avLst/>
            </a:prstGeom>
            <a:ln>
              <a:solidFill>
                <a:schemeClr val="accent2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5562600" y="1840468"/>
              <a:ext cx="457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H1</a:t>
              </a:r>
              <a:endParaRPr lang="en-US" dirty="0"/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 rot="16200000" flipV="1">
              <a:off x="7848600" y="3212068"/>
              <a:ext cx="381000" cy="76200"/>
            </a:xfrm>
            <a:prstGeom prst="straightConnector1">
              <a:avLst/>
            </a:prstGeom>
            <a:ln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7772400" y="3364468"/>
              <a:ext cx="838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ATLAS</a:t>
              </a:r>
              <a:endParaRPr lang="en-US" dirty="0"/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 rot="5400000" flipH="1" flipV="1">
              <a:off x="3505200" y="4431268"/>
              <a:ext cx="304800" cy="1588"/>
            </a:xfrm>
            <a:prstGeom prst="straightConnector1">
              <a:avLst/>
            </a:prstGeom>
            <a:ln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3352800" y="4583668"/>
              <a:ext cx="609600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CDF</a:t>
              </a:r>
              <a:endParaRPr lang="en-US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429000" y="3593068"/>
              <a:ext cx="533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LEP</a:t>
              </a:r>
              <a:endParaRPr lang="en-US" dirty="0"/>
            </a:p>
          </p:txBody>
        </p:sp>
        <p:cxnSp>
          <p:nvCxnSpPr>
            <p:cNvPr id="21" name="Straight Arrow Connector 20"/>
            <p:cNvCxnSpPr/>
            <p:nvPr/>
          </p:nvCxnSpPr>
          <p:spPr>
            <a:xfrm flipV="1">
              <a:off x="3886200" y="3669268"/>
              <a:ext cx="304800" cy="152400"/>
            </a:xfrm>
            <a:prstGeom prst="straightConnector1">
              <a:avLst/>
            </a:prstGeom>
            <a:ln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TextBox 19"/>
          <p:cNvSpPr txBox="1"/>
          <p:nvPr/>
        </p:nvSpPr>
        <p:spPr>
          <a:xfrm>
            <a:off x="4800600" y="56388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ZEUS-prel-11-009</a:t>
            </a:r>
            <a:endParaRPr lang="en-US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1888</TotalTime>
  <Words>934</Words>
  <Application>Microsoft Office PowerPoint</Application>
  <PresentationFormat>On-screen Show (4:3)</PresentationFormat>
  <Paragraphs>175</Paragraphs>
  <Slides>28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0" baseType="lpstr">
      <vt:lpstr>Office Theme</vt:lpstr>
      <vt:lpstr>Equation</vt:lpstr>
      <vt:lpstr>New Results from ZEUS</vt:lpstr>
      <vt:lpstr>Slide 2</vt:lpstr>
      <vt:lpstr>Slide 3</vt:lpstr>
      <vt:lpstr>EXOTICS</vt:lpstr>
      <vt:lpstr>Leptoquarks</vt:lpstr>
      <vt:lpstr>Leptoquarks</vt:lpstr>
      <vt:lpstr>Leptoquarks</vt:lpstr>
      <vt:lpstr>Leptoquarks</vt:lpstr>
      <vt:lpstr>Single top production</vt:lpstr>
      <vt:lpstr>What are we still doing here?</vt:lpstr>
      <vt:lpstr>QCD - S</vt:lpstr>
      <vt:lpstr>Slide 12</vt:lpstr>
      <vt:lpstr>Slide 13</vt:lpstr>
      <vt:lpstr>QCD – Heavy Flavor</vt:lpstr>
      <vt:lpstr>Slide 15</vt:lpstr>
      <vt:lpstr>Heavy Flavor</vt:lpstr>
      <vt:lpstr>QCD - mC</vt:lpstr>
      <vt:lpstr>Slide 18</vt:lpstr>
      <vt:lpstr>Slide 19</vt:lpstr>
      <vt:lpstr>proton structure</vt:lpstr>
      <vt:lpstr>Cross sections and F2, xF3</vt:lpstr>
      <vt:lpstr>Cross sections and F2, xF3</vt:lpstr>
      <vt:lpstr>First combined results in diffraction: FPS/LPS</vt:lpstr>
      <vt:lpstr>Slide 24</vt:lpstr>
      <vt:lpstr>Look ‘inside’ the proton</vt:lpstr>
      <vt:lpstr>Slide 26</vt:lpstr>
      <vt:lpstr>What next?</vt:lpstr>
      <vt:lpstr>What next?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Results from ZEUS</dc:title>
  <dc:creator>Aharon</dc:creator>
  <cp:lastModifiedBy>Aharon</cp:lastModifiedBy>
  <cp:revision>153</cp:revision>
  <dcterms:created xsi:type="dcterms:W3CDTF">2011-06-26T10:39:32Z</dcterms:created>
  <dcterms:modified xsi:type="dcterms:W3CDTF">2011-07-05T10:25:33Z</dcterms:modified>
</cp:coreProperties>
</file>