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3" r:id="rId3"/>
    <p:sldId id="264" r:id="rId4"/>
    <p:sldId id="267" r:id="rId5"/>
    <p:sldId id="268" r:id="rId6"/>
    <p:sldId id="269" r:id="rId7"/>
    <p:sldId id="271" r:id="rId8"/>
    <p:sldId id="266" r:id="rId9"/>
    <p:sldId id="270" r:id="rId10"/>
    <p:sldId id="265" r:id="rId11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20000"/>
      </a:spcBef>
      <a:spcAft>
        <a:spcPct val="0"/>
      </a:spcAft>
      <a:buClr>
        <a:srgbClr val="F8B323"/>
      </a:buClr>
      <a:buFont typeface="Wingdings" pitchFamily="2" charset="2"/>
      <a:buChar char="n"/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sz="9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E0E0"/>
    <a:srgbClr val="FD930A"/>
    <a:srgbClr val="261748"/>
    <a:srgbClr val="251555"/>
    <a:srgbClr val="626262"/>
    <a:srgbClr val="100F2E"/>
    <a:srgbClr val="23145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366" autoAdjust="0"/>
    <p:restoredTop sz="87011" autoAdjust="0"/>
  </p:normalViewPr>
  <p:slideViewPr>
    <p:cSldViewPr snapToGrid="0">
      <p:cViewPr varScale="1">
        <p:scale>
          <a:sx n="116" d="100"/>
          <a:sy n="116" d="100"/>
        </p:scale>
        <p:origin x="-1758" y="-114"/>
      </p:cViewPr>
      <p:guideLst>
        <p:guide orient="horz" pos="3956"/>
        <p:guide orient="horz" pos="881"/>
        <p:guide orient="horz" pos="2446"/>
        <p:guide orient="horz" pos="4038"/>
        <p:guide pos="5277"/>
        <p:guide pos="1750"/>
        <p:guide pos="4023"/>
        <p:guide pos="5685"/>
        <p:guide pos="255"/>
        <p:guide pos="5318"/>
        <p:guide pos="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494" y="468"/>
      </p:cViewPr>
      <p:guideLst>
        <p:guide orient="horz" pos="2880"/>
        <p:guide pos="2154"/>
      </p:guideLst>
    </p:cSldViewPr>
  </p:notes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601747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endParaRPr lang="de-DE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fld id="{CEFDDC25-8BC0-4ED9-B237-ADADBD1865D9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="" xmlns:p14="http://schemas.microsoft.com/office/powerpoint/2010/main" val="1364615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599FA2-F720-48CB-A5A3-FFFCC35AE882}" type="slidenum">
              <a:rPr lang="de-DE"/>
              <a:pPr/>
              <a:t>1</a:t>
            </a:fld>
            <a:endParaRPr lang="de-DE"/>
          </a:p>
        </p:txBody>
      </p:sp>
      <p:sp>
        <p:nvSpPr>
          <p:cNvPr id="106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r>
              <a:rPr lang="en-GB" sz="1100" b="1" dirty="0"/>
              <a:t>How to edit the title slide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</a:pPr>
            <a:endParaRPr lang="en-GB" sz="1100" dirty="0"/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/>
              <a:t>  Upper area: </a:t>
            </a:r>
            <a:r>
              <a:rPr lang="en-GB" sz="1100" b="1" dirty="0"/>
              <a:t>Title</a:t>
            </a:r>
            <a:r>
              <a:rPr lang="en-GB" sz="1100" dirty="0"/>
              <a:t> of your talk, max. 2 rows of the defined size (55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/>
              <a:t>  Lower area </a:t>
            </a:r>
            <a:r>
              <a:rPr lang="en-GB" sz="1100" b="1" dirty="0"/>
              <a:t>(subtitle):</a:t>
            </a:r>
            <a:r>
              <a:rPr lang="en-GB" sz="1100" dirty="0"/>
              <a:t> Conference/meeting/workshop, location, date, </a:t>
            </a:r>
            <a:br>
              <a:rPr lang="en-GB" sz="1100" dirty="0"/>
            </a:br>
            <a:r>
              <a:rPr lang="en-GB" sz="1100" dirty="0"/>
              <a:t>  your name and affiliation, </a:t>
            </a:r>
            <a:br>
              <a:rPr lang="en-GB" sz="1100" dirty="0"/>
            </a:br>
            <a:r>
              <a:rPr lang="en-GB" sz="1100" dirty="0"/>
              <a:t>  max. 4 rows of the defined size (32 pt)</a:t>
            </a:r>
          </a:p>
          <a:p>
            <a:pPr marL="228600" indent="-228600">
              <a:spcBef>
                <a:spcPct val="0"/>
              </a:spcBef>
              <a:spcAft>
                <a:spcPct val="20000"/>
              </a:spcAft>
              <a:buFontTx/>
              <a:buAutoNum type="arabicPeriod"/>
            </a:pPr>
            <a:r>
              <a:rPr lang="en-GB" sz="1100" dirty="0"/>
              <a:t> Change the </a:t>
            </a:r>
            <a:r>
              <a:rPr lang="en-GB" sz="1100" b="1" dirty="0"/>
              <a:t>partner logos</a:t>
            </a:r>
            <a:r>
              <a:rPr lang="en-GB" sz="1100" dirty="0"/>
              <a:t> or add others in the last row.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dirty="0" smtClean="0"/>
              <a:t>Redundancy functions:</a:t>
            </a:r>
          </a:p>
          <a:p>
            <a:pPr>
              <a:buFontTx/>
              <a:buChar char="-"/>
            </a:pPr>
            <a:r>
              <a:rPr lang="pl-PL" dirty="0" smtClean="0"/>
              <a:t>Main function: maintain continuous and correct output signal</a:t>
            </a:r>
          </a:p>
          <a:p>
            <a:pPr lvl="1">
              <a:buFontTx/>
              <a:buChar char="-"/>
            </a:pPr>
            <a:r>
              <a:rPr lang="pl-PL" dirty="0" smtClean="0"/>
              <a:t>Continuous =</a:t>
            </a:r>
            <a:r>
              <a:rPr lang="pl-PL" baseline="0" dirty="0" smtClean="0"/>
              <a:t> without intteruptions</a:t>
            </a:r>
          </a:p>
          <a:p>
            <a:pPr lvl="1">
              <a:buFontTx/>
              <a:buChar char="-"/>
            </a:pPr>
            <a:r>
              <a:rPr lang="pl-PL" baseline="0" dirty="0" smtClean="0"/>
              <a:t>Correct = in terms of amplitude, frequency, noise</a:t>
            </a:r>
          </a:p>
          <a:p>
            <a:pPr lvl="0">
              <a:buFontTx/>
              <a:buChar char="-"/>
            </a:pPr>
            <a:r>
              <a:rPr lang="pl-PL" baseline="0" dirty="0" smtClean="0"/>
              <a:t>Required capabilities:</a:t>
            </a:r>
          </a:p>
          <a:p>
            <a:pPr lvl="1">
              <a:buFontTx/>
              <a:buChar char="-"/>
            </a:pPr>
            <a:r>
              <a:rPr lang="pl-PL" baseline="0" dirty="0" smtClean="0"/>
              <a:t>Channel selection (obvious in redundancy)</a:t>
            </a:r>
          </a:p>
          <a:p>
            <a:pPr lvl="1">
              <a:buFontTx/>
              <a:buChar char="-"/>
            </a:pPr>
            <a:r>
              <a:rPr lang="pl-PL" baseline="0" dirty="0" smtClean="0"/>
              <a:t>Channel synchronization (required for seamless channel switching – no phase jumps)</a:t>
            </a:r>
          </a:p>
          <a:p>
            <a:pPr lvl="1">
              <a:buFontTx/>
              <a:buChar char="-"/>
            </a:pPr>
            <a:r>
              <a:rPr lang="pl-PL" baseline="0" dirty="0" smtClean="0"/>
              <a:t>Failure detection and reaction (also obvious)</a:t>
            </a:r>
          </a:p>
          <a:p>
            <a:pPr lvl="1">
              <a:buFontTx/>
              <a:buChar char="-"/>
            </a:pPr>
            <a:r>
              <a:rPr lang="pl-PL" baseline="0" dirty="0" smtClean="0"/>
              <a:t>Communication with rest of the system (MPS alarm on failure, 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DC25-8BC0-4ED9-B237-ADADBD1865D9}" type="slidenum">
              <a:rPr lang="de-DE" smtClean="0"/>
              <a:pPr/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dirty="0" smtClean="0"/>
              <a:t>Monitors</a:t>
            </a:r>
            <a:r>
              <a:rPr lang="pl-PL" baseline="0" dirty="0" smtClean="0"/>
              <a:t> amplitude and (relative) phase of signal coming from each generation channel.</a:t>
            </a:r>
          </a:p>
          <a:p>
            <a:r>
              <a:rPr lang="pl-PL" baseline="0" dirty="0" smtClean="0"/>
              <a:t>Detects failures by analysing these signals.</a:t>
            </a:r>
          </a:p>
          <a:p>
            <a:endParaRPr lang="pl-PL" baseline="0" dirty="0" smtClean="0"/>
          </a:p>
          <a:p>
            <a:r>
              <a:rPr lang="pl-PL" baseline="0" dirty="0" smtClean="0"/>
              <a:t>Makes decisions about what happened, and what actions need to be performed.</a:t>
            </a:r>
          </a:p>
          <a:p>
            <a:endParaRPr lang="pl-PL" baseline="0" dirty="0" smtClean="0"/>
          </a:p>
          <a:p>
            <a:r>
              <a:rPr lang="pl-PL" baseline="0" dirty="0" smtClean="0"/>
              <a:t>Controls state of the RF switch (ie. switches signal source when current master failed)</a:t>
            </a:r>
          </a:p>
          <a:p>
            <a:endParaRPr lang="pl-PL" baseline="0" dirty="0" smtClean="0"/>
          </a:p>
          <a:p>
            <a:r>
              <a:rPr lang="pl-PL" baseline="0" dirty="0" smtClean="0"/>
              <a:t>Controls phase shift of each channel (to keep them synchronized)</a:t>
            </a:r>
          </a:p>
          <a:p>
            <a:endParaRPr lang="pl-PL" baseline="0" dirty="0" smtClean="0"/>
          </a:p>
          <a:p>
            <a:r>
              <a:rPr lang="pl-PL" baseline="0" dirty="0" smtClean="0"/>
              <a:t>Talks with rest of the world (MPS, DOOCS)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DC25-8BC0-4ED9-B237-ADADBD1865D9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dirty="0" smtClean="0"/>
              <a:t>High</a:t>
            </a:r>
            <a:r>
              <a:rPr lang="pl-PL" baseline="0" dirty="0" smtClean="0"/>
              <a:t> quality factor filter – dielectric resonator filter (Q &gt; 10000)</a:t>
            </a:r>
          </a:p>
          <a:p>
            <a:endParaRPr lang="pl-PL" baseline="0" dirty="0" smtClean="0"/>
          </a:p>
          <a:p>
            <a:r>
              <a:rPr lang="pl-PL" baseline="0" dirty="0" smtClean="0"/>
              <a:t>Q = ~15000 =&gt; group delay ~300 ns</a:t>
            </a:r>
          </a:p>
          <a:p>
            <a:endParaRPr lang="pl-PL" baseline="0" dirty="0" smtClean="0"/>
          </a:p>
          <a:p>
            <a:r>
              <a:rPr lang="pl-PL" baseline="0" dirty="0" smtClean="0"/>
              <a:t>Stores energy, and releases it in case of failure:</a:t>
            </a:r>
          </a:p>
          <a:p>
            <a:pPr>
              <a:buFontTx/>
              <a:buChar char="-"/>
            </a:pPr>
            <a:r>
              <a:rPr lang="pl-PL" baseline="0" dirty="0" smtClean="0"/>
              <a:t>About 3 dB drop after 300 ns at „no input power” condition</a:t>
            </a:r>
          </a:p>
          <a:p>
            <a:pPr>
              <a:buFontTx/>
              <a:buChar char="-"/>
            </a:pPr>
            <a:endParaRPr lang="pl-PL" baseline="0" dirty="0" smtClean="0"/>
          </a:p>
          <a:p>
            <a:pPr>
              <a:buFontTx/>
              <a:buChar char="-"/>
            </a:pPr>
            <a:r>
              <a:rPr lang="pl-PL" baseline="0" dirty="0" smtClean="0"/>
              <a:t>Additionally filters out far-from-carrier noise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DC25-8BC0-4ED9-B237-ADADBD1865D9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dirty="0" smtClean="0"/>
              <a:t>Performance limits:</a:t>
            </a:r>
          </a:p>
          <a:p>
            <a:r>
              <a:rPr lang="pl-PL" baseline="0" dirty="0" smtClean="0"/>
              <a:t>-Future is unknown</a:t>
            </a:r>
          </a:p>
          <a:p>
            <a:r>
              <a:rPr lang="pl-PL" baseline="0" dirty="0" smtClean="0"/>
              <a:t>	-Failure is detected when it has already occured</a:t>
            </a:r>
          </a:p>
          <a:p>
            <a:r>
              <a:rPr lang="pl-PL" baseline="0" dirty="0" smtClean="0"/>
              <a:t>	-Transients will be present at the output, but mostly for less than 1 us</a:t>
            </a:r>
          </a:p>
          <a:p>
            <a:endParaRPr lang="pl-PL" baseline="0" dirty="0" smtClean="0"/>
          </a:p>
          <a:p>
            <a:r>
              <a:rPr lang="pl-PL" baseline="0" dirty="0" smtClean="0"/>
              <a:t>-MPS should be informed of such event (always or only if output fails for longer than usual?)</a:t>
            </a:r>
          </a:p>
          <a:p>
            <a:endParaRPr lang="pl-PL" baseline="0" dirty="0" smtClean="0"/>
          </a:p>
          <a:p>
            <a:r>
              <a:rPr lang="pl-PL" baseline="0" dirty="0" smtClean="0"/>
              <a:t>-Phase detection is relative</a:t>
            </a:r>
          </a:p>
          <a:p>
            <a:r>
              <a:rPr lang="pl-PL" baseline="0" dirty="0" smtClean="0"/>
              <a:t>-Three channels are needed for proper signal phase detection</a:t>
            </a:r>
          </a:p>
          <a:p>
            <a:r>
              <a:rPr lang="pl-PL" baseline="0" dirty="0" smtClean="0"/>
              <a:t>-When one channel fails, phase-based signal monitoring has to be turned off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DC25-8BC0-4ED9-B237-ADADBD1865D9}" type="slidenum">
              <a:rPr lang="de-DE" smtClean="0"/>
              <a:pPr/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pl-PL" baseline="0" dirty="0" smtClean="0"/>
              <a:t>All amplitude/phase disturbing failure will be detected, at least as long as all channels were working properly prior to the event.</a:t>
            </a:r>
          </a:p>
          <a:p>
            <a:endParaRPr lang="pl-PL" baseline="0" dirty="0" smtClean="0"/>
          </a:p>
          <a:p>
            <a:r>
              <a:rPr lang="pl-PL" baseline="0" dirty="0" smtClean="0"/>
              <a:t>Phase change means relatively large change, which are no typical „noise”.</a:t>
            </a:r>
          </a:p>
          <a:p>
            <a:endParaRPr lang="pl-PL" baseline="0" dirty="0" smtClean="0"/>
          </a:p>
          <a:p>
            <a:r>
              <a:rPr lang="pl-PL" baseline="0" dirty="0" smtClean="0"/>
              <a:t>Phase noise is intrinsic attribute of every signal with specific frequency.</a:t>
            </a:r>
          </a:p>
          <a:p>
            <a:endParaRPr lang="pl-PL" baseline="0" dirty="0" smtClean="0"/>
          </a:p>
          <a:p>
            <a:r>
              <a:rPr lang="pl-PL" baseline="0" dirty="0" smtClean="0"/>
              <a:t>Redundancy subsystem has to be much more reliable than a single MO channel,</a:t>
            </a:r>
            <a:br>
              <a:rPr lang="pl-PL" baseline="0" dirty="0" smtClean="0"/>
            </a:br>
            <a:r>
              <a:rPr lang="pl-PL" baseline="0" dirty="0" smtClean="0"/>
              <a:t>because its failures are potentially not correctable.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FDDC25-8BC0-4ED9-B237-ADADBD1865D9}" type="slidenum">
              <a:rPr lang="de-DE" smtClean="0"/>
              <a:pPr/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3" name="Line 73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22" name="Rectangle 82"/>
          <p:cNvSpPr>
            <a:spLocks noChangeArrowheads="1"/>
          </p:cNvSpPr>
          <p:nvPr userDrawn="1"/>
        </p:nvSpPr>
        <p:spPr bwMode="auto">
          <a:xfrm>
            <a:off x="8448675" y="119063"/>
            <a:ext cx="569913" cy="903287"/>
          </a:xfrm>
          <a:prstGeom prst="rect">
            <a:avLst/>
          </a:prstGeom>
          <a:solidFill>
            <a:schemeClr val="hlink"/>
          </a:solidFill>
          <a:ln w="9525">
            <a:solidFill>
              <a:srgbClr val="261748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10323" name="Picture 83" descr="logo-XFEL_rgb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24" name="Rectangle 8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42975" y="3411538"/>
            <a:ext cx="7258050" cy="2868612"/>
          </a:xfrm>
          <a:extLst>
            <a:ext uri="{91240B29-F687-4F45-9708-019B960494DF}">
              <a14:hiddenLine xmlns="" xmlns:a14="http://schemas.microsoft.com/office/drawing/2010/main" w="28575">
                <a:solidFill>
                  <a:srgbClr val="FF66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0" tIns="45720" bIns="0"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Subtitle format (max. 4 lines)</a:t>
            </a:r>
          </a:p>
          <a:p>
            <a:pPr lvl="0"/>
            <a:r>
              <a:rPr lang="en-GB" noProof="0" smtClean="0"/>
              <a:t>(conference, location, name of the speaker, date)</a:t>
            </a:r>
          </a:p>
          <a:p>
            <a:pPr lvl="0"/>
            <a:r>
              <a:rPr lang="en-GB" noProof="0" smtClean="0"/>
              <a:t>You are in the slide master view: Don’t edit here!</a:t>
            </a:r>
          </a:p>
        </p:txBody>
      </p:sp>
      <p:sp>
        <p:nvSpPr>
          <p:cNvPr id="10325" name="Line 85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326" name="Rectangle 86"/>
          <p:cNvSpPr>
            <a:spLocks noGrp="1" noChangeArrowheads="1"/>
          </p:cNvSpPr>
          <p:nvPr>
            <p:ph type="ctrTitle" sz="quarter"/>
          </p:nvPr>
        </p:nvSpPr>
        <p:spPr>
          <a:xfrm>
            <a:off x="939800" y="1314450"/>
            <a:ext cx="7251700" cy="1844675"/>
          </a:xfrm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bIns="45720" anchor="ctr"/>
          <a:lstStyle>
            <a:lvl1pPr algn="ctr">
              <a:defRPr sz="5500" b="0">
                <a:solidFill>
                  <a:schemeClr val="hlink"/>
                </a:solidFill>
              </a:defRPr>
            </a:lvl1pPr>
          </a:lstStyle>
          <a:p>
            <a:pPr lvl="0"/>
            <a:r>
              <a:rPr lang="en-GB" noProof="0" smtClean="0"/>
              <a:t>Title format (max. 2 lines), don’t edit here</a:t>
            </a:r>
          </a:p>
        </p:txBody>
      </p:sp>
      <p:pic>
        <p:nvPicPr>
          <p:cNvPr id="10327" name="Picture 87" descr="Undulator_final_nurh#50DE97_links4-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75" y="114300"/>
            <a:ext cx="7281863" cy="91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F2176B0-1DEB-4668-9976-1DBDCA4B9B78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Delete this text and put in here: Date of the Talk, location, … (max: 1 line)</a:t>
            </a:r>
          </a:p>
          <a:p>
            <a:r>
              <a:rPr lang="en-GB" dirty="0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="" xmlns:p14="http://schemas.microsoft.com/office/powerpoint/2010/main" val="148178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13488" y="541338"/>
            <a:ext cx="2063750" cy="52657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475" y="541338"/>
            <a:ext cx="6043613" cy="52657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F8124E-9F82-4D19-A6DE-FFAC18DD46CC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Delete this text and put in here: Date of the Talk, location, … (max: 1 line)</a:t>
            </a:r>
          </a:p>
          <a:p>
            <a:r>
              <a:rPr lang="en-GB" dirty="0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="" xmlns:p14="http://schemas.microsoft.com/office/powerpoint/2010/main" val="81520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E62500-1DB8-423D-81AE-6A0C84B7CCFF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GB" dirty="0" smtClean="0"/>
              <a:t>November 26</a:t>
            </a:r>
            <a:r>
              <a:rPr lang="en-GB" baseline="30000" dirty="0" smtClean="0"/>
              <a:t>th</a:t>
            </a:r>
            <a:r>
              <a:rPr lang="en-GB" dirty="0" smtClean="0"/>
              <a:t> 2013, DESY</a:t>
            </a:r>
          </a:p>
          <a:p>
            <a:r>
              <a:rPr lang="en-GB" dirty="0" smtClean="0"/>
              <a:t>Julien Branlard, MSK, DESY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186307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816AA09-D044-486D-8AD1-6D6BF2421D20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Delete this text and put in here: Date of the Talk, location, … (max: 1 line)</a:t>
            </a:r>
          </a:p>
          <a:p>
            <a:r>
              <a:rPr lang="en-GB" dirty="0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="" xmlns:p14="http://schemas.microsoft.com/office/powerpoint/2010/main" val="389637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47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44825" y="1347788"/>
            <a:ext cx="2774950" cy="44592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1012AFD-0540-4B57-A4C8-A8E4461B8BB1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Delete this text and put in here: Date of the Talk, location, … (max: 1 line)</a:t>
            </a:r>
          </a:p>
          <a:p>
            <a:r>
              <a:rPr lang="en-GB" dirty="0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="" xmlns:p14="http://schemas.microsoft.com/office/powerpoint/2010/main" val="3161125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0FE7FF-E2AE-4030-9253-59B6C8C18657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Delete this text and put in here: Date of the Talk, location, … (max: 1 line)</a:t>
            </a:r>
          </a:p>
          <a:p>
            <a:r>
              <a:rPr lang="en-GB" dirty="0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="" xmlns:p14="http://schemas.microsoft.com/office/powerpoint/2010/main" val="1391153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DF79E73-AB2C-42A5-B207-4D4336AE1D2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Delete this text and put in here: Date of the Talk, location, … (max: 1 line)</a:t>
            </a:r>
          </a:p>
          <a:p>
            <a:r>
              <a:rPr lang="en-GB" dirty="0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="" xmlns:p14="http://schemas.microsoft.com/office/powerpoint/2010/main" val="125788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67CE73-EDC7-43E2-8513-E1E4DE841FF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Delete this text and put in here: Date of the Talk, location, … (max: 1 line)</a:t>
            </a:r>
          </a:p>
          <a:p>
            <a:r>
              <a:rPr lang="en-GB" dirty="0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="" xmlns:p14="http://schemas.microsoft.com/office/powerpoint/2010/main" val="29886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1AF71D-B254-4229-9078-83AA540BB00C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Delete this text and put in here: Date of the Talk, location, … (max: 1 line)</a:t>
            </a:r>
          </a:p>
          <a:p>
            <a:r>
              <a:rPr lang="en-GB" dirty="0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="" xmlns:p14="http://schemas.microsoft.com/office/powerpoint/2010/main" val="288558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72E6AA-DA38-4943-B8FF-6C8AE798CE26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Delete this text and put in here: Date of the Talk, location, … (max: 1 line)</a:t>
            </a:r>
          </a:p>
          <a:p>
            <a:r>
              <a:rPr lang="en-GB" dirty="0"/>
              <a:t>Put in here: Name of the speaker, function, affiliation, … (max. 1 line)</a:t>
            </a:r>
          </a:p>
        </p:txBody>
      </p:sp>
    </p:spTree>
    <p:extLst>
      <p:ext uri="{BB962C8B-B14F-4D97-AF65-F5344CB8AC3E}">
        <p14:creationId xmlns="" xmlns:p14="http://schemas.microsoft.com/office/powerpoint/2010/main" val="852445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8" name="Picture 134" descr="Undulator_final_nurh#50DE97_rechts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7088" y="117475"/>
            <a:ext cx="577850" cy="9144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0" name="Rectangle 1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42325" y="114300"/>
            <a:ext cx="576263" cy="91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4000" tIns="45720" rIns="54000" bIns="1800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spcBef>
                <a:spcPct val="0"/>
              </a:spcBef>
              <a:buClrTx/>
              <a:buFontTx/>
              <a:buNone/>
              <a:defRPr sz="1000" b="1">
                <a:solidFill>
                  <a:schemeClr val="bg1"/>
                </a:solidFill>
                <a:ea typeface="Geneva" pitchFamily="1" charset="-128"/>
              </a:defRPr>
            </a:lvl1pPr>
          </a:lstStyle>
          <a:p>
            <a:fld id="{3D06F444-504B-4A20-A45D-149F6F48ED9F}" type="slidenum">
              <a:rPr lang="en-GB"/>
              <a:pPr/>
              <a:t>‹#›</a:t>
            </a:fld>
            <a:endParaRPr lang="en-GB" dirty="0"/>
          </a:p>
        </p:txBody>
      </p:sp>
      <p:pic>
        <p:nvPicPr>
          <p:cNvPr id="1061" name="Picture 37" descr="Helmholtz_Logo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6600" y="6516688"/>
            <a:ext cx="584200" cy="23653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0" name="Rectangle 2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7475" y="6505575"/>
            <a:ext cx="5702300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lnSpc>
                <a:spcPct val="110000"/>
              </a:lnSpc>
              <a:spcBef>
                <a:spcPct val="0"/>
              </a:spcBef>
              <a:buClrTx/>
              <a:buFontTx/>
              <a:buNone/>
              <a:defRPr sz="800">
                <a:solidFill>
                  <a:srgbClr val="000000"/>
                </a:solidFill>
              </a:defRPr>
            </a:lvl1pPr>
          </a:lstStyle>
          <a:p>
            <a:r>
              <a:rPr lang="en-GB" dirty="0" smtClean="0"/>
              <a:t>date, DESY</a:t>
            </a:r>
          </a:p>
          <a:p>
            <a:r>
              <a:rPr lang="en-GB" dirty="0" smtClean="0"/>
              <a:t>Speaker, affiliation</a:t>
            </a:r>
            <a:endParaRPr lang="en-GB" dirty="0"/>
          </a:p>
        </p:txBody>
      </p:sp>
      <p:sp>
        <p:nvSpPr>
          <p:cNvPr id="1144" name="Line 120"/>
          <p:cNvSpPr>
            <a:spLocks noChangeShapeType="1"/>
          </p:cNvSpPr>
          <p:nvPr userDrawn="1"/>
        </p:nvSpPr>
        <p:spPr bwMode="auto">
          <a:xfrm>
            <a:off x="115888" y="6477000"/>
            <a:ext cx="8904287" cy="0"/>
          </a:xfrm>
          <a:prstGeom prst="line">
            <a:avLst/>
          </a:prstGeom>
          <a:noFill/>
          <a:ln w="1270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145" name="Picture 121" descr="DESY-Logo-cyan-RGB_Hintergrund weiss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9888" y="6511925"/>
            <a:ext cx="252412" cy="25241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46" name="Rectangle 122"/>
          <p:cNvSpPr>
            <a:spLocks noChangeArrowheads="1"/>
          </p:cNvSpPr>
          <p:nvPr userDrawn="1"/>
        </p:nvSpPr>
        <p:spPr bwMode="auto">
          <a:xfrm>
            <a:off x="1093788" y="114300"/>
            <a:ext cx="7283450" cy="915988"/>
          </a:xfrm>
          <a:prstGeom prst="rect">
            <a:avLst/>
          </a:prstGeom>
          <a:solidFill>
            <a:schemeClr val="hlink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 eaLnBrk="0" hangingPunct="0">
              <a:spcBef>
                <a:spcPct val="0"/>
              </a:spcBef>
              <a:buClrTx/>
              <a:buFontTx/>
              <a:buNone/>
            </a:pPr>
            <a:endParaRPr lang="en-GB" sz="2400" dirty="0"/>
          </a:p>
        </p:txBody>
      </p:sp>
      <p:sp>
        <p:nvSpPr>
          <p:cNvPr id="1147" name="Text Box 123"/>
          <p:cNvSpPr txBox="1">
            <a:spLocks noChangeArrowheads="1"/>
          </p:cNvSpPr>
          <p:nvPr userDrawn="1"/>
        </p:nvSpPr>
        <p:spPr bwMode="auto">
          <a:xfrm>
            <a:off x="1093788" y="114300"/>
            <a:ext cx="6629400" cy="19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251555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79200" tIns="0" rIns="46800" bIns="0" anchor="b"/>
          <a:lstStyle/>
          <a:p>
            <a:pPr eaLnBrk="0" hangingPunct="0">
              <a:lnSpc>
                <a:spcPct val="110000"/>
              </a:lnSpc>
              <a:spcBef>
                <a:spcPct val="50000"/>
              </a:spcBef>
              <a:buClrTx/>
              <a:buFontTx/>
              <a:buNone/>
            </a:pPr>
            <a:r>
              <a:rPr lang="en-GB" sz="1000" dirty="0" smtClean="0">
                <a:solidFill>
                  <a:schemeClr val="bg1"/>
                </a:solidFill>
              </a:rPr>
              <a:t>PRR WP02 : </a:t>
            </a:r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151" name="Picture 127" descr="logo-XFEL_rgb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475" y="114300"/>
            <a:ext cx="911225" cy="9112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4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1093788" y="541338"/>
            <a:ext cx="7283450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000" tIns="45720" rIns="9144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Slide title: Don’t edit here!</a:t>
            </a:r>
          </a:p>
        </p:txBody>
      </p:sp>
      <p:sp>
        <p:nvSpPr>
          <p:cNvPr id="1156" name="Rectangle 132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117475" y="1347788"/>
            <a:ext cx="5702300" cy="445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0000" tIns="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 format – don’t edit!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2pPr>
      <a:lvl3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3pPr>
      <a:lvl4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4pPr>
      <a:lvl5pPr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ＭＳ Ｐゴシック" pitchFamily="112" charset="-128"/>
        </a:defRPr>
      </a:lvl9pPr>
    </p:titleStyle>
    <p:bodyStyle>
      <a:lvl1pPr marL="298450" indent="-2984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n"/>
        <a:defRPr sz="2400">
          <a:solidFill>
            <a:schemeClr val="tx2"/>
          </a:solidFill>
          <a:latin typeface="+mn-lt"/>
          <a:ea typeface="+mn-ea"/>
          <a:cs typeface="+mn-cs"/>
        </a:defRPr>
      </a:lvl1pPr>
      <a:lvl2pPr marL="558800" indent="-258763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400">
          <a:solidFill>
            <a:schemeClr val="tx2"/>
          </a:solidFill>
          <a:latin typeface="+mn-lt"/>
          <a:ea typeface="+mn-ea"/>
        </a:defRPr>
      </a:lvl2pPr>
      <a:lvl3pPr marL="817563" indent="-257175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"/>
        <a:defRPr sz="2400">
          <a:solidFill>
            <a:schemeClr val="tx2"/>
          </a:solidFill>
          <a:latin typeface="+mn-lt"/>
          <a:ea typeface="+mn-ea"/>
        </a:defRPr>
      </a:lvl3pPr>
      <a:lvl4pPr marL="1077913" indent="-258763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100F2E"/>
          </a:solidFill>
          <a:latin typeface="+mn-lt"/>
          <a:ea typeface="+mn-ea"/>
        </a:defRPr>
      </a:lvl4pPr>
      <a:lvl5pPr marL="13128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5pPr>
      <a:lvl6pPr marL="17700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6pPr>
      <a:lvl7pPr marL="22272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7pPr>
      <a:lvl8pPr marL="26844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8pPr>
      <a:lvl9pPr marL="3141663" indent="-223838" algn="l" rtl="0" fontAlgn="base">
        <a:spcBef>
          <a:spcPct val="20000"/>
        </a:spcBef>
        <a:spcAft>
          <a:spcPct val="0"/>
        </a:spcAft>
        <a:buClr>
          <a:schemeClr val="folHlink"/>
        </a:buClr>
        <a:buChar char="»"/>
        <a:defRPr sz="2400">
          <a:solidFill>
            <a:srgbClr val="100F2E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0275" y="3298825"/>
            <a:ext cx="7283450" cy="1814513"/>
          </a:xfrm>
        </p:spPr>
        <p:txBody>
          <a:bodyPr/>
          <a:lstStyle/>
          <a:p>
            <a:r>
              <a:rPr lang="pl-PL" dirty="0" smtClean="0"/>
              <a:t>Master Oscillator Redundancy</a:t>
            </a:r>
            <a:endParaRPr lang="en-GB" dirty="0"/>
          </a:p>
        </p:txBody>
      </p:sp>
      <p:sp>
        <p:nvSpPr>
          <p:cNvPr id="83986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354419" y="1319213"/>
            <a:ext cx="8484781" cy="1844675"/>
          </a:xfrm>
          <a:ln/>
        </p:spPr>
        <p:txBody>
          <a:bodyPr/>
          <a:lstStyle/>
          <a:p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WP02 PRR:</a:t>
            </a:r>
            <a:b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Master Oscillator and </a:t>
            </a:r>
            <a:b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RF Reference Distribution</a:t>
            </a:r>
            <a:endParaRPr lang="en-GB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3987" name="Picture 19" descr="DESY-Logo-cyan-RGB_Hintergrund weis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5348288"/>
            <a:ext cx="990600" cy="990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988" name="Picture 20" descr="Helmholtz_Log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4650" y="5373688"/>
            <a:ext cx="2201863" cy="8905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822418" cy="4459287"/>
          </a:xfrm>
        </p:spPr>
        <p:txBody>
          <a:bodyPr/>
          <a:lstStyle/>
          <a:p>
            <a:r>
              <a:rPr lang="pl-PL" dirty="0" smtClean="0"/>
              <a:t>Thank you for your attention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475" y="6505575"/>
            <a:ext cx="5702300" cy="266700"/>
          </a:xfrm>
        </p:spPr>
        <p:txBody>
          <a:bodyPr/>
          <a:lstStyle/>
          <a:p>
            <a:r>
              <a:rPr lang="en-GB" dirty="0" smtClean="0"/>
              <a:t>August 26</a:t>
            </a:r>
            <a:r>
              <a:rPr lang="en-GB" baseline="30000" dirty="0" smtClean="0"/>
              <a:t>th</a:t>
            </a:r>
            <a:r>
              <a:rPr lang="en-GB" dirty="0" smtClean="0"/>
              <a:t> 2014, DESY</a:t>
            </a:r>
          </a:p>
          <a:p>
            <a:r>
              <a:rPr lang="pl-PL" dirty="0" smtClean="0"/>
              <a:t>Bartosz Gąsowski</a:t>
            </a:r>
            <a:r>
              <a:rPr lang="en-GB" dirty="0" smtClean="0"/>
              <a:t>, </a:t>
            </a:r>
            <a:r>
              <a:rPr lang="pl-PL" dirty="0" smtClean="0"/>
              <a:t>ISE WUT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483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Redundant MO </a:t>
            </a:r>
            <a:r>
              <a:rPr lang="pl-PL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822418" cy="4459287"/>
          </a:xfrm>
        </p:spPr>
        <p:txBody>
          <a:bodyPr/>
          <a:lstStyle/>
          <a:p>
            <a:r>
              <a:rPr lang="pl-PL" dirty="0" smtClean="0"/>
              <a:t>Maintaining continuous and correct output signal</a:t>
            </a:r>
            <a:endParaRPr lang="en-US" dirty="0" smtClean="0"/>
          </a:p>
          <a:p>
            <a:pPr lvl="1"/>
            <a:r>
              <a:rPr lang="pl-PL" dirty="0" smtClean="0"/>
              <a:t>Channel selection and synchronization</a:t>
            </a:r>
          </a:p>
          <a:p>
            <a:pPr lvl="1"/>
            <a:r>
              <a:rPr lang="pl-PL" dirty="0" smtClean="0"/>
              <a:t>Failure detection and reaction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2</a:t>
            </a:fld>
            <a:endParaRPr lang="en-GB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2520" y="2859405"/>
            <a:ext cx="6858000" cy="340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475" y="6505575"/>
            <a:ext cx="5702300" cy="266700"/>
          </a:xfrm>
        </p:spPr>
        <p:txBody>
          <a:bodyPr/>
          <a:lstStyle/>
          <a:p>
            <a:r>
              <a:rPr lang="en-GB" dirty="0" smtClean="0"/>
              <a:t>August 26</a:t>
            </a:r>
            <a:r>
              <a:rPr lang="en-GB" baseline="30000" dirty="0" smtClean="0"/>
              <a:t>th</a:t>
            </a:r>
            <a:r>
              <a:rPr lang="en-GB" dirty="0" smtClean="0"/>
              <a:t> 2014, DESY</a:t>
            </a:r>
          </a:p>
          <a:p>
            <a:r>
              <a:rPr lang="pl-PL" dirty="0" smtClean="0"/>
              <a:t>Bartosz Gąsowski</a:t>
            </a:r>
            <a:r>
              <a:rPr lang="en-GB" dirty="0" smtClean="0"/>
              <a:t>, </a:t>
            </a:r>
            <a:r>
              <a:rPr lang="pl-PL" dirty="0" smtClean="0"/>
              <a:t>ISE WUT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483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Channel </a:t>
            </a:r>
            <a:r>
              <a:rPr lang="pl-PL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822418" cy="4459287"/>
          </a:xfrm>
        </p:spPr>
        <p:txBody>
          <a:bodyPr/>
          <a:lstStyle/>
          <a:p>
            <a:r>
              <a:rPr lang="pl-PL" dirty="0" smtClean="0"/>
              <a:t>RF switch subsystem</a:t>
            </a:r>
          </a:p>
          <a:p>
            <a:pPr lvl="1"/>
            <a:r>
              <a:rPr lang="pl-PL" dirty="0" smtClean="0"/>
              <a:t>High reliability</a:t>
            </a:r>
          </a:p>
          <a:p>
            <a:pPr lvl="1"/>
            <a:r>
              <a:rPr lang="pl-PL" dirty="0" smtClean="0"/>
              <a:t>High performance</a:t>
            </a:r>
          </a:p>
          <a:p>
            <a:pPr lvl="1"/>
            <a:r>
              <a:rPr lang="pl-PL" dirty="0" smtClean="0"/>
              <a:t>Integrated with signal quality monitoring</a:t>
            </a:r>
          </a:p>
          <a:p>
            <a:r>
              <a:rPr lang="pl-PL" dirty="0" smtClean="0"/>
              <a:t>Currently under design</a:t>
            </a:r>
          </a:p>
          <a:p>
            <a:r>
              <a:rPr lang="pl-PL" dirty="0" smtClean="0"/>
              <a:t>Critical components ordered or available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475" y="6505575"/>
            <a:ext cx="5702300" cy="266700"/>
          </a:xfrm>
        </p:spPr>
        <p:txBody>
          <a:bodyPr/>
          <a:lstStyle/>
          <a:p>
            <a:r>
              <a:rPr lang="en-GB" dirty="0" smtClean="0"/>
              <a:t>August 26</a:t>
            </a:r>
            <a:r>
              <a:rPr lang="en-GB" baseline="30000" dirty="0" smtClean="0"/>
              <a:t>th</a:t>
            </a:r>
            <a:r>
              <a:rPr lang="en-GB" dirty="0" smtClean="0"/>
              <a:t> 2014, DESY</a:t>
            </a:r>
          </a:p>
          <a:p>
            <a:r>
              <a:rPr lang="pl-PL" dirty="0" smtClean="0"/>
              <a:t>Bartosz Gąsowski</a:t>
            </a:r>
            <a:r>
              <a:rPr lang="en-GB" dirty="0" smtClean="0"/>
              <a:t>, </a:t>
            </a:r>
            <a:r>
              <a:rPr lang="pl-PL" dirty="0" smtClean="0"/>
              <a:t>ISE WUT</a:t>
            </a:r>
            <a:endParaRPr lang="en-GB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 l="17519" t="13535" r="21057" b="8685"/>
          <a:stretch>
            <a:fillRect/>
          </a:stretch>
        </p:blipFill>
        <p:spPr bwMode="auto">
          <a:xfrm>
            <a:off x="5509336" y="4003116"/>
            <a:ext cx="3475924" cy="2384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483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Channel </a:t>
            </a:r>
            <a:r>
              <a:rPr lang="pl-PL" dirty="0" smtClean="0"/>
              <a:t>Synchronization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822418" cy="4459287"/>
          </a:xfrm>
        </p:spPr>
        <p:txBody>
          <a:bodyPr/>
          <a:lstStyle/>
          <a:p>
            <a:r>
              <a:rPr lang="pl-PL" dirty="0" smtClean="0"/>
              <a:t>Phase shifter for each channel</a:t>
            </a:r>
          </a:p>
          <a:p>
            <a:pPr lvl="1"/>
            <a:r>
              <a:rPr lang="pl-PL" dirty="0" smtClean="0"/>
              <a:t>Integrated within generation channels</a:t>
            </a:r>
          </a:p>
          <a:p>
            <a:pPr lvl="1"/>
            <a:r>
              <a:rPr lang="pl-PL" dirty="0" smtClean="0"/>
              <a:t>Vector modulator as a phase shifter</a:t>
            </a:r>
          </a:p>
          <a:p>
            <a:r>
              <a:rPr lang="pl-PL" dirty="0" smtClean="0"/>
              <a:t>Phase of the current master channel is frozen</a:t>
            </a:r>
          </a:p>
          <a:p>
            <a:r>
              <a:rPr lang="pl-PL" dirty="0" smtClean="0"/>
              <a:t>Other two channels are synchronized to the current master</a:t>
            </a:r>
          </a:p>
          <a:p>
            <a:r>
              <a:rPr lang="pl-PL" dirty="0" smtClean="0"/>
              <a:t>COTS component</a:t>
            </a:r>
          </a:p>
          <a:p>
            <a:endParaRPr lang="pl-PL" dirty="0" smtClean="0"/>
          </a:p>
          <a:p>
            <a:pPr lvl="1"/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475" y="6505575"/>
            <a:ext cx="5702300" cy="266700"/>
          </a:xfrm>
        </p:spPr>
        <p:txBody>
          <a:bodyPr/>
          <a:lstStyle/>
          <a:p>
            <a:r>
              <a:rPr lang="en-GB" dirty="0" smtClean="0"/>
              <a:t>August 26</a:t>
            </a:r>
            <a:r>
              <a:rPr lang="en-GB" baseline="30000" dirty="0" smtClean="0"/>
              <a:t>th</a:t>
            </a:r>
            <a:r>
              <a:rPr lang="en-GB" dirty="0" smtClean="0"/>
              <a:t> 2014, DESY</a:t>
            </a:r>
          </a:p>
          <a:p>
            <a:r>
              <a:rPr lang="pl-PL" dirty="0" smtClean="0"/>
              <a:t>Bartosz Gąsowski</a:t>
            </a:r>
            <a:r>
              <a:rPr lang="en-GB" dirty="0" smtClean="0"/>
              <a:t>, </a:t>
            </a:r>
            <a:r>
              <a:rPr lang="pl-PL" dirty="0" smtClean="0"/>
              <a:t>ISE WUT</a:t>
            </a:r>
            <a:endParaRPr lang="en-GB" dirty="0"/>
          </a:p>
        </p:txBody>
      </p:sp>
      <p:pic>
        <p:nvPicPr>
          <p:cNvPr id="6" name="Picture 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07676" y="3556084"/>
            <a:ext cx="3027255" cy="27603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4483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Controller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822418" cy="4459287"/>
          </a:xfrm>
        </p:spPr>
        <p:txBody>
          <a:bodyPr/>
          <a:lstStyle/>
          <a:p>
            <a:r>
              <a:rPr lang="pl-PL" dirty="0" smtClean="0"/>
              <a:t>Real-time monitoring of all three reference signals</a:t>
            </a:r>
          </a:p>
          <a:p>
            <a:pPr lvl="1"/>
            <a:r>
              <a:rPr lang="pl-PL" dirty="0" smtClean="0"/>
              <a:t>Amplitude and phase</a:t>
            </a:r>
          </a:p>
          <a:p>
            <a:r>
              <a:rPr lang="pl-PL" dirty="0" smtClean="0"/>
              <a:t>Decision-making unit</a:t>
            </a:r>
          </a:p>
          <a:p>
            <a:r>
              <a:rPr lang="pl-PL" dirty="0" smtClean="0"/>
              <a:t>Controls the RF switch and the vector modulators</a:t>
            </a:r>
          </a:p>
          <a:p>
            <a:r>
              <a:rPr lang="pl-PL" dirty="0" smtClean="0"/>
              <a:t>Asserts MPS alert</a:t>
            </a:r>
          </a:p>
          <a:p>
            <a:r>
              <a:rPr lang="pl-PL" dirty="0" smtClean="0"/>
              <a:t>Talks with DOOCS (via TMCB)</a:t>
            </a:r>
          </a:p>
          <a:p>
            <a:r>
              <a:rPr lang="pl-PL" dirty="0" smtClean="0"/>
              <a:t>Looking for COTS solution</a:t>
            </a:r>
          </a:p>
          <a:p>
            <a:pPr lvl="1"/>
            <a:r>
              <a:rPr lang="pl-PL" dirty="0" smtClean="0"/>
              <a:t>Requirements: high-reliability, low-latency, fast ADCs, 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475" y="6505575"/>
            <a:ext cx="5702300" cy="266700"/>
          </a:xfrm>
        </p:spPr>
        <p:txBody>
          <a:bodyPr/>
          <a:lstStyle/>
          <a:p>
            <a:r>
              <a:rPr lang="en-GB" dirty="0" smtClean="0"/>
              <a:t>August 26</a:t>
            </a:r>
            <a:r>
              <a:rPr lang="en-GB" baseline="30000" dirty="0" smtClean="0"/>
              <a:t>th</a:t>
            </a:r>
            <a:r>
              <a:rPr lang="en-GB" dirty="0" smtClean="0"/>
              <a:t> 2014, DESY</a:t>
            </a:r>
          </a:p>
          <a:p>
            <a:r>
              <a:rPr lang="pl-PL" dirty="0" smtClean="0"/>
              <a:t>Bartosz Gąsowski</a:t>
            </a:r>
            <a:r>
              <a:rPr lang="en-GB" dirty="0" smtClean="0"/>
              <a:t>, </a:t>
            </a:r>
            <a:r>
              <a:rPr lang="pl-PL" dirty="0" smtClean="0"/>
              <a:t>ISE WUT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483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High-Q </a:t>
            </a:r>
            <a:r>
              <a:rPr lang="pl-PL" dirty="0" smtClean="0"/>
              <a:t>Bandpass Filter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822418" cy="4459287"/>
          </a:xfrm>
        </p:spPr>
        <p:txBody>
          <a:bodyPr/>
          <a:lstStyle/>
          <a:p>
            <a:r>
              <a:rPr lang="pl-PL" dirty="0" smtClean="0"/>
              <a:t>Custom made dielectric resonator filter</a:t>
            </a:r>
          </a:p>
          <a:p>
            <a:pPr marL="298450" lvl="1" indent="-298450"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pl-PL" dirty="0" smtClean="0"/>
              <a:t>Stores energy</a:t>
            </a:r>
          </a:p>
          <a:p>
            <a:pPr marL="298450" lvl="1" indent="-298450">
              <a:buClr>
                <a:schemeClr val="accent2"/>
              </a:buClr>
              <a:buSzPct val="80000"/>
              <a:buFont typeface="Wingdings" pitchFamily="2" charset="2"/>
              <a:buChar char="n"/>
            </a:pPr>
            <a:r>
              <a:rPr lang="pl-PL" dirty="0" smtClean="0"/>
              <a:t>Filters out far-from-carrier noise</a:t>
            </a:r>
          </a:p>
          <a:p>
            <a:r>
              <a:rPr lang="pl-PL" dirty="0" smtClean="0"/>
              <a:t>Already at DESY</a:t>
            </a:r>
          </a:p>
          <a:p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475" y="6505575"/>
            <a:ext cx="5702300" cy="266700"/>
          </a:xfrm>
        </p:spPr>
        <p:txBody>
          <a:bodyPr/>
          <a:lstStyle/>
          <a:p>
            <a:r>
              <a:rPr lang="en-GB" dirty="0" smtClean="0"/>
              <a:t>August 26</a:t>
            </a:r>
            <a:r>
              <a:rPr lang="en-GB" baseline="30000" dirty="0" smtClean="0"/>
              <a:t>th</a:t>
            </a:r>
            <a:r>
              <a:rPr lang="en-GB" dirty="0" smtClean="0"/>
              <a:t> 2014, DESY</a:t>
            </a:r>
          </a:p>
          <a:p>
            <a:r>
              <a:rPr lang="pl-PL" dirty="0" smtClean="0"/>
              <a:t>Bartosz Gąsowski</a:t>
            </a:r>
            <a:r>
              <a:rPr lang="en-GB" dirty="0" smtClean="0"/>
              <a:t>, </a:t>
            </a:r>
            <a:r>
              <a:rPr lang="pl-PL" dirty="0" smtClean="0"/>
              <a:t>ISE WUT</a:t>
            </a:r>
            <a:endParaRPr lang="en-GB" dirty="0"/>
          </a:p>
        </p:txBody>
      </p:sp>
      <p:pic>
        <p:nvPicPr>
          <p:cNvPr id="1027" name="Picture 3" descr="C:\Users\Bartek\Desktop\work_tmp\DESY\MO\Redundancy\FIlter\td_meas_result\power_respons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52454" y="2585086"/>
            <a:ext cx="5091546" cy="3841980"/>
          </a:xfrm>
          <a:prstGeom prst="rect">
            <a:avLst/>
          </a:prstGeom>
          <a:noFill/>
        </p:spPr>
      </p:pic>
      <p:pic>
        <p:nvPicPr>
          <p:cNvPr id="1026" name="Picture 2" descr="C:\Users\Bartek\Desktop\work_tmp\DESY\MO\Redundancy\FIlter\Filt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595" y="3224365"/>
            <a:ext cx="3760659" cy="28222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4483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Redundancy Box</a:t>
            </a:r>
            <a:endParaRPr lang="pl-P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4" y="1347788"/>
            <a:ext cx="3770785" cy="4542266"/>
          </a:xfrm>
        </p:spPr>
        <p:txBody>
          <a:bodyPr/>
          <a:lstStyle/>
          <a:p>
            <a:r>
              <a:rPr lang="pl-PL" dirty="0" smtClean="0"/>
              <a:t>Standard 4U 19” crate</a:t>
            </a:r>
          </a:p>
          <a:p>
            <a:r>
              <a:rPr lang="pl-PL" dirty="0" smtClean="0"/>
              <a:t>Powered from</a:t>
            </a:r>
            <a:br>
              <a:rPr lang="pl-PL" dirty="0" smtClean="0"/>
            </a:br>
            <a:r>
              <a:rPr lang="pl-PL" dirty="0" smtClean="0"/>
              <a:t>external PSM</a:t>
            </a:r>
          </a:p>
          <a:p>
            <a:endParaRPr lang="pl-PL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smtClean="0"/>
              <a:t>November 26</a:t>
            </a:r>
            <a:r>
              <a:rPr lang="en-GB" baseline="30000" smtClean="0"/>
              <a:t>th</a:t>
            </a:r>
            <a:r>
              <a:rPr lang="en-GB" smtClean="0"/>
              <a:t> 2013, DESY</a:t>
            </a:r>
          </a:p>
          <a:p>
            <a:r>
              <a:rPr lang="en-GB" smtClean="0"/>
              <a:t>Julien Branlard, MSK, DESY</a:t>
            </a:r>
            <a:endParaRPr lang="en-GB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3757327" y="1326293"/>
          <a:ext cx="5222687" cy="4930860"/>
        </p:xfrm>
        <a:graphic>
          <a:graphicData uri="http://schemas.openxmlformats.org/presentationml/2006/ole">
            <p:oleObj spid="_x0000_s2049" name="Visio" r:id="rId3" imgW="5771441" imgH="5447874" progId="Visio.Drawing.11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Performance </a:t>
            </a:r>
            <a:r>
              <a:rPr lang="pl-PL" dirty="0" smtClean="0"/>
              <a:t>Limits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822418" cy="4459287"/>
          </a:xfrm>
        </p:spPr>
        <p:txBody>
          <a:bodyPr/>
          <a:lstStyle/>
          <a:p>
            <a:r>
              <a:rPr lang="pl-PL" dirty="0" smtClean="0"/>
              <a:t>Impossible to foresee failures</a:t>
            </a:r>
          </a:p>
          <a:p>
            <a:pPr lvl="1"/>
            <a:r>
              <a:rPr lang="pl-PL" dirty="0" smtClean="0"/>
              <a:t>Handling failures cannot be transparent</a:t>
            </a:r>
          </a:p>
          <a:p>
            <a:pPr lvl="1"/>
            <a:r>
              <a:rPr lang="pl-PL" dirty="0" smtClean="0"/>
              <a:t>Target: keep synchronism of the XFEL subsystems</a:t>
            </a:r>
          </a:p>
          <a:p>
            <a:pPr lvl="1"/>
            <a:r>
              <a:rPr lang="pl-PL" dirty="0" smtClean="0"/>
              <a:t>Signal quality can degrade for a moment (usually &lt; 1 us)</a:t>
            </a:r>
          </a:p>
          <a:p>
            <a:pPr lvl="1"/>
            <a:r>
              <a:rPr lang="pl-PL" dirty="0" smtClean="0"/>
              <a:t>MPS is informed about failure event</a:t>
            </a:r>
          </a:p>
          <a:p>
            <a:r>
              <a:rPr lang="pl-PL" dirty="0" smtClean="0"/>
              <a:t>Phase detection is relative</a:t>
            </a:r>
          </a:p>
          <a:p>
            <a:pPr lvl="1"/>
            <a:r>
              <a:rPr lang="pl-PL" dirty="0" smtClean="0"/>
              <a:t>Three channels are needed for phase monitoring</a:t>
            </a:r>
          </a:p>
          <a:p>
            <a:pPr lvl="1"/>
            <a:r>
              <a:rPr lang="pl-PL" dirty="0" smtClean="0"/>
              <a:t>If one fails phase detection is impaired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475" y="6505575"/>
            <a:ext cx="5702300" cy="266700"/>
          </a:xfrm>
        </p:spPr>
        <p:txBody>
          <a:bodyPr/>
          <a:lstStyle/>
          <a:p>
            <a:r>
              <a:rPr lang="en-GB" dirty="0" smtClean="0"/>
              <a:t>August 26</a:t>
            </a:r>
            <a:r>
              <a:rPr lang="en-GB" baseline="30000" dirty="0" smtClean="0"/>
              <a:t>th</a:t>
            </a:r>
            <a:r>
              <a:rPr lang="en-GB" dirty="0" smtClean="0"/>
              <a:t> 2014, DESY</a:t>
            </a:r>
          </a:p>
          <a:p>
            <a:r>
              <a:rPr lang="pl-PL" dirty="0" smtClean="0"/>
              <a:t>Bartosz Gąsowski</a:t>
            </a:r>
            <a:r>
              <a:rPr lang="en-GB" dirty="0" smtClean="0"/>
              <a:t>, </a:t>
            </a:r>
            <a:r>
              <a:rPr lang="pl-PL" dirty="0" smtClean="0"/>
              <a:t>ISE WUT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483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General </a:t>
            </a:r>
            <a:r>
              <a:rPr lang="pl-PL" dirty="0" smtClean="0"/>
              <a:t>Failure Scenario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475" y="1347788"/>
            <a:ext cx="8822418" cy="4459287"/>
          </a:xfrm>
        </p:spPr>
        <p:txBody>
          <a:bodyPr/>
          <a:lstStyle/>
          <a:p>
            <a:r>
              <a:rPr lang="pl-PL" dirty="0" smtClean="0"/>
              <a:t>There is huge number of possible failures</a:t>
            </a:r>
          </a:p>
          <a:p>
            <a:pPr lvl="1"/>
            <a:r>
              <a:rPr lang="pl-PL" dirty="0" smtClean="0"/>
              <a:t>Only general analysis is practical</a:t>
            </a:r>
          </a:p>
          <a:p>
            <a:r>
              <a:rPr lang="pl-PL" dirty="0" smtClean="0"/>
              <a:t>Most MO failures will be visible in amplitude or phase</a:t>
            </a:r>
          </a:p>
          <a:p>
            <a:pPr lvl="1"/>
            <a:r>
              <a:rPr lang="pl-PL" dirty="0" smtClean="0"/>
              <a:t>All these will be detected</a:t>
            </a:r>
          </a:p>
          <a:p>
            <a:r>
              <a:rPr lang="pl-PL" dirty="0" smtClean="0"/>
              <a:t>Phase noise degradation is not critical</a:t>
            </a:r>
          </a:p>
          <a:p>
            <a:pPr lvl="1"/>
            <a:r>
              <a:rPr lang="pl-PL" dirty="0" smtClean="0"/>
              <a:t>No reason to act automatically</a:t>
            </a:r>
          </a:p>
          <a:p>
            <a:pPr lvl="1"/>
            <a:r>
              <a:rPr lang="pl-PL" dirty="0" smtClean="0"/>
              <a:t>Phase noise monitoring is only long term</a:t>
            </a:r>
          </a:p>
          <a:p>
            <a:r>
              <a:rPr lang="pl-PL" dirty="0" smtClean="0"/>
              <a:t>Redundancy subsystem is designed to be highly reliable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62500-1DB8-423D-81AE-6A0C84B7CCFF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475" y="6505575"/>
            <a:ext cx="5702300" cy="266700"/>
          </a:xfrm>
        </p:spPr>
        <p:txBody>
          <a:bodyPr/>
          <a:lstStyle/>
          <a:p>
            <a:r>
              <a:rPr lang="en-GB" dirty="0" smtClean="0"/>
              <a:t>August 26</a:t>
            </a:r>
            <a:r>
              <a:rPr lang="en-GB" baseline="30000" dirty="0" smtClean="0"/>
              <a:t>th</a:t>
            </a:r>
            <a:r>
              <a:rPr lang="en-GB" dirty="0" smtClean="0"/>
              <a:t> 2014, DESY</a:t>
            </a:r>
          </a:p>
          <a:p>
            <a:r>
              <a:rPr lang="pl-PL" dirty="0" smtClean="0"/>
              <a:t>Bartosz Gąsowski</a:t>
            </a:r>
            <a:r>
              <a:rPr lang="en-GB" dirty="0" smtClean="0"/>
              <a:t>, </a:t>
            </a:r>
            <a:r>
              <a:rPr lang="pl-PL" dirty="0" smtClean="0"/>
              <a:t>ISE WUT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4483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SY European XFEL">
  <a:themeElements>
    <a:clrScheme name="DESY European XFEL 1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DESY European XF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=""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rgbClr val="000000">
                    <a:alpha val="74998"/>
                  </a:srgb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8B323"/>
          </a:buClr>
          <a:buSzTx/>
          <a:buFont typeface="Wingdings" pitchFamily="2" charset="2"/>
          <a:buChar char="n"/>
          <a:tabLst/>
          <a:defRPr kumimoji="0" lang="de-DE" sz="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12" charset="-128"/>
          </a:defRPr>
        </a:defPPr>
      </a:lstStyle>
    </a:lnDef>
  </a:objectDefaults>
  <a:extraClrSchemeLst>
    <a:extraClrScheme>
      <a:clrScheme name="DESY European XFEL 1">
        <a:dk1>
          <a:srgbClr val="261748"/>
        </a:dk1>
        <a:lt1>
          <a:srgbClr val="FFFFFF"/>
        </a:lt1>
        <a:dk2>
          <a:srgbClr val="000000"/>
        </a:dk2>
        <a:lt2>
          <a:srgbClr val="E0E0E0"/>
        </a:lt2>
        <a:accent1>
          <a:srgbClr val="261748"/>
        </a:accent1>
        <a:accent2>
          <a:srgbClr val="FD930A"/>
        </a:accent2>
        <a:accent3>
          <a:srgbClr val="FFFFFF"/>
        </a:accent3>
        <a:accent4>
          <a:srgbClr val="1F123C"/>
        </a:accent4>
        <a:accent5>
          <a:srgbClr val="ACABB1"/>
        </a:accent5>
        <a:accent6>
          <a:srgbClr val="E58508"/>
        </a:accent6>
        <a:hlink>
          <a:srgbClr val="261748"/>
        </a:hlink>
        <a:folHlink>
          <a:srgbClr val="FD930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261748"/>
      </a:dk1>
      <a:lt1>
        <a:srgbClr val="FFFFFF"/>
      </a:lt1>
      <a:dk2>
        <a:srgbClr val="000000"/>
      </a:dk2>
      <a:lt2>
        <a:srgbClr val="E0E0E0"/>
      </a:lt2>
      <a:accent1>
        <a:srgbClr val="261748"/>
      </a:accent1>
      <a:accent2>
        <a:srgbClr val="FD930A"/>
      </a:accent2>
      <a:accent3>
        <a:srgbClr val="FFFFFF"/>
      </a:accent3>
      <a:accent4>
        <a:srgbClr val="1F123C"/>
      </a:accent4>
      <a:accent5>
        <a:srgbClr val="ACABB1"/>
      </a:accent5>
      <a:accent6>
        <a:srgbClr val="E58508"/>
      </a:accent6>
      <a:hlink>
        <a:srgbClr val="261748"/>
      </a:hlink>
      <a:folHlink>
        <a:srgbClr val="FD93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7262</TotalTime>
  <Words>683</Words>
  <Application>Microsoft Office PowerPoint</Application>
  <PresentationFormat>On-screen Show (4:3)</PresentationFormat>
  <Paragraphs>138</Paragraphs>
  <Slides>10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DESY European XFEL</vt:lpstr>
      <vt:lpstr>Microsoft Visio Drawing</vt:lpstr>
      <vt:lpstr>WP02 PRR:  Master Oscillator and  RF Reference Distribution</vt:lpstr>
      <vt:lpstr>Redundant MO Overview</vt:lpstr>
      <vt:lpstr>Channel Selection</vt:lpstr>
      <vt:lpstr>Channel Synchronization</vt:lpstr>
      <vt:lpstr>Controller</vt:lpstr>
      <vt:lpstr>High-Q Bandpass Filter</vt:lpstr>
      <vt:lpstr>Redundancy Box</vt:lpstr>
      <vt:lpstr>Performance Limits</vt:lpstr>
      <vt:lpstr>General Failure Scenario Analysis</vt:lpstr>
      <vt:lpstr>Slide 10</vt:lpstr>
    </vt:vector>
  </TitlesOfParts>
  <Company>xxx xxx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xxx xxx</dc:creator>
  <cp:lastModifiedBy>Bartosz Gąsowski</cp:lastModifiedBy>
  <cp:revision>643</cp:revision>
  <cp:lastPrinted>2008-09-01T15:04:16Z</cp:lastPrinted>
  <dcterms:created xsi:type="dcterms:W3CDTF">2008-08-31T12:56:32Z</dcterms:created>
  <dcterms:modified xsi:type="dcterms:W3CDTF">2014-08-26T09:44:31Z</dcterms:modified>
</cp:coreProperties>
</file>