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315" r:id="rId4"/>
    <p:sldId id="292" r:id="rId5"/>
    <p:sldId id="297" r:id="rId6"/>
    <p:sldId id="317" r:id="rId7"/>
    <p:sldId id="286" r:id="rId8"/>
    <p:sldId id="325" r:id="rId9"/>
    <p:sldId id="299" r:id="rId10"/>
    <p:sldId id="298" r:id="rId11"/>
    <p:sldId id="296" r:id="rId12"/>
    <p:sldId id="302" r:id="rId13"/>
    <p:sldId id="318" r:id="rId14"/>
    <p:sldId id="319" r:id="rId15"/>
    <p:sldId id="321" r:id="rId16"/>
    <p:sldId id="305" r:id="rId17"/>
    <p:sldId id="324" r:id="rId18"/>
    <p:sldId id="306" r:id="rId19"/>
    <p:sldId id="307" r:id="rId20"/>
    <p:sldId id="310" r:id="rId21"/>
    <p:sldId id="309" r:id="rId22"/>
    <p:sldId id="331" r:id="rId23"/>
    <p:sldId id="329" r:id="rId24"/>
    <p:sldId id="311" r:id="rId25"/>
    <p:sldId id="323" r:id="rId26"/>
    <p:sldId id="312" r:id="rId27"/>
    <p:sldId id="322" r:id="rId28"/>
    <p:sldId id="283" r:id="rId29"/>
    <p:sldId id="257" r:id="rId30"/>
    <p:sldId id="293" r:id="rId31"/>
    <p:sldId id="294" r:id="rId32"/>
    <p:sldId id="314" r:id="rId33"/>
    <p:sldId id="326" r:id="rId34"/>
    <p:sldId id="327" r:id="rId35"/>
    <p:sldId id="328" r:id="rId3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FFFF00"/>
    <a:srgbClr val="FF9933"/>
    <a:srgbClr val="339966"/>
    <a:srgbClr val="808000"/>
    <a:srgbClr val="666633"/>
    <a:srgbClr val="99CC00"/>
    <a:srgbClr val="99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552" autoAdjust="0"/>
  </p:normalViewPr>
  <p:slideViewPr>
    <p:cSldViewPr>
      <p:cViewPr varScale="1">
        <p:scale>
          <a:sx n="82" d="100"/>
          <a:sy n="82" d="100"/>
        </p:scale>
        <p:origin x="-43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33126-4587-42BC-B2AC-FA58F40C0AC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F96A-C5EF-4893-A8F0-302B58A05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9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7FD-80F5-46BB-9F19-3357A609AC3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D8AA-C56F-439E-9870-435D2CBD3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B591-DD37-4038-8699-F148CC523422}" type="slidenum">
              <a:rPr lang="en-GB"/>
              <a:pPr/>
              <a:t>2</a:t>
            </a:fld>
            <a:endParaRPr lang="en-GB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6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5FFA-1BD2-4EAA-8A93-C70BFAE3D3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1389063"/>
            <a:ext cx="4997450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how the double layer metallized polypropylene film looks like when it is brand new.</a:t>
            </a:r>
          </a:p>
          <a:p>
            <a:r>
              <a:rPr lang="en-US" baseline="0" dirty="0" smtClean="0"/>
              <a:t>During the exploitation of the POPS power converter we faced several problems with capacitors.</a:t>
            </a:r>
          </a:p>
          <a:p>
            <a:r>
              <a:rPr lang="en-US" baseline="0" dirty="0" smtClean="0"/>
              <a:t>Excessive surface electro-erosion</a:t>
            </a:r>
          </a:p>
          <a:p>
            <a:r>
              <a:rPr lang="en-US" baseline="0" dirty="0" smtClean="0"/>
              <a:t>Huge metallization corrosion</a:t>
            </a:r>
          </a:p>
          <a:p>
            <a:r>
              <a:rPr lang="en-US" baseline="0" dirty="0" smtClean="0"/>
              <a:t>Flash-over between polarities</a:t>
            </a:r>
          </a:p>
          <a:p>
            <a:r>
              <a:rPr lang="en-US" baseline="0" dirty="0" smtClean="0"/>
              <a:t>The capacitors seems to age faster than foreseen on the field. The common cause seems to be the alternating voltage component.</a:t>
            </a:r>
          </a:p>
          <a:p>
            <a:r>
              <a:rPr lang="en-US" baseline="0" dirty="0" smtClean="0"/>
              <a:t>With 65 tons of installed capacitors and another 50 tons to be purchased in the near future for a new project, we decided that an investigation of the characteristics of these capacitors was worth the effort and started the design of a testing circuit for capacitors.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61DA-B04A-43E4-A424-996B46372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1389063"/>
            <a:ext cx="4997450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61DA-B04A-43E4-A424-996B46372F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B591-DD37-4038-8699-F148CC523422}" type="slidenum">
              <a:rPr lang="en-GB"/>
              <a:pPr/>
              <a:t>28</a:t>
            </a:fld>
            <a:endParaRPr lang="en-GB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827584" y="3429000"/>
            <a:ext cx="7470648" cy="1143000"/>
          </a:xfr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44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B7581-DDF9-4BB4-B8EC-C1C1733E0FC5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DDA8-EAF9-4240-BFFF-5A314763C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93776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905256" indent="-457200">
              <a:buClr>
                <a:schemeClr val="tx1"/>
              </a:buClr>
              <a:buFont typeface="Wingdings" panose="05000000000000000000" pitchFamily="2" charset="2"/>
              <a:buChar char="ú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092708" indent="-342900">
              <a:buClr>
                <a:schemeClr val="tx1"/>
              </a:buClr>
              <a:buSzPct val="90000"/>
              <a:buFont typeface="Wingdings" pitchFamily="2" charset="2"/>
              <a:buChar char="ð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385316" indent="-342900">
              <a:buClr>
                <a:schemeClr val="tx1"/>
              </a:buClr>
              <a:buSzPct val="90000"/>
              <a:buFont typeface="Wingdings" pitchFamily="2" charset="2"/>
              <a:buChar char="ð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F2D1C9-46B5-435A-9D58-AD7067B927D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93776" indent="-457200"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/>
            </a:lvl1pPr>
            <a:lvl2pPr marL="905256" indent="-457200">
              <a:buClr>
                <a:schemeClr val="tx1"/>
              </a:buClr>
              <a:buSzPct val="115000"/>
              <a:buFont typeface="Wingdings 3" panose="05040102010807070707" pitchFamily="18" charset="2"/>
              <a:buChar char=""/>
              <a:defRPr sz="2000">
                <a:solidFill>
                  <a:schemeClr val="tx1"/>
                </a:solidFill>
                <a:latin typeface="Franklin Gothic Demi Cond" panose="020B0706030402020204" pitchFamily="34" charset="0"/>
              </a:defRPr>
            </a:lvl2pPr>
            <a:lvl3pPr marL="1092708" indent="-342900">
              <a:buClr>
                <a:schemeClr val="tx1"/>
              </a:buClr>
              <a:buSzPct val="90000"/>
              <a:buFont typeface="Wingdings" pitchFamily="2" charset="2"/>
              <a:buChar char="ð"/>
              <a:defRPr sz="1800">
                <a:solidFill>
                  <a:schemeClr val="tx1"/>
                </a:solidFill>
              </a:defRPr>
            </a:lvl3pPr>
            <a:lvl4pPr marL="1385316" indent="-342900">
              <a:buClr>
                <a:schemeClr val="tx1"/>
              </a:buClr>
              <a:buSzPct val="90000"/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90000"/>
              <a:defRPr sz="1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D619-1305-4F0C-890D-15ECEBB05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8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D619-1305-4F0C-890D-15ECEBB05C43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8" r:id="rId12"/>
    <p:sldLayoutId id="2147483691" r:id="rId13"/>
    <p:sldLayoutId id="2147483692" r:id="rId14"/>
    <p:sldLayoutId id="2147483673" r:id="rId15"/>
    <p:sldLayoutId id="2147483674" r:id="rId16"/>
    <p:sldLayoutId id="2147483693" r:id="rId17"/>
    <p:sldLayoutId id="2147483694" r:id="rId1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" panose="05000000000000000000" pitchFamily="2" charset="2"/>
        <a:buChar char="§"/>
        <a:defRPr kumimoji="0"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" panose="05000000000000000000" pitchFamily="2" charset="2"/>
        <a:buChar char="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" pitchFamily="2" charset="2"/>
        <a:buChar char="ð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ð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ð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ti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0.png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588472" cy="1066688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Capacitive Energy Storage for the PS Booster </a:t>
            </a:r>
            <a:r>
              <a:rPr lang="en-US" sz="4800" dirty="0" smtClean="0"/>
              <a:t>Accelerator</a:t>
            </a:r>
            <a:endParaRPr lang="fr-FR" sz="4800" dirty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29728"/>
            <a:ext cx="417873" cy="4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95736" y="369571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Fulvio Boattini</a:t>
            </a:r>
            <a:endParaRPr lang="en-GB" sz="1200" b="1" u="sng" dirty="0" smtClean="0"/>
          </a:p>
          <a:p>
            <a:pPr algn="r"/>
            <a:r>
              <a:rPr lang="fr-FR" sz="1200" dirty="0" smtClean="0"/>
              <a:t>CERN </a:t>
            </a:r>
            <a:r>
              <a:rPr lang="fr-FR" sz="1200" dirty="0" err="1" smtClean="0"/>
              <a:t>Technology</a:t>
            </a:r>
            <a:r>
              <a:rPr lang="fr-FR" sz="1200" dirty="0" smtClean="0"/>
              <a:t> </a:t>
            </a:r>
            <a:r>
              <a:rPr lang="fr-FR" sz="1200" dirty="0" err="1" smtClean="0"/>
              <a:t>Department</a:t>
            </a:r>
            <a:r>
              <a:rPr lang="fr-FR" sz="1200" dirty="0" smtClean="0"/>
              <a:t> | </a:t>
            </a:r>
            <a:r>
              <a:rPr lang="fr-FR" sz="1200" dirty="0" err="1" smtClean="0"/>
              <a:t>Electrical</a:t>
            </a:r>
            <a:r>
              <a:rPr lang="fr-FR" sz="1200" dirty="0" smtClean="0"/>
              <a:t> Power </a:t>
            </a:r>
            <a:r>
              <a:rPr lang="fr-FR" sz="1200" dirty="0" err="1" smtClean="0"/>
              <a:t>Converters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05497" y="436510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/>
              <a:t>Acknoweledgements</a:t>
            </a:r>
            <a:r>
              <a:rPr lang="en-US" sz="1200" b="1" dirty="0" smtClean="0"/>
              <a:t>: Charles-Mathieu Genton, Stefano Rocca, Andres Marquez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19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4"/>
          <p:cNvSpPr>
            <a:spLocks noChangeArrowheads="1"/>
          </p:cNvSpPr>
          <p:nvPr/>
        </p:nvSpPr>
        <p:spPr bwMode="auto">
          <a:xfrm>
            <a:off x="179388" y="1341115"/>
            <a:ext cx="8713787" cy="14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The project includes the following working units: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4" name="Rectangle 124"/>
          <p:cNvSpPr>
            <a:spLocks noChangeArrowheads="1"/>
          </p:cNvSpPr>
          <p:nvPr/>
        </p:nvSpPr>
        <p:spPr bwMode="auto">
          <a:xfrm>
            <a:off x="179512" y="3573363"/>
            <a:ext cx="5204841" cy="14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The total budget is </a:t>
            </a: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16MCHF</a:t>
            </a:r>
            <a:endParaRPr lang="en-GB" sz="1800" dirty="0" smtClean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Building + services: 3.4MCHF</a:t>
            </a:r>
            <a:endParaRPr lang="en-US" sz="1800" dirty="0" smtClean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MPS high power converters: 12 MCHF</a:t>
            </a: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Trims: 0.6MCHF</a:t>
            </a: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303263" y="5157192"/>
            <a:ext cx="33326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Commissioning 2019-20 (LS2)</a:t>
            </a: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388" y="185258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Construction of a new building to host the new MPS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2582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Realization of the 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POPS-B </a:t>
            </a: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high power 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converters (2+1 units)</a:t>
            </a:r>
            <a:endParaRPr lang="en-US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1" y="2627620"/>
            <a:ext cx="8928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Realization of the </a:t>
            </a:r>
            <a:r>
              <a:rPr lang="en-US" sz="18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quadrupole</a:t>
            </a: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trims 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(+ injector </a:t>
            </a: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and extraction 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trims)</a:t>
            </a: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4716017" y="3573362"/>
            <a:ext cx="4392488" cy="7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The total LIU PSB budget is 21.7MCHF + 3MCHF for LIU-L2B</a:t>
            </a: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10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7279" y="44624"/>
            <a:ext cx="8598633" cy="94044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/>
              <a:t>POPS-B </a:t>
            </a:r>
            <a:r>
              <a:rPr lang="en-GB" sz="3600" dirty="0" smtClean="0"/>
              <a:t>MPC </a:t>
            </a:r>
            <a:r>
              <a:rPr lang="en-GB" sz="3600" dirty="0"/>
              <a:t>: </a:t>
            </a:r>
            <a:r>
              <a:rPr lang="en-GB" sz="3600" dirty="0" smtClean="0"/>
              <a:t>main project numbers</a:t>
            </a:r>
            <a:endParaRPr lang="en-GB" sz="3600" dirty="0"/>
          </a:p>
        </p:txBody>
      </p:sp>
      <p:sp>
        <p:nvSpPr>
          <p:cNvPr id="14" name="Rectangle 124"/>
          <p:cNvSpPr>
            <a:spLocks noChangeArrowheads="1"/>
          </p:cNvSpPr>
          <p:nvPr/>
        </p:nvSpPr>
        <p:spPr bwMode="auto">
          <a:xfrm>
            <a:off x="185474" y="764877"/>
            <a:ext cx="2952328" cy="7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Po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wer for 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PS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B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ooster </a:t>
            </a: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6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836712"/>
            <a:ext cx="4176587" cy="226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24" y="548680"/>
            <a:ext cx="6223076" cy="4036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" y="3789040"/>
            <a:ext cx="4176588" cy="22626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9" y="44624"/>
            <a:ext cx="8598633" cy="94044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/>
              <a:t>POPS-B </a:t>
            </a:r>
            <a:r>
              <a:rPr lang="en-GB" sz="3600" dirty="0" smtClean="0"/>
              <a:t>MPC </a:t>
            </a:r>
            <a:r>
              <a:rPr lang="en-GB" sz="3600" dirty="0"/>
              <a:t>: </a:t>
            </a:r>
            <a:r>
              <a:rPr lang="en-GB" sz="3600" dirty="0" smtClean="0"/>
              <a:t>present </a:t>
            </a:r>
            <a:r>
              <a:rPr lang="en-GB" sz="3600" dirty="0" smtClean="0"/>
              <a:t>realization</a:t>
            </a:r>
            <a:endParaRPr lang="en-GB" sz="3600" dirty="0"/>
          </a:p>
        </p:txBody>
      </p:sp>
      <p:sp>
        <p:nvSpPr>
          <p:cNvPr id="7" name="Rectangle 124"/>
          <p:cNvSpPr>
            <a:spLocks noChangeArrowheads="1"/>
          </p:cNvSpPr>
          <p:nvPr/>
        </p:nvSpPr>
        <p:spPr bwMode="auto">
          <a:xfrm>
            <a:off x="4211960" y="4578052"/>
            <a:ext cx="4792745" cy="6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4X12 pulse </a:t>
            </a:r>
            <a:r>
              <a:rPr lang="en-GB" sz="14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thyristor</a:t>
            </a:r>
            <a:r>
              <a:rPr lang="en-GB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bridges directly connected to the AC network via a 3 winding 18kV/389V transformer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8" name="Rectangle 124"/>
          <p:cNvSpPr>
            <a:spLocks noChangeArrowheads="1"/>
          </p:cNvSpPr>
          <p:nvPr/>
        </p:nvSpPr>
        <p:spPr bwMode="auto">
          <a:xfrm>
            <a:off x="4211960" y="5298132"/>
            <a:ext cx="2979385" cy="6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13 MW peak active power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15 </a:t>
            </a:r>
            <a:r>
              <a:rPr lang="en-US" sz="1400" dirty="0" err="1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Mvar</a:t>
            </a:r>
            <a:r>
              <a:rPr lang="en-US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peak reactive</a:t>
            </a:r>
            <a:endParaRPr lang="en-GB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12957"/>
            <a:ext cx="514400" cy="365125"/>
          </a:xfrm>
        </p:spPr>
        <p:txBody>
          <a:bodyPr/>
          <a:lstStyle/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11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4"/>
          <p:cNvSpPr>
            <a:spLocks noChangeArrowheads="1"/>
          </p:cNvSpPr>
          <p:nvPr/>
        </p:nvSpPr>
        <p:spPr bwMode="auto">
          <a:xfrm>
            <a:off x="96043" y="815387"/>
            <a:ext cx="8856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A storage capacitor bank connected on the DC side provide power decoupling from the network.</a:t>
            </a:r>
          </a:p>
          <a:p>
            <a:pPr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The storage capacitance is around 0.3F (@5kV </a:t>
            </a:r>
            <a:r>
              <a:rPr lang="en-GB" altLang="en-US" sz="1400" dirty="0" err="1">
                <a:solidFill>
                  <a:srgbClr val="0000FF"/>
                </a:solidFill>
                <a:latin typeface="Comic Sans MS" pitchFamily="66" charset="0"/>
              </a:rPr>
              <a:t>Udc</a:t>
            </a: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 nominal)</a:t>
            </a: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44463" y="2789238"/>
            <a:ext cx="5975350" cy="3816350"/>
            <a:chOff x="107950" y="2132856"/>
            <a:chExt cx="6335713" cy="4196508"/>
          </a:xfrm>
        </p:grpSpPr>
        <p:grpSp>
          <p:nvGrpSpPr>
            <p:cNvPr id="7179" name="Canvas 81"/>
            <p:cNvGrpSpPr>
              <a:grpSpLocks/>
            </p:cNvGrpSpPr>
            <p:nvPr/>
          </p:nvGrpSpPr>
          <p:grpSpPr bwMode="auto">
            <a:xfrm>
              <a:off x="107950" y="2132856"/>
              <a:ext cx="6335713" cy="4195763"/>
              <a:chOff x="0" y="0"/>
              <a:chExt cx="5932805" cy="3764280"/>
            </a:xfrm>
          </p:grpSpPr>
          <p:sp>
            <p:nvSpPr>
              <p:cNvPr id="7189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32805" cy="376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pic>
            <p:nvPicPr>
              <p:cNvPr id="7190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97852" cy="342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4"/>
            <p:cNvGrpSpPr>
              <a:grpSpLocks/>
            </p:cNvGrpSpPr>
            <p:nvPr/>
          </p:nvGrpSpPr>
          <p:grpSpPr bwMode="auto">
            <a:xfrm>
              <a:off x="1835696" y="2564904"/>
              <a:ext cx="576064" cy="791865"/>
              <a:chOff x="1835696" y="2564904"/>
              <a:chExt cx="576064" cy="791865"/>
            </a:xfrm>
          </p:grpSpPr>
          <p:cxnSp>
            <p:nvCxnSpPr>
              <p:cNvPr id="7187" name="Straight Arrow Connector 2"/>
              <p:cNvCxnSpPr>
                <a:cxnSpLocks noChangeShapeType="1"/>
              </p:cNvCxnSpPr>
              <p:nvPr/>
            </p:nvCxnSpPr>
            <p:spPr bwMode="auto">
              <a:xfrm flipV="1">
                <a:off x="1907704" y="2564904"/>
                <a:ext cx="0" cy="791865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8" name="TextBox 3"/>
              <p:cNvSpPr txBox="1">
                <a:spLocks noChangeArrowheads="1"/>
              </p:cNvSpPr>
              <p:nvPr/>
            </p:nvSpPr>
            <p:spPr bwMode="auto">
              <a:xfrm>
                <a:off x="1835696" y="2985382"/>
                <a:ext cx="5760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1200" b="1"/>
                  <a:t>UDC</a:t>
                </a:r>
              </a:p>
            </p:txBody>
          </p:sp>
        </p:grpSp>
        <p:grpSp>
          <p:nvGrpSpPr>
            <p:cNvPr id="7181" name="Group 12"/>
            <p:cNvGrpSpPr>
              <a:grpSpLocks/>
            </p:cNvGrpSpPr>
            <p:nvPr/>
          </p:nvGrpSpPr>
          <p:grpSpPr bwMode="auto">
            <a:xfrm rot="-5400000">
              <a:off x="4569882" y="5391142"/>
              <a:ext cx="364277" cy="1512167"/>
              <a:chOff x="1701324" y="2348879"/>
              <a:chExt cx="364277" cy="1512167"/>
            </a:xfrm>
          </p:grpSpPr>
          <p:cxnSp>
            <p:nvCxnSpPr>
              <p:cNvPr id="7185" name="Straight Arrow Connector 13"/>
              <p:cNvCxnSpPr>
                <a:cxnSpLocks noChangeShapeType="1"/>
              </p:cNvCxnSpPr>
              <p:nvPr/>
            </p:nvCxnSpPr>
            <p:spPr bwMode="auto">
              <a:xfrm rot="5400000" flipH="1">
                <a:off x="1309517" y="3104962"/>
                <a:ext cx="1512167" cy="1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6" name="TextBox 14"/>
              <p:cNvSpPr txBox="1">
                <a:spLocks noChangeArrowheads="1"/>
              </p:cNvSpPr>
              <p:nvPr/>
            </p:nvSpPr>
            <p:spPr bwMode="auto">
              <a:xfrm rot="5400000">
                <a:off x="1551792" y="3089890"/>
                <a:ext cx="5760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1200" b="1"/>
                  <a:t>Vout</a:t>
                </a:r>
              </a:p>
            </p:txBody>
          </p:sp>
        </p:grpSp>
        <p:grpSp>
          <p:nvGrpSpPr>
            <p:cNvPr id="7182" name="Group 16"/>
            <p:cNvGrpSpPr>
              <a:grpSpLocks/>
            </p:cNvGrpSpPr>
            <p:nvPr/>
          </p:nvGrpSpPr>
          <p:grpSpPr bwMode="auto">
            <a:xfrm rot="10800000">
              <a:off x="5725962" y="5245184"/>
              <a:ext cx="662916" cy="353463"/>
              <a:chOff x="1402685" y="3507583"/>
              <a:chExt cx="662916" cy="353463"/>
            </a:xfrm>
          </p:grpSpPr>
          <p:cxnSp>
            <p:nvCxnSpPr>
              <p:cNvPr id="7183" name="Straight Arrow Connector 17"/>
              <p:cNvCxnSpPr>
                <a:cxnSpLocks noChangeShapeType="1"/>
              </p:cNvCxnSpPr>
              <p:nvPr/>
            </p:nvCxnSpPr>
            <p:spPr bwMode="auto">
              <a:xfrm rot="10800000">
                <a:off x="2065601" y="3588998"/>
                <a:ext cx="0" cy="27204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4" name="TextBox 18"/>
              <p:cNvSpPr txBox="1">
                <a:spLocks noChangeArrowheads="1"/>
              </p:cNvSpPr>
              <p:nvPr/>
            </p:nvSpPr>
            <p:spPr bwMode="auto">
              <a:xfrm rot="10800000">
                <a:off x="1402685" y="3507583"/>
                <a:ext cx="5760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en-US" sz="1200" b="1"/>
                  <a:t>Imag</a:t>
                </a:r>
              </a:p>
            </p:txBody>
          </p:sp>
        </p:grpSp>
      </p:grpSp>
      <p:cxnSp>
        <p:nvCxnSpPr>
          <p:cNvPr id="7173" name="Straight Arrow Connector 13"/>
          <p:cNvCxnSpPr>
            <a:cxnSpLocks noChangeShapeType="1"/>
          </p:cNvCxnSpPr>
          <p:nvPr/>
        </p:nvCxnSpPr>
        <p:spPr bwMode="auto">
          <a:xfrm flipH="1">
            <a:off x="1128713" y="4675188"/>
            <a:ext cx="5572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1230313" y="469741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="1"/>
              <a:t>Vac</a:t>
            </a: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173038" y="1700213"/>
            <a:ext cx="19970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+mj-lt"/>
              </a:rPr>
              <a:t>Power transformer: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Power=2.5MW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Vac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=2000Vrms</a:t>
            </a:r>
          </a:p>
        </p:txBody>
      </p:sp>
      <p:sp>
        <p:nvSpPr>
          <p:cNvPr id="7176" name="Rectangle 20"/>
          <p:cNvSpPr>
            <a:spLocks noChangeArrowheads="1"/>
          </p:cNvSpPr>
          <p:nvPr/>
        </p:nvSpPr>
        <p:spPr bwMode="auto">
          <a:xfrm>
            <a:off x="2170113" y="1700213"/>
            <a:ext cx="199866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+mj-lt"/>
              </a:rPr>
              <a:t>Storage Capacitors: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Cap=0.3F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Vmax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=5000V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Vmin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=3000V</a:t>
            </a:r>
          </a:p>
        </p:txBody>
      </p: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6804025" y="1706563"/>
            <a:ext cx="19986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+mj-lt"/>
              </a:rPr>
              <a:t>Load (Mag):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Lmag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=100mH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Rmag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=250mOhm</a:t>
            </a: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4524375" y="1706563"/>
            <a:ext cx="19986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</a:pPr>
            <a:r>
              <a:rPr lang="en-GB" altLang="en-US" sz="1400" dirty="0">
                <a:solidFill>
                  <a:srgbClr val="0000FF"/>
                </a:solidFill>
                <a:latin typeface="+mj-lt"/>
              </a:rPr>
              <a:t>Output: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Imag_pk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=6000A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Imag_rms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=3000A</a:t>
            </a:r>
          </a:p>
          <a:p>
            <a:pPr eaLnBrk="1" hangingPunct="1">
              <a:spcBef>
                <a:spcPct val="20000"/>
              </a:spcBef>
              <a:buSzPct val="65000"/>
            </a:pPr>
            <a:r>
              <a:rPr lang="fr-FR" altLang="en-US" sz="1400" dirty="0" err="1">
                <a:solidFill>
                  <a:srgbClr val="0000FF"/>
                </a:solidFill>
                <a:latin typeface="+mj-lt"/>
              </a:rPr>
              <a:t>Vout_pk</a:t>
            </a:r>
            <a:r>
              <a:rPr lang="fr-FR" altLang="en-US" sz="1400" dirty="0">
                <a:solidFill>
                  <a:srgbClr val="0000FF"/>
                </a:solidFill>
                <a:latin typeface="+mj-lt"/>
              </a:rPr>
              <a:t>=3000V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19813" y="4633972"/>
            <a:ext cx="2988691" cy="523220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</a:pPr>
            <a:r>
              <a:rPr lang="en-US" altLang="en-US" sz="1400" dirty="0" smtClean="0">
                <a:solidFill>
                  <a:srgbClr val="0000FF"/>
                </a:solidFill>
                <a:latin typeface="+mj-lt"/>
              </a:rPr>
              <a:t>Additional common mode filter inductance required for </a:t>
            </a:r>
            <a:r>
              <a:rPr lang="en-US" altLang="en-US" sz="1400" dirty="0" err="1" smtClean="0">
                <a:solidFill>
                  <a:srgbClr val="0000FF"/>
                </a:solidFill>
                <a:latin typeface="+mj-lt"/>
              </a:rPr>
              <a:t>DVripple</a:t>
            </a:r>
            <a:endParaRPr lang="fr-FR" alt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347864" y="4675188"/>
            <a:ext cx="2304256" cy="421947"/>
          </a:xfrm>
          <a:prstGeom prst="roundRect">
            <a:avLst/>
          </a:prstGeom>
          <a:solidFill>
            <a:srgbClr val="FFFF66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POPS-B </a:t>
            </a:r>
            <a:r>
              <a:rPr lang="en-GB" sz="3600" dirty="0" smtClean="0"/>
              <a:t>MPC: new topology</a:t>
            </a:r>
            <a:endParaRPr lang="en-GB" sz="3600" dirty="0"/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12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5" grpId="0"/>
      <p:bldP spid="7176" grpId="0"/>
      <p:bldP spid="7177" grpId="0"/>
      <p:bldP spid="7178" grpId="0"/>
      <p:bldP spid="2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Canvas 900"/>
          <p:cNvGrpSpPr>
            <a:grpSpLocks/>
          </p:cNvGrpSpPr>
          <p:nvPr/>
        </p:nvGrpSpPr>
        <p:grpSpPr bwMode="auto">
          <a:xfrm>
            <a:off x="-99189" y="964084"/>
            <a:ext cx="5008563" cy="5129212"/>
            <a:chOff x="0" y="0"/>
            <a:chExt cx="6421825" cy="6506845"/>
          </a:xfrm>
        </p:grpSpPr>
        <p:sp>
          <p:nvSpPr>
            <p:cNvPr id="27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421755" cy="650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2765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180000"/>
              <a:ext cx="5645150" cy="314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65" y="3314214"/>
              <a:ext cx="5645785" cy="313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01"/>
            <p:cNvSpPr txBox="1"/>
            <p:nvPr/>
          </p:nvSpPr>
          <p:spPr>
            <a:xfrm>
              <a:off x="4974624" y="1157980"/>
              <a:ext cx="1447201" cy="43701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300"/>
                </a:lnSpc>
                <a:spcAft>
                  <a:spcPts val="0"/>
                </a:spcAft>
                <a:defRPr/>
              </a:pPr>
              <a:r>
                <a:rPr lang="en-GB" sz="1100" dirty="0">
                  <a:solidFill>
                    <a:srgbClr val="0070C0"/>
                  </a:solidFill>
                  <a:latin typeface="Times New Roman"/>
                  <a:ea typeface="Times New Roman"/>
                </a:rPr>
                <a:t>Storage capacitors discharge</a:t>
              </a:r>
              <a:endParaRPr lang="en-GB" sz="1100" dirty="0">
                <a:latin typeface="Times New Roman"/>
                <a:ea typeface="Times New Roman"/>
              </a:endParaRPr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flipH="1" flipV="1">
              <a:off x="4423019" y="1157980"/>
              <a:ext cx="551605" cy="21951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72"/>
            <p:cNvSpPr txBox="1"/>
            <p:nvPr/>
          </p:nvSpPr>
          <p:spPr>
            <a:xfrm>
              <a:off x="626917" y="3596789"/>
              <a:ext cx="1573398" cy="434998"/>
            </a:xfrm>
            <a:prstGeom prst="rect">
              <a:avLst/>
            </a:prstGeom>
            <a:solidFill>
              <a:schemeClr val="lt1">
                <a:alpha val="4600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300"/>
                </a:lnSpc>
                <a:spcAft>
                  <a:spcPts val="0"/>
                </a:spcAft>
                <a:defRPr/>
              </a:pPr>
              <a:r>
                <a:rPr lang="en-GB" sz="1100">
                  <a:solidFill>
                    <a:srgbClr val="92D050"/>
                  </a:solidFill>
                  <a:latin typeface="Times New Roman"/>
                  <a:ea typeface="Times New Roman"/>
                </a:rPr>
                <a:t>Instantaneous power to magnets</a:t>
              </a:r>
              <a:endParaRPr lang="en-GB" sz="1100">
                <a:latin typeface="Times New Roman"/>
                <a:ea typeface="Times New Roman"/>
              </a:endParaRPr>
            </a:p>
          </p:txBody>
        </p:sp>
        <p:cxnSp>
          <p:nvCxnSpPr>
            <p:cNvPr id="9" name="Straight Connector 8"/>
            <p:cNvCxnSpPr>
              <a:stCxn id="8" idx="2"/>
            </p:cNvCxnSpPr>
            <p:nvPr/>
          </p:nvCxnSpPr>
          <p:spPr>
            <a:xfrm>
              <a:off x="1414634" y="4031787"/>
              <a:ext cx="679838" cy="26986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74"/>
            <p:cNvSpPr txBox="1"/>
            <p:nvPr/>
          </p:nvSpPr>
          <p:spPr>
            <a:xfrm>
              <a:off x="4657095" y="3931093"/>
              <a:ext cx="1709773" cy="4490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300"/>
                </a:lnSpc>
                <a:spcAft>
                  <a:spcPts val="0"/>
                </a:spcAft>
                <a:defRPr/>
              </a:pPr>
              <a:r>
                <a:rPr lang="en-GB" sz="1100">
                  <a:solidFill>
                    <a:srgbClr val="0070C0"/>
                  </a:solidFill>
                  <a:latin typeface="Times New Roman"/>
                  <a:ea typeface="Times New Roman"/>
                </a:rPr>
                <a:t>Instantaneous power from storage capacitors</a:t>
              </a:r>
              <a:endParaRPr lang="en-GB" sz="1100">
                <a:latin typeface="Times New Roman"/>
                <a:ea typeface="Times New Roman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146199" y="4150606"/>
              <a:ext cx="649306" cy="28395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76"/>
            <p:cNvSpPr txBox="1"/>
            <p:nvPr/>
          </p:nvSpPr>
          <p:spPr>
            <a:xfrm>
              <a:off x="4657095" y="5580460"/>
              <a:ext cx="1709773" cy="44909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300"/>
                </a:lnSpc>
                <a:spcAft>
                  <a:spcPts val="0"/>
                </a:spcAft>
                <a:defRPr/>
              </a:pPr>
              <a:r>
                <a:rPr lang="en-GB" sz="1100">
                  <a:solidFill>
                    <a:srgbClr val="7030A0"/>
                  </a:solidFill>
                  <a:latin typeface="Times New Roman"/>
                  <a:ea typeface="Times New Roman"/>
                </a:rPr>
                <a:t>Instantaneous power from AFEs</a:t>
              </a:r>
              <a:endParaRPr lang="en-GB" sz="1100"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>
              <a:stCxn id="12" idx="0"/>
            </p:cNvCxnSpPr>
            <p:nvPr/>
          </p:nvCxnSpPr>
          <p:spPr>
            <a:xfrm flipH="1" flipV="1">
              <a:off x="4423019" y="4720534"/>
              <a:ext cx="1088962" cy="85992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2" name="Canvas 81"/>
          <p:cNvGrpSpPr>
            <a:grpSpLocks/>
          </p:cNvGrpSpPr>
          <p:nvPr/>
        </p:nvGrpSpPr>
        <p:grpSpPr bwMode="auto">
          <a:xfrm>
            <a:off x="4649788" y="1412776"/>
            <a:ext cx="4321175" cy="3044825"/>
            <a:chOff x="0" y="0"/>
            <a:chExt cx="5932805" cy="3764280"/>
          </a:xfrm>
        </p:grpSpPr>
        <p:sp>
          <p:nvSpPr>
            <p:cNvPr id="2765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932805" cy="376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27657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97852" cy="342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Rectangle 21"/>
          <p:cNvSpPr>
            <a:spLocks noChangeArrowheads="1"/>
          </p:cNvSpPr>
          <p:nvPr/>
        </p:nvSpPr>
        <p:spPr bwMode="auto">
          <a:xfrm>
            <a:off x="4692650" y="867312"/>
            <a:ext cx="3983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600" b="1" i="1" u="sng" dirty="0" smtClean="0">
                <a:solidFill>
                  <a:srgbClr val="0000FF"/>
                </a:solidFill>
                <a:latin typeface="+mj-lt"/>
              </a:rPr>
              <a:t>Storage capacitors operation</a:t>
            </a:r>
            <a:endParaRPr lang="en-GB" altLang="en-US" sz="1600" b="1" i="1" u="sng" dirty="0"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POPS-B </a:t>
            </a:r>
            <a:r>
              <a:rPr lang="en-GB" sz="3600" dirty="0" smtClean="0"/>
              <a:t>MPC: storage capacitors</a:t>
            </a:r>
            <a:endParaRPr lang="en-GB" sz="3600" dirty="0"/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13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57" y="621427"/>
            <a:ext cx="4752528" cy="287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" y="3572277"/>
            <a:ext cx="4403307" cy="24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Canvas 81"/>
          <p:cNvGrpSpPr>
            <a:grpSpLocks/>
          </p:cNvGrpSpPr>
          <p:nvPr/>
        </p:nvGrpSpPr>
        <p:grpSpPr bwMode="auto">
          <a:xfrm>
            <a:off x="4649788" y="1412776"/>
            <a:ext cx="4321175" cy="3044825"/>
            <a:chOff x="0" y="0"/>
            <a:chExt cx="5932805" cy="3764280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932805" cy="3764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pic>
          <p:nvPicPr>
            <p:cNvPr id="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97852" cy="342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POPS-B </a:t>
            </a:r>
            <a:r>
              <a:rPr lang="en-GB" sz="3600" dirty="0" smtClean="0"/>
              <a:t>MPC: storage capacitors</a:t>
            </a:r>
            <a:endParaRPr lang="en-GB" sz="3600" dirty="0"/>
          </a:p>
        </p:txBody>
      </p:sp>
      <p:sp>
        <p:nvSpPr>
          <p:cNvPr id="9" name="Rectangle 124"/>
          <p:cNvSpPr>
            <a:spLocks noChangeArrowheads="1"/>
          </p:cNvSpPr>
          <p:nvPr/>
        </p:nvSpPr>
        <p:spPr bwMode="auto">
          <a:xfrm>
            <a:off x="4814188" y="4796902"/>
            <a:ext cx="3966915" cy="6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Variable saturation limits on </a:t>
            </a:r>
            <a:r>
              <a:rPr lang="en-US" sz="1400" dirty="0" err="1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Udc</a:t>
            </a:r>
            <a:r>
              <a:rPr lang="en-US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control loop</a:t>
            </a:r>
            <a:endParaRPr lang="en-GB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199" y="2636912"/>
            <a:ext cx="658417" cy="43204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6407" y="3068960"/>
            <a:ext cx="833265" cy="1584176"/>
          </a:xfrm>
          <a:prstGeom prst="lin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14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52" y="620688"/>
            <a:ext cx="3335625" cy="1923528"/>
          </a:xfrm>
          <a:prstGeom prst="rect">
            <a:avLst/>
          </a:prstGeom>
        </p:spPr>
      </p:pic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107504" y="948068"/>
            <a:ext cx="3168352" cy="9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it-IT" sz="16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Reduced scale prototype: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it-IT" sz="16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1/10.000 on power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it-IT" sz="16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1/100 on currents and voltages</a:t>
            </a:r>
          </a:p>
        </p:txBody>
      </p:sp>
      <p:pic>
        <p:nvPicPr>
          <p:cNvPr id="9" name="Immagin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21653"/>
          <a:stretch/>
        </p:blipFill>
        <p:spPr>
          <a:xfrm>
            <a:off x="107504" y="2860392"/>
            <a:ext cx="2088232" cy="26568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7504" y="2132856"/>
            <a:ext cx="3622120" cy="1228903"/>
            <a:chOff x="107504" y="2132856"/>
            <a:chExt cx="3622120" cy="1228903"/>
          </a:xfrm>
        </p:grpSpPr>
        <p:sp>
          <p:nvSpPr>
            <p:cNvPr id="8" name="Rectangle 124"/>
            <p:cNvSpPr>
              <a:spLocks noChangeArrowheads="1"/>
            </p:cNvSpPr>
            <p:nvPr/>
          </p:nvSpPr>
          <p:spPr bwMode="auto">
            <a:xfrm>
              <a:off x="107504" y="2132856"/>
              <a:ext cx="3622120" cy="556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it-IT" sz="1600" dirty="0" smtClean="0">
                  <a:solidFill>
                    <a:srgbClr val="0000FF"/>
                  </a:solidFill>
                  <a:latin typeface="+mj-lt"/>
                  <a:ea typeface="ＭＳ Ｐゴシック" pitchFamily="-112" charset="-128"/>
                </a:rPr>
                <a:t>Rapid control prototyping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090668" y="2941453"/>
              <a:ext cx="1033060" cy="42030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V="1">
              <a:off x="1691680" y="2518422"/>
              <a:ext cx="36004" cy="42303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1026789" y="614293"/>
            <a:ext cx="4767998" cy="3173073"/>
            <a:chOff x="1026789" y="614293"/>
            <a:chExt cx="4767998" cy="3173073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026789" y="3361757"/>
              <a:ext cx="448868" cy="425609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1475657" y="2411322"/>
              <a:ext cx="2304255" cy="130571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3059832" y="614293"/>
              <a:ext cx="2734955" cy="1806595"/>
              <a:chOff x="3059832" y="614293"/>
              <a:chExt cx="2734955" cy="1806595"/>
            </a:xfrm>
          </p:grpSpPr>
          <p:pic>
            <p:nvPicPr>
              <p:cNvPr id="12" name="Immagine 8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0491" y="892387"/>
                <a:ext cx="2304256" cy="1528501"/>
              </a:xfrm>
              <a:prstGeom prst="rect">
                <a:avLst/>
              </a:prstGeom>
            </p:spPr>
          </p:pic>
          <p:sp>
            <p:nvSpPr>
              <p:cNvPr id="35" name="Rectangle 124"/>
              <p:cNvSpPr>
                <a:spLocks noChangeArrowheads="1"/>
              </p:cNvSpPr>
              <p:nvPr/>
            </p:nvSpPr>
            <p:spPr bwMode="auto">
              <a:xfrm>
                <a:off x="3059832" y="614293"/>
                <a:ext cx="2734955" cy="556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eaLnBrk="0" hangingPunct="0">
                  <a:spcBef>
                    <a:spcPct val="20000"/>
                  </a:spcBef>
                  <a:buSzPct val="65000"/>
                  <a:defRPr/>
                </a:pPr>
                <a:r>
                  <a:rPr lang="it-IT" sz="1600" dirty="0" smtClean="0">
                    <a:solidFill>
                      <a:srgbClr val="0000FF"/>
                    </a:solidFill>
                    <a:latin typeface="+mj-lt"/>
                    <a:ea typeface="ＭＳ Ｐゴシック" pitchFamily="-112" charset="-128"/>
                  </a:rPr>
                  <a:t>Storage capacitors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51720" y="3717032"/>
            <a:ext cx="3931838" cy="2835389"/>
            <a:chOff x="2051720" y="3717032"/>
            <a:chExt cx="3931838" cy="2835389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2051720" y="3717032"/>
              <a:ext cx="1584176" cy="52318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42"/>
            <p:cNvGrpSpPr/>
            <p:nvPr/>
          </p:nvGrpSpPr>
          <p:grpSpPr>
            <a:xfrm>
              <a:off x="2483768" y="4240219"/>
              <a:ext cx="3499790" cy="2312202"/>
              <a:chOff x="2483768" y="4240219"/>
              <a:chExt cx="3499790" cy="2312202"/>
            </a:xfrm>
          </p:grpSpPr>
          <p:pic>
            <p:nvPicPr>
              <p:cNvPr id="11" name="Picture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3768" y="4482043"/>
                <a:ext cx="3499790" cy="2070378"/>
              </a:xfrm>
              <a:prstGeom prst="rect">
                <a:avLst/>
              </a:prstGeom>
            </p:spPr>
          </p:pic>
          <p:sp>
            <p:nvSpPr>
              <p:cNvPr id="37" name="Rectangle 124"/>
              <p:cNvSpPr>
                <a:spLocks noChangeArrowheads="1"/>
              </p:cNvSpPr>
              <p:nvPr/>
            </p:nvSpPr>
            <p:spPr bwMode="auto">
              <a:xfrm>
                <a:off x="2864837" y="4240219"/>
                <a:ext cx="2734955" cy="556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eaLnBrk="0" hangingPunct="0">
                  <a:spcBef>
                    <a:spcPct val="20000"/>
                  </a:spcBef>
                  <a:buSzPct val="65000"/>
                  <a:defRPr/>
                </a:pPr>
                <a:r>
                  <a:rPr lang="it-IT" sz="16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IGBT converters</a:t>
                </a:r>
              </a:p>
            </p:txBody>
          </p: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POPS-B </a:t>
            </a:r>
            <a:r>
              <a:rPr lang="en-GB" sz="3600" dirty="0" smtClean="0"/>
              <a:t>MPC: </a:t>
            </a:r>
            <a:r>
              <a:rPr lang="en-GB" sz="3600" dirty="0" smtClean="0"/>
              <a:t>prototype tests</a:t>
            </a:r>
            <a:endParaRPr lang="en-GB" sz="3600" dirty="0"/>
          </a:p>
        </p:txBody>
      </p:sp>
      <p:pic>
        <p:nvPicPr>
          <p:cNvPr id="39" name="Picture 3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52" y="2564904"/>
            <a:ext cx="3356447" cy="1954266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7"/>
          <a:stretch>
            <a:fillRect/>
          </a:stretch>
        </p:blipFill>
        <p:spPr>
          <a:xfrm>
            <a:off x="5866795" y="4448455"/>
            <a:ext cx="3256382" cy="2292913"/>
          </a:xfrm>
          <a:prstGeom prst="rect">
            <a:avLst/>
          </a:prstGeom>
        </p:spPr>
      </p:pic>
      <p:sp>
        <p:nvSpPr>
          <p:cNvPr id="42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15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696" y="2780928"/>
            <a:ext cx="5770985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The new building B245</a:t>
            </a:r>
            <a:endParaRPr lang="en-GB" sz="3600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16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0"/>
          <a:stretch/>
        </p:blipFill>
        <p:spPr bwMode="auto">
          <a:xfrm>
            <a:off x="2195736" y="1124744"/>
            <a:ext cx="5112691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The new Building B245</a:t>
            </a:r>
            <a:endParaRPr lang="en-GB" sz="3600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17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76" y="969781"/>
            <a:ext cx="3705188" cy="2603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775801" cy="25274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2714" r="15363"/>
          <a:stretch/>
        </p:blipFill>
        <p:spPr bwMode="auto">
          <a:xfrm>
            <a:off x="0" y="517921"/>
            <a:ext cx="3635896" cy="3071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The new Building B245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36" y="3789040"/>
            <a:ext cx="4316528" cy="2433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4" y="840084"/>
            <a:ext cx="4305357" cy="242704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18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696" y="2780928"/>
            <a:ext cx="5770985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 </a:t>
            </a:r>
            <a:endParaRPr lang="en-GB" sz="3600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19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3"/>
          <a:srcRect b="16692"/>
          <a:stretch/>
        </p:blipFill>
        <p:spPr>
          <a:xfrm>
            <a:off x="233518" y="834481"/>
            <a:ext cx="8532948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480720" cy="6480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CERN PS Booster accelerator</a:t>
            </a:r>
            <a:endParaRPr lang="en-GB" sz="36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12957"/>
            <a:ext cx="514400" cy="365125"/>
          </a:xfrm>
        </p:spPr>
        <p:txBody>
          <a:bodyPr/>
          <a:lstStyle/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2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27984" y="3426769"/>
            <a:ext cx="792088" cy="72008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388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18" y="2515216"/>
            <a:ext cx="5638827" cy="2413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467" y="4749669"/>
            <a:ext cx="3379123" cy="14051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188028" y="4652856"/>
            <a:ext cx="924233" cy="296401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1" y="4829563"/>
            <a:ext cx="3379123" cy="140774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81952" y="4241138"/>
            <a:ext cx="583830" cy="588425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92" y="969330"/>
            <a:ext cx="3379123" cy="1405128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7" idx="2"/>
          </p:cNvCxnSpPr>
          <p:nvPr/>
        </p:nvCxnSpPr>
        <p:spPr>
          <a:xfrm>
            <a:off x="2178054" y="2374458"/>
            <a:ext cx="1689561" cy="760001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AC+DC voltage stress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467" y="884771"/>
            <a:ext cx="2952328" cy="1560066"/>
          </a:xfrm>
          <a:prstGeom prst="rect">
            <a:avLst/>
          </a:prstGeom>
        </p:spPr>
      </p:pic>
      <p:sp>
        <p:nvSpPr>
          <p:cNvPr id="13" name="Chevron 12"/>
          <p:cNvSpPr/>
          <p:nvPr/>
        </p:nvSpPr>
        <p:spPr>
          <a:xfrm>
            <a:off x="4200951" y="1192484"/>
            <a:ext cx="947113" cy="86409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78080" y="6309320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20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61703" y="1266494"/>
            <a:ext cx="3303641" cy="3703782"/>
            <a:chOff x="6357495" y="32669"/>
            <a:chExt cx="2372868" cy="2571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7495" y="32669"/>
              <a:ext cx="2372868" cy="2571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7459980" y="1044526"/>
              <a:ext cx="1270383" cy="276999"/>
              <a:chOff x="7459980" y="1044526"/>
              <a:chExt cx="1270383" cy="276999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459980" y="1272115"/>
                <a:ext cx="1163631" cy="658"/>
              </a:xfrm>
              <a:prstGeom prst="line">
                <a:avLst/>
              </a:prstGeom>
              <a:ln>
                <a:headEnd type="triangle" w="lg" len="lg"/>
                <a:tailEnd type="triangle" w="lg" len="lg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772472" y="1044526"/>
                <a:ext cx="9578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1100 mm</a:t>
                </a:r>
                <a:endParaRPr lang="fr-FR" sz="12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5727296" y="4873204"/>
            <a:ext cx="333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POPS capacitor bank at CERN.</a:t>
            </a:r>
          </a:p>
          <a:p>
            <a:r>
              <a:rPr lang="en-GB" sz="16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6 Containers 65 tons</a:t>
            </a:r>
            <a:endParaRPr lang="en-US" sz="16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80"/>
          <a:stretch/>
        </p:blipFill>
        <p:spPr bwMode="auto">
          <a:xfrm>
            <a:off x="2055785" y="1196752"/>
            <a:ext cx="2103120" cy="222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08"/>
          <a:stretch/>
        </p:blipFill>
        <p:spPr bwMode="auto">
          <a:xfrm>
            <a:off x="72238" y="1233548"/>
            <a:ext cx="1480934" cy="222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8668" y="649834"/>
            <a:ext cx="835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The two main solutions are NON-IMPREGNATED and OIL-IMPREGNATED polypropylene metalized film capacitors</a:t>
            </a:r>
            <a:endParaRPr lang="fr-FR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H="1">
            <a:off x="4158905" y="1959542"/>
            <a:ext cx="3791245" cy="348641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H="1">
            <a:off x="1553172" y="1959542"/>
            <a:ext cx="6396978" cy="385437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4759" y="3484548"/>
            <a:ext cx="3408141" cy="2777311"/>
            <a:chOff x="3038998" y="3654850"/>
            <a:chExt cx="3129915" cy="2542324"/>
          </a:xfrm>
        </p:grpSpPr>
        <p:pic>
          <p:nvPicPr>
            <p:cNvPr id="14" name="Picture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998" y="3972769"/>
              <a:ext cx="3129915" cy="2224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38998" y="3654850"/>
              <a:ext cx="29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Series-parallel connection</a:t>
              </a:r>
              <a:endParaRPr lang="fr-FR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technology</a:t>
            </a:r>
            <a:endParaRPr lang="en-GB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7984557" y="1481023"/>
            <a:ext cx="205472" cy="66012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21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80"/>
          <a:stretch/>
        </p:blipFill>
        <p:spPr bwMode="auto">
          <a:xfrm>
            <a:off x="2055785" y="1196752"/>
            <a:ext cx="2103120" cy="222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08"/>
          <a:stretch/>
        </p:blipFill>
        <p:spPr bwMode="auto">
          <a:xfrm>
            <a:off x="72238" y="1233548"/>
            <a:ext cx="1480934" cy="222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94759" y="3484548"/>
            <a:ext cx="3408141" cy="2777311"/>
            <a:chOff x="3038998" y="3654850"/>
            <a:chExt cx="3129915" cy="2542324"/>
          </a:xfrm>
        </p:grpSpPr>
        <p:pic>
          <p:nvPicPr>
            <p:cNvPr id="14" name="Picture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998" y="3972769"/>
              <a:ext cx="3129915" cy="2224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38998" y="3654850"/>
              <a:ext cx="29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Series-parallel connection</a:t>
              </a:r>
              <a:endParaRPr lang="fr-FR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technology</a:t>
            </a:r>
            <a:endParaRPr lang="en-GB" sz="3600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22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54" y="5005814"/>
            <a:ext cx="3834939" cy="183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54" y="2986837"/>
            <a:ext cx="3789678" cy="19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692696"/>
            <a:ext cx="3789677" cy="202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5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254" y="1021698"/>
            <a:ext cx="3150628" cy="2281868"/>
            <a:chOff x="565966" y="1213283"/>
            <a:chExt cx="3150628" cy="20713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966" y="1213283"/>
              <a:ext cx="3150628" cy="2071305"/>
            </a:xfrm>
            <a:prstGeom prst="rect">
              <a:avLst/>
            </a:prstGeom>
          </p:spPr>
        </p:pic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65966" y="1227740"/>
              <a:ext cx="30523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0" eaLnBrk="0" hangingPunct="0"/>
              <a:r>
                <a:rPr lang="en-US" sz="1600" dirty="0" smtClean="0">
                  <a:solidFill>
                    <a:schemeClr val="bg1"/>
                  </a:solidFill>
                  <a:latin typeface="Comic Sans MS" pitchFamily="66" charset="0"/>
                </a:rPr>
                <a:t>Metallized PP film as new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982590" y="3413366"/>
            <a:ext cx="3862995" cy="3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0" eaLnBrk="0" hangingPunct="0"/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Flash Over on surface between + and –</a:t>
            </a:r>
          </a:p>
        </p:txBody>
      </p:sp>
      <p:sp>
        <p:nvSpPr>
          <p:cNvPr id="1049" name="Rectangle 91"/>
          <p:cNvSpPr>
            <a:spLocks noChangeArrowheads="1"/>
          </p:cNvSpPr>
          <p:nvPr/>
        </p:nvSpPr>
        <p:spPr bwMode="auto">
          <a:xfrm>
            <a:off x="-22225" y="8434387"/>
            <a:ext cx="4763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Rectangle 92"/>
          <p:cNvSpPr>
            <a:spLocks noChangeArrowheads="1"/>
          </p:cNvSpPr>
          <p:nvPr/>
        </p:nvSpPr>
        <p:spPr bwMode="auto">
          <a:xfrm>
            <a:off x="-22225" y="8434387"/>
            <a:ext cx="4763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1" name="Rectangle 93"/>
          <p:cNvSpPr>
            <a:spLocks noChangeArrowheads="1"/>
          </p:cNvSpPr>
          <p:nvPr/>
        </p:nvSpPr>
        <p:spPr bwMode="auto">
          <a:xfrm>
            <a:off x="-17463" y="8434387"/>
            <a:ext cx="4083051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Rectangle 94"/>
          <p:cNvSpPr>
            <a:spLocks noChangeArrowheads="1"/>
          </p:cNvSpPr>
          <p:nvPr/>
        </p:nvSpPr>
        <p:spPr bwMode="auto">
          <a:xfrm>
            <a:off x="4065588" y="8434387"/>
            <a:ext cx="4763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3" name="Rectangle 95"/>
          <p:cNvSpPr>
            <a:spLocks noChangeArrowheads="1"/>
          </p:cNvSpPr>
          <p:nvPr/>
        </p:nvSpPr>
        <p:spPr bwMode="auto">
          <a:xfrm>
            <a:off x="4065588" y="8434387"/>
            <a:ext cx="4763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3" name="Group 102"/>
          <p:cNvGrpSpPr/>
          <p:nvPr/>
        </p:nvGrpSpPr>
        <p:grpSpPr>
          <a:xfrm>
            <a:off x="4893145" y="818102"/>
            <a:ext cx="3996165" cy="2717467"/>
            <a:chOff x="4893145" y="818102"/>
            <a:chExt cx="3996165" cy="2717467"/>
          </a:xfrm>
        </p:grpSpPr>
        <p:grpSp>
          <p:nvGrpSpPr>
            <p:cNvPr id="96" name="Group 95"/>
            <p:cNvGrpSpPr/>
            <p:nvPr/>
          </p:nvGrpSpPr>
          <p:grpSpPr>
            <a:xfrm>
              <a:off x="4893145" y="1032834"/>
              <a:ext cx="3996165" cy="2502735"/>
              <a:chOff x="4809047" y="1920360"/>
              <a:chExt cx="3996165" cy="250273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2773" y="1920360"/>
                <a:ext cx="3952439" cy="2502735"/>
              </a:xfrm>
              <a:prstGeom prst="rect">
                <a:avLst/>
              </a:prstGeom>
            </p:spPr>
          </p:pic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4809047" y="3126551"/>
                <a:ext cx="386299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0" eaLnBrk="0" hangingPunct="0"/>
                <a:r>
                  <a:rPr lang="en-US" sz="1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Excessive surface electro-erosion of the metallization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185611" y="818102"/>
              <a:ext cx="904039" cy="1013372"/>
              <a:chOff x="5185611" y="818102"/>
              <a:chExt cx="904039" cy="101337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V="1">
                <a:off x="5185611" y="1461396"/>
                <a:ext cx="0" cy="37007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5189622" y="818102"/>
                <a:ext cx="0" cy="43904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5219700" y="924119"/>
                <a:ext cx="869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5mm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4938864" y="3717248"/>
            <a:ext cx="3994172" cy="2494420"/>
            <a:chOff x="4938864" y="3717248"/>
            <a:chExt cx="3994172" cy="2494420"/>
          </a:xfrm>
        </p:grpSpPr>
        <p:grpSp>
          <p:nvGrpSpPr>
            <p:cNvPr id="33" name="Group 32"/>
            <p:cNvGrpSpPr/>
            <p:nvPr/>
          </p:nvGrpSpPr>
          <p:grpSpPr>
            <a:xfrm>
              <a:off x="4938864" y="3717248"/>
              <a:ext cx="3994172" cy="2494420"/>
              <a:chOff x="4938864" y="3717248"/>
              <a:chExt cx="3994172" cy="2494420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9455" b="16586"/>
              <a:stretch/>
            </p:blipFill>
            <p:spPr bwMode="auto">
              <a:xfrm>
                <a:off x="4938864" y="3717248"/>
                <a:ext cx="3950446" cy="249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5070041" y="3729650"/>
                <a:ext cx="38629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0" eaLnBrk="0" hangingPunct="0"/>
                <a:r>
                  <a:rPr lang="en-US" sz="1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Flashover between polarities….</a:t>
                </a:r>
              </a:p>
            </p:txBody>
          </p:sp>
        </p:grpSp>
        <p:cxnSp>
          <p:nvCxnSpPr>
            <p:cNvPr id="122" name="Straight Arrow Connector 121"/>
            <p:cNvCxnSpPr/>
            <p:nvPr/>
          </p:nvCxnSpPr>
          <p:spPr>
            <a:xfrm>
              <a:off x="5821013" y="5571514"/>
              <a:ext cx="3001045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6462797" y="4929402"/>
              <a:ext cx="0" cy="43904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389667" y="4661090"/>
              <a:ext cx="869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20mm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362916" y="5568528"/>
              <a:ext cx="108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400mm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803485" y="5079211"/>
              <a:ext cx="0" cy="73043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845585" y="4993482"/>
              <a:ext cx="0" cy="73043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02593" y="3665276"/>
            <a:ext cx="3862995" cy="2539997"/>
            <a:chOff x="202593" y="3665276"/>
            <a:chExt cx="3862995" cy="2539997"/>
          </a:xfrm>
        </p:grpSpPr>
        <p:grpSp>
          <p:nvGrpSpPr>
            <p:cNvPr id="27" name="Group 26"/>
            <p:cNvGrpSpPr/>
            <p:nvPr/>
          </p:nvGrpSpPr>
          <p:grpSpPr>
            <a:xfrm>
              <a:off x="202593" y="3665276"/>
              <a:ext cx="3862995" cy="2539997"/>
              <a:chOff x="202593" y="3665276"/>
              <a:chExt cx="3862995" cy="253999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360" y="3717248"/>
                <a:ext cx="3627403" cy="2488025"/>
              </a:xfrm>
              <a:prstGeom prst="rect">
                <a:avLst/>
              </a:prstGeom>
            </p:spPr>
          </p:pic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202593" y="3665276"/>
                <a:ext cx="386299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0" eaLnBrk="0" hangingPunct="0"/>
                <a:r>
                  <a:rPr lang="en-US" sz="1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Extended corrosion of metallization along the surface</a:t>
                </a:r>
              </a:p>
            </p:txBody>
          </p:sp>
        </p:grpSp>
        <p:cxnSp>
          <p:nvCxnSpPr>
            <p:cNvPr id="136" name="Straight Arrow Connector 135"/>
            <p:cNvCxnSpPr/>
            <p:nvPr/>
          </p:nvCxnSpPr>
          <p:spPr>
            <a:xfrm>
              <a:off x="408960" y="4616041"/>
              <a:ext cx="3001045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950863" y="4613055"/>
              <a:ext cx="108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175 mm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</a:t>
            </a:r>
            <a:r>
              <a:rPr lang="en-GB" sz="3600" dirty="0" smtClean="0"/>
              <a:t>ageing</a:t>
            </a:r>
            <a:endParaRPr lang="en-GB" sz="3600" dirty="0"/>
          </a:p>
        </p:txBody>
      </p:sp>
      <p:sp>
        <p:nvSpPr>
          <p:cNvPr id="39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23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accelerated ageing tests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2" y="3514672"/>
            <a:ext cx="4838990" cy="2864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8" y="863692"/>
            <a:ext cx="3810000" cy="22860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8" idx="2"/>
          </p:cNvCxnSpPr>
          <p:nvPr/>
        </p:nvCxnSpPr>
        <p:spPr>
          <a:xfrm>
            <a:off x="2010058" y="3149692"/>
            <a:ext cx="168944" cy="1340367"/>
          </a:xfrm>
          <a:prstGeom prst="line">
            <a:avLst/>
          </a:prstGeom>
          <a:ln>
            <a:prstDash val="dash"/>
            <a:headEnd type="oval" w="lg" len="lg"/>
            <a:tailEnd type="oval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87036" y="1103152"/>
            <a:ext cx="3489683" cy="706395"/>
            <a:chOff x="5358222" y="1336984"/>
            <a:chExt cx="3489683" cy="706395"/>
          </a:xfrm>
        </p:grpSpPr>
        <p:sp>
          <p:nvSpPr>
            <p:cNvPr id="26" name="TextBox 25"/>
            <p:cNvSpPr txBox="1"/>
            <p:nvPr/>
          </p:nvSpPr>
          <p:spPr>
            <a:xfrm>
              <a:off x="5358222" y="1336984"/>
              <a:ext cx="821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4850 V</a:t>
              </a:r>
              <a:endParaRPr lang="fr-FR" sz="1400" dirty="0"/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7327593" y="1336984"/>
              <a:ext cx="275371" cy="706395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0606" y="1705174"/>
              <a:ext cx="1437299" cy="3077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3300 V </a:t>
              </a:r>
              <a:r>
                <a:rPr lang="en-US" sz="1400" dirty="0" err="1" smtClean="0"/>
                <a:t>pk</a:t>
              </a:r>
              <a:r>
                <a:rPr lang="en-US" sz="1400" dirty="0" smtClean="0"/>
                <a:t> to </a:t>
              </a:r>
              <a:r>
                <a:rPr lang="en-US" sz="1400" dirty="0" err="1" smtClean="0"/>
                <a:t>pk</a:t>
              </a:r>
              <a:endParaRPr lang="fr-FR" sz="14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5358223" y="1636494"/>
              <a:ext cx="3489682" cy="8267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915058" y="1456349"/>
            <a:ext cx="5076579" cy="2022474"/>
            <a:chOff x="3915058" y="1119087"/>
            <a:chExt cx="5076579" cy="176707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5058" y="1119087"/>
              <a:ext cx="5076579" cy="1767079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4931058" y="1989359"/>
              <a:ext cx="717551" cy="593351"/>
              <a:chOff x="1016000" y="2010585"/>
              <a:chExt cx="717551" cy="593351"/>
            </a:xfrm>
          </p:grpSpPr>
          <p:sp>
            <p:nvSpPr>
              <p:cNvPr id="45" name="5-Point Star 44"/>
              <p:cNvSpPr/>
              <p:nvPr/>
            </p:nvSpPr>
            <p:spPr>
              <a:xfrm>
                <a:off x="1527401" y="2432662"/>
                <a:ext cx="206150" cy="171274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364114" y="2257426"/>
                <a:ext cx="207511" cy="20954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016000" y="2010585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</a:rPr>
                  <a:t>failed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4524658" y="1989359"/>
              <a:ext cx="2842260" cy="1326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681118" y="1543082"/>
              <a:ext cx="0" cy="113503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915057" y="930386"/>
            <a:ext cx="507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Preliminary results on six different solutions. Tested 900h on a single unit/solution</a:t>
            </a:r>
            <a:endParaRPr lang="en-US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55909" y="3813663"/>
            <a:ext cx="358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CERN capacitor accelerated test laboratory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Max Cut = 2000 </a:t>
            </a:r>
            <a:r>
              <a:rPr lang="en-US" sz="14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uF</a:t>
            </a:r>
            <a:endParaRPr lang="en-US" sz="14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Max </a:t>
            </a:r>
            <a:r>
              <a:rPr lang="en-US" sz="14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Vdc</a:t>
            </a:r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= 5500 V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Max </a:t>
            </a:r>
            <a:r>
              <a:rPr lang="en-US" sz="14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Vac</a:t>
            </a:r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= 3000 V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Max </a:t>
            </a:r>
            <a:r>
              <a:rPr lang="en-US" sz="1400" dirty="0" err="1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freq</a:t>
            </a:r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= 8 Hz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Max temp = 70ºC</a:t>
            </a: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24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3" y="1620360"/>
            <a:ext cx="2572260" cy="41881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188" y="1082714"/>
            <a:ext cx="25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of the interior</a:t>
            </a:r>
            <a:endParaRPr lang="fr-FR" dirty="0"/>
          </a:p>
        </p:txBody>
      </p:sp>
      <p:pic>
        <p:nvPicPr>
          <p:cNvPr id="15" name="Picture 14" descr="\\cern.ch\dfs\Departments\TE\Groups\EPC\Projects\Capacitor Test Bed 287\Papers\PHOTO\IMG_699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1360" y="1652130"/>
            <a:ext cx="2842767" cy="2589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992635" y="1137642"/>
            <a:ext cx="2765053" cy="3103786"/>
            <a:chOff x="3394392" y="2221547"/>
            <a:chExt cx="2355215" cy="2414905"/>
          </a:xfrm>
        </p:grpSpPr>
        <p:pic>
          <p:nvPicPr>
            <p:cNvPr id="35" name="Picture 34" descr="\\cern.ch\dfs\Departments\TE\Groups\EPC\Projects\Capacitor Test Bed 287\Papers\PHOTO\IMG_7008.JPG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94392" y="2610167"/>
              <a:ext cx="1107440" cy="20262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861752" y="3492817"/>
              <a:ext cx="121285" cy="939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0487" y="4402137"/>
              <a:ext cx="150495" cy="1638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8" name="Picture 37" descr="\\cern.ch\dfs\Departments\TE\Groups\EPC\Projects\Capacitor Test Bed 287\Photos\Presentation30_10_2014\IMG_6805.JPG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28197" y="2610167"/>
              <a:ext cx="1121410" cy="2026285"/>
            </a:xfrm>
            <a:prstGeom prst="rect">
              <a:avLst/>
            </a:prstGeom>
            <a:noFill/>
            <a:extLst/>
          </p:spPr>
        </p:pic>
        <p:sp>
          <p:nvSpPr>
            <p:cNvPr id="41" name="Rectangle 40"/>
            <p:cNvSpPr/>
            <p:nvPr/>
          </p:nvSpPr>
          <p:spPr>
            <a:xfrm>
              <a:off x="5226367" y="3739197"/>
              <a:ext cx="297180" cy="1638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 Box 19"/>
            <p:cNvSpPr txBox="1"/>
            <p:nvPr/>
          </p:nvSpPr>
          <p:spPr>
            <a:xfrm>
              <a:off x="3394392" y="2226627"/>
              <a:ext cx="923925" cy="3829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Reduced scale samples</a:t>
              </a:r>
              <a:endParaRPr lang="fr-FR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152"/>
            <p:cNvSpPr txBox="1"/>
            <p:nvPr/>
          </p:nvSpPr>
          <p:spPr>
            <a:xfrm>
              <a:off x="4628197" y="2221547"/>
              <a:ext cx="923925" cy="3829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Full scale unit</a:t>
              </a:r>
              <a:endParaRPr lang="fr-F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66856" y="1161274"/>
            <a:ext cx="23552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Thermal Chamber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2797811" y="4205987"/>
            <a:ext cx="5306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 source;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DC source;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Control crate;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 cabinets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Thermal chamber;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Reduced scale capacitors under test;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Full scale capacitor under test.</a:t>
            </a:r>
            <a:endParaRPr lang="fr-FR" dirty="0"/>
          </a:p>
        </p:txBody>
      </p:sp>
      <p:sp>
        <p:nvSpPr>
          <p:cNvPr id="2" name="Oval 1"/>
          <p:cNvSpPr/>
          <p:nvPr/>
        </p:nvSpPr>
        <p:spPr>
          <a:xfrm>
            <a:off x="396670" y="2428659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12464" y="172858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67712" y="380942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01843" y="2987557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1712426" y="4543871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43044" y="2986313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72104" y="1738553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r-F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199" y="40285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accelerated ageing tests</a:t>
            </a:r>
            <a:endParaRPr lang="en-GB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35496" y="713382"/>
            <a:ext cx="52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Capacitors accelerated ageing lab</a:t>
            </a:r>
            <a:endParaRPr lang="fr-FR" dirty="0"/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25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36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Inspection of the film conditions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274343" y="1068366"/>
            <a:ext cx="554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Electro-corrosion appears on the metallization: </a:t>
            </a:r>
            <a:r>
              <a:rPr lang="en-US" dirty="0"/>
              <a:t>aluminum oxide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 smtClean="0"/>
          </a:p>
          <a:p>
            <a:r>
              <a:rPr lang="en-US" dirty="0" smtClean="0"/>
              <a:t>On all Solutions from three to six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44568" y="2798392"/>
            <a:ext cx="372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evident on the external film layers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43313" y="1140647"/>
            <a:ext cx="5733193" cy="2687098"/>
            <a:chOff x="43313" y="3765870"/>
            <a:chExt cx="5733193" cy="2687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3" y="3765870"/>
              <a:ext cx="5733193" cy="268709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812004" y="5429965"/>
              <a:ext cx="0" cy="380285"/>
            </a:xfrm>
            <a:prstGeom prst="line">
              <a:avLst/>
            </a:prstGeom>
            <a:ln>
              <a:headEnd type="triangl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12004" y="5260688"/>
              <a:ext cx="1020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600 </a:t>
              </a:r>
              <a:r>
                <a:rPr lang="en-GB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µm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44396" y="32287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accelerated ageing tests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" y="4365238"/>
            <a:ext cx="4208129" cy="1770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30" y="4365104"/>
            <a:ext cx="4218188" cy="17704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13" y="4079734"/>
            <a:ext cx="372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2500 Vs 3300 </a:t>
            </a:r>
            <a:r>
              <a:rPr lang="en-US" sz="1400" dirty="0" err="1" smtClean="0"/>
              <a:t>Vac</a:t>
            </a:r>
            <a:r>
              <a:rPr lang="en-US" sz="1400" dirty="0" smtClean="0"/>
              <a:t> pk2pk  Non Impregnated</a:t>
            </a:r>
            <a:endParaRPr lang="fr-F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8236" y="4068598"/>
            <a:ext cx="372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2500 Vs 3300 </a:t>
            </a:r>
            <a:r>
              <a:rPr lang="en-US" sz="1400" dirty="0" err="1" smtClean="0"/>
              <a:t>Vac</a:t>
            </a:r>
            <a:r>
              <a:rPr lang="en-US" sz="1400" dirty="0" smtClean="0"/>
              <a:t> pk2pk  Impregnated</a:t>
            </a:r>
            <a:endParaRPr lang="fr-F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99465" y="439136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1.27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103814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2.33</a:t>
            </a:r>
            <a:endParaRPr lang="en-GB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845008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26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9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" y="608915"/>
            <a:ext cx="3959354" cy="2270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" y="3097946"/>
            <a:ext cx="4517669" cy="1933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8" y="4869160"/>
            <a:ext cx="4771126" cy="1791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3360" y="1459321"/>
            <a:ext cx="4277876" cy="1008107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defPPr>
              <a:defRPr lang="en-US"/>
            </a:defPPr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+mj-lt"/>
                <a:ea typeface="ＭＳ Ｐゴシック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POPS: </a:t>
            </a:r>
            <a:r>
              <a:rPr lang="en-GB" dirty="0" err="1" smtClean="0">
                <a:solidFill>
                  <a:schemeClr val="tx1"/>
                </a:solidFill>
              </a:rPr>
              <a:t>POwer</a:t>
            </a:r>
            <a:r>
              <a:rPr lang="en-GB" dirty="0" smtClean="0">
                <a:solidFill>
                  <a:schemeClr val="tx1"/>
                </a:solidFill>
              </a:rPr>
              <a:t> for PS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First example at CERN using capacitors for storing energy. In operation since 2011.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360" y="3382577"/>
            <a:ext cx="4277876" cy="1008107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defPPr>
              <a:defRPr lang="en-US"/>
            </a:defPPr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+mj-lt"/>
                <a:ea typeface="ＭＳ Ｐゴシック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POPS-B: </a:t>
            </a:r>
            <a:r>
              <a:rPr lang="en-GB" dirty="0" err="1" smtClean="0">
                <a:solidFill>
                  <a:schemeClr val="tx1"/>
                </a:solidFill>
              </a:rPr>
              <a:t>POwer</a:t>
            </a:r>
            <a:r>
              <a:rPr lang="en-GB" dirty="0" smtClean="0">
                <a:solidFill>
                  <a:schemeClr val="tx1"/>
                </a:solidFill>
              </a:rPr>
              <a:t> for PS Booster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New MPS for the PS-Booster, LIU project.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Installation in LS2.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5170" y="5085184"/>
            <a:ext cx="4589358" cy="1008107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defPPr>
              <a:defRPr lang="en-US"/>
            </a:defPPr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+mj-lt"/>
                <a:ea typeface="ＭＳ Ｐゴシック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Sirius power converter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46 “s” type bricks TT2 (LS2)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40 </a:t>
            </a:r>
            <a:r>
              <a:rPr lang="en-GB" dirty="0">
                <a:solidFill>
                  <a:schemeClr val="tx1"/>
                </a:solidFill>
              </a:rPr>
              <a:t>“s” type bricks </a:t>
            </a:r>
            <a:r>
              <a:rPr lang="en-GB" dirty="0" smtClean="0">
                <a:solidFill>
                  <a:schemeClr val="tx1"/>
                </a:solidFill>
              </a:rPr>
              <a:t>PSB </a:t>
            </a:r>
            <a:r>
              <a:rPr lang="en-GB" dirty="0">
                <a:solidFill>
                  <a:schemeClr val="tx1"/>
                </a:solidFill>
              </a:rPr>
              <a:t>(LS2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125 “s” type bricks East Area (under discussion)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48" y="1353939"/>
            <a:ext cx="3911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65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Tons of </a:t>
            </a:r>
            <a:r>
              <a:rPr lang="en-GB" sz="2400" i="1" u="sng" dirty="0">
                <a:ea typeface="ＭＳ Ｐゴシック" pitchFamily="-112" charset="-128"/>
              </a:rPr>
              <a:t>5 </a:t>
            </a:r>
            <a:r>
              <a:rPr lang="en-GB" sz="2400" i="1" u="sng" dirty="0" smtClean="0">
                <a:ea typeface="ＭＳ Ｐゴシック" pitchFamily="-112" charset="-128"/>
              </a:rPr>
              <a:t>kV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 capacitors Estimated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cost ≈ 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2.5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MCHF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948" y="3252563"/>
            <a:ext cx="38970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52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Tons of </a:t>
            </a:r>
            <a:r>
              <a:rPr lang="en-GB" sz="2400" i="1" u="sng" dirty="0">
                <a:ea typeface="ＭＳ Ｐゴシック" pitchFamily="-112" charset="-128"/>
              </a:rPr>
              <a:t>5 </a:t>
            </a:r>
            <a:r>
              <a:rPr lang="en-GB" sz="2400" i="1" u="sng" dirty="0" smtClean="0">
                <a:ea typeface="ＭＳ Ｐゴシック" pitchFamily="-112" charset="-128"/>
              </a:rPr>
              <a:t>kV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 capacitors Estimated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cost ≈ 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2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MCHF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948" y="5271745"/>
            <a:ext cx="4354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16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Tons of </a:t>
            </a:r>
            <a:r>
              <a:rPr lang="en-GB" sz="2400" i="1" u="sng" dirty="0" smtClean="0">
                <a:ea typeface="ＭＳ Ｐゴシック" pitchFamily="-112" charset="-128"/>
              </a:rPr>
              <a:t>0.4 kV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 capacitors Estimated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cost ≈ </a:t>
            </a:r>
            <a:r>
              <a:rPr lang="en-GB" sz="2400" i="1" u="sng" dirty="0" smtClean="0">
                <a:latin typeface="+mj-lt"/>
                <a:ea typeface="ＭＳ Ｐゴシック" pitchFamily="-112" charset="-128"/>
              </a:rPr>
              <a:t>1 </a:t>
            </a:r>
            <a:r>
              <a:rPr lang="en-GB" sz="2400" i="1" u="sng" dirty="0">
                <a:latin typeface="+mj-lt"/>
                <a:ea typeface="ＭＳ Ｐゴシック" pitchFamily="-112" charset="-128"/>
              </a:rPr>
              <a:t>MCHF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396" y="32287"/>
            <a:ext cx="8598633" cy="682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Storage capacitors: application at CERN</a:t>
            </a:r>
            <a:endParaRPr lang="en-GB" sz="3600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27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6854" cy="94044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The new PSB main power converter will include an energy storage mean in form of a capacitor bank;</a:t>
            </a:r>
            <a:endParaRPr lang="en-GB" sz="2200" b="1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Energy storage for pulsed applications efficiently smooth the interface of the power converter with the electrical network;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No need of an SVC for compensating the reactive power; </a:t>
            </a:r>
            <a:endParaRPr lang="en-GB" sz="2200" b="1" dirty="0" smtClean="0"/>
          </a:p>
          <a:p>
            <a:pPr>
              <a:lnSpc>
                <a:spcPct val="150000"/>
              </a:lnSpc>
            </a:pPr>
            <a:r>
              <a:rPr lang="en-GB" sz="2200" b="1" dirty="0" smtClean="0"/>
              <a:t>Storage capacitor technology is mature for this application</a:t>
            </a:r>
          </a:p>
          <a:p>
            <a:pPr lvl="1">
              <a:lnSpc>
                <a:spcPct val="150000"/>
              </a:lnSpc>
            </a:pPr>
            <a:r>
              <a:rPr lang="en-GB" sz="1800" b="1" dirty="0" smtClean="0"/>
              <a:t>…. but carefully consider the presence of the AC component !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080" y="6312957"/>
            <a:ext cx="514400" cy="365125"/>
          </a:xfrm>
        </p:spPr>
        <p:txBody>
          <a:bodyPr/>
          <a:lstStyle/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28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0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76389"/>
            <a:ext cx="8226854" cy="94044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8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5145" y="2708920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12957"/>
            <a:ext cx="514400" cy="365125"/>
          </a:xfrm>
        </p:spPr>
        <p:txBody>
          <a:bodyPr/>
          <a:lstStyle/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3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6" y="970981"/>
            <a:ext cx="17494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24"/>
              <p:cNvSpPr>
                <a:spLocks noChangeArrowheads="1"/>
              </p:cNvSpPr>
              <p:nvPr/>
            </p:nvSpPr>
            <p:spPr bwMode="auto">
              <a:xfrm>
                <a:off x="20260" y="1772816"/>
                <a:ext cx="8728204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eaLnBrk="0" hangingPunct="0">
                  <a:spcBef>
                    <a:spcPct val="20000"/>
                  </a:spcBef>
                  <a:buSzPct val="65000"/>
                  <a:defRPr/>
                </a:pPr>
                <a:r>
                  <a:rPr lang="en-US" sz="18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Increasing beam energy will decrease the 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-112" charset="-128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-112" charset="-128"/>
                          </a:rPr>
                          <m:t>1</m:t>
                        </m:r>
                      </m:num>
                      <m:den>
                        <m: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800" dirty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 </a:t>
                </a:r>
                <a:r>
                  <a:rPr lang="en-GB" sz="18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leading to higher intensity with same maximum |</a:t>
                </a:r>
                <a:r>
                  <a:rPr lang="en-GB" sz="18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  <a:sym typeface="Symbol"/>
                  </a:rPr>
                  <a:t>Q| (a value around 0.3 seems to be accepted as limit).</a:t>
                </a:r>
                <a:endParaRPr lang="en-GB" sz="1800" dirty="0">
                  <a:solidFill>
                    <a:srgbClr val="0000FF"/>
                  </a:solidFill>
                  <a:latin typeface="Comic Sans MS" pitchFamily="66" charset="0"/>
                  <a:ea typeface="ＭＳ Ｐゴシック" pitchFamily="-112" charset="-128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SzPct val="65000"/>
                  <a:defRPr/>
                </a:pPr>
                <a:endParaRPr lang="en-GB" sz="18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60" y="1772816"/>
                <a:ext cx="8728204" cy="719138"/>
              </a:xfrm>
              <a:prstGeom prst="rect">
                <a:avLst/>
              </a:prstGeom>
              <a:blipFill rotWithShape="1">
                <a:blip r:embed="rId3"/>
                <a:stretch>
                  <a:fillRect l="-559" r="-1187" b="-237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24"/>
          <p:cNvSpPr>
            <a:spLocks noChangeArrowheads="1"/>
          </p:cNvSpPr>
          <p:nvPr/>
        </p:nvSpPr>
        <p:spPr bwMode="auto">
          <a:xfrm>
            <a:off x="-62608" y="908249"/>
            <a:ext cx="6650831" cy="50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The main limitation 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to machine performance appears to be connected with tune shift due to space charge.</a:t>
            </a:r>
            <a:endParaRPr lang="en-GB" sz="1800" dirty="0">
              <a:latin typeface="Tahoma" pitchFamily="34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80929"/>
            <a:ext cx="525338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24"/>
              <p:cNvSpPr>
                <a:spLocks noChangeArrowheads="1"/>
              </p:cNvSpPr>
              <p:nvPr/>
            </p:nvSpPr>
            <p:spPr bwMode="auto">
              <a:xfrm>
                <a:off x="5220072" y="2780928"/>
                <a:ext cx="3816424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eaLnBrk="0" hangingPunct="0">
                  <a:spcBef>
                    <a:spcPct val="20000"/>
                  </a:spcBef>
                  <a:buSzPct val="65000"/>
                  <a:defRPr/>
                </a:pPr>
                <a:r>
                  <a:rPr lang="en-US" sz="17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Linac4 will increase PS Booster injection energy from 50 to 160MeV (factor of 2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-112" charset="-128"/>
                          </a:rPr>
                        </m:ctrlPr>
                      </m:fPr>
                      <m:num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-112" charset="-128"/>
                          </a:rPr>
                          <m:t>1</m:t>
                        </m:r>
                      </m:num>
                      <m:den>
                        <m:r>
                          <a:rPr lang="en-US" sz="17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7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7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7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7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700" dirty="0" smtClean="0">
                    <a:solidFill>
                      <a:srgbClr val="0000FF"/>
                    </a:solidFill>
                    <a:latin typeface="Comic Sans MS" pitchFamily="66" charset="0"/>
                    <a:ea typeface="ＭＳ Ｐゴシック" pitchFamily="-112" charset="-128"/>
                  </a:rPr>
                  <a:t> and in p+ density). </a:t>
                </a:r>
                <a:endParaRPr lang="en-GB" sz="17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780928"/>
                <a:ext cx="3816424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958" t="-1130" b="-254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24"/>
          <p:cNvSpPr>
            <a:spLocks noChangeArrowheads="1"/>
          </p:cNvSpPr>
          <p:nvPr/>
        </p:nvSpPr>
        <p:spPr bwMode="auto">
          <a:xfrm>
            <a:off x="5344324" y="5301208"/>
            <a:ext cx="21800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(*) Chamonix 2010</a:t>
            </a:r>
            <a:endParaRPr lang="en-GB" sz="1700" dirty="0">
              <a:latin typeface="Tahoma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8172400" y="6479758"/>
            <a:ext cx="5341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 smtClean="0">
                <a:solidFill>
                  <a:srgbClr val="0000FF"/>
                </a:solidFill>
                <a:latin typeface="Comic Sans MS" pitchFamily="66" charset="0"/>
              </a:rPr>
              <a:t>Pag</a:t>
            </a:r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 7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9298" y="80157"/>
            <a:ext cx="6845405" cy="64807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From 1.4GeV to 2GeV: the rationale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30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68066" y="924001"/>
            <a:ext cx="71682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The improved performance related to Linac4 can only be exploited only lifting the space charge limit in the PS.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This is achieved by increasing the injection energy in the PS.</a:t>
            </a:r>
            <a:endParaRPr lang="en-GB" sz="1700" dirty="0">
              <a:latin typeface="Tahoma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18" y="2204864"/>
            <a:ext cx="38065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24"/>
          <p:cNvSpPr>
            <a:spLocks noChangeArrowheads="1"/>
          </p:cNvSpPr>
          <p:nvPr/>
        </p:nvSpPr>
        <p:spPr bwMode="auto">
          <a:xfrm>
            <a:off x="107505" y="2924944"/>
            <a:ext cx="47525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Mainly for Magnet limitations (max current), it is not possible to recover the same factor of 2 given by the Linac4.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With 30% magnetic field increase (10%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Irms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increase) a factor 1.6 can be achieved.</a:t>
            </a:r>
            <a:endParaRPr lang="en-GB" sz="1700" dirty="0"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236296" y="306896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>
            <a:off x="4716016" y="3140968"/>
            <a:ext cx="2520280" cy="4320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124"/>
          <p:cNvSpPr>
            <a:spLocks noChangeArrowheads="1"/>
          </p:cNvSpPr>
          <p:nvPr/>
        </p:nvSpPr>
        <p:spPr bwMode="auto">
          <a:xfrm>
            <a:off x="5344324" y="5013176"/>
            <a:ext cx="21800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(*) Chamonix 2010</a:t>
            </a:r>
            <a:endParaRPr lang="en-GB" sz="1700" dirty="0">
              <a:latin typeface="Tahoma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7504" y="6505599"/>
            <a:ext cx="19223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POPS-B   29 January 2015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8172400" y="6479758"/>
            <a:ext cx="5341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 smtClean="0">
                <a:solidFill>
                  <a:srgbClr val="0000FF"/>
                </a:solidFill>
                <a:latin typeface="Comic Sans MS" pitchFamily="66" charset="0"/>
              </a:rPr>
              <a:t>Pag</a:t>
            </a:r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 8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5302" y="80157"/>
            <a:ext cx="6773397" cy="64807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From 1.4GeV to 2GeV: the rationale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93" y="1124744"/>
            <a:ext cx="17494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31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68065" y="764704"/>
            <a:ext cx="8896421" cy="99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The improved performance related to Linac4 (50 to 160 MeV @ PSB injection)  can be fully exploited only by lifting the space charge limit in the PS.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This is achieved by increasing the injection energy in the PS.</a:t>
            </a:r>
            <a:endParaRPr lang="en-GB" sz="1700" dirty="0">
              <a:latin typeface="Tahoma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18" y="2204864"/>
            <a:ext cx="38065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24"/>
          <p:cNvSpPr>
            <a:spLocks noChangeArrowheads="1"/>
          </p:cNvSpPr>
          <p:nvPr/>
        </p:nvSpPr>
        <p:spPr bwMode="auto">
          <a:xfrm>
            <a:off x="107505" y="2132856"/>
            <a:ext cx="47525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Increase of energy is limited by Magnet max and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rms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current.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236296" y="307484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 flipV="1">
            <a:off x="2699792" y="2564904"/>
            <a:ext cx="4536504" cy="5819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124"/>
          <p:cNvSpPr>
            <a:spLocks noChangeArrowheads="1"/>
          </p:cNvSpPr>
          <p:nvPr/>
        </p:nvSpPr>
        <p:spPr bwMode="auto">
          <a:xfrm>
            <a:off x="5344324" y="5013176"/>
            <a:ext cx="21800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(*) Chamonix 2010</a:t>
            </a:r>
            <a:endParaRPr lang="en-GB" sz="1700" dirty="0">
              <a:latin typeface="Tahoma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7504" y="6505599"/>
            <a:ext cx="19223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POPS-B   29 January 2015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8172400" y="6479758"/>
            <a:ext cx="5341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 smtClean="0">
                <a:solidFill>
                  <a:srgbClr val="0000FF"/>
                </a:solidFill>
                <a:latin typeface="Comic Sans MS" pitchFamily="66" charset="0"/>
              </a:rPr>
              <a:t>Pag</a:t>
            </a:r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 8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29" y="3131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30% more peak current</a:t>
            </a:r>
            <a:endParaRPr lang="en-GB" dirty="0"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929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10% higher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r.m.s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. current for magnets cooling limitations</a:t>
            </a:r>
            <a:endParaRPr lang="en-GB" dirty="0"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928" y="5579948"/>
            <a:ext cx="5730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Higher voltage and current from power converter</a:t>
            </a:r>
            <a:endParaRPr lang="en-GB" dirty="0">
              <a:latin typeface="Tahoma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1143793" y="4605453"/>
            <a:ext cx="947113" cy="86409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5" y="1385527"/>
            <a:ext cx="17494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90621" y="-27384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32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4"/>
          <p:cNvSpPr>
            <a:spLocks noChangeArrowheads="1"/>
          </p:cNvSpPr>
          <p:nvPr/>
        </p:nvSpPr>
        <p:spPr bwMode="auto">
          <a:xfrm>
            <a:off x="179388" y="9810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4X12 pulse </a:t>
            </a:r>
            <a:r>
              <a:rPr lang="en-GB" sz="1800" dirty="0" err="1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thyristor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bridges directly connected to the AC network via a 3 winding 18kV/389V transformer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05038"/>
            <a:ext cx="418941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124"/>
          <p:cNvSpPr>
            <a:spLocks noChangeArrowheads="1"/>
          </p:cNvSpPr>
          <p:nvPr/>
        </p:nvSpPr>
        <p:spPr bwMode="auto">
          <a:xfrm>
            <a:off x="4443413" y="2060575"/>
            <a:ext cx="4643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</a:rPr>
              <a:t>Performance limited to 3.6kV x 4kA peak power on the magnets.</a:t>
            </a:r>
          </a:p>
        </p:txBody>
      </p:sp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4443413" y="42338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Reactive power (and Active peak power) drawn from the 18kV network already at limit.</a:t>
            </a:r>
            <a:endParaRPr lang="en-GB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4427538" y="30702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 err="1">
                <a:solidFill>
                  <a:srgbClr val="0000FF"/>
                </a:solidFill>
                <a:latin typeface="Comic Sans MS" pitchFamily="66" charset="0"/>
              </a:rPr>
              <a:t>Rms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 current in transformers already close to the limits.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00114" y="144463"/>
            <a:ext cx="3671886" cy="5107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-112" charset="-128"/>
              </a:rPr>
              <a:t>Present MPS limitations</a:t>
            </a:r>
            <a:endParaRPr lang="en-GB" dirty="0">
              <a:solidFill>
                <a:schemeClr val="bg1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3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"/>
          <p:cNvSpPr>
            <a:spLocks noChangeArrowheads="1"/>
          </p:cNvSpPr>
          <p:nvPr/>
        </p:nvSpPr>
        <p:spPr bwMode="auto">
          <a:xfrm>
            <a:off x="4042915" y="886271"/>
            <a:ext cx="4680520" cy="9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Due to </a:t>
            </a:r>
            <a:r>
              <a:rPr lang="en-US" sz="1800" dirty="0" err="1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Udc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voltage limitation, 2GeV cycle would be too slow. To high </a:t>
            </a:r>
            <a:r>
              <a:rPr lang="en-US" sz="1800" dirty="0" err="1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rms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for converters and for magnets</a:t>
            </a: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900114" y="144463"/>
            <a:ext cx="3671886" cy="5107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-112" charset="-128"/>
              </a:rPr>
              <a:t>Present MPS limitations</a:t>
            </a:r>
            <a:endParaRPr lang="en-GB" dirty="0">
              <a:solidFill>
                <a:schemeClr val="bg1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3568" r="7879" b="6852"/>
          <a:stretch/>
        </p:blipFill>
        <p:spPr bwMode="auto">
          <a:xfrm>
            <a:off x="3046714" y="3875912"/>
            <a:ext cx="2909071" cy="257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3735" r="8245" b="7431"/>
          <a:stretch/>
        </p:blipFill>
        <p:spPr bwMode="auto">
          <a:xfrm>
            <a:off x="5980221" y="3875912"/>
            <a:ext cx="2912259" cy="255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3556" r="8123" b="6852"/>
          <a:stretch/>
        </p:blipFill>
        <p:spPr bwMode="auto">
          <a:xfrm>
            <a:off x="370382" y="908720"/>
            <a:ext cx="3337522" cy="29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60" y="2417237"/>
            <a:ext cx="4752601" cy="333743"/>
            <a:chOff x="-201677" y="2236502"/>
            <a:chExt cx="4752601" cy="333743"/>
          </a:xfrm>
        </p:grpSpPr>
        <p:cxnSp>
          <p:nvCxnSpPr>
            <p:cNvPr id="11" name="Straight Connector 28"/>
            <p:cNvCxnSpPr>
              <a:cxnSpLocks noChangeShapeType="1"/>
            </p:cNvCxnSpPr>
            <p:nvPr/>
          </p:nvCxnSpPr>
          <p:spPr bwMode="auto">
            <a:xfrm>
              <a:off x="-201677" y="2570245"/>
              <a:ext cx="3312368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24"/>
            <p:cNvSpPr>
              <a:spLocks noChangeArrowheads="1"/>
            </p:cNvSpPr>
            <p:nvPr/>
          </p:nvSpPr>
          <p:spPr bwMode="auto">
            <a:xfrm>
              <a:off x="2966599" y="2236502"/>
              <a:ext cx="1584325" cy="33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200" b="1" i="1" dirty="0" smtClean="0">
                  <a:solidFill>
                    <a:srgbClr val="0000FF"/>
                  </a:solidFill>
                  <a:latin typeface="Tahoma" pitchFamily="34" charset="0"/>
                </a:rPr>
                <a:t>Irms1.2s=2250A</a:t>
              </a:r>
              <a:endParaRPr lang="en-GB" sz="1200" b="1" i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1400" b="1" i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560" y="2026260"/>
            <a:ext cx="5760640" cy="333743"/>
            <a:chOff x="-327201" y="2236502"/>
            <a:chExt cx="4878125" cy="333743"/>
          </a:xfrm>
        </p:grpSpPr>
        <p:cxnSp>
          <p:nvCxnSpPr>
            <p:cNvPr id="17" name="Straight Connector 28"/>
            <p:cNvCxnSpPr>
              <a:cxnSpLocks noChangeShapeType="1"/>
            </p:cNvCxnSpPr>
            <p:nvPr/>
          </p:nvCxnSpPr>
          <p:spPr bwMode="auto">
            <a:xfrm>
              <a:off x="-327201" y="2570245"/>
              <a:ext cx="3437892" cy="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24"/>
            <p:cNvSpPr>
              <a:spLocks noChangeArrowheads="1"/>
            </p:cNvSpPr>
            <p:nvPr/>
          </p:nvSpPr>
          <p:spPr bwMode="auto">
            <a:xfrm>
              <a:off x="2966599" y="2236502"/>
              <a:ext cx="1584325" cy="33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200" b="1" i="1" dirty="0" smtClean="0">
                  <a:solidFill>
                    <a:srgbClr val="00B050"/>
                  </a:solidFill>
                  <a:latin typeface="Tahoma" pitchFamily="34" charset="0"/>
                </a:rPr>
                <a:t>Irms1.2s=3000A</a:t>
              </a:r>
              <a:endParaRPr lang="en-GB" sz="1200" b="1" i="1" dirty="0">
                <a:solidFill>
                  <a:srgbClr val="00B05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B05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B05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1400" b="1" i="1" dirty="0">
                <a:solidFill>
                  <a:srgbClr val="00B050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60" y="2201253"/>
            <a:ext cx="3480459" cy="431800"/>
            <a:chOff x="544302" y="2179268"/>
            <a:chExt cx="3480459" cy="431800"/>
          </a:xfrm>
          <a:solidFill>
            <a:schemeClr val="bg1">
              <a:alpha val="71000"/>
            </a:schemeClr>
          </a:solidFill>
        </p:grpSpPr>
        <p:cxnSp>
          <p:nvCxnSpPr>
            <p:cNvPr id="7" name="Straight Connector 28"/>
            <p:cNvCxnSpPr>
              <a:cxnSpLocks noChangeShapeType="1"/>
            </p:cNvCxnSpPr>
            <p:nvPr/>
          </p:nvCxnSpPr>
          <p:spPr bwMode="auto">
            <a:xfrm>
              <a:off x="544302" y="2570245"/>
              <a:ext cx="2323557" cy="0"/>
            </a:xfrm>
            <a:prstGeom prst="line">
              <a:avLst/>
            </a:prstGeom>
            <a:grp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/>
          </p:spPr>
        </p:cxnSp>
        <p:sp>
          <p:nvSpPr>
            <p:cNvPr id="8" name="Rectangle 124"/>
            <p:cNvSpPr>
              <a:spLocks noChangeArrowheads="1"/>
            </p:cNvSpPr>
            <p:nvPr/>
          </p:nvSpPr>
          <p:spPr bwMode="auto">
            <a:xfrm>
              <a:off x="2440436" y="2179268"/>
              <a:ext cx="1584325" cy="431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200" b="1" i="1" dirty="0">
                  <a:solidFill>
                    <a:srgbClr val="FF0000"/>
                  </a:solidFill>
                  <a:latin typeface="Tahoma" pitchFamily="34" charset="0"/>
                </a:rPr>
                <a:t>Irms0.9s=2450A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FF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FF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1400" b="1" i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21" name="Rectangle 124"/>
          <p:cNvSpPr>
            <a:spLocks noChangeArrowheads="1"/>
          </p:cNvSpPr>
          <p:nvPr/>
        </p:nvSpPr>
        <p:spPr bwMode="auto">
          <a:xfrm>
            <a:off x="260251" y="4005064"/>
            <a:ext cx="2786463" cy="9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18kV network quality at risk due to further increase in power peak</a:t>
            </a: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9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4"/>
          <p:cNvSpPr>
            <a:spLocks noChangeArrowheads="1"/>
          </p:cNvSpPr>
          <p:nvPr/>
        </p:nvSpPr>
        <p:spPr bwMode="auto">
          <a:xfrm>
            <a:off x="179388" y="981075"/>
            <a:ext cx="8713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P+ energy increased from 1.4 to 2GeV. Current increased from 4 to 5.5kA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Magnets will be split into 2 equivalent series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2 separated power converters will be used to power each half string of magnets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Only 2 trim converters required for </a:t>
            </a:r>
            <a:r>
              <a:rPr lang="en-GB" sz="1800" dirty="0" err="1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quadrupoles</a:t>
            </a: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grpSp>
        <p:nvGrpSpPr>
          <p:cNvPr id="11268" name="Group 38"/>
          <p:cNvGrpSpPr>
            <a:grpSpLocks/>
          </p:cNvGrpSpPr>
          <p:nvPr/>
        </p:nvGrpSpPr>
        <p:grpSpPr bwMode="auto">
          <a:xfrm>
            <a:off x="71438" y="2492375"/>
            <a:ext cx="3708400" cy="3095625"/>
            <a:chOff x="0" y="1988840"/>
            <a:chExt cx="3707904" cy="3094542"/>
          </a:xfrm>
        </p:grpSpPr>
        <p:pic>
          <p:nvPicPr>
            <p:cNvPr id="1127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6872"/>
              <a:ext cx="2448903" cy="280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1243013" y="2132856"/>
              <a:ext cx="768350" cy="1444625"/>
            </a:xfrm>
            <a:custGeom>
              <a:avLst/>
              <a:gdLst>
                <a:gd name="T0" fmla="*/ 423862 w 768350"/>
                <a:gd name="T1" fmla="*/ 41275 h 1444625"/>
                <a:gd name="T2" fmla="*/ 423862 w 768350"/>
                <a:gd name="T3" fmla="*/ 269875 h 1444625"/>
                <a:gd name="T4" fmla="*/ 414337 w 768350"/>
                <a:gd name="T5" fmla="*/ 660400 h 1444625"/>
                <a:gd name="T6" fmla="*/ 414337 w 768350"/>
                <a:gd name="T7" fmla="*/ 822325 h 1444625"/>
                <a:gd name="T8" fmla="*/ 357187 w 768350"/>
                <a:gd name="T9" fmla="*/ 879475 h 1444625"/>
                <a:gd name="T10" fmla="*/ 214312 w 768350"/>
                <a:gd name="T11" fmla="*/ 898525 h 1444625"/>
                <a:gd name="T12" fmla="*/ 157162 w 768350"/>
                <a:gd name="T13" fmla="*/ 898525 h 1444625"/>
                <a:gd name="T14" fmla="*/ 42862 w 768350"/>
                <a:gd name="T15" fmla="*/ 908050 h 1444625"/>
                <a:gd name="T16" fmla="*/ 42862 w 768350"/>
                <a:gd name="T17" fmla="*/ 1069975 h 1444625"/>
                <a:gd name="T18" fmla="*/ 42862 w 768350"/>
                <a:gd name="T19" fmla="*/ 1336675 h 1444625"/>
                <a:gd name="T20" fmla="*/ 42862 w 768350"/>
                <a:gd name="T21" fmla="*/ 1422400 h 1444625"/>
                <a:gd name="T22" fmla="*/ 300037 w 768350"/>
                <a:gd name="T23" fmla="*/ 1422400 h 1444625"/>
                <a:gd name="T24" fmla="*/ 490537 w 768350"/>
                <a:gd name="T25" fmla="*/ 1422400 h 1444625"/>
                <a:gd name="T26" fmla="*/ 481012 w 768350"/>
                <a:gd name="T27" fmla="*/ 1289050 h 1444625"/>
                <a:gd name="T28" fmla="*/ 481012 w 768350"/>
                <a:gd name="T29" fmla="*/ 1155700 h 1444625"/>
                <a:gd name="T30" fmla="*/ 481012 w 768350"/>
                <a:gd name="T31" fmla="*/ 1050925 h 1444625"/>
                <a:gd name="T32" fmla="*/ 604837 w 768350"/>
                <a:gd name="T33" fmla="*/ 1022350 h 1444625"/>
                <a:gd name="T34" fmla="*/ 700087 w 768350"/>
                <a:gd name="T35" fmla="*/ 1022350 h 1444625"/>
                <a:gd name="T36" fmla="*/ 757237 w 768350"/>
                <a:gd name="T37" fmla="*/ 1022350 h 1444625"/>
                <a:gd name="T38" fmla="*/ 757237 w 768350"/>
                <a:gd name="T39" fmla="*/ 860425 h 1444625"/>
                <a:gd name="T40" fmla="*/ 766762 w 768350"/>
                <a:gd name="T41" fmla="*/ 688975 h 1444625"/>
                <a:gd name="T42" fmla="*/ 766762 w 768350"/>
                <a:gd name="T43" fmla="*/ 536575 h 1444625"/>
                <a:gd name="T44" fmla="*/ 766762 w 768350"/>
                <a:gd name="T45" fmla="*/ 374650 h 1444625"/>
                <a:gd name="T46" fmla="*/ 766762 w 768350"/>
                <a:gd name="T47" fmla="*/ 241300 h 1444625"/>
                <a:gd name="T48" fmla="*/ 766762 w 768350"/>
                <a:gd name="T49" fmla="*/ 60325 h 1444625"/>
                <a:gd name="T50" fmla="*/ 766762 w 768350"/>
                <a:gd name="T51" fmla="*/ 60325 h 1444625"/>
                <a:gd name="T52" fmla="*/ 757237 w 768350"/>
                <a:gd name="T53" fmla="*/ 22225 h 1444625"/>
                <a:gd name="T54" fmla="*/ 728662 w 768350"/>
                <a:gd name="T55" fmla="*/ 22225 h 1444625"/>
                <a:gd name="T56" fmla="*/ 652462 w 768350"/>
                <a:gd name="T57" fmla="*/ 22225 h 1444625"/>
                <a:gd name="T58" fmla="*/ 566737 w 768350"/>
                <a:gd name="T59" fmla="*/ 22225 h 1444625"/>
                <a:gd name="T60" fmla="*/ 490537 w 768350"/>
                <a:gd name="T61" fmla="*/ 22225 h 1444625"/>
                <a:gd name="T62" fmla="*/ 423862 w 768350"/>
                <a:gd name="T63" fmla="*/ 41275 h 1444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8350"/>
                <a:gd name="T97" fmla="*/ 0 h 1444625"/>
                <a:gd name="T98" fmla="*/ 768350 w 768350"/>
                <a:gd name="T99" fmla="*/ 1444625 h 1444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8350" h="1444625">
                  <a:moveTo>
                    <a:pt x="423862" y="41275"/>
                  </a:moveTo>
                  <a:cubicBezTo>
                    <a:pt x="412750" y="82550"/>
                    <a:pt x="425449" y="166688"/>
                    <a:pt x="423862" y="269875"/>
                  </a:cubicBezTo>
                  <a:cubicBezTo>
                    <a:pt x="422275" y="373062"/>
                    <a:pt x="415925" y="568325"/>
                    <a:pt x="414337" y="660400"/>
                  </a:cubicBezTo>
                  <a:cubicBezTo>
                    <a:pt x="412750" y="752475"/>
                    <a:pt x="423862" y="785813"/>
                    <a:pt x="414337" y="822325"/>
                  </a:cubicBezTo>
                  <a:cubicBezTo>
                    <a:pt x="404812" y="858837"/>
                    <a:pt x="390525" y="866775"/>
                    <a:pt x="357187" y="879475"/>
                  </a:cubicBezTo>
                  <a:cubicBezTo>
                    <a:pt x="323850" y="892175"/>
                    <a:pt x="247649" y="895350"/>
                    <a:pt x="214312" y="898525"/>
                  </a:cubicBezTo>
                  <a:cubicBezTo>
                    <a:pt x="180975" y="901700"/>
                    <a:pt x="185737" y="896938"/>
                    <a:pt x="157162" y="898525"/>
                  </a:cubicBezTo>
                  <a:cubicBezTo>
                    <a:pt x="128587" y="900113"/>
                    <a:pt x="61912" y="879475"/>
                    <a:pt x="42862" y="908050"/>
                  </a:cubicBezTo>
                  <a:cubicBezTo>
                    <a:pt x="23812" y="936625"/>
                    <a:pt x="42862" y="1069975"/>
                    <a:pt x="42862" y="1069975"/>
                  </a:cubicBezTo>
                  <a:lnTo>
                    <a:pt x="42862" y="1336675"/>
                  </a:lnTo>
                  <a:cubicBezTo>
                    <a:pt x="42862" y="1395412"/>
                    <a:pt x="0" y="1408113"/>
                    <a:pt x="42862" y="1422400"/>
                  </a:cubicBezTo>
                  <a:cubicBezTo>
                    <a:pt x="85724" y="1436687"/>
                    <a:pt x="300037" y="1422400"/>
                    <a:pt x="300037" y="1422400"/>
                  </a:cubicBezTo>
                  <a:cubicBezTo>
                    <a:pt x="374649" y="1422400"/>
                    <a:pt x="460375" y="1444625"/>
                    <a:pt x="490537" y="1422400"/>
                  </a:cubicBezTo>
                  <a:cubicBezTo>
                    <a:pt x="520699" y="1400175"/>
                    <a:pt x="482600" y="1333500"/>
                    <a:pt x="481012" y="1289050"/>
                  </a:cubicBezTo>
                  <a:cubicBezTo>
                    <a:pt x="479425" y="1244600"/>
                    <a:pt x="481012" y="1155700"/>
                    <a:pt x="481012" y="1155700"/>
                  </a:cubicBezTo>
                  <a:cubicBezTo>
                    <a:pt x="481012" y="1116013"/>
                    <a:pt x="460375" y="1073150"/>
                    <a:pt x="481012" y="1050925"/>
                  </a:cubicBezTo>
                  <a:cubicBezTo>
                    <a:pt x="501649" y="1028700"/>
                    <a:pt x="568325" y="1027113"/>
                    <a:pt x="604837" y="1022350"/>
                  </a:cubicBezTo>
                  <a:cubicBezTo>
                    <a:pt x="641350" y="1017588"/>
                    <a:pt x="700087" y="1022350"/>
                    <a:pt x="700087" y="1022350"/>
                  </a:cubicBezTo>
                  <a:cubicBezTo>
                    <a:pt x="725487" y="1022350"/>
                    <a:pt x="747712" y="1049337"/>
                    <a:pt x="757237" y="1022350"/>
                  </a:cubicBezTo>
                  <a:cubicBezTo>
                    <a:pt x="766762" y="995363"/>
                    <a:pt x="755650" y="915987"/>
                    <a:pt x="757237" y="860425"/>
                  </a:cubicBezTo>
                  <a:cubicBezTo>
                    <a:pt x="758824" y="804863"/>
                    <a:pt x="765175" y="742950"/>
                    <a:pt x="766762" y="688975"/>
                  </a:cubicBezTo>
                  <a:cubicBezTo>
                    <a:pt x="768350" y="635000"/>
                    <a:pt x="766762" y="536575"/>
                    <a:pt x="766762" y="536575"/>
                  </a:cubicBezTo>
                  <a:lnTo>
                    <a:pt x="766762" y="374650"/>
                  </a:lnTo>
                  <a:lnTo>
                    <a:pt x="766762" y="241300"/>
                  </a:lnTo>
                  <a:lnTo>
                    <a:pt x="766762" y="60325"/>
                  </a:lnTo>
                  <a:cubicBezTo>
                    <a:pt x="765175" y="53975"/>
                    <a:pt x="763587" y="28575"/>
                    <a:pt x="757237" y="22225"/>
                  </a:cubicBezTo>
                  <a:cubicBezTo>
                    <a:pt x="750887" y="15875"/>
                    <a:pt x="728662" y="22225"/>
                    <a:pt x="728662" y="22225"/>
                  </a:cubicBezTo>
                  <a:lnTo>
                    <a:pt x="652462" y="22225"/>
                  </a:lnTo>
                  <a:lnTo>
                    <a:pt x="566737" y="22225"/>
                  </a:lnTo>
                  <a:cubicBezTo>
                    <a:pt x="539750" y="22225"/>
                    <a:pt x="511174" y="20638"/>
                    <a:pt x="490537" y="22225"/>
                  </a:cubicBezTo>
                  <a:cubicBezTo>
                    <a:pt x="469900" y="23812"/>
                    <a:pt x="434974" y="0"/>
                    <a:pt x="423862" y="41275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Freeform 32"/>
            <p:cNvSpPr>
              <a:spLocks/>
            </p:cNvSpPr>
            <p:nvPr/>
          </p:nvSpPr>
          <p:spPr bwMode="auto">
            <a:xfrm>
              <a:off x="1227137" y="3614737"/>
              <a:ext cx="749300" cy="1352550"/>
            </a:xfrm>
            <a:custGeom>
              <a:avLst/>
              <a:gdLst>
                <a:gd name="T0" fmla="*/ 30163 w 749300"/>
                <a:gd name="T1" fmla="*/ 4763 h 1352550"/>
                <a:gd name="T2" fmla="*/ 258763 w 749300"/>
                <a:gd name="T3" fmla="*/ 14288 h 1352550"/>
                <a:gd name="T4" fmla="*/ 392113 w 749300"/>
                <a:gd name="T5" fmla="*/ 14288 h 1352550"/>
                <a:gd name="T6" fmla="*/ 392113 w 749300"/>
                <a:gd name="T7" fmla="*/ 100013 h 1352550"/>
                <a:gd name="T8" fmla="*/ 392113 w 749300"/>
                <a:gd name="T9" fmla="*/ 195263 h 1352550"/>
                <a:gd name="T10" fmla="*/ 392113 w 749300"/>
                <a:gd name="T11" fmla="*/ 280988 h 1352550"/>
                <a:gd name="T12" fmla="*/ 401638 w 749300"/>
                <a:gd name="T13" fmla="*/ 328613 h 1352550"/>
                <a:gd name="T14" fmla="*/ 420688 w 749300"/>
                <a:gd name="T15" fmla="*/ 357188 h 1352550"/>
                <a:gd name="T16" fmla="*/ 506413 w 749300"/>
                <a:gd name="T17" fmla="*/ 357188 h 1352550"/>
                <a:gd name="T18" fmla="*/ 601663 w 749300"/>
                <a:gd name="T19" fmla="*/ 357188 h 1352550"/>
                <a:gd name="T20" fmla="*/ 649288 w 749300"/>
                <a:gd name="T21" fmla="*/ 357188 h 1352550"/>
                <a:gd name="T22" fmla="*/ 706438 w 749300"/>
                <a:gd name="T23" fmla="*/ 357188 h 1352550"/>
                <a:gd name="T24" fmla="*/ 725488 w 749300"/>
                <a:gd name="T25" fmla="*/ 366713 h 1352550"/>
                <a:gd name="T26" fmla="*/ 725488 w 749300"/>
                <a:gd name="T27" fmla="*/ 490538 h 1352550"/>
                <a:gd name="T28" fmla="*/ 744538 w 749300"/>
                <a:gd name="T29" fmla="*/ 671513 h 1352550"/>
                <a:gd name="T30" fmla="*/ 744538 w 749300"/>
                <a:gd name="T31" fmla="*/ 862013 h 1352550"/>
                <a:gd name="T32" fmla="*/ 744538 w 749300"/>
                <a:gd name="T33" fmla="*/ 995363 h 1352550"/>
                <a:gd name="T34" fmla="*/ 744538 w 749300"/>
                <a:gd name="T35" fmla="*/ 1176338 h 1352550"/>
                <a:gd name="T36" fmla="*/ 744538 w 749300"/>
                <a:gd name="T37" fmla="*/ 1214438 h 1352550"/>
                <a:gd name="T38" fmla="*/ 715963 w 749300"/>
                <a:gd name="T39" fmla="*/ 1271588 h 1352550"/>
                <a:gd name="T40" fmla="*/ 592138 w 749300"/>
                <a:gd name="T41" fmla="*/ 1338263 h 1352550"/>
                <a:gd name="T42" fmla="*/ 496888 w 749300"/>
                <a:gd name="T43" fmla="*/ 1338263 h 1352550"/>
                <a:gd name="T44" fmla="*/ 439738 w 749300"/>
                <a:gd name="T45" fmla="*/ 1338263 h 1352550"/>
                <a:gd name="T46" fmla="*/ 373063 w 749300"/>
                <a:gd name="T47" fmla="*/ 1252538 h 1352550"/>
                <a:gd name="T48" fmla="*/ 373063 w 749300"/>
                <a:gd name="T49" fmla="*/ 1147763 h 1352550"/>
                <a:gd name="T50" fmla="*/ 373063 w 749300"/>
                <a:gd name="T51" fmla="*/ 1033463 h 1352550"/>
                <a:gd name="T52" fmla="*/ 373063 w 749300"/>
                <a:gd name="T53" fmla="*/ 890588 h 1352550"/>
                <a:gd name="T54" fmla="*/ 373063 w 749300"/>
                <a:gd name="T55" fmla="*/ 804863 h 1352550"/>
                <a:gd name="T56" fmla="*/ 373063 w 749300"/>
                <a:gd name="T57" fmla="*/ 709613 h 1352550"/>
                <a:gd name="T58" fmla="*/ 373063 w 749300"/>
                <a:gd name="T59" fmla="*/ 652463 h 1352550"/>
                <a:gd name="T60" fmla="*/ 277813 w 749300"/>
                <a:gd name="T61" fmla="*/ 566738 h 1352550"/>
                <a:gd name="T62" fmla="*/ 230188 w 749300"/>
                <a:gd name="T63" fmla="*/ 547688 h 1352550"/>
                <a:gd name="T64" fmla="*/ 153988 w 749300"/>
                <a:gd name="T65" fmla="*/ 528638 h 1352550"/>
                <a:gd name="T66" fmla="*/ 106363 w 749300"/>
                <a:gd name="T67" fmla="*/ 519113 h 1352550"/>
                <a:gd name="T68" fmla="*/ 77788 w 749300"/>
                <a:gd name="T69" fmla="*/ 433388 h 1352550"/>
                <a:gd name="T70" fmla="*/ 77788 w 749300"/>
                <a:gd name="T71" fmla="*/ 300038 h 1352550"/>
                <a:gd name="T72" fmla="*/ 77788 w 749300"/>
                <a:gd name="T73" fmla="*/ 176213 h 1352550"/>
                <a:gd name="T74" fmla="*/ 77788 w 749300"/>
                <a:gd name="T75" fmla="*/ 100013 h 1352550"/>
                <a:gd name="T76" fmla="*/ 77788 w 749300"/>
                <a:gd name="T77" fmla="*/ 61913 h 1352550"/>
                <a:gd name="T78" fmla="*/ 77788 w 749300"/>
                <a:gd name="T79" fmla="*/ 42863 h 1352550"/>
                <a:gd name="T80" fmla="*/ 77788 w 749300"/>
                <a:gd name="T81" fmla="*/ 33338 h 1352550"/>
                <a:gd name="T82" fmla="*/ 30163 w 749300"/>
                <a:gd name="T83" fmla="*/ 4763 h 13525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49300"/>
                <a:gd name="T127" fmla="*/ 0 h 1352550"/>
                <a:gd name="T128" fmla="*/ 749300 w 749300"/>
                <a:gd name="T129" fmla="*/ 1352550 h 13525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49300" h="1352550">
                  <a:moveTo>
                    <a:pt x="30163" y="4763"/>
                  </a:moveTo>
                  <a:cubicBezTo>
                    <a:pt x="60326" y="1588"/>
                    <a:pt x="198438" y="12701"/>
                    <a:pt x="258763" y="14288"/>
                  </a:cubicBezTo>
                  <a:cubicBezTo>
                    <a:pt x="319088" y="15875"/>
                    <a:pt x="369888" y="0"/>
                    <a:pt x="392113" y="14288"/>
                  </a:cubicBezTo>
                  <a:cubicBezTo>
                    <a:pt x="414338" y="28576"/>
                    <a:pt x="392113" y="100013"/>
                    <a:pt x="392113" y="100013"/>
                  </a:cubicBezTo>
                  <a:lnTo>
                    <a:pt x="392113" y="195263"/>
                  </a:lnTo>
                  <a:cubicBezTo>
                    <a:pt x="392113" y="225425"/>
                    <a:pt x="390526" y="258763"/>
                    <a:pt x="392113" y="280988"/>
                  </a:cubicBezTo>
                  <a:cubicBezTo>
                    <a:pt x="393700" y="303213"/>
                    <a:pt x="396875" y="315913"/>
                    <a:pt x="401638" y="328613"/>
                  </a:cubicBezTo>
                  <a:cubicBezTo>
                    <a:pt x="406401" y="341313"/>
                    <a:pt x="403225" y="352425"/>
                    <a:pt x="420688" y="357188"/>
                  </a:cubicBezTo>
                  <a:cubicBezTo>
                    <a:pt x="438151" y="361951"/>
                    <a:pt x="506413" y="357188"/>
                    <a:pt x="506413" y="357188"/>
                  </a:cubicBezTo>
                  <a:lnTo>
                    <a:pt x="601663" y="357188"/>
                  </a:lnTo>
                  <a:lnTo>
                    <a:pt x="649288" y="357188"/>
                  </a:lnTo>
                  <a:cubicBezTo>
                    <a:pt x="666750" y="357188"/>
                    <a:pt x="693738" y="355601"/>
                    <a:pt x="706438" y="357188"/>
                  </a:cubicBezTo>
                  <a:cubicBezTo>
                    <a:pt x="719138" y="358775"/>
                    <a:pt x="722313" y="344488"/>
                    <a:pt x="725488" y="366713"/>
                  </a:cubicBezTo>
                  <a:cubicBezTo>
                    <a:pt x="728663" y="388938"/>
                    <a:pt x="722313" y="439738"/>
                    <a:pt x="725488" y="490538"/>
                  </a:cubicBezTo>
                  <a:cubicBezTo>
                    <a:pt x="728663" y="541338"/>
                    <a:pt x="741363" y="609600"/>
                    <a:pt x="744538" y="671513"/>
                  </a:cubicBezTo>
                  <a:cubicBezTo>
                    <a:pt x="747713" y="733426"/>
                    <a:pt x="744538" y="862013"/>
                    <a:pt x="744538" y="862013"/>
                  </a:cubicBezTo>
                  <a:lnTo>
                    <a:pt x="744538" y="995363"/>
                  </a:lnTo>
                  <a:lnTo>
                    <a:pt x="744538" y="1176338"/>
                  </a:lnTo>
                  <a:cubicBezTo>
                    <a:pt x="744538" y="1212850"/>
                    <a:pt x="749300" y="1198563"/>
                    <a:pt x="744538" y="1214438"/>
                  </a:cubicBezTo>
                  <a:cubicBezTo>
                    <a:pt x="739776" y="1230313"/>
                    <a:pt x="741363" y="1250950"/>
                    <a:pt x="715963" y="1271588"/>
                  </a:cubicBezTo>
                  <a:cubicBezTo>
                    <a:pt x="690563" y="1292226"/>
                    <a:pt x="628650" y="1327151"/>
                    <a:pt x="592138" y="1338263"/>
                  </a:cubicBezTo>
                  <a:cubicBezTo>
                    <a:pt x="555626" y="1349375"/>
                    <a:pt x="496888" y="1338263"/>
                    <a:pt x="496888" y="1338263"/>
                  </a:cubicBezTo>
                  <a:cubicBezTo>
                    <a:pt x="471488" y="1338263"/>
                    <a:pt x="460375" y="1352550"/>
                    <a:pt x="439738" y="1338263"/>
                  </a:cubicBezTo>
                  <a:cubicBezTo>
                    <a:pt x="419101" y="1323976"/>
                    <a:pt x="384175" y="1284288"/>
                    <a:pt x="373063" y="1252538"/>
                  </a:cubicBezTo>
                  <a:cubicBezTo>
                    <a:pt x="361951" y="1220788"/>
                    <a:pt x="373063" y="1147763"/>
                    <a:pt x="373063" y="1147763"/>
                  </a:cubicBezTo>
                  <a:lnTo>
                    <a:pt x="373063" y="1033463"/>
                  </a:lnTo>
                  <a:lnTo>
                    <a:pt x="373063" y="890588"/>
                  </a:lnTo>
                  <a:lnTo>
                    <a:pt x="373063" y="804863"/>
                  </a:lnTo>
                  <a:lnTo>
                    <a:pt x="373063" y="709613"/>
                  </a:lnTo>
                  <a:cubicBezTo>
                    <a:pt x="373063" y="684213"/>
                    <a:pt x="388938" y="676276"/>
                    <a:pt x="373063" y="652463"/>
                  </a:cubicBezTo>
                  <a:cubicBezTo>
                    <a:pt x="357188" y="628651"/>
                    <a:pt x="301625" y="584200"/>
                    <a:pt x="277813" y="566738"/>
                  </a:cubicBezTo>
                  <a:cubicBezTo>
                    <a:pt x="254001" y="549276"/>
                    <a:pt x="250825" y="554038"/>
                    <a:pt x="230188" y="547688"/>
                  </a:cubicBezTo>
                  <a:cubicBezTo>
                    <a:pt x="209551" y="541338"/>
                    <a:pt x="174625" y="533400"/>
                    <a:pt x="153988" y="528638"/>
                  </a:cubicBezTo>
                  <a:cubicBezTo>
                    <a:pt x="133351" y="523876"/>
                    <a:pt x="119063" y="534988"/>
                    <a:pt x="106363" y="519113"/>
                  </a:cubicBezTo>
                  <a:cubicBezTo>
                    <a:pt x="93663" y="503238"/>
                    <a:pt x="82551" y="469901"/>
                    <a:pt x="77788" y="433388"/>
                  </a:cubicBezTo>
                  <a:cubicBezTo>
                    <a:pt x="73026" y="396876"/>
                    <a:pt x="77788" y="300038"/>
                    <a:pt x="77788" y="300038"/>
                  </a:cubicBezTo>
                  <a:lnTo>
                    <a:pt x="77788" y="176213"/>
                  </a:lnTo>
                  <a:lnTo>
                    <a:pt x="77788" y="100013"/>
                  </a:lnTo>
                  <a:lnTo>
                    <a:pt x="77788" y="61913"/>
                  </a:lnTo>
                  <a:lnTo>
                    <a:pt x="77788" y="42863"/>
                  </a:lnTo>
                  <a:cubicBezTo>
                    <a:pt x="77788" y="38101"/>
                    <a:pt x="82550" y="39688"/>
                    <a:pt x="77788" y="33338"/>
                  </a:cubicBezTo>
                  <a:cubicBezTo>
                    <a:pt x="73026" y="26988"/>
                    <a:pt x="0" y="7938"/>
                    <a:pt x="30163" y="4763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80" name="TextBox 33"/>
            <p:cNvSpPr txBox="1">
              <a:spLocks noChangeArrowheads="1"/>
            </p:cNvSpPr>
            <p:nvPr/>
          </p:nvSpPr>
          <p:spPr bwMode="auto">
            <a:xfrm>
              <a:off x="2411760" y="1988840"/>
              <a:ext cx="12241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L=0.09H</a:t>
              </a:r>
            </a:p>
            <a:p>
              <a:pPr eaLnBrk="1" hangingPunct="1"/>
              <a:r>
                <a:rPr lang="en-US" sz="1400"/>
                <a:t>R=0.25ohm</a:t>
              </a:r>
              <a:endParaRPr lang="fr-FR" sz="1400"/>
            </a:p>
          </p:txBody>
        </p:sp>
        <p:sp>
          <p:nvSpPr>
            <p:cNvPr id="11281" name="TextBox 34"/>
            <p:cNvSpPr txBox="1">
              <a:spLocks noChangeArrowheads="1"/>
            </p:cNvSpPr>
            <p:nvPr/>
          </p:nvSpPr>
          <p:spPr bwMode="auto">
            <a:xfrm>
              <a:off x="2483768" y="3717032"/>
              <a:ext cx="12241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L=0.09H</a:t>
              </a:r>
            </a:p>
            <a:p>
              <a:pPr eaLnBrk="1" hangingPunct="1"/>
              <a:r>
                <a:rPr lang="en-US" sz="1400"/>
                <a:t>R=0.25ohm</a:t>
              </a:r>
              <a:endParaRPr lang="fr-FR" sz="1400"/>
            </a:p>
          </p:txBody>
        </p:sp>
        <p:cxnSp>
          <p:nvCxnSpPr>
            <p:cNvPr id="11282" name="Straight Connector 36"/>
            <p:cNvCxnSpPr>
              <a:cxnSpLocks noChangeShapeType="1"/>
              <a:stCxn id="11280" idx="2"/>
              <a:endCxn id="11278" idx="20"/>
            </p:cNvCxnSpPr>
            <p:nvPr/>
          </p:nvCxnSpPr>
          <p:spPr bwMode="auto">
            <a:xfrm flipH="1">
              <a:off x="2009775" y="2512060"/>
              <a:ext cx="1014053" cy="30977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Straight Connector 37"/>
            <p:cNvCxnSpPr>
              <a:cxnSpLocks noChangeShapeType="1"/>
            </p:cNvCxnSpPr>
            <p:nvPr/>
          </p:nvCxnSpPr>
          <p:spPr bwMode="auto">
            <a:xfrm flipH="1">
              <a:off x="1979712" y="4221088"/>
              <a:ext cx="1014053" cy="30977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24163"/>
            <a:ext cx="410368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124"/>
          <p:cNvSpPr>
            <a:spLocks noChangeArrowheads="1"/>
          </p:cNvSpPr>
          <p:nvPr/>
        </p:nvSpPr>
        <p:spPr bwMode="auto">
          <a:xfrm>
            <a:off x="7343775" y="328453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70C0"/>
                </a:solidFill>
                <a:latin typeface="Tahoma" pitchFamily="34" charset="0"/>
              </a:rPr>
              <a:t>Magnet current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solidFill>
                <a:srgbClr val="0070C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solidFill>
                <a:srgbClr val="0070C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cxnSp>
        <p:nvCxnSpPr>
          <p:cNvPr id="11271" name="Straight Connector 48"/>
          <p:cNvCxnSpPr>
            <a:cxnSpLocks noChangeShapeType="1"/>
            <a:stCxn id="48" idx="2"/>
          </p:cNvCxnSpPr>
          <p:nvPr/>
        </p:nvCxnSpPr>
        <p:spPr bwMode="auto">
          <a:xfrm flipH="1">
            <a:off x="7380288" y="3716338"/>
            <a:ext cx="863600" cy="288925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24"/>
          <p:cNvSpPr>
            <a:spLocks noChangeArrowheads="1"/>
          </p:cNvSpPr>
          <p:nvPr/>
        </p:nvSpPr>
        <p:spPr bwMode="auto">
          <a:xfrm>
            <a:off x="3995738" y="3429000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C00000"/>
                </a:solidFill>
                <a:latin typeface="Tahoma" pitchFamily="34" charset="0"/>
              </a:rPr>
              <a:t>Magnet voltage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cxnSp>
        <p:nvCxnSpPr>
          <p:cNvPr id="11273" name="Straight Connector 50"/>
          <p:cNvCxnSpPr>
            <a:cxnSpLocks noChangeShapeType="1"/>
          </p:cNvCxnSpPr>
          <p:nvPr/>
        </p:nvCxnSpPr>
        <p:spPr bwMode="auto">
          <a:xfrm>
            <a:off x="4859338" y="3789363"/>
            <a:ext cx="433387" cy="2159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124"/>
          <p:cNvSpPr>
            <a:spLocks noChangeArrowheads="1"/>
          </p:cNvSpPr>
          <p:nvPr/>
        </p:nvSpPr>
        <p:spPr bwMode="auto">
          <a:xfrm>
            <a:off x="3924300" y="5157788"/>
            <a:ext cx="48244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Future cycle will be 0.9s duration 5.5kApk 2x2.5kVpk for 2GeV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err="1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Irms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on cycle duration is 2450Arms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55" name="Rectangle 124"/>
          <p:cNvSpPr>
            <a:spLocks noChangeArrowheads="1"/>
          </p:cNvSpPr>
          <p:nvPr/>
        </p:nvSpPr>
        <p:spPr bwMode="auto">
          <a:xfrm>
            <a:off x="4067175" y="2636838"/>
            <a:ext cx="4249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b="1" dirty="0">
                <a:latin typeface="Tahoma" pitchFamily="34" charset="0"/>
              </a:rPr>
              <a:t>2GeV cycle developed by physicists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b="1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b="1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2000" b="1" dirty="0">
              <a:latin typeface="Tahoma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900114" y="144463"/>
            <a:ext cx="6192166" cy="51077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-112" charset="-128"/>
              </a:rPr>
              <a:t>Booster 2GeV MPS: general introduction</a:t>
            </a:r>
            <a:endParaRPr lang="en-GB" dirty="0">
              <a:solidFill>
                <a:schemeClr val="bg1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4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3851157" y="979545"/>
            <a:ext cx="5034638" cy="15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PS Booster ring was developed in the 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60’s (first p+ in 72) </a:t>
            </a: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to increase injection energy in the PS from 50 to 800 MeV as required by the ever increasing beam intensities</a:t>
            </a:r>
            <a:r>
              <a:rPr lang="en-US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.</a:t>
            </a:r>
            <a:endParaRPr lang="fr-FR" sz="18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79" y="4422168"/>
            <a:ext cx="423809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Since its creation, the PS Booster extraction energy has already been increased twice:</a:t>
            </a:r>
          </a:p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+mj-lt"/>
              </a:rPr>
              <a:t>800MeV to 1GeV (1988)</a:t>
            </a:r>
          </a:p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00FF"/>
                </a:solidFill>
                <a:latin typeface="+mj-lt"/>
              </a:rPr>
              <a:t>GeV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to 1.4GeV (1999)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" name="Picture 2" descr="https://espace.cern.ch/be-dep/OP/Shared%20Documents/Poster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" y="993046"/>
            <a:ext cx="3805279" cy="30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s.cern.ch/record/1706608/files/_B1A2828%20Panorama-2_image.jpg?subformat=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36" y="4128210"/>
            <a:ext cx="4739159" cy="22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056383" cy="148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172400" y="6479758"/>
            <a:ext cx="5341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 smtClean="0">
                <a:solidFill>
                  <a:srgbClr val="0000FF"/>
                </a:solidFill>
                <a:latin typeface="Comic Sans MS" pitchFamily="66" charset="0"/>
              </a:rPr>
              <a:t>Pag</a:t>
            </a:r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 4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5107" y="-35210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244408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64163" y="3789040"/>
            <a:ext cx="1917700" cy="2233613"/>
            <a:chOff x="323528" y="4476191"/>
            <a:chExt cx="1918345" cy="2233452"/>
          </a:xfrm>
        </p:grpSpPr>
        <p:pic>
          <p:nvPicPr>
            <p:cNvPr id="720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76191"/>
              <a:ext cx="1918345" cy="223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Box 6"/>
            <p:cNvSpPr txBox="1">
              <a:spLocks noChangeArrowheads="1"/>
            </p:cNvSpPr>
            <p:nvPr/>
          </p:nvSpPr>
          <p:spPr bwMode="auto">
            <a:xfrm>
              <a:off x="755576" y="6237312"/>
              <a:ext cx="1296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dipole</a:t>
              </a:r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43775" y="3789040"/>
            <a:ext cx="1800225" cy="2265363"/>
            <a:chOff x="3275856" y="4476191"/>
            <a:chExt cx="1800200" cy="2265177"/>
          </a:xfrm>
        </p:grpSpPr>
        <p:pic>
          <p:nvPicPr>
            <p:cNvPr id="720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476191"/>
              <a:ext cx="1702945" cy="226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TextBox 7"/>
            <p:cNvSpPr txBox="1">
              <a:spLocks noChangeArrowheads="1"/>
            </p:cNvSpPr>
            <p:nvPr/>
          </p:nvSpPr>
          <p:spPr bwMode="auto">
            <a:xfrm>
              <a:off x="3275856" y="6237312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quadrupole</a:t>
              </a:r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124"/>
          <p:cNvSpPr>
            <a:spLocks noChangeArrowheads="1"/>
          </p:cNvSpPr>
          <p:nvPr/>
        </p:nvSpPr>
        <p:spPr bwMode="auto">
          <a:xfrm>
            <a:off x="841375" y="4225603"/>
            <a:ext cx="38877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4 magnets into one structure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2000" dirty="0"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2000" dirty="0">
              <a:latin typeface="+mj-lt"/>
            </a:endParaRPr>
          </a:p>
        </p:txBody>
      </p:sp>
      <p:sp>
        <p:nvSpPr>
          <p:cNvPr id="7195" name="Oval 30"/>
          <p:cNvSpPr>
            <a:spLocks noChangeArrowheads="1"/>
          </p:cNvSpPr>
          <p:nvPr/>
        </p:nvSpPr>
        <p:spPr bwMode="auto">
          <a:xfrm>
            <a:off x="5508764" y="4038278"/>
            <a:ext cx="504108" cy="575896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96" name="Oval 31"/>
          <p:cNvSpPr>
            <a:spLocks noChangeArrowheads="1"/>
          </p:cNvSpPr>
          <p:nvPr/>
        </p:nvSpPr>
        <p:spPr bwMode="auto">
          <a:xfrm>
            <a:off x="5580780" y="5334044"/>
            <a:ext cx="504108" cy="575896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33" name="Rectangle 124"/>
          <p:cNvSpPr>
            <a:spLocks noChangeArrowheads="1"/>
          </p:cNvSpPr>
          <p:nvPr/>
        </p:nvSpPr>
        <p:spPr bwMode="auto">
          <a:xfrm>
            <a:off x="971550" y="4757415"/>
            <a:ext cx="3960813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External rings need more current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Trim converter required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cxnSp>
        <p:nvCxnSpPr>
          <p:cNvPr id="7198" name="Straight Connector 34"/>
          <p:cNvCxnSpPr>
            <a:cxnSpLocks noChangeShapeType="1"/>
            <a:stCxn id="33" idx="3"/>
            <a:endCxn id="7195" idx="2"/>
          </p:cNvCxnSpPr>
          <p:nvPr/>
        </p:nvCxnSpPr>
        <p:spPr bwMode="auto">
          <a:xfrm flipV="1">
            <a:off x="4932027" y="4326226"/>
            <a:ext cx="576737" cy="75583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9" name="Straight Connector 36"/>
          <p:cNvCxnSpPr>
            <a:cxnSpLocks noChangeShapeType="1"/>
            <a:stCxn id="33" idx="3"/>
            <a:endCxn id="7196" idx="2"/>
          </p:cNvCxnSpPr>
          <p:nvPr/>
        </p:nvCxnSpPr>
        <p:spPr bwMode="auto">
          <a:xfrm>
            <a:off x="4932027" y="5082059"/>
            <a:ext cx="648752" cy="53993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247650" y="2574925"/>
            <a:ext cx="3305175" cy="955675"/>
            <a:chOff x="5224463" y="2420888"/>
            <a:chExt cx="3304156" cy="955849"/>
          </a:xfrm>
        </p:grpSpPr>
        <p:grpSp>
          <p:nvGrpSpPr>
            <p:cNvPr id="7179" name="Group 24"/>
            <p:cNvGrpSpPr>
              <a:grpSpLocks/>
            </p:cNvGrpSpPr>
            <p:nvPr/>
          </p:nvGrpSpPr>
          <p:grpSpPr bwMode="auto">
            <a:xfrm>
              <a:off x="5224463" y="2852936"/>
              <a:ext cx="3304156" cy="216024"/>
              <a:chOff x="5224463" y="2852936"/>
              <a:chExt cx="3304156" cy="216024"/>
            </a:xfrm>
          </p:grpSpPr>
          <p:grpSp>
            <p:nvGrpSpPr>
              <p:cNvPr id="7183" name="Group 14"/>
              <p:cNvGrpSpPr>
                <a:grpSpLocks/>
              </p:cNvGrpSpPr>
              <p:nvPr/>
            </p:nvGrpSpPr>
            <p:grpSpPr bwMode="auto">
              <a:xfrm>
                <a:off x="5724128" y="2852936"/>
                <a:ext cx="1080120" cy="216024"/>
                <a:chOff x="5724128" y="2924944"/>
                <a:chExt cx="1080120" cy="216024"/>
              </a:xfrm>
            </p:grpSpPr>
            <p:sp>
              <p:nvSpPr>
                <p:cNvPr id="7188" name="Oval 10"/>
                <p:cNvSpPr>
                  <a:spLocks noChangeArrowheads="1"/>
                </p:cNvSpPr>
                <p:nvPr/>
              </p:nvSpPr>
              <p:spPr bwMode="auto">
                <a:xfrm>
                  <a:off x="5724128" y="2924944"/>
                  <a:ext cx="432048" cy="216024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fr-FR"/>
                </a:p>
              </p:txBody>
            </p:sp>
            <p:sp>
              <p:nvSpPr>
                <p:cNvPr id="7189" name="Oval 11"/>
                <p:cNvSpPr>
                  <a:spLocks noChangeArrowheads="1"/>
                </p:cNvSpPr>
                <p:nvPr/>
              </p:nvSpPr>
              <p:spPr bwMode="auto">
                <a:xfrm>
                  <a:off x="5940152" y="2924944"/>
                  <a:ext cx="432048" cy="216024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fr-FR"/>
                </a:p>
              </p:txBody>
            </p:sp>
            <p:sp>
              <p:nvSpPr>
                <p:cNvPr id="7190" name="Oval 12"/>
                <p:cNvSpPr>
                  <a:spLocks noChangeArrowheads="1"/>
                </p:cNvSpPr>
                <p:nvPr/>
              </p:nvSpPr>
              <p:spPr bwMode="auto">
                <a:xfrm>
                  <a:off x="6156176" y="2924944"/>
                  <a:ext cx="432048" cy="216024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fr-FR"/>
                </a:p>
              </p:txBody>
            </p:sp>
            <p:sp>
              <p:nvSpPr>
                <p:cNvPr id="7191" name="Oval 13"/>
                <p:cNvSpPr>
                  <a:spLocks noChangeArrowheads="1"/>
                </p:cNvSpPr>
                <p:nvPr/>
              </p:nvSpPr>
              <p:spPr bwMode="auto">
                <a:xfrm>
                  <a:off x="6372200" y="2924944"/>
                  <a:ext cx="432048" cy="216024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fr-FR"/>
                </a:p>
              </p:txBody>
            </p:sp>
          </p:grpSp>
          <p:cxnSp>
            <p:nvCxnSpPr>
              <p:cNvPr id="7184" name="Straight Connector 16"/>
              <p:cNvCxnSpPr>
                <a:cxnSpLocks noChangeShapeType="1"/>
                <a:stCxn id="7188" idx="2"/>
              </p:cNvCxnSpPr>
              <p:nvPr/>
            </p:nvCxnSpPr>
            <p:spPr bwMode="auto">
              <a:xfrm flipH="1">
                <a:off x="5224463" y="2960948"/>
                <a:ext cx="499665" cy="7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5" name="Straight Connector 20"/>
              <p:cNvCxnSpPr>
                <a:cxnSpLocks noChangeShapeType="1"/>
              </p:cNvCxnSpPr>
              <p:nvPr/>
            </p:nvCxnSpPr>
            <p:spPr bwMode="auto">
              <a:xfrm flipH="1">
                <a:off x="6799485" y="2963615"/>
                <a:ext cx="499665" cy="7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6" name="Rectangle 21"/>
              <p:cNvSpPr>
                <a:spLocks noChangeArrowheads="1"/>
              </p:cNvSpPr>
              <p:nvPr/>
            </p:nvSpPr>
            <p:spPr bwMode="auto">
              <a:xfrm>
                <a:off x="7308304" y="2852936"/>
                <a:ext cx="720080" cy="21602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fr-FR"/>
              </a:p>
            </p:txBody>
          </p:sp>
          <p:cxnSp>
            <p:nvCxnSpPr>
              <p:cNvPr id="7187" name="Straight Connector 22"/>
              <p:cNvCxnSpPr>
                <a:cxnSpLocks noChangeShapeType="1"/>
              </p:cNvCxnSpPr>
              <p:nvPr/>
            </p:nvCxnSpPr>
            <p:spPr bwMode="auto">
              <a:xfrm flipH="1">
                <a:off x="8028954" y="2963044"/>
                <a:ext cx="499665" cy="7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180" name="TextBox 25"/>
            <p:cNvSpPr txBox="1">
              <a:spLocks noChangeArrowheads="1"/>
            </p:cNvSpPr>
            <p:nvPr/>
          </p:nvSpPr>
          <p:spPr bwMode="auto">
            <a:xfrm>
              <a:off x="5724128" y="3068960"/>
              <a:ext cx="12241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Ltot=0.18H</a:t>
              </a:r>
              <a:endParaRPr lang="fr-FR" sz="1400"/>
            </a:p>
          </p:txBody>
        </p:sp>
        <p:sp>
          <p:nvSpPr>
            <p:cNvPr id="7181" name="TextBox 26"/>
            <p:cNvSpPr txBox="1">
              <a:spLocks noChangeArrowheads="1"/>
            </p:cNvSpPr>
            <p:nvPr/>
          </p:nvSpPr>
          <p:spPr bwMode="auto">
            <a:xfrm>
              <a:off x="7092280" y="3068960"/>
              <a:ext cx="12241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Rtot=0.5ohm</a:t>
              </a:r>
              <a:endParaRPr lang="fr-FR" sz="1400"/>
            </a:p>
          </p:txBody>
        </p:sp>
        <p:sp>
          <p:nvSpPr>
            <p:cNvPr id="7182" name="TextBox 27"/>
            <p:cNvSpPr txBox="1">
              <a:spLocks noChangeArrowheads="1"/>
            </p:cNvSpPr>
            <p:nvPr/>
          </p:nvSpPr>
          <p:spPr bwMode="auto">
            <a:xfrm>
              <a:off x="5292080" y="2420888"/>
              <a:ext cx="3168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 dirty="0"/>
                <a:t>TOTAL  MAGNETS IMPEDENCE</a:t>
              </a:r>
              <a:endParaRPr lang="fr-FR" sz="1400" dirty="0"/>
            </a:p>
          </p:txBody>
        </p:sp>
      </p:grpSp>
      <p:sp>
        <p:nvSpPr>
          <p:cNvPr id="7178" name="Rectangle 55"/>
          <p:cNvSpPr>
            <a:spLocks noChangeArrowheads="1"/>
          </p:cNvSpPr>
          <p:nvPr/>
        </p:nvSpPr>
        <p:spPr bwMode="auto">
          <a:xfrm>
            <a:off x="51956" y="1644530"/>
            <a:ext cx="9092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GB" sz="1800" dirty="0">
                <a:solidFill>
                  <a:srgbClr val="0000FF"/>
                </a:solidFill>
                <a:latin typeface="+mj-lt"/>
              </a:rPr>
              <a:t>4 rings 157m circumference accelerator. 32 dipoles and 48 </a:t>
            </a:r>
            <a:r>
              <a:rPr lang="en-GB" sz="1800" dirty="0" err="1">
                <a:solidFill>
                  <a:srgbClr val="0000FF"/>
                </a:solidFill>
                <a:latin typeface="+mj-lt"/>
              </a:rPr>
              <a:t>quadrupole</a:t>
            </a:r>
            <a:r>
              <a:rPr lang="en-GB" sz="1800" dirty="0">
                <a:solidFill>
                  <a:srgbClr val="0000FF"/>
                </a:solidFill>
                <a:latin typeface="+mj-lt"/>
              </a:rPr>
              <a:t> magnets connected in series</a:t>
            </a:r>
            <a:r>
              <a:rPr lang="en-GB" sz="18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2" y="855061"/>
            <a:ext cx="85051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GB" sz="1800" dirty="0">
                <a:solidFill>
                  <a:srgbClr val="0000FF"/>
                </a:solidFill>
                <a:latin typeface="+mj-lt"/>
              </a:rPr>
              <a:t>Takes particles from Linac2 at 50MeV and accelerates them up to 1.4GeV</a:t>
            </a:r>
          </a:p>
          <a:p>
            <a:pPr eaLnBrk="0" hangingPunct="0">
              <a:spcBef>
                <a:spcPct val="20000"/>
              </a:spcBef>
              <a:buSzPct val="65000"/>
            </a:pPr>
            <a:r>
              <a:rPr lang="en-GB" sz="1800" dirty="0" smtClean="0">
                <a:solidFill>
                  <a:srgbClr val="0000FF"/>
                </a:solidFill>
                <a:latin typeface="+mj-lt"/>
              </a:rPr>
              <a:t>Pulsed </a:t>
            </a:r>
            <a:r>
              <a:rPr lang="en-GB" sz="1800" dirty="0">
                <a:solidFill>
                  <a:srgbClr val="0000FF"/>
                </a:solidFill>
                <a:latin typeface="+mj-lt"/>
              </a:rPr>
              <a:t>operation:1.2s cycles repeated continuously </a:t>
            </a:r>
            <a:r>
              <a:rPr lang="en-GB" sz="1800" dirty="0" smtClean="0">
                <a:solidFill>
                  <a:srgbClr val="0000FF"/>
                </a:solidFill>
                <a:latin typeface="+mj-lt"/>
              </a:rPr>
              <a:t>300days/year </a:t>
            </a:r>
            <a:r>
              <a:rPr lang="en-GB" sz="1800" dirty="0">
                <a:solidFill>
                  <a:srgbClr val="0000FF"/>
                </a:solidFill>
                <a:latin typeface="+mj-lt"/>
              </a:rPr>
              <a:t>24h/day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95107" y="-35210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195" grpId="0" animBg="1"/>
      <p:bldP spid="7196" grpId="0" animBg="1"/>
      <p:bldP spid="33" grpId="0" animBg="1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107505" y="764704"/>
            <a:ext cx="8856981" cy="4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2000" b="1" u="sng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From 1.4GeV to </a:t>
            </a:r>
            <a:r>
              <a:rPr lang="en-US" sz="2000" b="1" u="sng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2GeV</a:t>
            </a:r>
            <a:endParaRPr lang="en-US" sz="2000" b="1" u="sng" dirty="0" smtClean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18" y="2204864"/>
            <a:ext cx="38065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24"/>
          <p:cNvSpPr>
            <a:spLocks noChangeArrowheads="1"/>
          </p:cNvSpPr>
          <p:nvPr/>
        </p:nvSpPr>
        <p:spPr bwMode="auto">
          <a:xfrm>
            <a:off x="107505" y="2132856"/>
            <a:ext cx="47525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Increase of energy is limited by Magnet max and </a:t>
            </a:r>
            <a:r>
              <a:rPr lang="en-US" sz="1700" dirty="0" err="1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rms</a:t>
            </a:r>
            <a:r>
              <a:rPr lang="en-US" sz="17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 current.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236296" y="307484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 flipV="1">
            <a:off x="2699792" y="2564904"/>
            <a:ext cx="4536504" cy="5819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124"/>
          <p:cNvSpPr>
            <a:spLocks noChangeArrowheads="1"/>
          </p:cNvSpPr>
          <p:nvPr/>
        </p:nvSpPr>
        <p:spPr bwMode="auto">
          <a:xfrm>
            <a:off x="5344324" y="5013176"/>
            <a:ext cx="21800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17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(*) Chamonix 2010</a:t>
            </a:r>
            <a:endParaRPr lang="en-GB" sz="17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29" y="3131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30% more peak current</a:t>
            </a:r>
            <a:endParaRPr lang="en-GB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929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10% higher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r.m.s</a:t>
            </a: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. current for magnets cooling limitations</a:t>
            </a:r>
            <a:endParaRPr lang="en-GB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928" y="5579948"/>
            <a:ext cx="856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40% Higher voltage and 30% higher current from power converter</a:t>
            </a:r>
            <a:endParaRPr lang="en-GB" dirty="0">
              <a:latin typeface="+mj-lt"/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1143793" y="4605453"/>
            <a:ext cx="947113" cy="86409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83" y="1531764"/>
            <a:ext cx="17494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90621" y="-27384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522096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05" y="1209526"/>
            <a:ext cx="832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dirty="0">
                <a:solidFill>
                  <a:srgbClr val="0000FF"/>
                </a:solidFill>
                <a:ea typeface="ＭＳ Ｐゴシック" pitchFamily="-112" charset="-128"/>
              </a:rPr>
              <a:t>Reduces the negative effects of space charge on beam allowing higher beam intensity.</a:t>
            </a:r>
          </a:p>
        </p:txBody>
      </p:sp>
    </p:spTree>
    <p:extLst>
      <p:ext uri="{BB962C8B-B14F-4D97-AF65-F5344CB8AC3E}">
        <p14:creationId xmlns:p14="http://schemas.microsoft.com/office/powerpoint/2010/main" val="3224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/>
      <p:bldP spid="4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12957"/>
            <a:ext cx="514400" cy="365125"/>
          </a:xfrm>
        </p:spPr>
        <p:txBody>
          <a:bodyPr/>
          <a:lstStyle/>
          <a:p>
            <a:fld id="{46F2D1C9-46B5-435A-9D58-AD7067B927D5}" type="slidenum">
              <a:rPr lang="en-GB" sz="1100" b="1" smtClean="0">
                <a:latin typeface="Calibri" panose="020F0502020204030204" pitchFamily="34" charset="0"/>
              </a:rPr>
              <a:pPr/>
              <a:t>7</a:t>
            </a:fld>
            <a:endParaRPr lang="en-GB" sz="1100" b="1" dirty="0">
              <a:latin typeface="Calibri" panose="020F0502020204030204" pitchFamily="34" charset="0"/>
            </a:endParaRPr>
          </a:p>
        </p:txBody>
      </p:sp>
      <p:sp>
        <p:nvSpPr>
          <p:cNvPr id="16" name="Rectangle 124"/>
          <p:cNvSpPr>
            <a:spLocks noChangeArrowheads="1"/>
          </p:cNvSpPr>
          <p:nvPr/>
        </p:nvSpPr>
        <p:spPr bwMode="auto">
          <a:xfrm>
            <a:off x="648296" y="1340768"/>
            <a:ext cx="3995712" cy="57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PSB 1.4 GeV: </a:t>
            </a: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all magnets connected in series</a:t>
            </a: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2492896"/>
            <a:ext cx="2692730" cy="325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345270"/>
            <a:ext cx="2755804" cy="3315978"/>
          </a:xfrm>
          <a:prstGeom prst="rect">
            <a:avLst/>
          </a:prstGeom>
        </p:spPr>
      </p:pic>
      <p:sp>
        <p:nvSpPr>
          <p:cNvPr id="23" name="Rectangle 124"/>
          <p:cNvSpPr>
            <a:spLocks noChangeArrowheads="1"/>
          </p:cNvSpPr>
          <p:nvPr/>
        </p:nvSpPr>
        <p:spPr bwMode="auto">
          <a:xfrm>
            <a:off x="5407662" y="1268760"/>
            <a:ext cx="3124778" cy="57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PSB 2 GeV: </a:t>
            </a: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</a:t>
            </a:r>
            <a:r>
              <a:rPr lang="en-GB" sz="1800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ings 1&amp;4 + QFO</a:t>
            </a:r>
          </a:p>
          <a:p>
            <a:pPr marL="285750" indent="-285750" eaLnBrk="0" hangingPunct="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Rings 2&amp;3 + QDE</a:t>
            </a: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0621" y="-27384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107505" y="692696"/>
            <a:ext cx="8856981" cy="4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US" sz="2000" b="1" u="sng" dirty="0" smtClean="0">
                <a:solidFill>
                  <a:srgbClr val="0000FF"/>
                </a:solidFill>
                <a:latin typeface="+mj-lt"/>
                <a:ea typeface="ＭＳ Ｐゴシック" pitchFamily="-112" charset="-128"/>
              </a:rPr>
              <a:t>New circuit connection</a:t>
            </a:r>
            <a:endParaRPr lang="en-US" sz="2000" b="1" u="sng" dirty="0" smtClean="0">
              <a:solidFill>
                <a:srgbClr val="0000FF"/>
              </a:solidFill>
              <a:latin typeface="+mj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0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94472"/>
            <a:ext cx="252095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4925" y="900113"/>
            <a:ext cx="885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65000"/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2GeV increase is compatible with the 10% maximum increase in </a:t>
            </a:r>
            <a:r>
              <a:rPr lang="en-US" sz="1800" dirty="0" err="1">
                <a:solidFill>
                  <a:srgbClr val="0000FF"/>
                </a:solidFill>
                <a:latin typeface="Comic Sans MS" pitchFamily="66" charset="0"/>
              </a:rPr>
              <a:t>rms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 current </a:t>
            </a:r>
            <a:endParaRPr lang="en-GB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9221" name="Group 33"/>
          <p:cNvGrpSpPr>
            <a:grpSpLocks/>
          </p:cNvGrpSpPr>
          <p:nvPr/>
        </p:nvGrpSpPr>
        <p:grpSpPr bwMode="auto">
          <a:xfrm>
            <a:off x="4700588" y="1340768"/>
            <a:ext cx="4192587" cy="2433637"/>
            <a:chOff x="3707904" y="1500262"/>
            <a:chExt cx="4192567" cy="2432794"/>
          </a:xfrm>
        </p:grpSpPr>
        <p:grpSp>
          <p:nvGrpSpPr>
            <p:cNvPr id="9232" name="Group 18"/>
            <p:cNvGrpSpPr>
              <a:grpSpLocks/>
            </p:cNvGrpSpPr>
            <p:nvPr/>
          </p:nvGrpSpPr>
          <p:grpSpPr bwMode="auto">
            <a:xfrm>
              <a:off x="3707904" y="1788107"/>
              <a:ext cx="4192567" cy="2144949"/>
              <a:chOff x="5436096" y="2420888"/>
              <a:chExt cx="4192006" cy="2146341"/>
            </a:xfrm>
          </p:grpSpPr>
          <p:pic>
            <p:nvPicPr>
              <p:cNvPr id="9237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2420888"/>
                <a:ext cx="4192006" cy="2146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238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5868144" y="3054080"/>
                <a:ext cx="1706438" cy="0"/>
              </a:xfrm>
              <a:prstGeom prst="line">
                <a:avLst/>
              </a:prstGeom>
              <a:noFill/>
              <a:ln w="25400" algn="ctr">
                <a:solidFill>
                  <a:srgbClr val="00B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Rectangle 124"/>
              <p:cNvSpPr>
                <a:spLocks noChangeArrowheads="1"/>
              </p:cNvSpPr>
              <p:nvPr/>
            </p:nvSpPr>
            <p:spPr bwMode="auto">
              <a:xfrm>
                <a:off x="7488449" y="2923670"/>
                <a:ext cx="1476170" cy="431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eaLnBrk="0" hangingPunct="0">
                  <a:spcBef>
                    <a:spcPct val="20000"/>
                  </a:spcBef>
                  <a:buSzPct val="65000"/>
                  <a:defRPr/>
                </a:pPr>
                <a:r>
                  <a:rPr lang="en-GB" sz="1100" b="1" i="1" dirty="0" err="1">
                    <a:solidFill>
                      <a:srgbClr val="00B050"/>
                    </a:solidFill>
                    <a:latin typeface="Tahoma" pitchFamily="34" charset="0"/>
                  </a:rPr>
                  <a:t>Irms</a:t>
                </a:r>
                <a:r>
                  <a:rPr lang="en-GB" sz="1100" b="1" i="1" dirty="0">
                    <a:solidFill>
                      <a:srgbClr val="00B050"/>
                    </a:solidFill>
                    <a:latin typeface="Tahoma" pitchFamily="34" charset="0"/>
                  </a:rPr>
                  <a:t> 1.2s =2250A</a:t>
                </a:r>
              </a:p>
              <a:p>
                <a:pPr marL="342900" indent="-342900" eaLnBrk="0" hangingPunct="0">
                  <a:spcBef>
                    <a:spcPct val="20000"/>
                  </a:spcBef>
                  <a:buSzPct val="65000"/>
                  <a:defRPr/>
                </a:pPr>
                <a:endParaRPr lang="en-GB" sz="1200" b="1" i="1" dirty="0">
                  <a:solidFill>
                    <a:srgbClr val="00B050"/>
                  </a:solidFill>
                  <a:latin typeface="Tahoma" pitchFamily="34" charset="0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SzPct val="65000"/>
                  <a:defRPr/>
                </a:pPr>
                <a:endParaRPr lang="en-GB" sz="1200" b="1" i="1" dirty="0">
                  <a:solidFill>
                    <a:srgbClr val="00B050"/>
                  </a:solidFill>
                  <a:latin typeface="Tahoma" pitchFamily="34" charset="0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buSzPct val="65000"/>
                  <a:defRPr/>
                </a:pPr>
                <a:endParaRPr lang="fr-FR" sz="1200" b="1" i="1" dirty="0">
                  <a:solidFill>
                    <a:srgbClr val="00B05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2" name="Rectangle 124"/>
            <p:cNvSpPr>
              <a:spLocks noChangeArrowheads="1"/>
            </p:cNvSpPr>
            <p:nvPr/>
          </p:nvSpPr>
          <p:spPr bwMode="auto">
            <a:xfrm>
              <a:off x="5601782" y="1500262"/>
              <a:ext cx="1800216" cy="43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800" dirty="0">
                  <a:solidFill>
                    <a:srgbClr val="0070C0"/>
                  </a:solidFill>
                  <a:latin typeface="Tahoma" pitchFamily="34" charset="0"/>
                </a:rPr>
                <a:t>Magnet current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0070C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0070C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2000" dirty="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cxnSp>
          <p:nvCxnSpPr>
            <p:cNvPr id="9234" name="Straight Connector 8"/>
            <p:cNvCxnSpPr>
              <a:cxnSpLocks noChangeShapeType="1"/>
              <a:stCxn id="12" idx="2"/>
            </p:cNvCxnSpPr>
            <p:nvPr/>
          </p:nvCxnSpPr>
          <p:spPr bwMode="auto">
            <a:xfrm flipH="1">
              <a:off x="5638228" y="1932030"/>
              <a:ext cx="863704" cy="287845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24"/>
            <p:cNvSpPr>
              <a:spLocks noChangeArrowheads="1"/>
            </p:cNvSpPr>
            <p:nvPr/>
          </p:nvSpPr>
          <p:spPr bwMode="auto">
            <a:xfrm>
              <a:off x="3765054" y="2795213"/>
              <a:ext cx="1801803" cy="43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800" dirty="0">
                  <a:solidFill>
                    <a:srgbClr val="C00000"/>
                  </a:solidFill>
                  <a:latin typeface="Tahoma" pitchFamily="34" charset="0"/>
                </a:rPr>
                <a:t>Magnet voltage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C0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C0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2000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cxnSp>
          <p:nvCxnSpPr>
            <p:cNvPr id="9236" name="Straight Connector 10"/>
            <p:cNvCxnSpPr>
              <a:cxnSpLocks noChangeShapeType="1"/>
              <a:endCxn id="14" idx="0"/>
            </p:cNvCxnSpPr>
            <p:nvPr/>
          </p:nvCxnSpPr>
          <p:spPr bwMode="auto">
            <a:xfrm flipH="1">
              <a:off x="4665990" y="2363798"/>
              <a:ext cx="468115" cy="431768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22" name="Group 34"/>
          <p:cNvGrpSpPr>
            <a:grpSpLocks/>
          </p:cNvGrpSpPr>
          <p:nvPr/>
        </p:nvGrpSpPr>
        <p:grpSpPr bwMode="auto">
          <a:xfrm>
            <a:off x="4787900" y="4176043"/>
            <a:ext cx="4103688" cy="2219325"/>
            <a:chOff x="3794832" y="4335016"/>
            <a:chExt cx="4103688" cy="2219250"/>
          </a:xfrm>
        </p:grpSpPr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832" y="4365104"/>
              <a:ext cx="4103688" cy="218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24"/>
            <p:cNvSpPr>
              <a:spLocks noChangeArrowheads="1"/>
            </p:cNvSpPr>
            <p:nvPr/>
          </p:nvSpPr>
          <p:spPr bwMode="auto">
            <a:xfrm>
              <a:off x="4572707" y="4335016"/>
              <a:ext cx="1800225" cy="43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800" dirty="0">
                  <a:solidFill>
                    <a:srgbClr val="0070C0"/>
                  </a:solidFill>
                  <a:latin typeface="Tahoma" pitchFamily="34" charset="0"/>
                </a:rPr>
                <a:t>Magnet current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0070C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0070C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2000" dirty="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cxnSp>
          <p:nvCxnSpPr>
            <p:cNvPr id="9227" name="Straight Connector 8"/>
            <p:cNvCxnSpPr>
              <a:cxnSpLocks noChangeShapeType="1"/>
              <a:stCxn id="22" idx="2"/>
            </p:cNvCxnSpPr>
            <p:nvPr/>
          </p:nvCxnSpPr>
          <p:spPr bwMode="auto">
            <a:xfrm>
              <a:off x="5472336" y="4766816"/>
              <a:ext cx="482358" cy="287813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124"/>
            <p:cNvSpPr>
              <a:spLocks noChangeArrowheads="1"/>
            </p:cNvSpPr>
            <p:nvPr/>
          </p:nvSpPr>
          <p:spPr bwMode="auto">
            <a:xfrm>
              <a:off x="4713995" y="5949448"/>
              <a:ext cx="1801812" cy="43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800" dirty="0">
                  <a:solidFill>
                    <a:srgbClr val="C00000"/>
                  </a:solidFill>
                  <a:latin typeface="Tahoma" pitchFamily="34" charset="0"/>
                </a:rPr>
                <a:t>Magnet voltage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C0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2000" dirty="0">
                <a:solidFill>
                  <a:srgbClr val="C0000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2000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cxnSp>
          <p:nvCxnSpPr>
            <p:cNvPr id="9229" name="Straight Connector 10"/>
            <p:cNvCxnSpPr>
              <a:cxnSpLocks noChangeShapeType="1"/>
              <a:endCxn id="25" idx="0"/>
            </p:cNvCxnSpPr>
            <p:nvPr/>
          </p:nvCxnSpPr>
          <p:spPr bwMode="auto">
            <a:xfrm flipH="1">
              <a:off x="5615178" y="5459685"/>
              <a:ext cx="901014" cy="489595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Straight Connector 28"/>
            <p:cNvCxnSpPr>
              <a:cxnSpLocks noChangeShapeType="1"/>
            </p:cNvCxnSpPr>
            <p:nvPr/>
          </p:nvCxnSpPr>
          <p:spPr bwMode="auto">
            <a:xfrm>
              <a:off x="4175173" y="5229200"/>
              <a:ext cx="2323557" cy="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124"/>
            <p:cNvSpPr>
              <a:spLocks noChangeArrowheads="1"/>
            </p:cNvSpPr>
            <p:nvPr/>
          </p:nvSpPr>
          <p:spPr bwMode="auto">
            <a:xfrm>
              <a:off x="6071307" y="4838236"/>
              <a:ext cx="1584325" cy="43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0" hangingPunct="0">
                <a:spcBef>
                  <a:spcPct val="20000"/>
                </a:spcBef>
                <a:buSzPct val="65000"/>
                <a:defRPr/>
              </a:pPr>
              <a:r>
                <a:rPr lang="en-GB" sz="1200" b="1" i="1" dirty="0">
                  <a:solidFill>
                    <a:srgbClr val="00B050"/>
                  </a:solidFill>
                  <a:latin typeface="Tahoma" pitchFamily="34" charset="0"/>
                </a:rPr>
                <a:t>Irms0.9s=2450A</a:t>
              </a: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B05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en-GB" sz="1400" b="1" i="1" dirty="0">
                <a:solidFill>
                  <a:srgbClr val="00B050"/>
                </a:solidFill>
                <a:latin typeface="Tahoma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65000"/>
                <a:defRPr/>
              </a:pPr>
              <a:endParaRPr lang="fr-FR" sz="1400" b="1" i="1" dirty="0">
                <a:solidFill>
                  <a:srgbClr val="00B050"/>
                </a:solidFill>
                <a:latin typeface="Tahoma" pitchFamily="34" charset="0"/>
              </a:endParaRPr>
            </a:p>
          </p:txBody>
        </p:sp>
      </p:grpSp>
      <p:sp>
        <p:nvSpPr>
          <p:cNvPr id="32" name="Rectangle 124"/>
          <p:cNvSpPr>
            <a:spLocks noChangeArrowheads="1"/>
          </p:cNvSpPr>
          <p:nvPr/>
        </p:nvSpPr>
        <p:spPr bwMode="auto">
          <a:xfrm>
            <a:off x="153988" y="5034409"/>
            <a:ext cx="485006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2GeV cycle will be </a:t>
            </a:r>
            <a:r>
              <a:rPr lang="en-GB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1.2</a:t>
            </a:r>
            <a:r>
              <a:rPr lang="en-GB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s 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duration </a:t>
            </a:r>
            <a:r>
              <a:rPr lang="en-GB" sz="180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5.25kApk 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2x2.5kVpk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err="1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Irms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is 2450Arms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33" name="Rectangle 124"/>
          <p:cNvSpPr>
            <a:spLocks noChangeArrowheads="1"/>
          </p:cNvSpPr>
          <p:nvPr/>
        </p:nvSpPr>
        <p:spPr bwMode="auto">
          <a:xfrm>
            <a:off x="179388" y="1484784"/>
            <a:ext cx="45212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1.4GeV cycle is 1.2s duration  4kApk 3.6kVpk for 1.4GeV</a:t>
            </a:r>
          </a:p>
          <a:p>
            <a:pPr eaLnBrk="0" hangingPunct="0">
              <a:spcBef>
                <a:spcPct val="20000"/>
              </a:spcBef>
              <a:buSzPct val="65000"/>
              <a:defRPr/>
            </a:pPr>
            <a:r>
              <a:rPr lang="en-GB" sz="1800" dirty="0" err="1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Irms</a:t>
            </a:r>
            <a:r>
              <a:rPr lang="en-GB" sz="1800" dirty="0">
                <a:solidFill>
                  <a:srgbClr val="0000FF"/>
                </a:solidFill>
                <a:latin typeface="Comic Sans MS" pitchFamily="66" charset="0"/>
                <a:ea typeface="ＭＳ Ｐゴシック" pitchFamily="-112" charset="-128"/>
              </a:rPr>
              <a:t> is 2250Arms</a:t>
            </a: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US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en-GB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65000"/>
              <a:defRPr/>
            </a:pPr>
            <a:endParaRPr lang="fr-FR" sz="1800" dirty="0">
              <a:solidFill>
                <a:srgbClr val="0000FF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0621" y="-27384"/>
            <a:ext cx="7353787" cy="72008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b="0"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PS Booster accelerator: facts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9416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75656" y="2780928"/>
            <a:ext cx="6624736" cy="68248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POPS-B </a:t>
            </a:r>
            <a:r>
              <a:rPr lang="en-GB" sz="3200" dirty="0" smtClean="0"/>
              <a:t>MPC (main power converter) </a:t>
            </a:r>
            <a:endParaRPr lang="en-GB" sz="32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378080" y="631295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F2D1C9-46B5-435A-9D58-AD7067B927D5}" type="slidenum">
              <a:rPr lang="en-GB" sz="11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9</a:t>
            </a:fld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Slide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9719</TotalTime>
  <Words>1627</Words>
  <Application>Microsoft Office PowerPoint</Application>
  <PresentationFormat>On-screen Show (4:3)</PresentationFormat>
  <Paragraphs>302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Basic Slide</vt:lpstr>
      <vt:lpstr>PowerPoint Presentation</vt:lpstr>
      <vt:lpstr>The CERN PS Booster accelerator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example of a test facility upgrade with pulsed magnets instead of DC magnets, saving 90% of energy consumption</dc:title>
  <dc:creator>Konstantinos Papastergiou</dc:creator>
  <cp:lastModifiedBy>Fulvio Boattini</cp:lastModifiedBy>
  <cp:revision>243</cp:revision>
  <cp:lastPrinted>2013-10-23T08:44:58Z</cp:lastPrinted>
  <dcterms:created xsi:type="dcterms:W3CDTF">2013-10-17T11:31:21Z</dcterms:created>
  <dcterms:modified xsi:type="dcterms:W3CDTF">2015-10-29T08:14:41Z</dcterms:modified>
</cp:coreProperties>
</file>